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70" r:id="rId5"/>
    <p:sldId id="265" r:id="rId6"/>
    <p:sldId id="264" r:id="rId7"/>
    <p:sldId id="267" r:id="rId8"/>
    <p:sldId id="263" r:id="rId9"/>
    <p:sldId id="259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01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F41D-AEC6-1B2C-DE95-88327BC0C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B7B8-AC2C-C7D3-94F7-7CA8146C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AE36-32DA-DFFF-9510-18D7CF7D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0523-A90F-0CFD-C481-87B6BCC8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F45B-5EFF-9D84-DF48-8A915180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51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23A3-2B8C-EAAC-373D-B942306E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C0CF-2428-2424-FA1B-459EA644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D285-D0E2-01BE-993D-C4B52074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2687-AAF0-3443-FF7F-9A7E68AD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0C4D-3322-A33F-E714-EA81BB34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281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184BE-62F7-AAB5-B3C5-7A77D5998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96F3-A2C8-267A-475E-CA6228AA9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980E-FCFC-E1C0-6EDD-1EFF27BC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A0C1-1269-C173-BECE-6A46FD1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850E-63E2-E34B-1034-DC269561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425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A311-4E42-B2DD-5313-2865B0DF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A51D-ED19-4DAC-A023-254B4DD2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A4145-7BA9-7960-037D-34AB1CD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B98C-6188-434B-4C68-7CE1C0F3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BB62-9413-0E33-105B-980F785F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167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4D14-3334-2156-5A4A-97FD3D17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E776C-36DB-2FF3-40AC-A4DC62C8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C325-1C29-4990-F86B-5E24A4C4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F93B-BD1D-BCE5-1672-25DF4FC5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34BB-4369-9C1C-9994-AB3A52C7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43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E5E9-24F5-98DC-31FB-2900687F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78DD-473D-37B8-D64A-27F5F5080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90E4A-6755-44C2-DD05-CCD2662E2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E293-C4DF-FFEE-533B-DD48ED7C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9AD4-90E7-3438-7C74-0147F46D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891B-6656-6538-47B6-356ECFFD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158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63EE-FEF6-97B5-3B6F-8D3F1775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9C611-C994-15DB-F35E-60A250FD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2D50-ED7D-59AF-7BFB-E1CF9EA2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557F-4CF4-13F0-0653-BFCB0AFBA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004CE-5FB0-1E0E-C20A-6A89A34F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2C9FA-FB1A-E51C-74A0-9C22E0E3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0847F-8169-389E-B15C-923B65D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C2460-FE9E-7EFB-D599-C08EEC1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133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15DA-64AE-BF60-9FA3-0C73CF92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32C83-A1D6-850E-175E-78DFEF5D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E50D-63F9-9B25-FB6F-2D871A3E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A80BD-254E-3ED1-79A1-618BC2DB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696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E354-EA98-D047-E83F-A93A840F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919B5-1D21-1394-68DD-FA22055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D01B4-D608-A49C-28BF-4165E5E1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77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5468-BCD3-E6AB-0B92-A0894C1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C2A5-EBB3-5A00-B30D-3351DBC4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D0B71-FA1D-377D-BCCC-07F89A40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8CCDD-0A62-3C18-75F0-DEA37C51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8B7F9-73D2-0E0B-3FA7-7186DD8B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435D5-6161-463C-5C83-EE4BBD12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91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75E8-3EF5-9022-0E3F-D895E445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D7584-9790-6106-043D-C6174E7EF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70BD-F139-8A84-2C34-89400C862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E8B57-4EA3-17AE-853B-E5860853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8AA3-71DA-6C26-3D72-C1243EB0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EA43-7272-A33F-48B8-654E1A3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36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6C534-FB47-5200-FAF1-5EFA550E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84D8-96D3-1EE9-1269-0129868B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0B05-B3BB-EA45-9FF2-E7DA04077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A4D9-F890-7445-843D-F3EAC066D5E2}" type="datetimeFigureOut">
              <a:rPr lang="en-KR" smtClean="0"/>
              <a:t>2022/06/29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7A7A-8C38-6C16-0890-8EA831051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DB66-08A9-B9C1-A802-195A53B25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C7FB-C483-364F-BA06-1C5EC2F17C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158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A218-64EB-0481-2721-2F6BDECE0899}"/>
              </a:ext>
            </a:extLst>
          </p:cNvPr>
          <p:cNvSpPr txBox="1"/>
          <p:nvPr/>
        </p:nvSpPr>
        <p:spPr>
          <a:xfrm>
            <a:off x="827406" y="494231"/>
            <a:ext cx="102235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ore-KR" sz="4400" b="1" dirty="0"/>
              <a:t>Various Applicated Adders </a:t>
            </a:r>
          </a:p>
          <a:p>
            <a:pPr latinLnBrk="1"/>
            <a:r>
              <a:rPr lang="en-US" altLang="ko-Kore-KR" sz="4400" b="1" dirty="0"/>
              <a:t>implementation </a:t>
            </a:r>
          </a:p>
          <a:p>
            <a:pPr latinLnBrk="1"/>
            <a:r>
              <a:rPr lang="en-US" altLang="ko-Kore-KR" sz="4400" b="1" dirty="0"/>
              <a:t>on </a:t>
            </a:r>
            <a:r>
              <a:rPr lang="en-US" altLang="ko-Kore-KR" sz="4400" b="1" dirty="0" err="1"/>
              <a:t>Qiskit</a:t>
            </a:r>
            <a:r>
              <a:rPr lang="en-US" altLang="ko-Kore-KR" sz="4400" b="1" dirty="0"/>
              <a:t> </a:t>
            </a:r>
          </a:p>
          <a:p>
            <a:pPr latinLnBrk="1"/>
            <a:r>
              <a:rPr lang="en-US" altLang="ko-Kore-KR" sz="4400" b="1" dirty="0"/>
              <a:t>and their performance</a:t>
            </a:r>
            <a:endParaRPr lang="en-US" sz="4400" b="1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07076-0182-17F0-A296-0AAB6CC4314C}"/>
              </a:ext>
            </a:extLst>
          </p:cNvPr>
          <p:cNvSpPr txBox="1"/>
          <p:nvPr/>
        </p:nvSpPr>
        <p:spPr>
          <a:xfrm>
            <a:off x="827406" y="3294998"/>
            <a:ext cx="20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dirty="0">
                <a:latin typeface="Helvetica" pitchFamily="2" charset="0"/>
                <a:ea typeface="NanumSquareOTF_ac" panose="020B0600000101010101" pitchFamily="34" charset="-127"/>
              </a:rPr>
              <a:t>Team QAS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C5AFB-F59C-8DED-36C1-87BFFC0F08FC}"/>
              </a:ext>
            </a:extLst>
          </p:cNvPr>
          <p:cNvSpPr txBox="1"/>
          <p:nvPr/>
        </p:nvSpPr>
        <p:spPr>
          <a:xfrm>
            <a:off x="827406" y="4926213"/>
            <a:ext cx="10584935" cy="89255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Challenge Topic 1 : </a:t>
            </a:r>
          </a:p>
          <a:p>
            <a:r>
              <a:rPr lang="en-US" sz="2400" dirty="0">
                <a:latin typeface="Helvetica" pitchFamily="2" charset="0"/>
              </a:rPr>
              <a:t>Build your </a:t>
            </a:r>
            <a:r>
              <a:rPr lang="en-US" sz="2800" b="1" dirty="0">
                <a:solidFill>
                  <a:srgbClr val="C00000"/>
                </a:solidFill>
                <a:latin typeface="Helvetica" pitchFamily="2" charset="0"/>
              </a:rPr>
              <a:t>minimal quantum circuit </a:t>
            </a:r>
            <a:r>
              <a:rPr lang="en-US" sz="2400" dirty="0">
                <a:latin typeface="Helvetica" pitchFamily="2" charset="0"/>
              </a:rPr>
              <a:t>making </a:t>
            </a:r>
            <a:r>
              <a:rPr lang="en-US" sz="2800" b="1" dirty="0">
                <a:solidFill>
                  <a:srgbClr val="C00000"/>
                </a:solidFill>
                <a:latin typeface="Helvetica" pitchFamily="2" charset="0"/>
              </a:rPr>
              <a:t>a quantum calculator </a:t>
            </a:r>
            <a:endParaRPr lang="en-KR" sz="2400" b="1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0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14F0C45-8A41-72D1-BF5E-9B31CE281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94" y="2255837"/>
            <a:ext cx="9067411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1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04040-4194-6E33-375E-44F2868F90BC}"/>
              </a:ext>
            </a:extLst>
          </p:cNvPr>
          <p:cNvSpPr txBox="1"/>
          <p:nvPr/>
        </p:nvSpPr>
        <p:spPr>
          <a:xfrm>
            <a:off x="402103" y="387836"/>
            <a:ext cx="3206071" cy="58477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Adders we built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7F9F2-B3A8-7EB9-5446-32F307F5EAF5}"/>
              </a:ext>
            </a:extLst>
          </p:cNvPr>
          <p:cNvSpPr/>
          <p:nvPr/>
        </p:nvSpPr>
        <p:spPr>
          <a:xfrm>
            <a:off x="5553075" y="7904678"/>
            <a:ext cx="7904981" cy="201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kumimoji="1" lang="en-US" altLang="ko-Kore-KR" sz="2800" b="1" dirty="0">
                <a:latin typeface="Helvetica" pitchFamily="2" charset="0"/>
              </a:rPr>
              <a:t>Ripple Carry Adder</a:t>
            </a:r>
          </a:p>
          <a:p>
            <a:r>
              <a:rPr kumimoji="1" lang="en-US" altLang="ko-Kore-KR" sz="3600" b="1" dirty="0">
                <a:latin typeface="Helvetica" pitchFamily="2" charset="0"/>
              </a:rPr>
              <a:t>4</a:t>
            </a:r>
            <a:r>
              <a:rPr kumimoji="1" lang="en-US" altLang="ko-Kore-KR" sz="2000" dirty="0">
                <a:latin typeface="Helvetica" pitchFamily="2" charset="0"/>
              </a:rPr>
              <a:t> versions</a:t>
            </a:r>
          </a:p>
          <a:p>
            <a:r>
              <a:rPr kumimoji="1" lang="en-US" altLang="ko-Kore-KR" sz="2000" dirty="0">
                <a:latin typeface="Helvetica" pitchFamily="2" charset="0"/>
              </a:rPr>
              <a:t>(original, changing ccx gate, </a:t>
            </a:r>
            <a:r>
              <a:rPr kumimoji="1" lang="en-US" altLang="ko-Kore-KR" sz="2000" dirty="0" err="1">
                <a:latin typeface="Helvetica" pitchFamily="2" charset="0"/>
              </a:rPr>
              <a:t>transpiler</a:t>
            </a:r>
            <a:r>
              <a:rPr kumimoji="1" lang="en-US" altLang="ko-Kore-KR" sz="2000" dirty="0">
                <a:latin typeface="Helvetica" pitchFamily="2" charset="0"/>
              </a:rPr>
              <a:t> of each)</a:t>
            </a:r>
          </a:p>
          <a:p>
            <a:pPr>
              <a:lnSpc>
                <a:spcPct val="150000"/>
              </a:lnSpc>
            </a:pPr>
            <a:endParaRPr kumimoji="1" lang="en-US" altLang="ko-Kore-KR" sz="2000" dirty="0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9D45B-CF45-4DA4-795D-68AC4BE8162C}"/>
              </a:ext>
            </a:extLst>
          </p:cNvPr>
          <p:cNvSpPr/>
          <p:nvPr/>
        </p:nvSpPr>
        <p:spPr>
          <a:xfrm>
            <a:off x="402103" y="1472752"/>
            <a:ext cx="4912847" cy="1673984"/>
          </a:xfrm>
          <a:prstGeom prst="rect">
            <a:avLst/>
          </a:prstGeom>
          <a:solidFill>
            <a:schemeClr val="accent4">
              <a:lumMod val="40000"/>
              <a:lumOff val="60000"/>
              <a:alpha val="46042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600" dirty="0">
                <a:solidFill>
                  <a:prstClr val="black"/>
                </a:solidFill>
                <a:latin typeface="Helvetica" pitchFamily="2" charset="0"/>
              </a:rPr>
              <a:t>● </a:t>
            </a:r>
            <a:r>
              <a:rPr kumimoji="1" lang="en-US" altLang="ko-Kore-KR" sz="3600" b="1" dirty="0">
                <a:latin typeface="Helvetica" pitchFamily="2" charset="0"/>
              </a:rPr>
              <a:t>Full Adder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3600" dirty="0">
                <a:solidFill>
                  <a:prstClr val="black"/>
                </a:solidFill>
                <a:latin typeface="Helvetica" pitchFamily="2" charset="0"/>
              </a:rPr>
              <a:t>● </a:t>
            </a:r>
            <a:r>
              <a:rPr kumimoji="1" lang="en-US" altLang="ko-Kore-KR" sz="3600" b="1" dirty="0">
                <a:latin typeface="Helvetica" pitchFamily="2" charset="0"/>
              </a:rPr>
              <a:t>Ripple Carry 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4607C-CF16-742C-0E63-FC59EA515FCE}"/>
              </a:ext>
            </a:extLst>
          </p:cNvPr>
          <p:cNvSpPr/>
          <p:nvPr/>
        </p:nvSpPr>
        <p:spPr>
          <a:xfrm>
            <a:off x="402103" y="3045776"/>
            <a:ext cx="2268751" cy="159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200" b="1" dirty="0">
                <a:solidFill>
                  <a:prstClr val="black"/>
                </a:solidFill>
                <a:latin typeface="Helvetica" pitchFamily="2" charset="0"/>
              </a:rPr>
              <a:t>4</a:t>
            </a:r>
            <a:r>
              <a:rPr kumimoji="1" lang="en-US" altLang="ko-Kore-KR" sz="2400" dirty="0">
                <a:solidFill>
                  <a:prstClr val="black"/>
                </a:solidFill>
                <a:latin typeface="Helvetica" pitchFamily="2" charset="0"/>
              </a:rPr>
              <a:t> versions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CFBF13-9FDA-F171-147E-73DA7C717F0C}"/>
              </a:ext>
            </a:extLst>
          </p:cNvPr>
          <p:cNvSpPr/>
          <p:nvPr/>
        </p:nvSpPr>
        <p:spPr>
          <a:xfrm>
            <a:off x="402103" y="453845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AutoNum type="arabicPeriod"/>
            </a:pPr>
            <a:r>
              <a:rPr kumimoji="1" lang="en-US" altLang="ko-Kore-KR" sz="2400" dirty="0">
                <a:solidFill>
                  <a:prstClr val="black"/>
                </a:solidFill>
                <a:latin typeface="Helvetica" pitchFamily="2" charset="0"/>
              </a:rPr>
              <a:t>Original</a:t>
            </a:r>
          </a:p>
          <a:p>
            <a:pPr marL="457200" lvl="0" indent="-457200">
              <a:buAutoNum type="arabicPeriod"/>
            </a:pPr>
            <a:r>
              <a:rPr kumimoji="1" lang="en-US" altLang="ko-Kore-KR" sz="2400" dirty="0">
                <a:solidFill>
                  <a:prstClr val="black"/>
                </a:solidFill>
                <a:latin typeface="Helvetica" pitchFamily="2" charset="0"/>
              </a:rPr>
              <a:t>Changing ccx gate </a:t>
            </a:r>
          </a:p>
          <a:p>
            <a:pPr marL="457200" lvl="0" indent="-457200">
              <a:buAutoNum type="arabicPeriod"/>
            </a:pPr>
            <a:r>
              <a:rPr kumimoji="1" lang="en-US" altLang="ko-Kore-KR" sz="2400" dirty="0" err="1">
                <a:solidFill>
                  <a:prstClr val="black"/>
                </a:solidFill>
                <a:latin typeface="Helvetica" pitchFamily="2" charset="0"/>
              </a:rPr>
              <a:t>Transpiler</a:t>
            </a:r>
            <a:r>
              <a:rPr kumimoji="1" lang="en-US" altLang="ko-Kore-KR" sz="2400" dirty="0">
                <a:solidFill>
                  <a:prstClr val="black"/>
                </a:solidFill>
                <a:latin typeface="Helvetica" pitchFamily="2" charset="0"/>
              </a:rPr>
              <a:t> of (1)</a:t>
            </a:r>
          </a:p>
          <a:p>
            <a:pPr marL="457200" lvl="0" indent="-457200">
              <a:buAutoNum type="arabicPeriod"/>
            </a:pPr>
            <a:r>
              <a:rPr kumimoji="1" lang="en-US" altLang="ko-Kore-KR" sz="2400" dirty="0" err="1">
                <a:solidFill>
                  <a:prstClr val="black"/>
                </a:solidFill>
                <a:latin typeface="Helvetica" pitchFamily="2" charset="0"/>
              </a:rPr>
              <a:t>Transplier</a:t>
            </a:r>
            <a:r>
              <a:rPr kumimoji="1" lang="en-US" altLang="ko-Kore-KR" sz="2400" dirty="0">
                <a:solidFill>
                  <a:prstClr val="black"/>
                </a:solidFill>
                <a:latin typeface="Helvetica" pitchFamily="2" charset="0"/>
              </a:rPr>
              <a:t> of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164B1-B314-4F4E-2EBB-DCEA4E6151B2}"/>
              </a:ext>
            </a:extLst>
          </p:cNvPr>
          <p:cNvSpPr/>
          <p:nvPr/>
        </p:nvSpPr>
        <p:spPr>
          <a:xfrm>
            <a:off x="5553075" y="1507731"/>
            <a:ext cx="6201243" cy="1950983"/>
          </a:xfrm>
          <a:prstGeom prst="rect">
            <a:avLst/>
          </a:prstGeom>
          <a:solidFill>
            <a:schemeClr val="accent4">
              <a:lumMod val="40000"/>
              <a:lumOff val="60000"/>
              <a:alpha val="46042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ore-KR" sz="3600" dirty="0">
                <a:solidFill>
                  <a:prstClr val="black"/>
                </a:solidFill>
                <a:latin typeface="Helvetica" pitchFamily="2" charset="0"/>
              </a:rPr>
              <a:t>● </a:t>
            </a:r>
            <a:r>
              <a:rPr kumimoji="1" lang="en-US" altLang="ko-Kore-KR" sz="3600" b="1" dirty="0">
                <a:latin typeface="Helvetica" pitchFamily="2" charset="0"/>
              </a:rPr>
              <a:t>Quantum</a:t>
            </a:r>
          </a:p>
          <a:p>
            <a:r>
              <a:rPr kumimoji="1" lang="en-US" altLang="ko-Kore-KR" sz="3600" b="1" dirty="0">
                <a:latin typeface="Helvetica" pitchFamily="2" charset="0"/>
              </a:rPr>
              <a:t>   Fourier </a:t>
            </a:r>
            <a:r>
              <a:rPr kumimoji="1" lang="en-US" altLang="ko-Kore-KR" sz="3600" b="1" dirty="0" err="1">
                <a:latin typeface="Helvetica" pitchFamily="2" charset="0"/>
              </a:rPr>
              <a:t>Transfrom</a:t>
            </a:r>
            <a:r>
              <a:rPr kumimoji="1" lang="en-US" altLang="ko-Kore-KR" sz="3600" b="1" dirty="0">
                <a:latin typeface="Helvetica" pitchFamily="2" charset="0"/>
              </a:rPr>
              <a:t> Adder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3600" b="1" dirty="0">
                <a:latin typeface="Helvetica" pitchFamily="2" charset="0"/>
              </a:rPr>
              <a:t>   (QFT Adder)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8061B-2CEE-FD21-0A11-F671E2E625E2}"/>
              </a:ext>
            </a:extLst>
          </p:cNvPr>
          <p:cNvSpPr/>
          <p:nvPr/>
        </p:nvSpPr>
        <p:spPr>
          <a:xfrm>
            <a:off x="402103" y="3141897"/>
            <a:ext cx="4912847" cy="287103"/>
          </a:xfrm>
          <a:prstGeom prst="rect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13AA6-C215-BE1B-7DAD-5D3113C06460}"/>
              </a:ext>
            </a:extLst>
          </p:cNvPr>
          <p:cNvSpPr/>
          <p:nvPr/>
        </p:nvSpPr>
        <p:spPr>
          <a:xfrm>
            <a:off x="5605462" y="3048314"/>
            <a:ext cx="2268751" cy="159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200" b="1" dirty="0">
                <a:solidFill>
                  <a:prstClr val="black"/>
                </a:solidFill>
                <a:latin typeface="Helvetica" pitchFamily="2" charset="0"/>
              </a:rPr>
              <a:t>2</a:t>
            </a:r>
            <a:r>
              <a:rPr kumimoji="1" lang="en-US" altLang="ko-Kore-KR" sz="2400" dirty="0">
                <a:solidFill>
                  <a:prstClr val="black"/>
                </a:solidFill>
                <a:latin typeface="Helvetica" pitchFamily="2" charset="0"/>
              </a:rPr>
              <a:t> versions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0277E-CDE3-2F78-3A4D-B9FEB4924CC5}"/>
              </a:ext>
            </a:extLst>
          </p:cNvPr>
          <p:cNvSpPr/>
          <p:nvPr/>
        </p:nvSpPr>
        <p:spPr>
          <a:xfrm>
            <a:off x="5605462" y="454099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AutoNum type="arabicPeriod"/>
            </a:pPr>
            <a:r>
              <a:rPr kumimoji="1" lang="en-US" altLang="ko-Kore-KR" sz="2400" dirty="0">
                <a:solidFill>
                  <a:prstClr val="black"/>
                </a:solidFill>
                <a:latin typeface="Helvetica" pitchFamily="2" charset="0"/>
              </a:rPr>
              <a:t>Original</a:t>
            </a:r>
          </a:p>
          <a:p>
            <a:pPr marL="457200" lvl="0" indent="-457200">
              <a:buAutoNum type="arabicPeriod"/>
            </a:pPr>
            <a:r>
              <a:rPr kumimoji="1" lang="en-US" altLang="ko-Kore-KR" sz="2400" dirty="0" err="1">
                <a:solidFill>
                  <a:prstClr val="black"/>
                </a:solidFill>
                <a:latin typeface="Helvetica" pitchFamily="2" charset="0"/>
              </a:rPr>
              <a:t>Transpiler</a:t>
            </a:r>
            <a:r>
              <a:rPr kumimoji="1" lang="en-US" altLang="ko-Kore-KR" sz="2400" dirty="0">
                <a:solidFill>
                  <a:prstClr val="black"/>
                </a:solidFill>
                <a:latin typeface="Helvetica" pitchFamily="2" charset="0"/>
              </a:rPr>
              <a:t> of (1)</a:t>
            </a:r>
          </a:p>
        </p:txBody>
      </p:sp>
    </p:spTree>
    <p:extLst>
      <p:ext uri="{BB962C8B-B14F-4D97-AF65-F5344CB8AC3E}">
        <p14:creationId xmlns:p14="http://schemas.microsoft.com/office/powerpoint/2010/main" val="192491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538150-678C-9A0F-CD42-D76197CB2094}"/>
              </a:ext>
            </a:extLst>
          </p:cNvPr>
          <p:cNvSpPr/>
          <p:nvPr/>
        </p:nvSpPr>
        <p:spPr>
          <a:xfrm>
            <a:off x="2515254" y="1077889"/>
            <a:ext cx="4123963" cy="2501014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04A4B2E3-B56E-E649-8418-16431CB32D09}"/>
              </a:ext>
            </a:extLst>
          </p:cNvPr>
          <p:cNvSpPr/>
          <p:nvPr/>
        </p:nvSpPr>
        <p:spPr>
          <a:xfrm>
            <a:off x="5628227" y="61540"/>
            <a:ext cx="2641375" cy="869563"/>
          </a:xfrm>
          <a:prstGeom prst="rightArrow">
            <a:avLst>
              <a:gd name="adj1" fmla="val 50000"/>
              <a:gd name="adj2" fmla="val 70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CAA65A72-A741-2744-B7DF-0DC7018538AC}"/>
              </a:ext>
            </a:extLst>
          </p:cNvPr>
          <p:cNvSpPr/>
          <p:nvPr/>
        </p:nvSpPr>
        <p:spPr>
          <a:xfrm rot="5400000">
            <a:off x="-812782" y="2896419"/>
            <a:ext cx="4219704" cy="1583253"/>
          </a:xfrm>
          <a:prstGeom prst="rightArrow">
            <a:avLst>
              <a:gd name="adj1" fmla="val 47297"/>
              <a:gd name="adj2" fmla="val 71658"/>
            </a:avLst>
          </a:prstGeom>
          <a:solidFill>
            <a:srgbClr val="0070C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D2A1F-60A6-784C-B8CD-DABBE6B62250}"/>
              </a:ext>
            </a:extLst>
          </p:cNvPr>
          <p:cNvSpPr txBox="1"/>
          <p:nvPr/>
        </p:nvSpPr>
        <p:spPr>
          <a:xfrm>
            <a:off x="402104" y="375479"/>
            <a:ext cx="1812459" cy="70788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4CD4D3-DB4B-C248-0E96-A060313B800A}"/>
              </a:ext>
            </a:extLst>
          </p:cNvPr>
          <p:cNvSpPr/>
          <p:nvPr/>
        </p:nvSpPr>
        <p:spPr>
          <a:xfrm>
            <a:off x="388422" y="108336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 pitchFamily="2" charset="0"/>
              </a:rPr>
              <a:t>1. Full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9307E-A04A-C7F7-C80A-A187175588A1}"/>
              </a:ext>
            </a:extLst>
          </p:cNvPr>
          <p:cNvSpPr txBox="1"/>
          <p:nvPr/>
        </p:nvSpPr>
        <p:spPr>
          <a:xfrm>
            <a:off x="1115503" y="1791310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952D4F-DD27-F451-7608-E6711A69EDAE}"/>
              </a:ext>
            </a:extLst>
          </p:cNvPr>
          <p:cNvSpPr txBox="1"/>
          <p:nvPr/>
        </p:nvSpPr>
        <p:spPr>
          <a:xfrm>
            <a:off x="1115503" y="2075515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BBCF9-B485-F13F-1074-E659A01D7A86}"/>
              </a:ext>
            </a:extLst>
          </p:cNvPr>
          <p:cNvSpPr txBox="1"/>
          <p:nvPr/>
        </p:nvSpPr>
        <p:spPr>
          <a:xfrm>
            <a:off x="1115503" y="2384434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10893-E4FA-8200-2282-33061D5387DE}"/>
              </a:ext>
            </a:extLst>
          </p:cNvPr>
          <p:cNvSpPr txBox="1"/>
          <p:nvPr/>
        </p:nvSpPr>
        <p:spPr>
          <a:xfrm>
            <a:off x="1115503" y="2693353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7C709-EC1C-3C45-B60E-F94CBFC57616}"/>
              </a:ext>
            </a:extLst>
          </p:cNvPr>
          <p:cNvSpPr txBox="1"/>
          <p:nvPr/>
        </p:nvSpPr>
        <p:spPr>
          <a:xfrm>
            <a:off x="1129016" y="3005802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C853C-AFEF-DED7-792A-286CDC90797A}"/>
              </a:ext>
            </a:extLst>
          </p:cNvPr>
          <p:cNvSpPr txBox="1"/>
          <p:nvPr/>
        </p:nvSpPr>
        <p:spPr>
          <a:xfrm>
            <a:off x="1129016" y="3339434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D451D7-8C85-B77D-3E04-5EE1CF44FF71}"/>
              </a:ext>
            </a:extLst>
          </p:cNvPr>
          <p:cNvSpPr txBox="1"/>
          <p:nvPr/>
        </p:nvSpPr>
        <p:spPr>
          <a:xfrm>
            <a:off x="1152821" y="3630619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7C15-5BDC-B158-75A1-3C27029803D0}"/>
              </a:ext>
            </a:extLst>
          </p:cNvPr>
          <p:cNvSpPr txBox="1"/>
          <p:nvPr/>
        </p:nvSpPr>
        <p:spPr>
          <a:xfrm>
            <a:off x="1119122" y="3942299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1D264-0E1C-732D-DE98-479504D86FFD}"/>
              </a:ext>
            </a:extLst>
          </p:cNvPr>
          <p:cNvSpPr txBox="1"/>
          <p:nvPr/>
        </p:nvSpPr>
        <p:spPr>
          <a:xfrm>
            <a:off x="1115503" y="4233484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1534A7-B7A0-2D2F-5A54-EF39DBA6CED5}"/>
              </a:ext>
            </a:extLst>
          </p:cNvPr>
          <p:cNvSpPr txBox="1"/>
          <p:nvPr/>
        </p:nvSpPr>
        <p:spPr>
          <a:xfrm>
            <a:off x="6512933" y="265488"/>
            <a:ext cx="69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CCX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7BC9E5-5716-B50E-0788-C19CD9C1D92D}"/>
              </a:ext>
            </a:extLst>
          </p:cNvPr>
          <p:cNvSpPr/>
          <p:nvPr/>
        </p:nvSpPr>
        <p:spPr>
          <a:xfrm>
            <a:off x="6939021" y="1080359"/>
            <a:ext cx="4123963" cy="2501014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6E53F-187E-A103-9C43-2FDF09D1EABB}"/>
              </a:ext>
            </a:extLst>
          </p:cNvPr>
          <p:cNvSpPr/>
          <p:nvPr/>
        </p:nvSpPr>
        <p:spPr>
          <a:xfrm>
            <a:off x="2515254" y="4092284"/>
            <a:ext cx="4123963" cy="2445616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6FEB0F-0A95-7674-71D3-E93F62A6FD62}"/>
              </a:ext>
            </a:extLst>
          </p:cNvPr>
          <p:cNvSpPr/>
          <p:nvPr/>
        </p:nvSpPr>
        <p:spPr>
          <a:xfrm>
            <a:off x="6948915" y="4092284"/>
            <a:ext cx="4123963" cy="2409849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34" name="그림 2">
            <a:extLst>
              <a:ext uri="{FF2B5EF4-FFF2-40B4-BE49-F238E27FC236}">
                <a16:creationId xmlns:a16="http://schemas.microsoft.com/office/drawing/2014/main" id="{F3596B17-92C7-EC5E-B0D1-7E7FE2DD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05" y="1135051"/>
            <a:ext cx="3940458" cy="2443852"/>
          </a:xfrm>
          <a:prstGeom prst="rect">
            <a:avLst/>
          </a:prstGeom>
        </p:spPr>
      </p:pic>
      <p:pic>
        <p:nvPicPr>
          <p:cNvPr id="35" name="그림 5">
            <a:extLst>
              <a:ext uri="{FF2B5EF4-FFF2-40B4-BE49-F238E27FC236}">
                <a16:creationId xmlns:a16="http://schemas.microsoft.com/office/drawing/2014/main" id="{EAB60ED9-AA14-1C66-8214-11229F3C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02" y="1198528"/>
            <a:ext cx="3955599" cy="2181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FD15E8-2C0E-3042-85EE-9AE6A07D20D4}"/>
              </a:ext>
            </a:extLst>
          </p:cNvPr>
          <p:cNvSpPr txBox="1"/>
          <p:nvPr/>
        </p:nvSpPr>
        <p:spPr>
          <a:xfrm>
            <a:off x="2515253" y="3396416"/>
            <a:ext cx="4123962" cy="461665"/>
          </a:xfrm>
          <a:prstGeom prst="rect">
            <a:avLst/>
          </a:prstGeom>
          <a:solidFill>
            <a:srgbClr val="0070C0">
              <a:alpha val="7865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1. Original RCA</a:t>
            </a:r>
            <a:endParaRPr kumimoji="1" lang="ko-Kore-KR" altLang="en-US" sz="2400" b="1" dirty="0">
              <a:solidFill>
                <a:srgbClr val="FFFF00"/>
              </a:solidFill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1C1D5-2A02-3362-05CC-FF6B66A8BFAC}"/>
              </a:ext>
            </a:extLst>
          </p:cNvPr>
          <p:cNvSpPr txBox="1"/>
          <p:nvPr/>
        </p:nvSpPr>
        <p:spPr>
          <a:xfrm>
            <a:off x="6939022" y="3350541"/>
            <a:ext cx="4123962" cy="461665"/>
          </a:xfrm>
          <a:prstGeom prst="rect">
            <a:avLst/>
          </a:prstGeom>
          <a:solidFill>
            <a:srgbClr val="0070C0">
              <a:alpha val="7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2. CCX changed RCA</a:t>
            </a:r>
            <a:endParaRPr kumimoji="1" lang="ko-Kore-KR" altLang="en-US" sz="2400" b="1" dirty="0">
              <a:solidFill>
                <a:srgbClr val="FFFF00"/>
              </a:solidFill>
              <a:latin typeface="Helvetica" pitchFamily="2" charset="0"/>
            </a:endParaRPr>
          </a:p>
        </p:txBody>
      </p:sp>
      <p:pic>
        <p:nvPicPr>
          <p:cNvPr id="36" name="그림 7">
            <a:extLst>
              <a:ext uri="{FF2B5EF4-FFF2-40B4-BE49-F238E27FC236}">
                <a16:creationId xmlns:a16="http://schemas.microsoft.com/office/drawing/2014/main" id="{2A310969-8271-2D7B-7919-5D4183488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439" y="4108918"/>
            <a:ext cx="3653589" cy="21981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31AA98-BB7F-05E7-EE00-B40F7A38AE74}"/>
              </a:ext>
            </a:extLst>
          </p:cNvPr>
          <p:cNvSpPr txBox="1"/>
          <p:nvPr/>
        </p:nvSpPr>
        <p:spPr>
          <a:xfrm>
            <a:off x="2515254" y="6076235"/>
            <a:ext cx="4123962" cy="461665"/>
          </a:xfrm>
          <a:prstGeom prst="rect">
            <a:avLst/>
          </a:prstGeom>
          <a:solidFill>
            <a:srgbClr val="0070C0">
              <a:alpha val="7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3. </a:t>
            </a:r>
            <a:r>
              <a:rPr kumimoji="1" lang="en-US" altLang="ko-Kore-KR" sz="2400" b="1" dirty="0" err="1">
                <a:solidFill>
                  <a:srgbClr val="FFFF00"/>
                </a:solidFill>
                <a:latin typeface="Helvetica" pitchFamily="2" charset="0"/>
              </a:rPr>
              <a:t>Transpiled</a:t>
            </a:r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 Original RCA</a:t>
            </a:r>
            <a:endParaRPr kumimoji="1" lang="ko-Kore-KR" altLang="en-US" sz="2400" b="1" dirty="0">
              <a:solidFill>
                <a:srgbClr val="FFFF00"/>
              </a:solidFill>
              <a:latin typeface="Helvetica" pitchFamily="2" charset="0"/>
            </a:endParaRPr>
          </a:p>
        </p:txBody>
      </p:sp>
      <p:pic>
        <p:nvPicPr>
          <p:cNvPr id="37" name="그림 9">
            <a:extLst>
              <a:ext uri="{FF2B5EF4-FFF2-40B4-BE49-F238E27FC236}">
                <a16:creationId xmlns:a16="http://schemas.microsoft.com/office/drawing/2014/main" id="{F880EAD7-41FC-F36D-8FB2-6A5B6AE43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202" y="4108919"/>
            <a:ext cx="3955599" cy="241364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5D56E0-9A80-85B3-E4FC-7FFBF78C22F2}"/>
              </a:ext>
            </a:extLst>
          </p:cNvPr>
          <p:cNvSpPr txBox="1"/>
          <p:nvPr/>
        </p:nvSpPr>
        <p:spPr>
          <a:xfrm>
            <a:off x="9380832" y="4997752"/>
            <a:ext cx="1843771" cy="1323439"/>
          </a:xfrm>
          <a:prstGeom prst="rect">
            <a:avLst/>
          </a:prstGeom>
          <a:solidFill>
            <a:srgbClr val="0070C0">
              <a:alpha val="7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FFFF00"/>
                </a:solidFill>
                <a:latin typeface="Helvetica" pitchFamily="2" charset="0"/>
              </a:rPr>
              <a:t>4. </a:t>
            </a:r>
            <a:r>
              <a:rPr kumimoji="1" lang="en-US" altLang="ko-Kore-KR" sz="2000" b="1" dirty="0" err="1">
                <a:solidFill>
                  <a:srgbClr val="FFFF00"/>
                </a:solidFill>
                <a:latin typeface="Helvetica" pitchFamily="2" charset="0"/>
              </a:rPr>
              <a:t>Transpiled</a:t>
            </a:r>
            <a:r>
              <a:rPr kumimoji="1" lang="en-US" altLang="ko-Kore-KR" sz="2000" b="1" dirty="0">
                <a:solidFill>
                  <a:srgbClr val="FFFF00"/>
                </a:solidFill>
                <a:latin typeface="Helvetica" pitchFamily="2" charset="0"/>
              </a:rPr>
              <a:t> CCX Changed RCA</a:t>
            </a:r>
            <a:endParaRPr kumimoji="1" lang="ko-Kore-KR" altLang="en-US" sz="2000" b="1" dirty="0">
              <a:solidFill>
                <a:srgbClr val="FFFF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1AC4FAE-5B57-0A48-AFFF-8FC2EECF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5" y="42110"/>
            <a:ext cx="5003403" cy="2314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FE24EB-1927-6144-811B-BB8927B8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5" y="2310064"/>
            <a:ext cx="5119542" cy="2191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DC7917-DB50-3549-9355-1D1186DCA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85" y="4501817"/>
            <a:ext cx="5058538" cy="20473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60CBC5-067F-314B-A478-208E84ACB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688" y="558800"/>
            <a:ext cx="69342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138585-DB3F-4D4D-AC81-D709E147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418097"/>
            <a:ext cx="9385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538150-678C-9A0F-CD42-D76197CB2094}"/>
              </a:ext>
            </a:extLst>
          </p:cNvPr>
          <p:cNvSpPr/>
          <p:nvPr/>
        </p:nvSpPr>
        <p:spPr>
          <a:xfrm>
            <a:off x="2515254" y="1441285"/>
            <a:ext cx="4123963" cy="2501014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15E8-2C0E-3042-85EE-9AE6A07D20D4}"/>
              </a:ext>
            </a:extLst>
          </p:cNvPr>
          <p:cNvSpPr txBox="1"/>
          <p:nvPr/>
        </p:nvSpPr>
        <p:spPr>
          <a:xfrm>
            <a:off x="2515254" y="3480634"/>
            <a:ext cx="4123962" cy="461665"/>
          </a:xfrm>
          <a:prstGeom prst="rect">
            <a:avLst/>
          </a:prstGeom>
          <a:solidFill>
            <a:srgbClr val="0070C0">
              <a:alpha val="512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1. Original RCA</a:t>
            </a:r>
            <a:endParaRPr kumimoji="1" lang="ko-Kore-KR" altLang="en-US" sz="2400" b="1" dirty="0">
              <a:solidFill>
                <a:srgbClr val="FFFF00"/>
              </a:solidFill>
              <a:latin typeface="Helvetica" pitchFamily="2" charset="0"/>
            </a:endParaRP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04A4B2E3-B56E-E649-8418-16431CB32D09}"/>
              </a:ext>
            </a:extLst>
          </p:cNvPr>
          <p:cNvSpPr/>
          <p:nvPr/>
        </p:nvSpPr>
        <p:spPr>
          <a:xfrm>
            <a:off x="5627894" y="402626"/>
            <a:ext cx="2641375" cy="869563"/>
          </a:xfrm>
          <a:prstGeom prst="rightArrow">
            <a:avLst>
              <a:gd name="adj1" fmla="val 50000"/>
              <a:gd name="adj2" fmla="val 702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CAA65A72-A741-2744-B7DF-0DC7018538AC}"/>
              </a:ext>
            </a:extLst>
          </p:cNvPr>
          <p:cNvSpPr/>
          <p:nvPr/>
        </p:nvSpPr>
        <p:spPr>
          <a:xfrm rot="5400000">
            <a:off x="-812782" y="2896419"/>
            <a:ext cx="4219704" cy="1583253"/>
          </a:xfrm>
          <a:prstGeom prst="rightArrow">
            <a:avLst>
              <a:gd name="adj1" fmla="val 47297"/>
              <a:gd name="adj2" fmla="val 71658"/>
            </a:avLst>
          </a:prstGeom>
          <a:solidFill>
            <a:srgbClr val="0070C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3D2A1F-60A6-784C-B8CD-DABBE6B62250}"/>
              </a:ext>
            </a:extLst>
          </p:cNvPr>
          <p:cNvSpPr txBox="1"/>
          <p:nvPr/>
        </p:nvSpPr>
        <p:spPr>
          <a:xfrm>
            <a:off x="402104" y="375479"/>
            <a:ext cx="1812459" cy="70788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4CD4D3-DB4B-C248-0E96-A060313B800A}"/>
              </a:ext>
            </a:extLst>
          </p:cNvPr>
          <p:cNvSpPr/>
          <p:nvPr/>
        </p:nvSpPr>
        <p:spPr>
          <a:xfrm>
            <a:off x="388422" y="1083365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 pitchFamily="2" charset="0"/>
              </a:rPr>
              <a:t>2. Ripple-Carry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9307E-A04A-C7F7-C80A-A187175588A1}"/>
              </a:ext>
            </a:extLst>
          </p:cNvPr>
          <p:cNvSpPr txBox="1"/>
          <p:nvPr/>
        </p:nvSpPr>
        <p:spPr>
          <a:xfrm>
            <a:off x="1115503" y="1791310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952D4F-DD27-F451-7608-E6711A69EDAE}"/>
              </a:ext>
            </a:extLst>
          </p:cNvPr>
          <p:cNvSpPr txBox="1"/>
          <p:nvPr/>
        </p:nvSpPr>
        <p:spPr>
          <a:xfrm>
            <a:off x="1115503" y="2075515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BBCF9-B485-F13F-1074-E659A01D7A86}"/>
              </a:ext>
            </a:extLst>
          </p:cNvPr>
          <p:cNvSpPr txBox="1"/>
          <p:nvPr/>
        </p:nvSpPr>
        <p:spPr>
          <a:xfrm>
            <a:off x="1115503" y="2384434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10893-E4FA-8200-2282-33061D5387DE}"/>
              </a:ext>
            </a:extLst>
          </p:cNvPr>
          <p:cNvSpPr txBox="1"/>
          <p:nvPr/>
        </p:nvSpPr>
        <p:spPr>
          <a:xfrm>
            <a:off x="1115503" y="2693353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7C709-EC1C-3C45-B60E-F94CBFC57616}"/>
              </a:ext>
            </a:extLst>
          </p:cNvPr>
          <p:cNvSpPr txBox="1"/>
          <p:nvPr/>
        </p:nvSpPr>
        <p:spPr>
          <a:xfrm>
            <a:off x="1129016" y="3005802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C853C-AFEF-DED7-792A-286CDC90797A}"/>
              </a:ext>
            </a:extLst>
          </p:cNvPr>
          <p:cNvSpPr txBox="1"/>
          <p:nvPr/>
        </p:nvSpPr>
        <p:spPr>
          <a:xfrm>
            <a:off x="1129016" y="3339434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D451D7-8C85-B77D-3E04-5EE1CF44FF71}"/>
              </a:ext>
            </a:extLst>
          </p:cNvPr>
          <p:cNvSpPr txBox="1"/>
          <p:nvPr/>
        </p:nvSpPr>
        <p:spPr>
          <a:xfrm>
            <a:off x="1152821" y="3630619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7C15-5BDC-B158-75A1-3C27029803D0}"/>
              </a:ext>
            </a:extLst>
          </p:cNvPr>
          <p:cNvSpPr txBox="1"/>
          <p:nvPr/>
        </p:nvSpPr>
        <p:spPr>
          <a:xfrm>
            <a:off x="1119122" y="3942299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1D264-0E1C-732D-DE98-479504D86FFD}"/>
              </a:ext>
            </a:extLst>
          </p:cNvPr>
          <p:cNvSpPr txBox="1"/>
          <p:nvPr/>
        </p:nvSpPr>
        <p:spPr>
          <a:xfrm>
            <a:off x="1115503" y="4233484"/>
            <a:ext cx="33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1534A7-B7A0-2D2F-5A54-EF39DBA6CED5}"/>
              </a:ext>
            </a:extLst>
          </p:cNvPr>
          <p:cNvSpPr txBox="1"/>
          <p:nvPr/>
        </p:nvSpPr>
        <p:spPr>
          <a:xfrm>
            <a:off x="6435097" y="606574"/>
            <a:ext cx="69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solidFill>
                  <a:schemeClr val="bg1"/>
                </a:solidFill>
              </a:rPr>
              <a:t>CCX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7BC9E5-5716-B50E-0788-C19CD9C1D92D}"/>
              </a:ext>
            </a:extLst>
          </p:cNvPr>
          <p:cNvSpPr/>
          <p:nvPr/>
        </p:nvSpPr>
        <p:spPr>
          <a:xfrm>
            <a:off x="6939021" y="1441286"/>
            <a:ext cx="4123963" cy="2501014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1C1D5-2A02-3362-05CC-FF6B66A8BFAC}"/>
              </a:ext>
            </a:extLst>
          </p:cNvPr>
          <p:cNvSpPr txBox="1"/>
          <p:nvPr/>
        </p:nvSpPr>
        <p:spPr>
          <a:xfrm>
            <a:off x="6939021" y="3467467"/>
            <a:ext cx="4123962" cy="461665"/>
          </a:xfrm>
          <a:prstGeom prst="rect">
            <a:avLst/>
          </a:prstGeom>
          <a:solidFill>
            <a:srgbClr val="0070C0">
              <a:alpha val="512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2. CCX changed RCA</a:t>
            </a:r>
            <a:endParaRPr kumimoji="1" lang="ko-Kore-KR" altLang="en-US" sz="2400" b="1" dirty="0">
              <a:solidFill>
                <a:srgbClr val="FFFF00"/>
              </a:solidFill>
              <a:latin typeface="Helvetica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6E53F-187E-A103-9C43-2FDF09D1EABB}"/>
              </a:ext>
            </a:extLst>
          </p:cNvPr>
          <p:cNvSpPr/>
          <p:nvPr/>
        </p:nvSpPr>
        <p:spPr>
          <a:xfrm>
            <a:off x="2515254" y="4036886"/>
            <a:ext cx="4123963" cy="2501014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1AA98-BB7F-05E7-EE00-B40F7A38AE74}"/>
              </a:ext>
            </a:extLst>
          </p:cNvPr>
          <p:cNvSpPr txBox="1"/>
          <p:nvPr/>
        </p:nvSpPr>
        <p:spPr>
          <a:xfrm>
            <a:off x="2515254" y="6076235"/>
            <a:ext cx="4123962" cy="461665"/>
          </a:xfrm>
          <a:prstGeom prst="rect">
            <a:avLst/>
          </a:prstGeom>
          <a:solidFill>
            <a:srgbClr val="0070C0">
              <a:alpha val="512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3. </a:t>
            </a:r>
            <a:r>
              <a:rPr kumimoji="1" lang="en-US" altLang="ko-Kore-KR" sz="2400" b="1" dirty="0" err="1">
                <a:solidFill>
                  <a:srgbClr val="FFFF00"/>
                </a:solidFill>
                <a:latin typeface="Helvetica" pitchFamily="2" charset="0"/>
              </a:rPr>
              <a:t>Transpiled</a:t>
            </a:r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 Original RCA</a:t>
            </a:r>
            <a:endParaRPr kumimoji="1" lang="ko-Kore-KR" altLang="en-US" sz="2400" b="1" dirty="0">
              <a:solidFill>
                <a:srgbClr val="FFFF00"/>
              </a:solidFill>
              <a:latin typeface="Helvetica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6FEB0F-0A95-7674-71D3-E93F62A6FD62}"/>
              </a:ext>
            </a:extLst>
          </p:cNvPr>
          <p:cNvSpPr/>
          <p:nvPr/>
        </p:nvSpPr>
        <p:spPr>
          <a:xfrm>
            <a:off x="6948915" y="4001120"/>
            <a:ext cx="4123963" cy="2501014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5D56E0-9A80-85B3-E4FC-7FFBF78C22F2}"/>
              </a:ext>
            </a:extLst>
          </p:cNvPr>
          <p:cNvSpPr txBox="1"/>
          <p:nvPr/>
        </p:nvSpPr>
        <p:spPr>
          <a:xfrm>
            <a:off x="6948916" y="5671137"/>
            <a:ext cx="4123962" cy="830997"/>
          </a:xfrm>
          <a:prstGeom prst="rect">
            <a:avLst/>
          </a:prstGeom>
          <a:solidFill>
            <a:srgbClr val="0070C0">
              <a:alpha val="512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4. </a:t>
            </a:r>
            <a:r>
              <a:rPr kumimoji="1" lang="en-US" altLang="ko-Kore-KR" sz="2400" b="1" dirty="0" err="1">
                <a:solidFill>
                  <a:srgbClr val="FFFF00"/>
                </a:solidFill>
                <a:latin typeface="Helvetica" pitchFamily="2" charset="0"/>
              </a:rPr>
              <a:t>Transpiled</a:t>
            </a:r>
            <a:r>
              <a:rPr kumimoji="1" lang="en-US" altLang="ko-Kore-KR" sz="2400" b="1" dirty="0">
                <a:solidFill>
                  <a:srgbClr val="FFFF00"/>
                </a:solidFill>
                <a:latin typeface="Helvetica" pitchFamily="2" charset="0"/>
              </a:rPr>
              <a:t> CCX Changed RCA</a:t>
            </a:r>
            <a:endParaRPr kumimoji="1" lang="ko-Kore-KR" altLang="en-US" sz="2400" b="1" dirty="0">
              <a:solidFill>
                <a:srgbClr val="FFFF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9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04040-4194-6E33-375E-44F2868F90BC}"/>
              </a:ext>
            </a:extLst>
          </p:cNvPr>
          <p:cNvSpPr txBox="1"/>
          <p:nvPr/>
        </p:nvSpPr>
        <p:spPr>
          <a:xfrm>
            <a:off x="402104" y="375479"/>
            <a:ext cx="5693896" cy="107721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Result</a:t>
            </a:r>
          </a:p>
          <a:p>
            <a:r>
              <a:rPr lang="en-US" sz="2400" b="1" dirty="0">
                <a:latin typeface="Helvetica" pitchFamily="2" charset="0"/>
              </a:rPr>
              <a:t>3. Quantum Fourier Transform Adder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64E568-941A-AB44-BC76-BF6B1D76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04" y="2089450"/>
            <a:ext cx="4299561" cy="2514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4B405-C2C9-494F-846C-8157A4F7AE6E}"/>
              </a:ext>
            </a:extLst>
          </p:cNvPr>
          <p:cNvSpPr txBox="1"/>
          <p:nvPr/>
        </p:nvSpPr>
        <p:spPr>
          <a:xfrm>
            <a:off x="478387" y="4645716"/>
            <a:ext cx="35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1. Original QFT Adder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64DECC66-9DF4-2E4D-A537-1EA6DE9EB149}"/>
              </a:ext>
            </a:extLst>
          </p:cNvPr>
          <p:cNvSpPr/>
          <p:nvPr/>
        </p:nvSpPr>
        <p:spPr>
          <a:xfrm>
            <a:off x="4701665" y="2796219"/>
            <a:ext cx="1341152" cy="890337"/>
          </a:xfrm>
          <a:prstGeom prst="rightArrow">
            <a:avLst>
              <a:gd name="adj1" fmla="val 4729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transpile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7D9D4-D6B3-EC4E-9D90-550108529BBF}"/>
              </a:ext>
            </a:extLst>
          </p:cNvPr>
          <p:cNvSpPr txBox="1"/>
          <p:nvPr/>
        </p:nvSpPr>
        <p:spPr>
          <a:xfrm>
            <a:off x="7546594" y="4645716"/>
            <a:ext cx="35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2. </a:t>
            </a:r>
            <a:r>
              <a:rPr kumimoji="1" lang="en-US" altLang="ko-Kore-KR" dirty="0" err="1">
                <a:highlight>
                  <a:srgbClr val="FFFF00"/>
                </a:highlight>
              </a:rPr>
              <a:t>Transpiled</a:t>
            </a:r>
            <a:r>
              <a:rPr kumimoji="1" lang="en-US" altLang="ko-Kore-KR" dirty="0">
                <a:highlight>
                  <a:srgbClr val="FFFF00"/>
                </a:highlight>
              </a:rPr>
              <a:t> QFT Adder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079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04040-4194-6E33-375E-44F2868F90BC}"/>
              </a:ext>
            </a:extLst>
          </p:cNvPr>
          <p:cNvSpPr txBox="1"/>
          <p:nvPr/>
        </p:nvSpPr>
        <p:spPr>
          <a:xfrm>
            <a:off x="402103" y="375479"/>
            <a:ext cx="5493371" cy="70788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What we have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2761F-9CFF-1C48-9937-D15D2FDA79A6}"/>
              </a:ext>
            </a:extLst>
          </p:cNvPr>
          <p:cNvSpPr txBox="1"/>
          <p:nvPr/>
        </p:nvSpPr>
        <p:spPr>
          <a:xfrm>
            <a:off x="402103" y="1443788"/>
            <a:ext cx="6203233" cy="557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ore-KR" sz="2400" b="1" dirty="0">
                <a:latin typeface="Helvetica" pitchFamily="2" charset="0"/>
              </a:rPr>
              <a:t>Utilizing </a:t>
            </a:r>
            <a:r>
              <a:rPr kumimoji="1" lang="en-US" altLang="ko-Kore-KR" sz="2400" b="1" dirty="0" err="1">
                <a:latin typeface="Helvetica" pitchFamily="2" charset="0"/>
              </a:rPr>
              <a:t>Qiskit</a:t>
            </a:r>
            <a:endParaRPr kumimoji="1" lang="en-US" altLang="ko-Kore-KR" sz="2400" b="1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ko-Kore-KR" sz="2400" b="1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ore-KR" sz="2400" b="1" dirty="0" err="1">
                <a:latin typeface="Helvetica" pitchFamily="2" charset="0"/>
              </a:rPr>
              <a:t>Transpiler</a:t>
            </a:r>
            <a:endParaRPr kumimoji="1" lang="en-US" altLang="ko-Kore-KR" sz="2400" b="1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latin typeface="Helvetica" pitchFamily="2" charset="0"/>
              </a:rPr>
              <a:t>-How to use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latin typeface="Helvetica" pitchFamily="2" charset="0"/>
              </a:rPr>
              <a:t>-</a:t>
            </a:r>
            <a:r>
              <a:rPr kumimoji="1" lang="en-US" altLang="ko-Kore-KR" sz="2400" b="1" dirty="0" err="1">
                <a:latin typeface="Helvetica" pitchFamily="2" charset="0"/>
              </a:rPr>
              <a:t>Transpiler</a:t>
            </a:r>
            <a:r>
              <a:rPr kumimoji="1" lang="en-US" altLang="ko-Kore-KR" sz="2400" b="1" dirty="0">
                <a:latin typeface="Helvetica" pitchFamily="2" charset="0"/>
              </a:rPr>
              <a:t> vs Unroller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ko-Kore-KR" sz="2400" b="1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ore-KR" sz="2400" b="1" dirty="0">
                <a:latin typeface="Helvetica" pitchFamily="2" charset="0"/>
              </a:rPr>
              <a:t>CCX gate -&gt; CH-CZ-CH</a:t>
            </a:r>
          </a:p>
          <a:p>
            <a:pPr>
              <a:lnSpc>
                <a:spcPct val="150000"/>
              </a:lnSpc>
            </a:pPr>
            <a:endParaRPr kumimoji="1" lang="en-US" altLang="ko-Kore-KR" sz="2400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ko-Kore-KR" sz="24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endParaRPr kumimoji="1" lang="en-US" altLang="ko-Kore-KR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1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190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Wingdings</vt:lpstr>
      <vt:lpstr>Arial</vt:lpstr>
      <vt:lpstr>Helvetica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김세빈</dc:creator>
  <cp:lastModifiedBy>김세빈</cp:lastModifiedBy>
  <cp:revision>22</cp:revision>
  <dcterms:created xsi:type="dcterms:W3CDTF">2022-06-27T14:31:41Z</dcterms:created>
  <dcterms:modified xsi:type="dcterms:W3CDTF">2022-06-29T02:07:15Z</dcterms:modified>
</cp:coreProperties>
</file>