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PTSansNarrow-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eda7bc0f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eda7bc0f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eda7bc0f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eda7bc0f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eda7bc0f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eda7bc0f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eda7bc0f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eda7bc0f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ee874c7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ee874c7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ee874c7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ee874c7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eda7bc0f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eda7bc0f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eda7bc0f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eda7bc0f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eda7bc0f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eda7bc0f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eda7bc0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eda7bc0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eda7bc0f6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eda7bc0f6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eda7bc0f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eda7bc0f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eda7bc0f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eda7bc0f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t.iiita.ac.in/?pg=facultypage&amp;uid=muneendr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Calories burnt Prediction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Machine learning course project</a:t>
            </a:r>
            <a:endParaRPr/>
          </a:p>
        </p:txBody>
      </p:sp>
      <p:sp>
        <p:nvSpPr>
          <p:cNvPr id="68" name="Google Shape;68;p13"/>
          <p:cNvSpPr txBox="1"/>
          <p:nvPr/>
        </p:nvSpPr>
        <p:spPr>
          <a:xfrm>
            <a:off x="5976725" y="4314975"/>
            <a:ext cx="2783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F0F0F"/>
                </a:solidFill>
                <a:highlight>
                  <a:schemeClr val="lt1"/>
                </a:highlight>
                <a:latin typeface="Calibri"/>
                <a:ea typeface="Calibri"/>
                <a:cs typeface="Calibri"/>
                <a:sym typeface="Calibri"/>
              </a:rPr>
              <a:t>Under the</a:t>
            </a:r>
            <a:r>
              <a:rPr lang="en">
                <a:solidFill>
                  <a:schemeClr val="dk2"/>
                </a:solidFill>
                <a:latin typeface="Calibri"/>
                <a:ea typeface="Calibri"/>
                <a:cs typeface="Calibri"/>
                <a:sym typeface="Calibri"/>
              </a:rPr>
              <a:t> </a:t>
            </a:r>
            <a:r>
              <a:rPr b="1" lang="en">
                <a:solidFill>
                  <a:srgbClr val="202124"/>
                </a:solidFill>
                <a:highlight>
                  <a:srgbClr val="FFFFFF"/>
                </a:highlight>
                <a:latin typeface="Calibri"/>
                <a:ea typeface="Calibri"/>
                <a:cs typeface="Calibri"/>
                <a:sym typeface="Calibri"/>
              </a:rPr>
              <a:t>guidance of:</a:t>
            </a:r>
            <a:endParaRPr b="1">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600" u="sng">
                <a:solidFill>
                  <a:srgbClr val="2D607F"/>
                </a:solidFill>
                <a:highlight>
                  <a:srgbClr val="E1E1E1"/>
                </a:highlight>
                <a:latin typeface="Trebuchet MS"/>
                <a:ea typeface="Trebuchet MS"/>
                <a:cs typeface="Trebuchet MS"/>
                <a:sym typeface="Trebuchet MS"/>
                <a:hlinkClick r:id="rId3">
                  <a:extLst>
                    <a:ext uri="{A12FA001-AC4F-418D-AE19-62706E023703}">
                      <ahyp:hlinkClr val="tx"/>
                    </a:ext>
                  </a:extLst>
                </a:hlinkClick>
              </a:rPr>
              <a:t>Dr. Muneendra Ojha</a:t>
            </a:r>
            <a:r>
              <a:rPr lang="en" sz="1600">
                <a:solidFill>
                  <a:srgbClr val="3A3430"/>
                </a:solidFill>
                <a:highlight>
                  <a:srgbClr val="E1E1E1"/>
                </a:highlight>
                <a:latin typeface="Trebuchet MS"/>
                <a:ea typeface="Trebuchet MS"/>
                <a:cs typeface="Trebuchet MS"/>
                <a:sym typeface="Trebuchet MS"/>
              </a:rPr>
              <a:t> </a:t>
            </a:r>
            <a:endParaRPr sz="1600">
              <a:solidFill>
                <a:srgbClr val="3A3430"/>
              </a:solidFill>
              <a:highlight>
                <a:srgbClr val="E1E1E1"/>
              </a:highlight>
              <a:latin typeface="Trebuchet MS"/>
              <a:ea typeface="Trebuchet MS"/>
              <a:cs typeface="Trebuchet MS"/>
              <a:sym typeface="Trebuchet MS"/>
            </a:endParaRPr>
          </a:p>
          <a:p>
            <a:pPr indent="0" lvl="0" marL="0" rtl="0" algn="l">
              <a:spcBef>
                <a:spcPts val="0"/>
              </a:spcBef>
              <a:spcAft>
                <a:spcPts val="0"/>
              </a:spcAft>
              <a:buNone/>
            </a:pPr>
            <a:r>
              <a:t/>
            </a:r>
            <a:endParaRPr sz="2100">
              <a:solidFill>
                <a:srgbClr val="202124"/>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311700" y="1266325"/>
            <a:ext cx="4824300" cy="157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Adaboost:</a:t>
            </a:r>
            <a:endParaRPr/>
          </a:p>
          <a:p>
            <a:pPr indent="0" lvl="0" marL="0" rtl="0" algn="l">
              <a:spcBef>
                <a:spcPts val="1200"/>
              </a:spcBef>
              <a:spcAft>
                <a:spcPts val="1200"/>
              </a:spcAft>
              <a:buNone/>
            </a:pPr>
            <a:r>
              <a:rPr lang="en" sz="1500">
                <a:solidFill>
                  <a:srgbClr val="232323"/>
                </a:solidFill>
                <a:latin typeface="Arial"/>
                <a:ea typeface="Arial"/>
                <a:cs typeface="Arial"/>
                <a:sym typeface="Arial"/>
              </a:rPr>
              <a:t> AdaBoost, also known as Adaptive Boosting, is a Machine Learning approach that is utilised as an Ensemble Method. AdaBoost's most commonly used estimator is decision trees with one level, which is decision trees with just one split. These trees are often referred to as Decision Stumps.</a:t>
            </a:r>
            <a:endParaRPr/>
          </a:p>
        </p:txBody>
      </p:sp>
      <p:pic>
        <p:nvPicPr>
          <p:cNvPr id="136" name="Google Shape;136;p22"/>
          <p:cNvPicPr preferRelativeResize="0"/>
          <p:nvPr/>
        </p:nvPicPr>
        <p:blipFill>
          <a:blip r:embed="rId3">
            <a:alphaModFix/>
          </a:blip>
          <a:stretch>
            <a:fillRect/>
          </a:stretch>
        </p:blipFill>
        <p:spPr>
          <a:xfrm>
            <a:off x="5543175" y="609875"/>
            <a:ext cx="2775883" cy="1993175"/>
          </a:xfrm>
          <a:prstGeom prst="rect">
            <a:avLst/>
          </a:prstGeom>
          <a:noFill/>
          <a:ln>
            <a:noFill/>
          </a:ln>
        </p:spPr>
      </p:pic>
      <p:sp>
        <p:nvSpPr>
          <p:cNvPr id="137" name="Google Shape;137;p22"/>
          <p:cNvSpPr txBox="1"/>
          <p:nvPr/>
        </p:nvSpPr>
        <p:spPr>
          <a:xfrm>
            <a:off x="3927825" y="2962050"/>
            <a:ext cx="183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Open Sans"/>
                <a:ea typeface="Open Sans"/>
                <a:cs typeface="Open Sans"/>
                <a:sym typeface="Open Sans"/>
              </a:rPr>
              <a:t>Accuracy:</a:t>
            </a:r>
            <a:endParaRPr sz="1500">
              <a:solidFill>
                <a:schemeClr val="dk2"/>
              </a:solidFill>
              <a:latin typeface="Open Sans"/>
              <a:ea typeface="Open Sans"/>
              <a:cs typeface="Open Sans"/>
              <a:sym typeface="Open Sans"/>
            </a:endParaRPr>
          </a:p>
        </p:txBody>
      </p:sp>
      <p:pic>
        <p:nvPicPr>
          <p:cNvPr id="138" name="Google Shape;138;p22"/>
          <p:cNvPicPr preferRelativeResize="0"/>
          <p:nvPr/>
        </p:nvPicPr>
        <p:blipFill>
          <a:blip r:embed="rId4">
            <a:alphaModFix/>
          </a:blip>
          <a:stretch>
            <a:fillRect/>
          </a:stretch>
        </p:blipFill>
        <p:spPr>
          <a:xfrm>
            <a:off x="3840100" y="3494075"/>
            <a:ext cx="4733925" cy="952500"/>
          </a:xfrm>
          <a:prstGeom prst="rect">
            <a:avLst/>
          </a:prstGeom>
          <a:noFill/>
          <a:ln>
            <a:noFill/>
          </a:ln>
        </p:spPr>
      </p:pic>
      <p:pic>
        <p:nvPicPr>
          <p:cNvPr id="139" name="Google Shape;139;p22"/>
          <p:cNvPicPr preferRelativeResize="0"/>
          <p:nvPr/>
        </p:nvPicPr>
        <p:blipFill>
          <a:blip r:embed="rId5">
            <a:alphaModFix/>
          </a:blip>
          <a:stretch>
            <a:fillRect/>
          </a:stretch>
        </p:blipFill>
        <p:spPr>
          <a:xfrm>
            <a:off x="230125" y="3218725"/>
            <a:ext cx="3316150" cy="96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218200" y="792975"/>
            <a:ext cx="5658000" cy="241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Linear Regression:</a:t>
            </a:r>
            <a:endParaRPr/>
          </a:p>
          <a:p>
            <a:pPr indent="0" lvl="0" marL="0" rtl="0" algn="l">
              <a:spcBef>
                <a:spcPts val="1200"/>
              </a:spcBef>
              <a:spcAft>
                <a:spcPts val="1200"/>
              </a:spcAft>
              <a:buNone/>
            </a:pPr>
            <a:r>
              <a:rPr lang="en" sz="1300">
                <a:solidFill>
                  <a:srgbClr val="273239"/>
                </a:solidFill>
                <a:highlight>
                  <a:srgbClr val="FFFFFF"/>
                </a:highlight>
                <a:latin typeface="Nunito"/>
                <a:ea typeface="Nunito"/>
                <a:cs typeface="Nunito"/>
                <a:sym typeface="Nunito"/>
              </a:rPr>
              <a:t>Linear regression is a type of supervised machine learning algorithm that computes the linear relationship between a dependent variable and one or more independent features. When the number of the independent feature, is 1 then it is known as Univariate Linear regression, and in the case of more than one feature, it is known as multivariate linear regression. The goal of the algorithm is to find the best linear equation that can predict the value of the dependent variable based on the independent variables.</a:t>
            </a:r>
            <a:endParaRPr/>
          </a:p>
        </p:txBody>
      </p:sp>
      <p:pic>
        <p:nvPicPr>
          <p:cNvPr id="145" name="Google Shape;145;p23"/>
          <p:cNvPicPr preferRelativeResize="0"/>
          <p:nvPr/>
        </p:nvPicPr>
        <p:blipFill>
          <a:blip r:embed="rId3">
            <a:alphaModFix/>
          </a:blip>
          <a:stretch>
            <a:fillRect/>
          </a:stretch>
        </p:blipFill>
        <p:spPr>
          <a:xfrm>
            <a:off x="370975" y="3430675"/>
            <a:ext cx="2867025" cy="762000"/>
          </a:xfrm>
          <a:prstGeom prst="rect">
            <a:avLst/>
          </a:prstGeom>
          <a:noFill/>
          <a:ln>
            <a:noFill/>
          </a:ln>
        </p:spPr>
      </p:pic>
      <p:pic>
        <p:nvPicPr>
          <p:cNvPr id="146" name="Google Shape;146;p23"/>
          <p:cNvPicPr preferRelativeResize="0"/>
          <p:nvPr/>
        </p:nvPicPr>
        <p:blipFill>
          <a:blip r:embed="rId4">
            <a:alphaModFix/>
          </a:blip>
          <a:stretch>
            <a:fillRect/>
          </a:stretch>
        </p:blipFill>
        <p:spPr>
          <a:xfrm>
            <a:off x="5571000" y="371450"/>
            <a:ext cx="2876550" cy="1790700"/>
          </a:xfrm>
          <a:prstGeom prst="rect">
            <a:avLst/>
          </a:prstGeom>
          <a:noFill/>
          <a:ln>
            <a:noFill/>
          </a:ln>
        </p:spPr>
      </p:pic>
      <p:sp>
        <p:nvSpPr>
          <p:cNvPr id="147" name="Google Shape;147;p23"/>
          <p:cNvSpPr txBox="1"/>
          <p:nvPr/>
        </p:nvSpPr>
        <p:spPr>
          <a:xfrm>
            <a:off x="5658800" y="2718225"/>
            <a:ext cx="228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Accuracy:</a:t>
            </a:r>
            <a:endParaRPr sz="1800">
              <a:solidFill>
                <a:schemeClr val="dk2"/>
              </a:solidFill>
              <a:latin typeface="Open Sans"/>
              <a:ea typeface="Open Sans"/>
              <a:cs typeface="Open Sans"/>
              <a:sym typeface="Open Sans"/>
            </a:endParaRPr>
          </a:p>
        </p:txBody>
      </p:sp>
      <p:pic>
        <p:nvPicPr>
          <p:cNvPr id="148" name="Google Shape;148;p23"/>
          <p:cNvPicPr preferRelativeResize="0"/>
          <p:nvPr/>
        </p:nvPicPr>
        <p:blipFill>
          <a:blip r:embed="rId5">
            <a:alphaModFix/>
          </a:blip>
          <a:stretch>
            <a:fillRect/>
          </a:stretch>
        </p:blipFill>
        <p:spPr>
          <a:xfrm>
            <a:off x="4626838" y="3393600"/>
            <a:ext cx="4352925" cy="97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all the models:</a:t>
            </a:r>
            <a:endParaRPr/>
          </a:p>
        </p:txBody>
      </p:sp>
      <p:sp>
        <p:nvSpPr>
          <p:cNvPr id="154" name="Google Shape;154;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4"/>
          <p:cNvPicPr preferRelativeResize="0"/>
          <p:nvPr/>
        </p:nvPicPr>
        <p:blipFill>
          <a:blip r:embed="rId3">
            <a:alphaModFix/>
          </a:blip>
          <a:stretch>
            <a:fillRect/>
          </a:stretch>
        </p:blipFill>
        <p:spPr>
          <a:xfrm>
            <a:off x="395175" y="1079100"/>
            <a:ext cx="8252224" cy="381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pic>
        <p:nvPicPr>
          <p:cNvPr id="161" name="Google Shape;161;p25"/>
          <p:cNvPicPr preferRelativeResize="0"/>
          <p:nvPr/>
        </p:nvPicPr>
        <p:blipFill>
          <a:blip r:embed="rId3">
            <a:alphaModFix/>
          </a:blip>
          <a:stretch>
            <a:fillRect/>
          </a:stretch>
        </p:blipFill>
        <p:spPr>
          <a:xfrm>
            <a:off x="311700" y="1266325"/>
            <a:ext cx="5700350" cy="1533950"/>
          </a:xfrm>
          <a:prstGeom prst="rect">
            <a:avLst/>
          </a:prstGeom>
          <a:noFill/>
          <a:ln>
            <a:noFill/>
          </a:ln>
        </p:spPr>
      </p:pic>
      <p:sp>
        <p:nvSpPr>
          <p:cNvPr id="162" name="Google Shape;162;p25"/>
          <p:cNvSpPr txBox="1"/>
          <p:nvPr/>
        </p:nvSpPr>
        <p:spPr>
          <a:xfrm>
            <a:off x="5856625" y="1714975"/>
            <a:ext cx="2975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As we can see mean square error is least for Random forest regression.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so, we use Random Forest</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63" name="Google Shape;163;p25"/>
          <p:cNvSpPr txBox="1"/>
          <p:nvPr/>
        </p:nvSpPr>
        <p:spPr>
          <a:xfrm>
            <a:off x="409300" y="2914175"/>
            <a:ext cx="406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1"/>
                </a:solidFill>
                <a:latin typeface="Open Sans"/>
                <a:ea typeface="Open Sans"/>
                <a:cs typeface="Open Sans"/>
                <a:sym typeface="Open Sans"/>
              </a:rPr>
              <a:t>Future work:</a:t>
            </a:r>
            <a:endParaRPr b="1" sz="2500">
              <a:solidFill>
                <a:schemeClr val="accent1"/>
              </a:solidFill>
              <a:latin typeface="Open Sans"/>
              <a:ea typeface="Open Sans"/>
              <a:cs typeface="Open Sans"/>
              <a:sym typeface="Open Sans"/>
            </a:endParaRPr>
          </a:p>
        </p:txBody>
      </p:sp>
      <p:sp>
        <p:nvSpPr>
          <p:cNvPr id="164" name="Google Shape;164;p25"/>
          <p:cNvSpPr txBox="1"/>
          <p:nvPr/>
        </p:nvSpPr>
        <p:spPr>
          <a:xfrm>
            <a:off x="352775" y="3311250"/>
            <a:ext cx="4896300" cy="1877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Deep learning: This type of machine learning can learn from large amounts of data to identify complex patterns and relationships.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Reinforcement learning: This type of machine learning can learn from trial and error, which could be used to develop models that can adapt to individual user data and preferences.</a:t>
            </a:r>
            <a:endParaRPr sz="1200">
              <a:solidFill>
                <a:srgbClr val="1F1F1F"/>
              </a:solidFill>
              <a:highlight>
                <a:srgbClr val="FFFFFF"/>
              </a:highlight>
            </a:endParaRPr>
          </a:p>
          <a:p>
            <a:pPr indent="0" lvl="0" marL="0" rtl="0" algn="l">
              <a:spcBef>
                <a:spcPts val="11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0" name="Google Shape;17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1064"/>
              </a:lnSpc>
              <a:spcBef>
                <a:spcPts val="0"/>
              </a:spcBef>
              <a:spcAft>
                <a:spcPts val="0"/>
              </a:spcAft>
              <a:buNone/>
            </a:pPr>
            <a:r>
              <a:rPr lang="en" sz="1450">
                <a:solidFill>
                  <a:srgbClr val="222222"/>
                </a:solidFill>
                <a:highlight>
                  <a:srgbClr val="FFFFFF"/>
                </a:highlight>
                <a:latin typeface="Calibri"/>
                <a:ea typeface="Calibri"/>
                <a:cs typeface="Calibri"/>
                <a:sym typeface="Calibri"/>
              </a:rPr>
              <a:t>1.https://www.ncbi.nlm.nih.gov/pmc/articles/PMC5496172/</a:t>
            </a:r>
            <a:endParaRPr sz="1450">
              <a:solidFill>
                <a:srgbClr val="222222"/>
              </a:solidFill>
              <a:highlight>
                <a:srgbClr val="FFFFFF"/>
              </a:highlight>
              <a:latin typeface="Calibri"/>
              <a:ea typeface="Calibri"/>
              <a:cs typeface="Calibri"/>
              <a:sym typeface="Calibri"/>
            </a:endParaRPr>
          </a:p>
          <a:p>
            <a:pPr indent="0" lvl="0" marL="0" rtl="0" algn="l">
              <a:lnSpc>
                <a:spcPct val="91064"/>
              </a:lnSpc>
              <a:spcBef>
                <a:spcPts val="0"/>
              </a:spcBef>
              <a:spcAft>
                <a:spcPts val="0"/>
              </a:spcAft>
              <a:buNone/>
            </a:pPr>
            <a:r>
              <a:rPr lang="en" sz="1450">
                <a:solidFill>
                  <a:srgbClr val="222222"/>
                </a:solidFill>
                <a:highlight>
                  <a:srgbClr val="FFFFFF"/>
                </a:highlight>
                <a:latin typeface="Calibri"/>
                <a:ea typeface="Calibri"/>
                <a:cs typeface="Calibri"/>
                <a:sym typeface="Calibri"/>
              </a:rPr>
              <a:t>2. Roberts, K. C., Shields, M., de Groh, M., Aziz, A., &amp; Gilbert, J. A. (2012). Overweight and obesity</a:t>
            </a:r>
            <a:endParaRPr sz="1450">
              <a:solidFill>
                <a:srgbClr val="222222"/>
              </a:solidFill>
              <a:highlight>
                <a:srgbClr val="FFFFFF"/>
              </a:highlight>
              <a:latin typeface="Calibri"/>
              <a:ea typeface="Calibri"/>
              <a:cs typeface="Calibri"/>
              <a:sym typeface="Calibri"/>
            </a:endParaRPr>
          </a:p>
          <a:p>
            <a:pPr indent="0" lvl="0" marL="0" rtl="0" algn="l">
              <a:lnSpc>
                <a:spcPct val="93896"/>
              </a:lnSpc>
              <a:spcBef>
                <a:spcPts val="0"/>
              </a:spcBef>
              <a:spcAft>
                <a:spcPts val="0"/>
              </a:spcAft>
              <a:buNone/>
            </a:pPr>
            <a:r>
              <a:rPr lang="en" sz="1450">
                <a:solidFill>
                  <a:srgbClr val="222222"/>
                </a:solidFill>
                <a:highlight>
                  <a:srgbClr val="FFFFFF"/>
                </a:highlight>
                <a:latin typeface="Calibri"/>
                <a:ea typeface="Calibri"/>
                <a:cs typeface="Calibri"/>
                <a:sym typeface="Calibri"/>
              </a:rPr>
              <a:t>in children and adolescents: results from the 2009 to 2011 Canadian Health Measures Survey.</a:t>
            </a:r>
            <a:endParaRPr sz="1450">
              <a:solidFill>
                <a:srgbClr val="222222"/>
              </a:solidFill>
              <a:highlight>
                <a:srgbClr val="FFFFFF"/>
              </a:highlight>
              <a:latin typeface="Calibri"/>
              <a:ea typeface="Calibri"/>
              <a:cs typeface="Calibri"/>
              <a:sym typeface="Calibri"/>
            </a:endParaRPr>
          </a:p>
          <a:p>
            <a:pPr indent="0" lvl="0" marL="0" rtl="0" algn="l">
              <a:lnSpc>
                <a:spcPct val="93896"/>
              </a:lnSpc>
              <a:spcBef>
                <a:spcPts val="0"/>
              </a:spcBef>
              <a:spcAft>
                <a:spcPts val="0"/>
              </a:spcAft>
              <a:buNone/>
            </a:pPr>
            <a:r>
              <a:rPr lang="en" sz="1450">
                <a:solidFill>
                  <a:srgbClr val="222222"/>
                </a:solidFill>
                <a:highlight>
                  <a:srgbClr val="FFFFFF"/>
                </a:highlight>
                <a:latin typeface="Calibri"/>
                <a:ea typeface="Calibri"/>
                <a:cs typeface="Calibri"/>
                <a:sym typeface="Calibri"/>
              </a:rPr>
              <a:t>Health rep, 23(3), 37-41.</a:t>
            </a:r>
            <a:endParaRPr sz="1450">
              <a:solidFill>
                <a:srgbClr val="222222"/>
              </a:solidFill>
              <a:highlight>
                <a:srgbClr val="FFFFFF"/>
              </a:highlight>
              <a:latin typeface="Calibri"/>
              <a:ea typeface="Calibri"/>
              <a:cs typeface="Calibri"/>
              <a:sym typeface="Calibri"/>
            </a:endParaRPr>
          </a:p>
          <a:p>
            <a:pPr indent="0" lvl="0" marL="0" rtl="0" algn="l">
              <a:lnSpc>
                <a:spcPct val="91064"/>
              </a:lnSpc>
              <a:spcBef>
                <a:spcPts val="0"/>
              </a:spcBef>
              <a:spcAft>
                <a:spcPts val="0"/>
              </a:spcAft>
              <a:buNone/>
            </a:pPr>
            <a:r>
              <a:rPr lang="en" sz="1450">
                <a:solidFill>
                  <a:srgbClr val="222222"/>
                </a:solidFill>
                <a:highlight>
                  <a:srgbClr val="FFFFFF"/>
                </a:highlight>
                <a:latin typeface="Calibri"/>
                <a:ea typeface="Calibri"/>
                <a:cs typeface="Calibri"/>
                <a:sym typeface="Calibri"/>
              </a:rPr>
              <a:t>3. Kalpesh, Jadhav, et al. "Human Physical Activities Based Calorie Burn Calculator Using</a:t>
            </a:r>
            <a:endParaRPr sz="1450">
              <a:solidFill>
                <a:srgbClr val="222222"/>
              </a:solidFill>
              <a:highlight>
                <a:srgbClr val="FFFFFF"/>
              </a:highlight>
              <a:latin typeface="Calibri"/>
              <a:ea typeface="Calibri"/>
              <a:cs typeface="Calibri"/>
              <a:sym typeface="Calibri"/>
            </a:endParaRPr>
          </a:p>
          <a:p>
            <a:pPr indent="0" lvl="0" marL="0" rtl="0" algn="l">
              <a:lnSpc>
                <a:spcPct val="93896"/>
              </a:lnSpc>
              <a:spcBef>
                <a:spcPts val="0"/>
              </a:spcBef>
              <a:spcAft>
                <a:spcPts val="0"/>
              </a:spcAft>
              <a:buNone/>
            </a:pPr>
            <a:r>
              <a:rPr lang="en" sz="1450">
                <a:solidFill>
                  <a:srgbClr val="222222"/>
                </a:solidFill>
                <a:highlight>
                  <a:srgbClr val="FFFFFF"/>
                </a:highlight>
                <a:latin typeface="Calibri"/>
                <a:ea typeface="Calibri"/>
                <a:cs typeface="Calibri"/>
                <a:sym typeface="Calibri"/>
              </a:rPr>
              <a:t>LSTM." Intelligent Cyber Physical Systems and Internet of Things: ICoICI 2022. Cham: Springer</a:t>
            </a:r>
            <a:endParaRPr sz="1450">
              <a:solidFill>
                <a:srgbClr val="222222"/>
              </a:solidFill>
              <a:highlight>
                <a:srgbClr val="FFFFFF"/>
              </a:highlight>
              <a:latin typeface="Calibri"/>
              <a:ea typeface="Calibri"/>
              <a:cs typeface="Calibri"/>
              <a:sym typeface="Calibri"/>
            </a:endParaRPr>
          </a:p>
          <a:p>
            <a:pPr indent="0" lvl="0" marL="0" rtl="0" algn="l">
              <a:lnSpc>
                <a:spcPct val="93896"/>
              </a:lnSpc>
              <a:spcBef>
                <a:spcPts val="0"/>
              </a:spcBef>
              <a:spcAft>
                <a:spcPts val="0"/>
              </a:spcAft>
              <a:buNone/>
            </a:pPr>
            <a:r>
              <a:rPr lang="en" sz="1450">
                <a:solidFill>
                  <a:srgbClr val="222222"/>
                </a:solidFill>
                <a:highlight>
                  <a:srgbClr val="FFFFFF"/>
                </a:highlight>
                <a:latin typeface="Calibri"/>
                <a:ea typeface="Calibri"/>
                <a:cs typeface="Calibri"/>
                <a:sym typeface="Calibri"/>
              </a:rPr>
              <a:t>International Publishing, 2023. 405-424.</a:t>
            </a:r>
            <a:endParaRPr sz="1450">
              <a:solidFill>
                <a:srgbClr val="222222"/>
              </a:solidFill>
              <a:highlight>
                <a:srgbClr val="FFFFFF"/>
              </a:highlight>
              <a:latin typeface="Calibri"/>
              <a:ea typeface="Calibri"/>
              <a:cs typeface="Calibri"/>
              <a:sym typeface="Calibri"/>
            </a:endParaRPr>
          </a:p>
          <a:p>
            <a:pPr indent="0" lvl="0" marL="0" rtl="0" algn="l">
              <a:lnSpc>
                <a:spcPct val="91064"/>
              </a:lnSpc>
              <a:spcBef>
                <a:spcPts val="0"/>
              </a:spcBef>
              <a:spcAft>
                <a:spcPts val="0"/>
              </a:spcAft>
              <a:buNone/>
            </a:pPr>
            <a:r>
              <a:rPr lang="en" sz="1450">
                <a:solidFill>
                  <a:srgbClr val="222222"/>
                </a:solidFill>
                <a:highlight>
                  <a:srgbClr val="FFFFFF"/>
                </a:highlight>
                <a:latin typeface="Calibri"/>
                <a:ea typeface="Calibri"/>
                <a:cs typeface="Calibri"/>
                <a:sym typeface="Calibri"/>
              </a:rPr>
              <a:t>4. Tayade, Akshit Rajesh, and Hadi Safari Katesari. "A Statistical Analysis to Develop Machine</a:t>
            </a:r>
            <a:endParaRPr sz="1450">
              <a:solidFill>
                <a:srgbClr val="222222"/>
              </a:solidFill>
              <a:highlight>
                <a:srgbClr val="FFFFFF"/>
              </a:highlight>
              <a:latin typeface="Calibri"/>
              <a:ea typeface="Calibri"/>
              <a:cs typeface="Calibri"/>
              <a:sym typeface="Calibri"/>
            </a:endParaRPr>
          </a:p>
          <a:p>
            <a:pPr indent="0" lvl="0" marL="0" rtl="0" algn="l">
              <a:lnSpc>
                <a:spcPct val="93896"/>
              </a:lnSpc>
              <a:spcBef>
                <a:spcPts val="0"/>
              </a:spcBef>
              <a:spcAft>
                <a:spcPts val="0"/>
              </a:spcAft>
              <a:buNone/>
            </a:pPr>
            <a:r>
              <a:rPr lang="en" sz="1450">
                <a:solidFill>
                  <a:srgbClr val="222222"/>
                </a:solidFill>
                <a:highlight>
                  <a:srgbClr val="FFFFFF"/>
                </a:highlight>
                <a:latin typeface="Calibri"/>
                <a:ea typeface="Calibri"/>
                <a:cs typeface="Calibri"/>
                <a:sym typeface="Calibri"/>
              </a:rPr>
              <a:t>Learning Models: Prediction of User Diet Type."</a:t>
            </a:r>
            <a:endParaRPr sz="1450">
              <a:solidFill>
                <a:srgbClr val="222222"/>
              </a:solidFill>
              <a:highlight>
                <a:srgbClr val="FFFFFF"/>
              </a:highlight>
              <a:latin typeface="Calibri"/>
              <a:ea typeface="Calibri"/>
              <a:cs typeface="Calibri"/>
              <a:sym typeface="Calibri"/>
            </a:endParaRPr>
          </a:p>
          <a:p>
            <a:pPr indent="0" lvl="0" marL="0" rtl="0" algn="l">
              <a:lnSpc>
                <a:spcPct val="91064"/>
              </a:lnSpc>
              <a:spcBef>
                <a:spcPts val="0"/>
              </a:spcBef>
              <a:spcAft>
                <a:spcPts val="0"/>
              </a:spcAft>
              <a:buNone/>
            </a:pPr>
            <a:r>
              <a:rPr lang="en" sz="1450">
                <a:solidFill>
                  <a:srgbClr val="222222"/>
                </a:solidFill>
                <a:highlight>
                  <a:srgbClr val="FFFFFF"/>
                </a:highlight>
                <a:latin typeface="Calibri"/>
                <a:ea typeface="Calibri"/>
                <a:cs typeface="Calibri"/>
                <a:sym typeface="Calibri"/>
              </a:rPr>
              <a:t>5. Gour, Sanjay, et al. "A Machine Learning Approach for Heart Attack Prediction." Intelligent</a:t>
            </a:r>
            <a:endParaRPr sz="1450">
              <a:solidFill>
                <a:srgbClr val="222222"/>
              </a:solidFill>
              <a:highlight>
                <a:srgbClr val="FFFFFF"/>
              </a:highlight>
              <a:latin typeface="Calibri"/>
              <a:ea typeface="Calibri"/>
              <a:cs typeface="Calibri"/>
              <a:sym typeface="Calibri"/>
            </a:endParaRPr>
          </a:p>
          <a:p>
            <a:pPr indent="0" lvl="0" marL="0" rtl="0" algn="l">
              <a:lnSpc>
                <a:spcPct val="93896"/>
              </a:lnSpc>
              <a:spcBef>
                <a:spcPts val="0"/>
              </a:spcBef>
              <a:spcAft>
                <a:spcPts val="0"/>
              </a:spcAft>
              <a:buNone/>
            </a:pPr>
            <a:r>
              <a:rPr lang="en" sz="1450">
                <a:solidFill>
                  <a:srgbClr val="222222"/>
                </a:solidFill>
                <a:highlight>
                  <a:srgbClr val="FFFFFF"/>
                </a:highlight>
                <a:latin typeface="Calibri"/>
                <a:ea typeface="Calibri"/>
                <a:cs typeface="Calibri"/>
                <a:sym typeface="Calibri"/>
              </a:rPr>
              <a:t>Sustainable Systems: Selected Papers of WorldS4 2021, Volume 1. Springer Singapore, 2022</a:t>
            </a:r>
            <a:endParaRPr sz="1450">
              <a:solidFill>
                <a:srgbClr val="222222"/>
              </a:solidFill>
              <a:highlight>
                <a:srgbClr val="FFFFFF"/>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47500"/>
          </a:bodyPr>
          <a:lstStyle/>
          <a:p>
            <a:pPr indent="-300990" lvl="0" marL="457200" rtl="0" algn="l">
              <a:lnSpc>
                <a:spcPct val="91064"/>
              </a:lnSpc>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Daniel Bubnis [1] The number of energy burned in everyday life is depending upon weight, height, age, and</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gender. Amount of calories people need to burn then they eat, cause a lack of calorie. But it is really important to</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understand what amount of calories they burn day-to-day life. Calories are the unit of heat or energy that is</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required to elevate 1 g (gram) of water to 1 c (Celcius). At the time of working amount calories are burnt day-to-</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day, so it is essential for a person trying to maintain their body.</a:t>
            </a:r>
            <a:endParaRPr sz="2400">
              <a:solidFill>
                <a:srgbClr val="000000"/>
              </a:solidFill>
              <a:highlight>
                <a:srgbClr val="FFFFFF"/>
              </a:highlight>
              <a:latin typeface="Arial"/>
              <a:ea typeface="Arial"/>
              <a:cs typeface="Arial"/>
              <a:sym typeface="Arial"/>
            </a:endParaRPr>
          </a:p>
          <a:p>
            <a:pPr indent="-300990" lvl="0" marL="457200" rtl="0" algn="l">
              <a:lnSpc>
                <a:spcPct val="91064"/>
              </a:lnSpc>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Salvador Camacho [2] universal obesity has been increasing day by day across the whole world and until now not</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a single nation has been able to resolve it. The main cause of obesity is an energy imbalance between calories</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eaten and calories expended. The concept of calorie imbalance can not be sufficient to control and turn the obesity</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pandemic.</a:t>
            </a:r>
            <a:endParaRPr sz="2400">
              <a:solidFill>
                <a:srgbClr val="000000"/>
              </a:solidFill>
              <a:highlight>
                <a:srgbClr val="FFFFFF"/>
              </a:highlight>
              <a:latin typeface="Arial"/>
              <a:ea typeface="Arial"/>
              <a:cs typeface="Arial"/>
              <a:sym typeface="Arial"/>
            </a:endParaRPr>
          </a:p>
          <a:p>
            <a:pPr indent="-300990" lvl="0" marL="457200" rtl="0" algn="l">
              <a:lnSpc>
                <a:spcPct val="91064"/>
              </a:lnSpc>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The World Health Organization (WHO) [3] There are many factors that affect the calories burned, but anyone can</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be modified their diet chart or activity level to get the desired results. There is a study in the literature that used</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ml and data mining to diagnose problems. When we compare from today’s scenario some articles are published</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earlier with low accuracy of calories burned prediction problems.</a:t>
            </a:r>
            <a:endParaRPr sz="2400">
              <a:solidFill>
                <a:srgbClr val="000000"/>
              </a:solidFill>
              <a:highlight>
                <a:srgbClr val="FFFFFF"/>
              </a:highlight>
              <a:latin typeface="Arial"/>
              <a:ea typeface="Arial"/>
              <a:cs typeface="Arial"/>
              <a:sym typeface="Arial"/>
            </a:endParaRPr>
          </a:p>
          <a:p>
            <a:pPr indent="-300990" lvl="0" marL="457200" rtl="0" algn="l">
              <a:lnSpc>
                <a:spcPct val="91064"/>
              </a:lnSpc>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Jadhav Kalpesh et al.[5] discussed about the prediction of human activity by considering mobile sensor data and</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they used LSTM and Neural Network for predicting human based activity.</a:t>
            </a:r>
            <a:endParaRPr sz="2400">
              <a:solidFill>
                <a:srgbClr val="000000"/>
              </a:solidFill>
              <a:highlight>
                <a:srgbClr val="FFFFFF"/>
              </a:highlight>
              <a:latin typeface="Arial"/>
              <a:ea typeface="Arial"/>
              <a:cs typeface="Arial"/>
              <a:sym typeface="Arial"/>
            </a:endParaRPr>
          </a:p>
          <a:p>
            <a:pPr indent="-300990" lvl="0" marL="457200" rtl="0" algn="l">
              <a:lnSpc>
                <a:spcPct val="91064"/>
              </a:lnSpc>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Akshit Rajesh Tayadeet al. [4] used logistics regression algorithm for diet recommendation system to support</a:t>
            </a:r>
            <a:endParaRPr sz="24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2400">
                <a:solidFill>
                  <a:srgbClr val="000000"/>
                </a:solidFill>
                <a:highlight>
                  <a:srgbClr val="FFFFFF"/>
                </a:highlight>
                <a:latin typeface="Arial"/>
                <a:ea typeface="Arial"/>
                <a:cs typeface="Arial"/>
                <a:sym typeface="Arial"/>
              </a:rPr>
              <a:t>mental fitness and physical fitness and accuracy of the proposed model was 85.96</a:t>
            </a:r>
            <a:endParaRPr sz="24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80" name="Google Shape;80;p15"/>
          <p:cNvSpPr txBox="1"/>
          <p:nvPr>
            <p:ph idx="1" type="body"/>
          </p:nvPr>
        </p:nvSpPr>
        <p:spPr>
          <a:xfrm>
            <a:off x="431800" y="1276900"/>
            <a:ext cx="4577100" cy="281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F0F0F"/>
                </a:solidFill>
                <a:latin typeface="Calibri"/>
                <a:ea typeface="Calibri"/>
                <a:cs typeface="Calibri"/>
                <a:sym typeface="Calibri"/>
              </a:rPr>
              <a:t>In the context of health and fitness, accurately predicting calorie expenditure during physical activities is a critical aspect for individuals seeking effective weight management and optimal exercise routines. </a:t>
            </a:r>
            <a:endParaRPr sz="1300">
              <a:solidFill>
                <a:srgbClr val="0F0F0F"/>
              </a:solidFill>
              <a:latin typeface="Calibri"/>
              <a:ea typeface="Calibri"/>
              <a:cs typeface="Calibri"/>
              <a:sym typeface="Calibri"/>
            </a:endParaRPr>
          </a:p>
          <a:p>
            <a:pPr indent="0" lvl="0" marL="0" rtl="0" algn="just">
              <a:spcBef>
                <a:spcPts val="1200"/>
              </a:spcBef>
              <a:spcAft>
                <a:spcPts val="1200"/>
              </a:spcAft>
              <a:buNone/>
            </a:pPr>
            <a:r>
              <a:rPr lang="en" sz="1300">
                <a:solidFill>
                  <a:srgbClr val="0F0F0F"/>
                </a:solidFill>
                <a:latin typeface="Calibri"/>
                <a:ea typeface="Calibri"/>
                <a:cs typeface="Calibri"/>
                <a:sym typeface="Calibri"/>
              </a:rPr>
              <a:t>Existing methods often rely on generalized models or metabolic equations, which may not account for individual variations in physiology, fitness levels, and other factors influencing energy expenditure. The need for personalized and accurate calorie burn prediction has become more pronounced with the increasing use of wearable devices and the growing awareness of the importance of tailored fitness plans.</a:t>
            </a:r>
            <a:endParaRPr sz="1900">
              <a:latin typeface="Calibri"/>
              <a:ea typeface="Calibri"/>
              <a:cs typeface="Calibri"/>
              <a:sym typeface="Calibri"/>
            </a:endParaRPr>
          </a:p>
        </p:txBody>
      </p:sp>
      <p:pic>
        <p:nvPicPr>
          <p:cNvPr id="81" name="Google Shape;81;p15"/>
          <p:cNvPicPr preferRelativeResize="0"/>
          <p:nvPr/>
        </p:nvPicPr>
        <p:blipFill>
          <a:blip r:embed="rId3">
            <a:alphaModFix/>
          </a:blip>
          <a:stretch>
            <a:fillRect/>
          </a:stretch>
        </p:blipFill>
        <p:spPr>
          <a:xfrm>
            <a:off x="5376175" y="1152425"/>
            <a:ext cx="3615425" cy="250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87" name="Google Shape;87;p16"/>
          <p:cNvSpPr txBox="1"/>
          <p:nvPr>
            <p:ph idx="1" type="body"/>
          </p:nvPr>
        </p:nvSpPr>
        <p:spPr>
          <a:xfrm>
            <a:off x="311700" y="1266325"/>
            <a:ext cx="5318700" cy="112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latin typeface="Calibri"/>
                <a:ea typeface="Calibri"/>
                <a:cs typeface="Calibri"/>
                <a:sym typeface="Calibri"/>
              </a:rPr>
              <a:t>To determine how many calories an individual will burn, this study involved gathering the right data set to train our machine learning models. Here, we use the RandomForest regressor as the ML (machine learning) model to compare and then evaluate these models.</a:t>
            </a:r>
            <a:endParaRPr sz="1300">
              <a:latin typeface="Calibri"/>
              <a:ea typeface="Calibri"/>
              <a:cs typeface="Calibri"/>
              <a:sym typeface="Calibri"/>
            </a:endParaRPr>
          </a:p>
        </p:txBody>
      </p:sp>
      <p:pic>
        <p:nvPicPr>
          <p:cNvPr id="88" name="Google Shape;88;p16"/>
          <p:cNvPicPr preferRelativeResize="0"/>
          <p:nvPr/>
        </p:nvPicPr>
        <p:blipFill>
          <a:blip r:embed="rId3">
            <a:alphaModFix/>
          </a:blip>
          <a:stretch>
            <a:fillRect/>
          </a:stretch>
        </p:blipFill>
        <p:spPr>
          <a:xfrm>
            <a:off x="5849550" y="414100"/>
            <a:ext cx="3052200" cy="3686250"/>
          </a:xfrm>
          <a:prstGeom prst="rect">
            <a:avLst/>
          </a:prstGeom>
          <a:noFill/>
          <a:ln>
            <a:noFill/>
          </a:ln>
        </p:spPr>
      </p:pic>
      <p:sp>
        <p:nvSpPr>
          <p:cNvPr id="89" name="Google Shape;89;p16"/>
          <p:cNvSpPr txBox="1"/>
          <p:nvPr/>
        </p:nvSpPr>
        <p:spPr>
          <a:xfrm>
            <a:off x="699000" y="2513350"/>
            <a:ext cx="4069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1"/>
                </a:solidFill>
                <a:latin typeface="PT Sans Narrow"/>
                <a:ea typeface="PT Sans Narrow"/>
                <a:cs typeface="PT Sans Narrow"/>
                <a:sym typeface="PT Sans Narrow"/>
              </a:rPr>
              <a:t>Random Forest:</a:t>
            </a:r>
            <a:endParaRPr b="1" sz="3200">
              <a:solidFill>
                <a:schemeClr val="accent1"/>
              </a:solidFill>
              <a:latin typeface="PT Sans Narrow"/>
              <a:ea typeface="PT Sans Narrow"/>
              <a:cs typeface="PT Sans Narrow"/>
              <a:sym typeface="PT Sans Narrow"/>
            </a:endParaRPr>
          </a:p>
        </p:txBody>
      </p:sp>
      <p:sp>
        <p:nvSpPr>
          <p:cNvPr id="90" name="Google Shape;90;p16"/>
          <p:cNvSpPr txBox="1"/>
          <p:nvPr/>
        </p:nvSpPr>
        <p:spPr>
          <a:xfrm>
            <a:off x="890400" y="3163350"/>
            <a:ext cx="4161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 </a:t>
            </a:r>
            <a:r>
              <a:rPr b="1" i="1" lang="en" sz="1200">
                <a:solidFill>
                  <a:srgbClr val="333333"/>
                </a:solidFill>
                <a:highlight>
                  <a:srgbClr val="FFFFFF"/>
                </a:highlight>
                <a:latin typeface="Roboto"/>
                <a:ea typeface="Roboto"/>
                <a:cs typeface="Roboto"/>
                <a:sym typeface="Roboto"/>
              </a:rPr>
              <a:t>"Random Forest is a classifier that contains a number of decision trees on various subsets of the given dataset and takes the average to improve the predictive accuracy of that dataset."</a:t>
            </a:r>
            <a:r>
              <a:rPr lang="en" sz="1200">
                <a:solidFill>
                  <a:srgbClr val="333333"/>
                </a:solidFill>
                <a:highlight>
                  <a:srgbClr val="FFFFFF"/>
                </a:highlight>
                <a:latin typeface="Roboto"/>
                <a:ea typeface="Roboto"/>
                <a:cs typeface="Roboto"/>
                <a:sym typeface="Roboto"/>
              </a:rPr>
              <a:t> Instead of relying on one decision tree, the random forest takes the prediction from each tree and based on the majority votes of predictions, and it predicts the final output.</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000"/>
              </a:spcBef>
              <a:spcAft>
                <a:spcPts val="0"/>
              </a:spcAft>
              <a:buNone/>
            </a:pPr>
            <a:r>
              <a:rPr lang="en" sz="3555">
                <a:highlight>
                  <a:srgbClr val="FFFFFF"/>
                </a:highlight>
              </a:rPr>
              <a:t>Analysis of Proposed Model Performance</a:t>
            </a:r>
            <a:endParaRPr sz="3555">
              <a:highlight>
                <a:srgbClr val="FFFFFF"/>
              </a:highlight>
            </a:endParaRPr>
          </a:p>
          <a:p>
            <a:pPr indent="0" lvl="0" marL="0" rtl="0" algn="l">
              <a:spcBef>
                <a:spcPts val="1000"/>
              </a:spcBef>
              <a:spcAft>
                <a:spcPts val="0"/>
              </a:spcAft>
              <a:buNone/>
            </a:pPr>
            <a:r>
              <a:t/>
            </a:r>
            <a:endParaRPr/>
          </a:p>
        </p:txBody>
      </p:sp>
      <p:sp>
        <p:nvSpPr>
          <p:cNvPr id="96" name="Google Shape;96;p17"/>
          <p:cNvSpPr txBox="1"/>
          <p:nvPr>
            <p:ph idx="1" type="body"/>
          </p:nvPr>
        </p:nvSpPr>
        <p:spPr>
          <a:xfrm>
            <a:off x="2954000" y="1396100"/>
            <a:ext cx="5997300" cy="364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0">
                <a:latin typeface="Calibri"/>
                <a:ea typeface="Calibri"/>
                <a:cs typeface="Calibri"/>
                <a:sym typeface="Calibri"/>
              </a:rPr>
              <a:t>provides insights into various exercise types and their associated calorie ex-</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penditures. You can explore the HealthKaggle dataset at the following link:</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https://www.kaggle.com/code/sanchitnamdeo/analysis-calories-consumed/input</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prediction-of-calories-burnt-using-xgboost There are a total of 15,000</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instances and 7 data attributes in 2 CSV files. The "Kaggle" archive dataset</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includes information about a variety of people, including their height, weight,</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gender, age, exercise intensity, heart rate, and body temperature. Exercise data</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is obtained from the "exercise.csv" and "calories.csv" datasets. In addition, the</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target class mapped by the user ID from the second calorie dataset includes</a:t>
            </a:r>
            <a:endParaRPr sz="5400">
              <a:latin typeface="Calibri"/>
              <a:ea typeface="Calibri"/>
              <a:cs typeface="Calibri"/>
              <a:sym typeface="Calibri"/>
            </a:endParaRPr>
          </a:p>
          <a:p>
            <a:pPr indent="0" lvl="0" marL="0" rtl="0" algn="l">
              <a:spcBef>
                <a:spcPts val="1200"/>
              </a:spcBef>
              <a:spcAft>
                <a:spcPts val="0"/>
              </a:spcAft>
              <a:buNone/>
            </a:pPr>
            <a:r>
              <a:rPr lang="en" sz="5400">
                <a:latin typeface="Calibri"/>
                <a:ea typeface="Calibri"/>
                <a:cs typeface="Calibri"/>
                <a:sym typeface="Calibri"/>
              </a:rPr>
              <a:t>the calories that person burned in the exercise dataset</a:t>
            </a:r>
            <a:endParaRPr sz="5400">
              <a:latin typeface="Calibri"/>
              <a:ea typeface="Calibri"/>
              <a:cs typeface="Calibri"/>
              <a:sym typeface="Calibri"/>
            </a:endParaRPr>
          </a:p>
          <a:p>
            <a:pPr indent="0" lvl="0" marL="0" rtl="0" algn="l">
              <a:spcBef>
                <a:spcPts val="1200"/>
              </a:spcBef>
              <a:spcAft>
                <a:spcPts val="0"/>
              </a:spcAft>
              <a:buNone/>
            </a:pPr>
            <a:r>
              <a:t/>
            </a:r>
            <a:endParaRPr sz="1400">
              <a:latin typeface="Calibri"/>
              <a:ea typeface="Calibri"/>
              <a:cs typeface="Calibri"/>
              <a:sym typeface="Calibri"/>
            </a:endParaRPr>
          </a:p>
          <a:p>
            <a:pPr indent="0" lvl="0" marL="0" rtl="0" algn="l">
              <a:spcBef>
                <a:spcPts val="1200"/>
              </a:spcBef>
              <a:spcAft>
                <a:spcPts val="0"/>
              </a:spcAft>
              <a:buNone/>
            </a:pPr>
            <a:r>
              <a:t/>
            </a:r>
            <a:endParaRPr sz="1100">
              <a:latin typeface="Calibri"/>
              <a:ea typeface="Calibri"/>
              <a:cs typeface="Calibri"/>
              <a:sym typeface="Calibri"/>
            </a:endParaRPr>
          </a:p>
          <a:p>
            <a:pPr indent="0" lvl="0" marL="0" rtl="0" algn="l">
              <a:spcBef>
                <a:spcPts val="120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7" name="Google Shape;97;p17"/>
          <p:cNvSpPr txBox="1"/>
          <p:nvPr/>
        </p:nvSpPr>
        <p:spPr>
          <a:xfrm>
            <a:off x="557675" y="1692850"/>
            <a:ext cx="234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Data collection:</a:t>
            </a:r>
            <a:endParaRPr b="1" sz="1800">
              <a:solidFill>
                <a:schemeClr val="accent1"/>
              </a:solidFill>
              <a:latin typeface="Open Sans"/>
              <a:ea typeface="Open Sans"/>
              <a:cs typeface="Open Sans"/>
              <a:sym typeface="Open Sans"/>
            </a:endParaRPr>
          </a:p>
        </p:txBody>
      </p:sp>
      <p:sp>
        <p:nvSpPr>
          <p:cNvPr id="98" name="Google Shape;98;p17"/>
          <p:cNvSpPr txBox="1"/>
          <p:nvPr/>
        </p:nvSpPr>
        <p:spPr>
          <a:xfrm>
            <a:off x="246825" y="2527450"/>
            <a:ext cx="2543400" cy="15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Dataset:</a:t>
            </a:r>
            <a:endParaRPr b="1" sz="1800">
              <a:solidFill>
                <a:schemeClr val="accent1"/>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Dataset </a:t>
            </a:r>
            <a:r>
              <a:rPr lang="en" sz="1200">
                <a:solidFill>
                  <a:schemeClr val="dk2"/>
                </a:solidFill>
                <a:latin typeface="Open Sans"/>
                <a:ea typeface="Open Sans"/>
                <a:cs typeface="Open Sans"/>
                <a:sym typeface="Open Sans"/>
              </a:rPr>
              <a:t>consists</a:t>
            </a:r>
            <a:r>
              <a:rPr lang="en" sz="1200">
                <a:solidFill>
                  <a:schemeClr val="dk2"/>
                </a:solidFill>
                <a:latin typeface="Open Sans"/>
                <a:ea typeface="Open Sans"/>
                <a:cs typeface="Open Sans"/>
                <a:sym typeface="Open Sans"/>
              </a:rPr>
              <a:t> of features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Age,Height,Weight,Duration,</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Heart_Rate,Body_Temp,Calories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1" sz="1050">
              <a:solidFill>
                <a:srgbClr val="212121"/>
              </a:solidFill>
              <a:highlight>
                <a:srgbClr val="FFFFFF"/>
              </a:highlight>
              <a:latin typeface="Roboto"/>
              <a:ea typeface="Roboto"/>
              <a:cs typeface="Roboto"/>
              <a:sym typeface="Roboto"/>
            </a:endParaRPr>
          </a:p>
          <a:p>
            <a:pPr indent="0" lvl="0" marL="0" rtl="0" algn="r">
              <a:lnSpc>
                <a:spcPct val="115000"/>
              </a:lnSpc>
              <a:spcBef>
                <a:spcPts val="0"/>
              </a:spcBef>
              <a:spcAft>
                <a:spcPts val="0"/>
              </a:spcAft>
              <a:buNone/>
            </a:pPr>
            <a:r>
              <a:t/>
            </a:r>
            <a:endParaRPr b="1" sz="10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182850" y="944850"/>
            <a:ext cx="4640700" cy="162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300">
                <a:latin typeface="Calibri"/>
                <a:ea typeface="Calibri"/>
                <a:cs typeface="Calibri"/>
                <a:sym typeface="Calibri"/>
              </a:rPr>
              <a:t>Within this dataset, we discover a treasure trove of valuable information, comprising a substantial collection of 15,000 instances. These instances span across two distinct CSV files, aptly named "exercise.csv" and "calorie.csv." Each entry in this comprehensive dataset corresponds to an individual, encapsulating a wealth of attributes, including but not limited to height, weight, gender, age, exercise duration, heart rate, and body temperature. This meticulously collected dataset forms the bedrock of our analysis, allowing us to delve into the intricate relationships between these attributes and calorie burn</a:t>
            </a:r>
            <a:endParaRPr sz="1300">
              <a:latin typeface="Calibri"/>
              <a:ea typeface="Calibri"/>
              <a:cs typeface="Calibri"/>
              <a:sym typeface="Calibri"/>
            </a:endParaRPr>
          </a:p>
        </p:txBody>
      </p:sp>
      <p:sp>
        <p:nvSpPr>
          <p:cNvPr id="104" name="Google Shape;104;p18"/>
          <p:cNvSpPr txBox="1"/>
          <p:nvPr/>
        </p:nvSpPr>
        <p:spPr>
          <a:xfrm>
            <a:off x="126700" y="287800"/>
            <a:ext cx="418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Data preprocessing:</a:t>
            </a:r>
            <a:endParaRPr b="1" sz="1800">
              <a:solidFill>
                <a:schemeClr val="accent1"/>
              </a:solidFill>
              <a:latin typeface="Open Sans"/>
              <a:ea typeface="Open Sans"/>
              <a:cs typeface="Open Sans"/>
              <a:sym typeface="Open Sans"/>
            </a:endParaRPr>
          </a:p>
        </p:txBody>
      </p:sp>
      <p:pic>
        <p:nvPicPr>
          <p:cNvPr id="105" name="Google Shape;105;p18"/>
          <p:cNvPicPr preferRelativeResize="0"/>
          <p:nvPr/>
        </p:nvPicPr>
        <p:blipFill>
          <a:blip r:embed="rId3">
            <a:alphaModFix/>
          </a:blip>
          <a:stretch>
            <a:fillRect/>
          </a:stretch>
        </p:blipFill>
        <p:spPr>
          <a:xfrm>
            <a:off x="4617150" y="152400"/>
            <a:ext cx="4374451" cy="2799000"/>
          </a:xfrm>
          <a:prstGeom prst="rect">
            <a:avLst/>
          </a:prstGeom>
          <a:noFill/>
          <a:ln>
            <a:noFill/>
          </a:ln>
        </p:spPr>
      </p:pic>
      <p:pic>
        <p:nvPicPr>
          <p:cNvPr id="106" name="Google Shape;106;p18"/>
          <p:cNvPicPr preferRelativeResize="0"/>
          <p:nvPr/>
        </p:nvPicPr>
        <p:blipFill>
          <a:blip r:embed="rId4">
            <a:alphaModFix/>
          </a:blip>
          <a:stretch>
            <a:fillRect/>
          </a:stretch>
        </p:blipFill>
        <p:spPr>
          <a:xfrm>
            <a:off x="2466025" y="2444575"/>
            <a:ext cx="1922050" cy="2561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1278350" y="549200"/>
            <a:ext cx="7347851" cy="3956550"/>
          </a:xfrm>
          <a:prstGeom prst="rect">
            <a:avLst/>
          </a:prstGeom>
          <a:noFill/>
          <a:ln>
            <a:noFill/>
          </a:ln>
        </p:spPr>
      </p:pic>
      <p:sp>
        <p:nvSpPr>
          <p:cNvPr id="112" name="Google Shape;112;p19"/>
          <p:cNvSpPr txBox="1"/>
          <p:nvPr/>
        </p:nvSpPr>
        <p:spPr>
          <a:xfrm>
            <a:off x="1568000" y="87500"/>
            <a:ext cx="406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Open Sans"/>
                <a:ea typeface="Open Sans"/>
                <a:cs typeface="Open Sans"/>
                <a:sym typeface="Open Sans"/>
              </a:rPr>
              <a:t>Data visualisation:</a:t>
            </a:r>
            <a:endParaRPr b="1" sz="1800">
              <a:solidFill>
                <a:schemeClr val="accen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3898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and Test the Data:</a:t>
            </a:r>
            <a:endParaRPr/>
          </a:p>
        </p:txBody>
      </p:sp>
      <p:sp>
        <p:nvSpPr>
          <p:cNvPr id="118" name="Google Shape;118;p20"/>
          <p:cNvSpPr txBox="1"/>
          <p:nvPr>
            <p:ph idx="1" type="body"/>
          </p:nvPr>
        </p:nvSpPr>
        <p:spPr>
          <a:xfrm>
            <a:off x="311700" y="1266325"/>
            <a:ext cx="8520600" cy="26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Now split the data set such that there is training and test set</a:t>
            </a:r>
            <a:endParaRPr sz="1500"/>
          </a:p>
          <a:p>
            <a:pPr indent="0" lvl="0" marL="0" rtl="0" algn="l">
              <a:spcBef>
                <a:spcPts val="1200"/>
              </a:spcBef>
              <a:spcAft>
                <a:spcPts val="1200"/>
              </a:spcAft>
              <a:buNone/>
            </a:pPr>
            <a:r>
              <a:t/>
            </a:r>
            <a:endParaRPr sz="1500"/>
          </a:p>
        </p:txBody>
      </p:sp>
      <p:pic>
        <p:nvPicPr>
          <p:cNvPr id="119" name="Google Shape;119;p20"/>
          <p:cNvPicPr preferRelativeResize="0"/>
          <p:nvPr/>
        </p:nvPicPr>
        <p:blipFill>
          <a:blip r:embed="rId3">
            <a:alphaModFix/>
          </a:blip>
          <a:stretch>
            <a:fillRect/>
          </a:stretch>
        </p:blipFill>
        <p:spPr>
          <a:xfrm>
            <a:off x="381513" y="1793888"/>
            <a:ext cx="6105525" cy="183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a:t>
            </a:r>
            <a:endParaRPr/>
          </a:p>
        </p:txBody>
      </p:sp>
      <p:sp>
        <p:nvSpPr>
          <p:cNvPr id="125" name="Google Shape;125;p21"/>
          <p:cNvSpPr txBox="1"/>
          <p:nvPr>
            <p:ph idx="1" type="body"/>
          </p:nvPr>
        </p:nvSpPr>
        <p:spPr>
          <a:xfrm>
            <a:off x="311700" y="1503025"/>
            <a:ext cx="4704000" cy="113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200">
                <a:solidFill>
                  <a:srgbClr val="05192D"/>
                </a:solidFill>
                <a:highlight>
                  <a:srgbClr val="FFFFFF"/>
                </a:highlight>
                <a:latin typeface="Arial"/>
                <a:ea typeface="Arial"/>
                <a:cs typeface="Arial"/>
                <a:sym typeface="Arial"/>
              </a:rPr>
              <a:t>In a random forest classification, multiple decision trees are created using different random subsets of the data and features. Each decision tree is like an expert, providing its opinion on how to classify the data. Predictions are made by calculating the prediction for each decision tree, then taking the most popular result. </a:t>
            </a:r>
            <a:endParaRPr/>
          </a:p>
        </p:txBody>
      </p:sp>
      <p:sp>
        <p:nvSpPr>
          <p:cNvPr id="126" name="Google Shape;126;p21"/>
          <p:cNvSpPr txBox="1"/>
          <p:nvPr/>
        </p:nvSpPr>
        <p:spPr>
          <a:xfrm>
            <a:off x="366900" y="1041325"/>
            <a:ext cx="406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Random Forest:</a:t>
            </a:r>
            <a:endParaRPr sz="1800">
              <a:solidFill>
                <a:schemeClr val="dk2"/>
              </a:solidFill>
              <a:latin typeface="Open Sans"/>
              <a:ea typeface="Open Sans"/>
              <a:cs typeface="Open Sans"/>
              <a:sym typeface="Open Sans"/>
            </a:endParaRPr>
          </a:p>
        </p:txBody>
      </p:sp>
      <p:pic>
        <p:nvPicPr>
          <p:cNvPr id="127" name="Google Shape;127;p21"/>
          <p:cNvPicPr preferRelativeResize="0"/>
          <p:nvPr/>
        </p:nvPicPr>
        <p:blipFill>
          <a:blip r:embed="rId3">
            <a:alphaModFix/>
          </a:blip>
          <a:stretch>
            <a:fillRect/>
          </a:stretch>
        </p:blipFill>
        <p:spPr>
          <a:xfrm>
            <a:off x="5394800" y="723900"/>
            <a:ext cx="2466975" cy="1847850"/>
          </a:xfrm>
          <a:prstGeom prst="rect">
            <a:avLst/>
          </a:prstGeom>
          <a:noFill/>
          <a:ln>
            <a:noFill/>
          </a:ln>
        </p:spPr>
      </p:pic>
      <p:sp>
        <p:nvSpPr>
          <p:cNvPr id="128" name="Google Shape;128;p21"/>
          <p:cNvSpPr txBox="1"/>
          <p:nvPr/>
        </p:nvSpPr>
        <p:spPr>
          <a:xfrm>
            <a:off x="3694650" y="2704100"/>
            <a:ext cx="39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Accuracy:</a:t>
            </a:r>
            <a:endParaRPr sz="1800">
              <a:solidFill>
                <a:schemeClr val="dk2"/>
              </a:solidFill>
              <a:latin typeface="Open Sans"/>
              <a:ea typeface="Open Sans"/>
              <a:cs typeface="Open Sans"/>
              <a:sym typeface="Open Sans"/>
            </a:endParaRPr>
          </a:p>
        </p:txBody>
      </p:sp>
      <p:pic>
        <p:nvPicPr>
          <p:cNvPr id="129" name="Google Shape;129;p21"/>
          <p:cNvPicPr preferRelativeResize="0"/>
          <p:nvPr/>
        </p:nvPicPr>
        <p:blipFill>
          <a:blip r:embed="rId4">
            <a:alphaModFix/>
          </a:blip>
          <a:stretch>
            <a:fillRect/>
          </a:stretch>
        </p:blipFill>
        <p:spPr>
          <a:xfrm>
            <a:off x="3593550" y="3395900"/>
            <a:ext cx="5238750" cy="990600"/>
          </a:xfrm>
          <a:prstGeom prst="rect">
            <a:avLst/>
          </a:prstGeom>
          <a:noFill/>
          <a:ln>
            <a:noFill/>
          </a:ln>
        </p:spPr>
      </p:pic>
      <p:pic>
        <p:nvPicPr>
          <p:cNvPr id="130" name="Google Shape;130;p21"/>
          <p:cNvPicPr preferRelativeResize="0"/>
          <p:nvPr/>
        </p:nvPicPr>
        <p:blipFill>
          <a:blip r:embed="rId5">
            <a:alphaModFix/>
          </a:blip>
          <a:stretch>
            <a:fillRect/>
          </a:stretch>
        </p:blipFill>
        <p:spPr>
          <a:xfrm>
            <a:off x="197350" y="3165800"/>
            <a:ext cx="3341875" cy="118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