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7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2" r:id="rId6"/>
    <p:sldId id="265" r:id="rId7"/>
    <p:sldId id="266" r:id="rId8"/>
    <p:sldId id="264" r:id="rId9"/>
    <p:sldId id="268" r:id="rId10"/>
    <p:sldId id="261" r:id="rId11"/>
    <p:sldId id="269" r:id="rId12"/>
    <p:sldId id="267" r:id="rId13"/>
    <p:sldId id="260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yveur" initials="O" lastIdx="1" clrIdx="0">
    <p:extLst>
      <p:ext uri="{19B8F6BF-5375-455C-9EA6-DF929625EA0E}">
        <p15:presenceInfo xmlns:p15="http://schemas.microsoft.com/office/powerpoint/2012/main" userId="Olyve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65"/>
    <a:srgbClr val="AD6917"/>
    <a:srgbClr val="AD6816"/>
    <a:srgbClr val="EB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8839" autoAdjust="0"/>
  </p:normalViewPr>
  <p:slideViewPr>
    <p:cSldViewPr snapToGrid="0">
      <p:cViewPr varScale="1">
        <p:scale>
          <a:sx n="102" d="100"/>
          <a:sy n="102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E8B4-940B-4244-89DF-D9F691B66445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4240-8042-4D03-80DB-36FB6485C1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2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32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 pour </a:t>
            </a:r>
            <a:r>
              <a:rPr lang="fr-FR"/>
              <a:t>le 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6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5-10’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6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SSE = Serveur-Sent Events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2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5-10’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4748-3C0E-4634-8056-005D7AD9E33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E8-6E8C-4309-B651-99DD4A9E976F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787C-7D35-4FDF-82BB-ED67CD37D52D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7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DFD7-419D-416E-93C7-18787B90A4AE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AF9A-7CC0-4A8E-9C26-29CEC73CA316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3F9C-49FB-4B6A-8425-5C09C578E53A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6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129A-9E9A-4709-8C43-1B0CBE513957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176C-737D-48AD-9C6D-AE2AD8DDCF66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1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5F7-49A2-4EA3-AA58-9ED768EDDD11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1548"/>
            <a:ext cx="10018713" cy="10197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6737"/>
            <a:ext cx="10018713" cy="4808306"/>
          </a:xfrm>
        </p:spPr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17530"/>
            <a:ext cx="1143000" cy="365125"/>
          </a:xfrm>
        </p:spPr>
        <p:txBody>
          <a:bodyPr/>
          <a:lstStyle/>
          <a:p>
            <a:fld id="{CFA5E831-9298-4702-B754-1ED198869DBD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17530"/>
            <a:ext cx="70841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01386"/>
            <a:ext cx="551167" cy="365125"/>
          </a:xfrm>
        </p:spPr>
        <p:txBody>
          <a:bodyPr/>
          <a:lstStyle>
            <a:lvl1pPr>
              <a:defRPr sz="1600"/>
            </a:lvl1pPr>
          </a:lstStyle>
          <a:p>
            <a:fld id="{9F99AB34-2DF8-4E9C-9CC0-5EF239F20E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0B0-8F88-4B98-8F22-42C6D83FF8C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1603-001E-4929-8937-FB67D540DF78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30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9BF3-49FF-44E8-9970-0DBB1D1CC890}" type="datetime1">
              <a:rPr lang="fr-FR" smtClean="0"/>
              <a:t>29/05/2020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163-D55E-4934-9316-9AFB3D395373}" type="datetime1">
              <a:rPr lang="fr-FR" smtClean="0"/>
              <a:t>29/05/2020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34F-E70F-4195-975D-5E7B1EFA44BF}" type="datetime1">
              <a:rPr lang="fr-FR" smtClean="0"/>
              <a:t>29/05/2020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A81F-A322-4889-A397-289069E047E6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ED1D-FE4B-45E4-94DA-8F166B57D27F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A7F6B-7880-4C00-8333-AC82F4085CFC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285939"/>
            <a:ext cx="8574622" cy="2616199"/>
          </a:xfrm>
        </p:spPr>
        <p:txBody>
          <a:bodyPr/>
          <a:lstStyle/>
          <a:p>
            <a:r>
              <a:rPr lang="fr-FR" dirty="0"/>
              <a:t>NC-DROPZONE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0864" y="3996266"/>
            <a:ext cx="5632158" cy="229695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Adrien BOUBEE</a:t>
            </a:r>
          </a:p>
          <a:p>
            <a:r>
              <a:rPr lang="fr-FR" dirty="0"/>
              <a:t>Kodo BREVET</a:t>
            </a:r>
          </a:p>
          <a:p>
            <a:r>
              <a:rPr lang="fr-FR" dirty="0"/>
              <a:t>Anthony DARAGNES</a:t>
            </a:r>
          </a:p>
          <a:p>
            <a:r>
              <a:rPr lang="fr-FR" dirty="0"/>
              <a:t>Delphine DEVILLERS</a:t>
            </a:r>
          </a:p>
          <a:p>
            <a:r>
              <a:rPr lang="fr-FR" dirty="0"/>
              <a:t>Florian MASSOL</a:t>
            </a:r>
          </a:p>
          <a:p>
            <a:r>
              <a:rPr lang="fr-FR" dirty="0"/>
              <a:t>Adrien PACORY</a:t>
            </a:r>
          </a:p>
          <a:p>
            <a:r>
              <a:rPr lang="fr-FR" dirty="0"/>
              <a:t>Olivier TORRESIN</a:t>
            </a:r>
          </a:p>
        </p:txBody>
      </p:sp>
    </p:spTree>
    <p:extLst>
      <p:ext uri="{BB962C8B-B14F-4D97-AF65-F5344CB8AC3E}">
        <p14:creationId xmlns:p14="http://schemas.microsoft.com/office/powerpoint/2010/main" val="237758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0129" y="1506071"/>
            <a:ext cx="9122894" cy="46789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Proposition d’améliorations :</a:t>
            </a:r>
          </a:p>
          <a:p>
            <a:pPr marL="0" indent="0">
              <a:buNone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Grille tarifaire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/>
              <a:t>Serveur-Sent Events (SSE) </a:t>
            </a:r>
            <a:r>
              <a:rPr lang="fr-FR" dirty="0"/>
              <a:t>pour le portail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Mise à jour des informations sans rafraîchir la page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Gestion des utilisateurs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Ajouter et éditer des administrateurs et secrétaires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77612-3326-4095-B1D9-96FF200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0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E1-2A12-4079-B5F9-68CCFC60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6472-B3AB-48C8-AEBC-CE1CA3CA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6" y="1263616"/>
            <a:ext cx="8696638" cy="480830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Les disciples de la formation</a:t>
            </a:r>
          </a:p>
          <a:p>
            <a:pPr>
              <a:lnSpc>
                <a:spcPct val="300000"/>
              </a:lnSpc>
            </a:pPr>
            <a:r>
              <a:rPr lang="fr-FR" dirty="0"/>
              <a:t>Les formateurs d’AJC (Jordan, Jackie, </a:t>
            </a:r>
            <a:r>
              <a:rPr lang="fr-FR" dirty="0" err="1"/>
              <a:t>Zachariae</a:t>
            </a:r>
            <a:r>
              <a:rPr lang="fr-FR" dirty="0"/>
              <a:t> et Jérémy)</a:t>
            </a:r>
          </a:p>
          <a:p>
            <a:pPr>
              <a:lnSpc>
                <a:spcPct val="300000"/>
              </a:lnSpc>
            </a:pPr>
            <a:r>
              <a:rPr lang="fr-FR" dirty="0"/>
              <a:t>Sopra Steria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A658-9770-4C6A-A3F4-8CD1AFD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91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E250-B2C7-4778-A53F-A0DCB7A2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42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Ordre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Cas 1 : je suis admin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et ses avions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Matériel : éditer </a:t>
            </a:r>
            <a:r>
              <a:rPr lang="fr-FR" dirty="0" err="1">
                <a:solidFill>
                  <a:srgbClr val="FF0000"/>
                </a:solidFill>
              </a:rPr>
              <a:t>uAccueil</a:t>
            </a:r>
            <a:r>
              <a:rPr lang="fr-FR" dirty="0">
                <a:solidFill>
                  <a:srgbClr val="FF0000"/>
                </a:solidFill>
              </a:rPr>
              <a:t> : connexion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Membre : para : ajouter, modifier, supprimer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FF0000"/>
                </a:solidFill>
              </a:rPr>
              <a:t>			pilote : ajouter pilote n parachute (-&gt; dispo) / ajouter un avion puis l’ajouter à un pilote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Cas 2 : un para veut sauter et s’enregistre pour un saut…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Accueil -&gt; Portail -&gt; consulter… et s’enregistrer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Le secrétaire : Accueil -&gt; connexion -&gt; Vol : prépare le vol, puis le </a:t>
            </a:r>
            <a:r>
              <a:rPr lang="fr-FR" dirty="0" err="1">
                <a:solidFill>
                  <a:srgbClr val="FF0000"/>
                </a:solidFill>
              </a:rPr>
              <a:t>cloture</a:t>
            </a:r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FF0000"/>
                </a:solidFill>
              </a:rPr>
              <a:t>L’admin : va consulter l’historique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Le para : va uploader sa vidéo… et paye sa bière !</a:t>
            </a:r>
          </a:p>
          <a:p>
            <a:pPr lvl="2"/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FF0000"/>
                </a:solidFill>
              </a:rPr>
              <a:t>Incident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6528-8956-4E1D-862F-4574DE1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Boot : démarrage rapide d’un projet </a:t>
            </a:r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avec gestion des dépendance, peu de configuration…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DATA-JPA, </a:t>
            </a:r>
            <a:r>
              <a:rPr lang="fr-FR" dirty="0" err="1">
                <a:solidFill>
                  <a:srgbClr val="FF0000"/>
                </a:solidFill>
              </a:rPr>
              <a:t>Hibernate</a:t>
            </a:r>
            <a:r>
              <a:rPr lang="fr-FR" dirty="0">
                <a:solidFill>
                  <a:srgbClr val="FF0000"/>
                </a:solidFill>
              </a:rPr>
              <a:t>, MySQL : communication avec une base de données (car on a des données à gérer)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MVC </a:t>
            </a:r>
            <a:r>
              <a:rPr lang="fr-FR" dirty="0" err="1">
                <a:solidFill>
                  <a:srgbClr val="FF0000"/>
                </a:solidFill>
              </a:rPr>
              <a:t>Rest</a:t>
            </a:r>
            <a:r>
              <a:rPr lang="fr-FR" dirty="0">
                <a:solidFill>
                  <a:srgbClr val="FF0000"/>
                </a:solidFill>
              </a:rPr>
              <a:t> : api, méthodes 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post, put,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  <a:p>
            <a:r>
              <a:rPr lang="fr-FR" dirty="0" err="1">
                <a:solidFill>
                  <a:srgbClr val="FF0000"/>
                </a:solidFill>
              </a:rPr>
              <a:t>Angular</a:t>
            </a:r>
            <a:r>
              <a:rPr lang="fr-FR" dirty="0">
                <a:solidFill>
                  <a:srgbClr val="FF0000"/>
                </a:solidFill>
              </a:rPr>
              <a:t> : </a:t>
            </a:r>
            <a:r>
              <a:rPr lang="fr-FR" dirty="0" err="1">
                <a:solidFill>
                  <a:srgbClr val="FF0000"/>
                </a:solidFill>
              </a:rPr>
              <a:t>requetes</a:t>
            </a:r>
            <a:r>
              <a:rPr lang="fr-FR" dirty="0">
                <a:solidFill>
                  <a:srgbClr val="FF0000"/>
                </a:solidFill>
              </a:rPr>
              <a:t> Ajax facilités, injection de dépendances, binding</a:t>
            </a:r>
          </a:p>
          <a:p>
            <a:r>
              <a:rPr lang="fr-FR" dirty="0">
                <a:solidFill>
                  <a:srgbClr val="FF0000"/>
                </a:solidFill>
              </a:rPr>
              <a:t>Security :</a:t>
            </a: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Boot Security -&gt; autorisation des ressources par </a:t>
            </a:r>
            <a:r>
              <a:rPr lang="fr-FR" dirty="0" err="1">
                <a:solidFill>
                  <a:srgbClr val="FF0000"/>
                </a:solidFill>
              </a:rPr>
              <a:t>autentification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Angular</a:t>
            </a:r>
            <a:r>
              <a:rPr lang="fr-FR" dirty="0">
                <a:solidFill>
                  <a:srgbClr val="FF0000"/>
                </a:solidFill>
              </a:rPr>
              <a:t> : récupération et envoi des informations d’authentification + interdiction de certaines vues </a:t>
            </a:r>
            <a:r>
              <a:rPr lang="fr-FR" dirty="0" err="1">
                <a:solidFill>
                  <a:srgbClr val="FF0000"/>
                </a:solidFill>
              </a:rPr>
              <a:t>grace</a:t>
            </a:r>
            <a:r>
              <a:rPr lang="fr-FR" dirty="0">
                <a:solidFill>
                  <a:srgbClr val="FF0000"/>
                </a:solidFill>
              </a:rPr>
              <a:t> au </a:t>
            </a:r>
            <a:r>
              <a:rPr lang="fr-FR" dirty="0" err="1">
                <a:solidFill>
                  <a:srgbClr val="FF0000"/>
                </a:solidFill>
              </a:rPr>
              <a:t>Guard</a:t>
            </a:r>
            <a:r>
              <a:rPr lang="fr-FR" dirty="0">
                <a:solidFill>
                  <a:srgbClr val="FF0000"/>
                </a:solidFill>
              </a:rPr>
              <a:t> (méthode </a:t>
            </a:r>
            <a:r>
              <a:rPr lang="fr-FR" dirty="0" err="1">
                <a:solidFill>
                  <a:srgbClr val="FF0000"/>
                </a:solidFill>
              </a:rPr>
              <a:t>canActivate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EEF5-1B54-49B0-B6CE-5DD20AF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3911" y="3029946"/>
            <a:ext cx="156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Kodo BREVET</a:t>
            </a:r>
          </a:p>
        </p:txBody>
      </p:sp>
      <p:pic>
        <p:nvPicPr>
          <p:cNvPr id="1026" name="Picture 2" descr="http://quest.ajcing.razon.fr/2/photos/BOUBEE_Adri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0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uest.ajcing.razon.fr/2/photos/BREVET_Kod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3" y="138000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uest.ajcing.razon.fr/2/photos/DARAGNES_Anthon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quest.ajcing.razon.fr/2/photos/DEVILLERS_Delph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uest.ajcing.razon.fr/2/photos/MASSOL_Flori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71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quest.ajcing.razon.fr/2/photos/PACORY_Adri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34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quest.ajcing.razon.fr/2/photos/TORRESIN_Olivi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9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36338" y="3029946"/>
            <a:ext cx="1695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Adrien BOUBEE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59471" y="5805477"/>
            <a:ext cx="1898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Olivier TORRESIN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8074" y="5805477"/>
            <a:ext cx="1778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Adrien PACORY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20998" y="5805477"/>
            <a:ext cx="171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Florian MASSOL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2491" y="5805477"/>
            <a:ext cx="190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Delphine DEVILLERS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77504" y="3029946"/>
            <a:ext cx="221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Anthony DARAGNES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57934-EB43-49FB-A276-37EBC213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8688" y="5029199"/>
            <a:ext cx="2837329" cy="901226"/>
          </a:xfrm>
        </p:spPr>
        <p:txBody>
          <a:bodyPr/>
          <a:lstStyle/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Un espace administrateur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23529" y="5023786"/>
            <a:ext cx="4337000" cy="9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Un espace d’enregistrement pour les parachutistes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226031" y="2033179"/>
            <a:ext cx="6535271" cy="1815353"/>
            <a:chOff x="3294529" y="1438835"/>
            <a:chExt cx="6535271" cy="1815353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/>
                <a:t>Une application web,</a:t>
              </a:r>
            </a:p>
            <a:p>
              <a:pPr marL="0" indent="0" algn="ctr">
                <a:buFont typeface="Arial"/>
                <a:buNone/>
              </a:pPr>
              <a:r>
                <a:rPr lang="fr-FR" sz="2800" dirty="0"/>
                <a:t>outil de gestion des </a:t>
              </a:r>
              <a:r>
                <a:rPr lang="fr-FR" sz="2800" dirty="0" err="1"/>
                <a:t>avionnages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 droit avec flèche 8"/>
          <p:cNvCxnSpPr>
            <a:endCxn id="3" idx="0"/>
          </p:cNvCxnSpPr>
          <p:nvPr/>
        </p:nvCxnSpPr>
        <p:spPr>
          <a:xfrm flipH="1">
            <a:off x="4417353" y="3848531"/>
            <a:ext cx="742949" cy="1180668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5" idx="0"/>
          </p:cNvCxnSpPr>
          <p:nvPr/>
        </p:nvCxnSpPr>
        <p:spPr>
          <a:xfrm>
            <a:off x="8108576" y="3848531"/>
            <a:ext cx="783453" cy="1175255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BD409-0758-40EA-9CBD-03CDC5D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1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/>
              <a:t>Un espace parachutistes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Accessible à tous les membres du centre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476" y="3652833"/>
            <a:ext cx="352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S’enregistrer pour un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Consulter les vols et les sauts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Uploader une vidéo de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184341" y="2667304"/>
            <a:ext cx="134470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Membre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88F77-1A05-4A1F-9CA3-547308D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85445" y="3036636"/>
            <a:ext cx="4059107" cy="2805952"/>
          </a:xfrm>
          <a:prstGeom prst="rect">
            <a:avLst/>
          </a:prstGeom>
          <a:solidFill>
            <a:srgbClr val="F1B2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/>
              <a:t>Un espace administrateur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Accessible aux profils Secrétaire et Administrateur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1118" y="3944638"/>
            <a:ext cx="395343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vols et des sauts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parachutistes et des pilotes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0743" y="3944638"/>
            <a:ext cx="2979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du matériel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Historique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5539" y="3098381"/>
            <a:ext cx="128901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Secrétaire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13892" y="2667304"/>
            <a:ext cx="201515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Administrateur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42067-C64A-4655-82F2-6E376B6B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1583" y="2467431"/>
            <a:ext cx="4326221" cy="1089423"/>
          </a:xfrm>
        </p:spPr>
        <p:txBody>
          <a:bodyPr anchor="t"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Démarrage rapide d’un projet </a:t>
            </a:r>
            <a:r>
              <a:rPr lang="fr-FR" sz="1700" dirty="0" err="1"/>
              <a:t>Spring</a:t>
            </a:r>
            <a:endParaRPr lang="fr-FR" sz="1700" dirty="0"/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Gestion des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Peu de configuration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929284" y="4377314"/>
            <a:ext cx="1499525" cy="486903"/>
            <a:chOff x="4107141" y="1596366"/>
            <a:chExt cx="4910049" cy="1500294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>
            <a:xfrm>
              <a:off x="4154557" y="1697251"/>
              <a:ext cx="4815212" cy="12985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000" dirty="0"/>
                <a:t>Security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141" y="1596366"/>
              <a:ext cx="4910049" cy="150029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942033" y="1272306"/>
            <a:ext cx="2711173" cy="1046198"/>
            <a:chOff x="3294529" y="1438835"/>
            <a:chExt cx="6535271" cy="1815353"/>
          </a:xfrm>
        </p:grpSpPr>
        <p:sp>
          <p:nvSpPr>
            <p:cNvPr id="8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/>
                <a:t>Angular</a:t>
              </a:r>
              <a:endParaRPr lang="fr-FR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116892" y="3606476"/>
            <a:ext cx="4215383" cy="112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/>
              <a:t>DATA-JPA : communication avec une base de données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/>
              <a:t>MVC </a:t>
            </a:r>
            <a:r>
              <a:rPr lang="fr-FR" sz="1700" dirty="0" err="1"/>
              <a:t>Rest</a:t>
            </a:r>
            <a:endParaRPr lang="fr-FR" sz="17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402337" y="2467430"/>
            <a:ext cx="3778623" cy="1089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Injection de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Binding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Requêtes Ajax facilitées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839087" y="4944755"/>
            <a:ext cx="9465331" cy="22413"/>
          </a:xfrm>
          <a:prstGeom prst="line">
            <a:avLst/>
          </a:prstGeom>
          <a:ln w="19050">
            <a:solidFill>
              <a:srgbClr val="AD681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679106" y="1272306"/>
            <a:ext cx="2711173" cy="1046198"/>
            <a:chOff x="3294529" y="1438835"/>
            <a:chExt cx="6535271" cy="1815353"/>
          </a:xfrm>
        </p:grpSpPr>
        <p:sp>
          <p:nvSpPr>
            <p:cNvPr id="21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/>
                <a:t>Spring</a:t>
              </a:r>
              <a:r>
                <a:rPr lang="fr-FR" sz="2800" dirty="0"/>
                <a:t> Boot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1871583" y="5209189"/>
            <a:ext cx="3717970" cy="744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Autorisation des ressources par authentification</a:t>
            </a: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7402337" y="5209189"/>
            <a:ext cx="4104580" cy="1309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Récupération et envoi des informations d’authentification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Interdiction de certaines vues grâce au Guard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9038E-47DE-4A15-9FF3-B56B2C2A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C7B6-0FFA-47E7-A759-83C61C36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Agile</a:t>
            </a:r>
          </a:p>
        </p:txBody>
      </p:sp>
      <p:grpSp>
        <p:nvGrpSpPr>
          <p:cNvPr id="4" name="Groupe 19">
            <a:extLst>
              <a:ext uri="{FF2B5EF4-FFF2-40B4-BE49-F238E27FC236}">
                <a16:creationId xmlns:a16="http://schemas.microsoft.com/office/drawing/2014/main" id="{1D90C78E-8CEB-48FA-B9D5-9C256BF53A22}"/>
              </a:ext>
            </a:extLst>
          </p:cNvPr>
          <p:cNvGrpSpPr/>
          <p:nvPr/>
        </p:nvGrpSpPr>
        <p:grpSpPr>
          <a:xfrm>
            <a:off x="1661011" y="1507975"/>
            <a:ext cx="2741307" cy="1019711"/>
            <a:chOff x="3294529" y="1438835"/>
            <a:chExt cx="6535271" cy="1815353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C48A45FC-7488-4D9F-9536-E3EC7F823650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Backlog</a:t>
              </a:r>
              <a:endParaRPr lang="fr-FR" sz="1600" dirty="0"/>
            </a:p>
            <a:p>
              <a:pPr marL="0" indent="0" algn="ctr">
                <a:buFont typeface="Arial"/>
                <a:buNone/>
              </a:pPr>
              <a:r>
                <a:rPr lang="fr-FR" sz="1600" dirty="0"/>
                <a:t>(PO et intermédiaire équipe)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9CB00-F7F5-4BED-BB1E-2F76F0A79660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758593-FB0A-4981-9AF2-B611262CA535}"/>
              </a:ext>
            </a:extLst>
          </p:cNvPr>
          <p:cNvSpPr txBox="1"/>
          <p:nvPr/>
        </p:nvSpPr>
        <p:spPr>
          <a:xfrm>
            <a:off x="2508485" y="2548348"/>
            <a:ext cx="104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Lundi 9h30</a:t>
            </a:r>
          </a:p>
        </p:txBody>
      </p:sp>
      <p:grpSp>
        <p:nvGrpSpPr>
          <p:cNvPr id="8" name="Groupe 19">
            <a:extLst>
              <a:ext uri="{FF2B5EF4-FFF2-40B4-BE49-F238E27FC236}">
                <a16:creationId xmlns:a16="http://schemas.microsoft.com/office/drawing/2014/main" id="{45F9DD4E-4175-43EE-BD1E-A0F8E42D0591}"/>
              </a:ext>
            </a:extLst>
          </p:cNvPr>
          <p:cNvGrpSpPr/>
          <p:nvPr/>
        </p:nvGrpSpPr>
        <p:grpSpPr>
          <a:xfrm>
            <a:off x="4928939" y="1507975"/>
            <a:ext cx="2741307" cy="1019710"/>
            <a:chOff x="3294529" y="1438835"/>
            <a:chExt cx="6535271" cy="1815353"/>
          </a:xfrm>
        </p:grpSpPr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A7BBA3CC-A735-4CEC-B76A-F0A67BB88D58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400" dirty="0"/>
                <a:t>Sprint Planning</a:t>
              </a:r>
            </a:p>
            <a:p>
              <a:pPr marL="0" indent="0" algn="ctr">
                <a:buFont typeface="Arial"/>
                <a:buNone/>
              </a:pPr>
              <a:r>
                <a:rPr lang="fr-FR" sz="1400" dirty="0"/>
                <a:t>(DEV Team)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92F983-6254-442B-B6EF-F1DF41470E92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72FAF1-8F1E-4B8F-9BF7-6F2706036832}"/>
              </a:ext>
            </a:extLst>
          </p:cNvPr>
          <p:cNvSpPr txBox="1"/>
          <p:nvPr/>
        </p:nvSpPr>
        <p:spPr>
          <a:xfrm>
            <a:off x="5776412" y="2544371"/>
            <a:ext cx="104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Lundi 11h</a:t>
            </a:r>
          </a:p>
        </p:txBody>
      </p:sp>
      <p:cxnSp>
        <p:nvCxnSpPr>
          <p:cNvPr id="18" name="Connecteur droit avec flèche 10">
            <a:extLst>
              <a:ext uri="{FF2B5EF4-FFF2-40B4-BE49-F238E27FC236}">
                <a16:creationId xmlns:a16="http://schemas.microsoft.com/office/drawing/2014/main" id="{78FE2F69-187F-4503-9FA3-29E87DAE8D8D}"/>
              </a:ext>
            </a:extLst>
          </p:cNvPr>
          <p:cNvCxnSpPr>
            <a:cxnSpLocks/>
          </p:cNvCxnSpPr>
          <p:nvPr/>
        </p:nvCxnSpPr>
        <p:spPr>
          <a:xfrm flipH="1">
            <a:off x="7696916" y="5335569"/>
            <a:ext cx="1016595" cy="0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6">
            <a:extLst>
              <a:ext uri="{FF2B5EF4-FFF2-40B4-BE49-F238E27FC236}">
                <a16:creationId xmlns:a16="http://schemas.microsoft.com/office/drawing/2014/main" id="{5FBEE245-320B-42C9-BB34-5315BBD8024D}"/>
              </a:ext>
            </a:extLst>
          </p:cNvPr>
          <p:cNvCxnSpPr>
            <a:cxnSpLocks/>
          </p:cNvCxnSpPr>
          <p:nvPr/>
        </p:nvCxnSpPr>
        <p:spPr>
          <a:xfrm flipV="1">
            <a:off x="7682526" y="2017829"/>
            <a:ext cx="1030986" cy="1"/>
          </a:xfrm>
          <a:prstGeom prst="line">
            <a:avLst/>
          </a:prstGeom>
          <a:ln w="28575">
            <a:solidFill>
              <a:srgbClr val="AD68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16">
            <a:extLst>
              <a:ext uri="{FF2B5EF4-FFF2-40B4-BE49-F238E27FC236}">
                <a16:creationId xmlns:a16="http://schemas.microsoft.com/office/drawing/2014/main" id="{0C39BD25-E4F3-40B0-87E2-B48EB699EE86}"/>
              </a:ext>
            </a:extLst>
          </p:cNvPr>
          <p:cNvCxnSpPr>
            <a:cxnSpLocks/>
          </p:cNvCxnSpPr>
          <p:nvPr/>
        </p:nvCxnSpPr>
        <p:spPr>
          <a:xfrm flipH="1" flipV="1">
            <a:off x="8713511" y="2022656"/>
            <a:ext cx="1" cy="3312913"/>
          </a:xfrm>
          <a:prstGeom prst="line">
            <a:avLst/>
          </a:prstGeom>
          <a:ln w="28575">
            <a:solidFill>
              <a:srgbClr val="AD68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19">
            <a:extLst>
              <a:ext uri="{FF2B5EF4-FFF2-40B4-BE49-F238E27FC236}">
                <a16:creationId xmlns:a16="http://schemas.microsoft.com/office/drawing/2014/main" id="{990B9E67-A22C-48EE-982D-3F39B5A705E4}"/>
              </a:ext>
            </a:extLst>
          </p:cNvPr>
          <p:cNvGrpSpPr/>
          <p:nvPr/>
        </p:nvGrpSpPr>
        <p:grpSpPr>
          <a:xfrm>
            <a:off x="9149345" y="3169256"/>
            <a:ext cx="2741307" cy="1019710"/>
            <a:chOff x="3294529" y="1438833"/>
            <a:chExt cx="6535271" cy="1815353"/>
          </a:xfrm>
        </p:grpSpPr>
        <p:sp>
          <p:nvSpPr>
            <p:cNvPr id="27" name="Espace réservé du contenu 2">
              <a:extLst>
                <a:ext uri="{FF2B5EF4-FFF2-40B4-BE49-F238E27FC236}">
                  <a16:creationId xmlns:a16="http://schemas.microsoft.com/office/drawing/2014/main" id="{71E409C4-59B2-4804-86EB-E12A78E108D5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400" dirty="0"/>
                <a:t>Daily Scrum</a:t>
              </a:r>
            </a:p>
            <a:p>
              <a:pPr marL="0" indent="0" algn="ctr">
                <a:buFont typeface="Arial"/>
                <a:buNone/>
              </a:pPr>
              <a:r>
                <a:rPr lang="fr-FR" sz="1400" dirty="0"/>
                <a:t>(DEV Team)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6C8FCE-1EB4-4B48-BF98-E36E1D627FBB}"/>
                </a:ext>
              </a:extLst>
            </p:cNvPr>
            <p:cNvSpPr/>
            <p:nvPr/>
          </p:nvSpPr>
          <p:spPr>
            <a:xfrm>
              <a:off x="3294529" y="1438833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Arrow: Bent 28">
            <a:extLst>
              <a:ext uri="{FF2B5EF4-FFF2-40B4-BE49-F238E27FC236}">
                <a16:creationId xmlns:a16="http://schemas.microsoft.com/office/drawing/2014/main" id="{956A9B18-DB02-4457-B1FE-F55648C3CC83}"/>
              </a:ext>
            </a:extLst>
          </p:cNvPr>
          <p:cNvSpPr/>
          <p:nvPr/>
        </p:nvSpPr>
        <p:spPr>
          <a:xfrm rot="16200000" flipV="1">
            <a:off x="9535255" y="3782280"/>
            <a:ext cx="791401" cy="1857080"/>
          </a:xfrm>
          <a:prstGeom prst="bentArrow">
            <a:avLst>
              <a:gd name="adj1" fmla="val 1785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2D0F88AE-BC60-4A21-818D-5CCE41DC8F2F}"/>
              </a:ext>
            </a:extLst>
          </p:cNvPr>
          <p:cNvSpPr/>
          <p:nvPr/>
        </p:nvSpPr>
        <p:spPr>
          <a:xfrm rot="10800000" flipV="1">
            <a:off x="8872123" y="2232698"/>
            <a:ext cx="1857073" cy="791402"/>
          </a:xfrm>
          <a:prstGeom prst="bentArrow">
            <a:avLst>
              <a:gd name="adj1" fmla="val 17857"/>
              <a:gd name="adj2" fmla="val 2571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2807A-0C49-4BFF-BF30-37F4949DADA3}"/>
              </a:ext>
            </a:extLst>
          </p:cNvPr>
          <p:cNvSpPr txBox="1"/>
          <p:nvPr/>
        </p:nvSpPr>
        <p:spPr>
          <a:xfrm rot="5400000">
            <a:off x="8021056" y="3622665"/>
            <a:ext cx="104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AD6917"/>
                </a:solidFill>
              </a:rPr>
              <a:t>Sprint</a:t>
            </a:r>
          </a:p>
        </p:txBody>
      </p:sp>
      <p:grpSp>
        <p:nvGrpSpPr>
          <p:cNvPr id="33" name="Groupe 19">
            <a:extLst>
              <a:ext uri="{FF2B5EF4-FFF2-40B4-BE49-F238E27FC236}">
                <a16:creationId xmlns:a16="http://schemas.microsoft.com/office/drawing/2014/main" id="{5DED4F1A-983E-4D95-AE9F-0EEBEF328CE8}"/>
              </a:ext>
            </a:extLst>
          </p:cNvPr>
          <p:cNvGrpSpPr/>
          <p:nvPr/>
        </p:nvGrpSpPr>
        <p:grpSpPr>
          <a:xfrm>
            <a:off x="4928939" y="4803763"/>
            <a:ext cx="2741307" cy="1019711"/>
            <a:chOff x="3294529" y="1438835"/>
            <a:chExt cx="6535271" cy="1815353"/>
          </a:xfrm>
        </p:grpSpPr>
        <p:sp>
          <p:nvSpPr>
            <p:cNvPr id="34" name="Espace réservé du contenu 2">
              <a:extLst>
                <a:ext uri="{FF2B5EF4-FFF2-40B4-BE49-F238E27FC236}">
                  <a16:creationId xmlns:a16="http://schemas.microsoft.com/office/drawing/2014/main" id="{89560069-8891-4C81-B5BF-9BCAF770D6A4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Review</a:t>
              </a:r>
              <a:endParaRPr lang="fr-FR" sz="1600" dirty="0"/>
            </a:p>
            <a:p>
              <a:pPr marL="0" indent="0" algn="ctr">
                <a:buFont typeface="Arial"/>
                <a:buNone/>
              </a:pPr>
              <a:r>
                <a:rPr lang="fr-FR" sz="1600" dirty="0"/>
                <a:t>(Equipe SCRUM + Client)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BBAA14-07F6-43D0-9779-2DBDAB0F8C23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53CCEF-39C7-4511-A3FF-82E4C9E2A589}"/>
              </a:ext>
            </a:extLst>
          </p:cNvPr>
          <p:cNvSpPr txBox="1"/>
          <p:nvPr/>
        </p:nvSpPr>
        <p:spPr>
          <a:xfrm>
            <a:off x="5648032" y="5833427"/>
            <a:ext cx="13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Vendredi 14h</a:t>
            </a:r>
          </a:p>
        </p:txBody>
      </p:sp>
      <p:grpSp>
        <p:nvGrpSpPr>
          <p:cNvPr id="37" name="Groupe 19">
            <a:extLst>
              <a:ext uri="{FF2B5EF4-FFF2-40B4-BE49-F238E27FC236}">
                <a16:creationId xmlns:a16="http://schemas.microsoft.com/office/drawing/2014/main" id="{ABC434A1-8A65-4DF0-BDD1-165684F3C291}"/>
              </a:ext>
            </a:extLst>
          </p:cNvPr>
          <p:cNvGrpSpPr/>
          <p:nvPr/>
        </p:nvGrpSpPr>
        <p:grpSpPr>
          <a:xfrm>
            <a:off x="1661011" y="4803763"/>
            <a:ext cx="2741307" cy="1019711"/>
            <a:chOff x="2158182" y="1557586"/>
            <a:chExt cx="6535271" cy="1815353"/>
          </a:xfrm>
        </p:grpSpPr>
        <p:sp>
          <p:nvSpPr>
            <p:cNvPr id="38" name="Espace réservé du contenu 2">
              <a:extLst>
                <a:ext uri="{FF2B5EF4-FFF2-40B4-BE49-F238E27FC236}">
                  <a16:creationId xmlns:a16="http://schemas.microsoft.com/office/drawing/2014/main" id="{223FB934-05E6-4490-8723-BB61F8C22561}"/>
                </a:ext>
              </a:extLst>
            </p:cNvPr>
            <p:cNvSpPr txBox="1">
              <a:spLocks/>
            </p:cNvSpPr>
            <p:nvPr/>
          </p:nvSpPr>
          <p:spPr>
            <a:xfrm>
              <a:off x="2512613" y="1814394"/>
              <a:ext cx="5826406" cy="129852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Retrospective</a:t>
              </a:r>
              <a:endParaRPr lang="fr-FR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9FA1ED-2AA4-4CDF-8F21-012DAFA5C0F4}"/>
                </a:ext>
              </a:extLst>
            </p:cNvPr>
            <p:cNvSpPr/>
            <p:nvPr/>
          </p:nvSpPr>
          <p:spPr>
            <a:xfrm>
              <a:off x="2158182" y="1557586"/>
              <a:ext cx="6535271" cy="181535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eur droit avec flèche 10">
            <a:extLst>
              <a:ext uri="{FF2B5EF4-FFF2-40B4-BE49-F238E27FC236}">
                <a16:creationId xmlns:a16="http://schemas.microsoft.com/office/drawing/2014/main" id="{DB79332A-D583-4299-ABE3-5307BDE5CF1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02318" y="2017829"/>
            <a:ext cx="526621" cy="1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0">
            <a:extLst>
              <a:ext uri="{FF2B5EF4-FFF2-40B4-BE49-F238E27FC236}">
                <a16:creationId xmlns:a16="http://schemas.microsoft.com/office/drawing/2014/main" id="{0C42187E-29F2-4B40-8E93-091F58B6AB0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4402318" y="5313616"/>
            <a:ext cx="526622" cy="3"/>
          </a:xfrm>
          <a:prstGeom prst="straightConnector1">
            <a:avLst/>
          </a:prstGeom>
          <a:ln w="28575">
            <a:solidFill>
              <a:srgbClr val="AD681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7499E2-2BED-4427-A2ED-C75EEB9CCBFA}"/>
              </a:ext>
            </a:extLst>
          </p:cNvPr>
          <p:cNvSpPr txBox="1"/>
          <p:nvPr/>
        </p:nvSpPr>
        <p:spPr>
          <a:xfrm>
            <a:off x="2380103" y="5833427"/>
            <a:ext cx="13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Vendredi 17h30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51FB5E1-C24F-4FEC-BFE0-121CD67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4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83022"/>
            <a:ext cx="10018713" cy="1019710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FB87-D0D9-466E-B35D-6C6A88A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8</a:t>
            </a:fld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CC9F0-2117-4F9E-A0EE-4DF6B389247E}"/>
              </a:ext>
            </a:extLst>
          </p:cNvPr>
          <p:cNvSpPr txBox="1"/>
          <p:nvPr/>
        </p:nvSpPr>
        <p:spPr>
          <a:xfrm>
            <a:off x="2273664" y="1186818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03F83-CB09-4765-B169-6166338CD925}"/>
              </a:ext>
            </a:extLst>
          </p:cNvPr>
          <p:cNvSpPr txBox="1"/>
          <p:nvPr/>
        </p:nvSpPr>
        <p:spPr>
          <a:xfrm>
            <a:off x="10169431" y="2533284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4FCFAA-9D85-4BFF-BDD2-4CE4D6FEE295}"/>
              </a:ext>
            </a:extLst>
          </p:cNvPr>
          <p:cNvGrpSpPr/>
          <p:nvPr/>
        </p:nvGrpSpPr>
        <p:grpSpPr>
          <a:xfrm>
            <a:off x="2273664" y="1498269"/>
            <a:ext cx="8550273" cy="4406510"/>
            <a:chOff x="1853775" y="1291524"/>
            <a:chExt cx="9649248" cy="49728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34E2B3-6800-45D4-B06B-F47961705DC3}"/>
                </a:ext>
              </a:extLst>
            </p:cNvPr>
            <p:cNvSpPr/>
            <p:nvPr/>
          </p:nvSpPr>
          <p:spPr>
            <a:xfrm>
              <a:off x="2855135" y="2806574"/>
              <a:ext cx="8647888" cy="3457833"/>
            </a:xfrm>
            <a:prstGeom prst="rect">
              <a:avLst/>
            </a:prstGeom>
            <a:solidFill>
              <a:srgbClr val="F1B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2B9DBE-B45D-4DBE-A701-FA379EC96606}"/>
                </a:ext>
              </a:extLst>
            </p:cNvPr>
            <p:cNvSpPr/>
            <p:nvPr/>
          </p:nvSpPr>
          <p:spPr>
            <a:xfrm>
              <a:off x="1853775" y="1291524"/>
              <a:ext cx="5656944" cy="1329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0727781A-3676-4F49-84B6-7670F62C0543}"/>
                </a:ext>
              </a:extLst>
            </p:cNvPr>
            <p:cNvGrpSpPr/>
            <p:nvPr/>
          </p:nvGrpSpPr>
          <p:grpSpPr>
            <a:xfrm>
              <a:off x="2146371" y="1422165"/>
              <a:ext cx="2279393" cy="1019711"/>
              <a:chOff x="3294529" y="1438835"/>
              <a:chExt cx="6535271" cy="1815353"/>
            </a:xfrm>
          </p:grpSpPr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55810469-F2CE-4753-9EA6-B7375EA28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Back JAVA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(model, dao, api)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E367CB-A870-48D4-9553-4CF8CA347889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 19">
              <a:extLst>
                <a:ext uri="{FF2B5EF4-FFF2-40B4-BE49-F238E27FC236}">
                  <a16:creationId xmlns:a16="http://schemas.microsoft.com/office/drawing/2014/main" id="{42828DE8-2146-402F-8F62-02E555E69B37}"/>
                </a:ext>
              </a:extLst>
            </p:cNvPr>
            <p:cNvGrpSpPr/>
            <p:nvPr/>
          </p:nvGrpSpPr>
          <p:grpSpPr>
            <a:xfrm>
              <a:off x="5010719" y="1422165"/>
              <a:ext cx="2279393" cy="1019711"/>
              <a:chOff x="3294531" y="1438835"/>
              <a:chExt cx="6535272" cy="1815353"/>
            </a:xfrm>
          </p:grpSpPr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ECBFBFD2-9A5E-439C-8062-7F047BE13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Implémentation base de données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3CFC9F-2062-4AFC-B51D-E2B37AB0FE80}"/>
                  </a:ext>
                </a:extLst>
              </p:cNvPr>
              <p:cNvSpPr/>
              <p:nvPr/>
            </p:nvSpPr>
            <p:spPr>
              <a:xfrm>
                <a:off x="3294531" y="1438835"/>
                <a:ext cx="6535272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avec flèche 10">
              <a:extLst>
                <a:ext uri="{FF2B5EF4-FFF2-40B4-BE49-F238E27FC236}">
                  <a16:creationId xmlns:a16="http://schemas.microsoft.com/office/drawing/2014/main" id="{86F06AFB-3409-438C-9F37-0D26C966022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429099" y="1932020"/>
              <a:ext cx="581620" cy="1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e 19">
              <a:extLst>
                <a:ext uri="{FF2B5EF4-FFF2-40B4-BE49-F238E27FC236}">
                  <a16:creationId xmlns:a16="http://schemas.microsoft.com/office/drawing/2014/main" id="{CCD5E5BE-17AD-4202-8FBA-807DE6A89B28}"/>
                </a:ext>
              </a:extLst>
            </p:cNvPr>
            <p:cNvGrpSpPr/>
            <p:nvPr/>
          </p:nvGrpSpPr>
          <p:grpSpPr>
            <a:xfrm>
              <a:off x="5439427" y="3676721"/>
              <a:ext cx="1313146" cy="1329179"/>
              <a:chOff x="3294532" y="1438834"/>
              <a:chExt cx="6535272" cy="1815353"/>
            </a:xfrm>
          </p:grpSpPr>
          <p:sp>
            <p:nvSpPr>
              <p:cNvPr id="16" name="Espace réservé du contenu 2">
                <a:extLst>
                  <a:ext uri="{FF2B5EF4-FFF2-40B4-BE49-F238E27FC236}">
                    <a16:creationId xmlns:a16="http://schemas.microsoft.com/office/drawing/2014/main" id="{2BCE9CBC-A17E-4F34-83D2-1CBA8E035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Accueil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DA14FE-EA77-44E6-809A-FDCB240C41B2}"/>
                  </a:ext>
                </a:extLst>
              </p:cNvPr>
              <p:cNvSpPr/>
              <p:nvPr/>
            </p:nvSpPr>
            <p:spPr>
              <a:xfrm>
                <a:off x="3294532" y="1438834"/>
                <a:ext cx="6535272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9">
              <a:extLst>
                <a:ext uri="{FF2B5EF4-FFF2-40B4-BE49-F238E27FC236}">
                  <a16:creationId xmlns:a16="http://schemas.microsoft.com/office/drawing/2014/main" id="{120AEA52-3BEA-41DB-9AD3-27391FEB3D3D}"/>
                </a:ext>
              </a:extLst>
            </p:cNvPr>
            <p:cNvGrpSpPr/>
            <p:nvPr/>
          </p:nvGrpSpPr>
          <p:grpSpPr>
            <a:xfrm>
              <a:off x="3286068" y="3668247"/>
              <a:ext cx="1362910" cy="1329179"/>
              <a:chOff x="3294529" y="1438835"/>
              <a:chExt cx="6535271" cy="1815353"/>
            </a:xfrm>
          </p:grpSpPr>
          <p:sp>
            <p:nvSpPr>
              <p:cNvPr id="19" name="Espace réservé du contenu 2">
                <a:extLst>
                  <a:ext uri="{FF2B5EF4-FFF2-40B4-BE49-F238E27FC236}">
                    <a16:creationId xmlns:a16="http://schemas.microsoft.com/office/drawing/2014/main" id="{DD1CEC04-DDCF-4C6A-B89C-355090F8D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Portail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4F382E-F824-428A-8521-4DBF2425507E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19">
              <a:extLst>
                <a:ext uri="{FF2B5EF4-FFF2-40B4-BE49-F238E27FC236}">
                  <a16:creationId xmlns:a16="http://schemas.microsoft.com/office/drawing/2014/main" id="{DC031329-19FE-4FD3-BAC0-D50AE8D797D1}"/>
                </a:ext>
              </a:extLst>
            </p:cNvPr>
            <p:cNvGrpSpPr/>
            <p:nvPr/>
          </p:nvGrpSpPr>
          <p:grpSpPr>
            <a:xfrm>
              <a:off x="7855506" y="4676984"/>
              <a:ext cx="1313146" cy="1327922"/>
              <a:chOff x="3294529" y="1438835"/>
              <a:chExt cx="6535271" cy="1815353"/>
            </a:xfrm>
          </p:grpSpPr>
          <p:sp>
            <p:nvSpPr>
              <p:cNvPr id="22" name="Espace réservé du contenu 2">
                <a:extLst>
                  <a:ext uri="{FF2B5EF4-FFF2-40B4-BE49-F238E27FC236}">
                    <a16:creationId xmlns:a16="http://schemas.microsoft.com/office/drawing/2014/main" id="{BED8B45A-B675-42AE-A8BE-90D5A5C97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des vols et des sauts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1CF230-39B4-4347-9446-276A28EE8153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19">
              <a:extLst>
                <a:ext uri="{FF2B5EF4-FFF2-40B4-BE49-F238E27FC236}">
                  <a16:creationId xmlns:a16="http://schemas.microsoft.com/office/drawing/2014/main" id="{B01C5BB2-84E2-4626-81E5-C2CF6BA4FC57}"/>
                </a:ext>
              </a:extLst>
            </p:cNvPr>
            <p:cNvGrpSpPr/>
            <p:nvPr/>
          </p:nvGrpSpPr>
          <p:grpSpPr>
            <a:xfrm>
              <a:off x="9444222" y="3139297"/>
              <a:ext cx="1588718" cy="1320223"/>
              <a:chOff x="3294529" y="1438835"/>
              <a:chExt cx="6535271" cy="1815353"/>
            </a:xfrm>
          </p:grpSpPr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75A468CC-A365-4254-AAD7-5F98D2F31E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des parachutistes et des pilotes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74E19A-8D98-4E69-AA62-6D197C56A554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19">
              <a:extLst>
                <a:ext uri="{FF2B5EF4-FFF2-40B4-BE49-F238E27FC236}">
                  <a16:creationId xmlns:a16="http://schemas.microsoft.com/office/drawing/2014/main" id="{A0229245-9952-4EA9-91A8-66A8DBE584D6}"/>
                </a:ext>
              </a:extLst>
            </p:cNvPr>
            <p:cNvGrpSpPr/>
            <p:nvPr/>
          </p:nvGrpSpPr>
          <p:grpSpPr>
            <a:xfrm>
              <a:off x="7855506" y="3139297"/>
              <a:ext cx="1313146" cy="1310342"/>
              <a:chOff x="3294529" y="1438835"/>
              <a:chExt cx="6535271" cy="1815353"/>
            </a:xfrm>
          </p:grpSpPr>
          <p:sp>
            <p:nvSpPr>
              <p:cNvPr id="28" name="Espace réservé du contenu 2">
                <a:extLst>
                  <a:ext uri="{FF2B5EF4-FFF2-40B4-BE49-F238E27FC236}">
                    <a16:creationId xmlns:a16="http://schemas.microsoft.com/office/drawing/2014/main" id="{808B53EE-8675-4987-A360-46ABB994B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du matériel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237E58-AF46-4470-8337-AD123383B868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19">
              <a:extLst>
                <a:ext uri="{FF2B5EF4-FFF2-40B4-BE49-F238E27FC236}">
                  <a16:creationId xmlns:a16="http://schemas.microsoft.com/office/drawing/2014/main" id="{90B4B3A3-0C32-4549-BA05-7D45B1B44B12}"/>
                </a:ext>
              </a:extLst>
            </p:cNvPr>
            <p:cNvGrpSpPr/>
            <p:nvPr/>
          </p:nvGrpSpPr>
          <p:grpSpPr>
            <a:xfrm>
              <a:off x="9582008" y="4676983"/>
              <a:ext cx="1313146" cy="1327922"/>
              <a:chOff x="3294529" y="1438835"/>
              <a:chExt cx="6535271" cy="1815353"/>
            </a:xfrm>
          </p:grpSpPr>
          <p:sp>
            <p:nvSpPr>
              <p:cNvPr id="31" name="Espace réservé du contenu 2">
                <a:extLst>
                  <a:ext uri="{FF2B5EF4-FFF2-40B4-BE49-F238E27FC236}">
                    <a16:creationId xmlns:a16="http://schemas.microsoft.com/office/drawing/2014/main" id="{D74A32EB-7DDA-4B4B-8261-95BF425DE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Historique des vols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76AE32-97D0-48F9-AF35-BD191CC9A7AD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e 19">
              <a:extLst>
                <a:ext uri="{FF2B5EF4-FFF2-40B4-BE49-F238E27FC236}">
                  <a16:creationId xmlns:a16="http://schemas.microsoft.com/office/drawing/2014/main" id="{81BEB066-C7EC-4C37-BE59-72CB7D264FB8}"/>
                </a:ext>
              </a:extLst>
            </p:cNvPr>
            <p:cNvGrpSpPr/>
            <p:nvPr/>
          </p:nvGrpSpPr>
          <p:grpSpPr>
            <a:xfrm>
              <a:off x="5952996" y="5429633"/>
              <a:ext cx="1313146" cy="575272"/>
              <a:chOff x="3294529" y="1438835"/>
              <a:chExt cx="6535271" cy="1815353"/>
            </a:xfrm>
          </p:grpSpPr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A2518F5C-59F8-4C15-A775-B2511DD907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100" dirty="0"/>
                  <a:t>Clôture d’un vol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15251CD-F4A7-46DE-9B75-772CEE54B2F7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40" name="Connecteur droit avec flèche 10">
              <a:extLst>
                <a:ext uri="{FF2B5EF4-FFF2-40B4-BE49-F238E27FC236}">
                  <a16:creationId xmlns:a16="http://schemas.microsoft.com/office/drawing/2014/main" id="{2D989277-F798-43DF-8943-809E82C60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247" y="4425551"/>
              <a:ext cx="757181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10">
              <a:extLst>
                <a:ext uri="{FF2B5EF4-FFF2-40B4-BE49-F238E27FC236}">
                  <a16:creationId xmlns:a16="http://schemas.microsoft.com/office/drawing/2014/main" id="{F3259AE4-B24C-4B61-B468-8892E5B9F6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4693" y="4459520"/>
              <a:ext cx="855167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96E685-0C9E-46FA-BBD6-26F608A2CBBC}"/>
                </a:ext>
              </a:extLst>
            </p:cNvPr>
            <p:cNvSpPr/>
            <p:nvPr/>
          </p:nvSpPr>
          <p:spPr>
            <a:xfrm>
              <a:off x="7609860" y="2946172"/>
              <a:ext cx="3651586" cy="317808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avec flèche 10">
              <a:extLst>
                <a:ext uri="{FF2B5EF4-FFF2-40B4-BE49-F238E27FC236}">
                  <a16:creationId xmlns:a16="http://schemas.microsoft.com/office/drawing/2014/main" id="{D9F5515F-8305-49EF-87C5-DC5CEE7CE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6144" y="5711786"/>
              <a:ext cx="589362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8E9F7B1-4D5A-4A61-853C-31455D3C2950}"/>
              </a:ext>
            </a:extLst>
          </p:cNvPr>
          <p:cNvSpPr/>
          <p:nvPr/>
        </p:nvSpPr>
        <p:spPr>
          <a:xfrm>
            <a:off x="1990725" y="1183167"/>
            <a:ext cx="9229725" cy="5036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310576-DC57-433C-9B4B-88FEA497BC36}"/>
              </a:ext>
            </a:extLst>
          </p:cNvPr>
          <p:cNvSpPr txBox="1"/>
          <p:nvPr/>
        </p:nvSpPr>
        <p:spPr>
          <a:xfrm>
            <a:off x="10285300" y="832212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Security</a:t>
            </a:r>
          </a:p>
        </p:txBody>
      </p:sp>
      <p:sp>
        <p:nvSpPr>
          <p:cNvPr id="69" name="Arrow: Left-Up 68">
            <a:extLst>
              <a:ext uri="{FF2B5EF4-FFF2-40B4-BE49-F238E27FC236}">
                <a16:creationId xmlns:a16="http://schemas.microsoft.com/office/drawing/2014/main" id="{9ECA0956-F2B1-4F06-9B19-2331D0A6C89A}"/>
              </a:ext>
            </a:extLst>
          </p:cNvPr>
          <p:cNvSpPr/>
          <p:nvPr/>
        </p:nvSpPr>
        <p:spPr>
          <a:xfrm rot="16200000">
            <a:off x="7778048" y="1437092"/>
            <a:ext cx="915737" cy="1680101"/>
          </a:xfrm>
          <a:prstGeom prst="leftUpArrow">
            <a:avLst>
              <a:gd name="adj1" fmla="val 16679"/>
              <a:gd name="adj2" fmla="val 25000"/>
              <a:gd name="adj3" fmla="val 3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196B-3CF1-4F72-9FF5-86F70A1F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4" y="1024847"/>
            <a:ext cx="10676267" cy="48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800" dirty="0"/>
              <a:t>DEMONSTRATION</a:t>
            </a:r>
            <a:endParaRPr lang="fr-FR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002F-0DFF-430B-9A51-FD0A900E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99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ersonnalisé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360</TotalTime>
  <Words>541</Words>
  <Application>Microsoft Office PowerPoint</Application>
  <PresentationFormat>Widescreen</PresentationFormat>
  <Paragraphs>151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Palatino Linotype</vt:lpstr>
      <vt:lpstr>Wingdings</vt:lpstr>
      <vt:lpstr>Parallaxe</vt:lpstr>
      <vt:lpstr>NC-DROPZONE</vt:lpstr>
      <vt:lpstr>L’équipe</vt:lpstr>
      <vt:lpstr>Le projet NC-DROPZONE</vt:lpstr>
      <vt:lpstr>Le projet NC-DROPZONE</vt:lpstr>
      <vt:lpstr>Le projet NC-DROPZONE</vt:lpstr>
      <vt:lpstr>Technologies utilisées</vt:lpstr>
      <vt:lpstr>Méthodologie Agile</vt:lpstr>
      <vt:lpstr>Schéma du projet</vt:lpstr>
      <vt:lpstr>PowerPoint Presentation</vt:lpstr>
      <vt:lpstr>Conclusion</vt:lpstr>
      <vt:lpstr>Remerciements</vt:lpstr>
      <vt:lpstr>PowerPoint Presentation</vt:lpstr>
      <vt:lpstr>Démonstration</vt:lpstr>
      <vt:lpstr>Technologies utilisées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NC-DROPZONE</dc:title>
  <dc:creator>utilisateur</dc:creator>
  <cp:lastModifiedBy>Olyveur</cp:lastModifiedBy>
  <cp:revision>42</cp:revision>
  <dcterms:created xsi:type="dcterms:W3CDTF">2020-05-28T16:30:54Z</dcterms:created>
  <dcterms:modified xsi:type="dcterms:W3CDTF">2020-05-29T12:52:41Z</dcterms:modified>
</cp:coreProperties>
</file>