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004050" cy="929005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33" d="100"/>
          <a:sy n="33" d="100"/>
        </p:scale>
        <p:origin x="5442" y="66"/>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 Tri-Fold poster with 12” wings.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44805600" y="0"/>
            <a:ext cx="9601200" cy="32918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grpSp>
        <p:nvGrpSpPr>
          <p:cNvPr id="8" name="Group 7"/>
          <p:cNvGrpSpPr/>
          <p:nvPr userDrawn="1"/>
        </p:nvGrpSpPr>
        <p:grpSpPr>
          <a:xfrm>
            <a:off x="7033287" y="-1257300"/>
            <a:ext cx="29923713" cy="35653980"/>
            <a:chOff x="7033287" y="-1257300"/>
            <a:chExt cx="29923713" cy="35653980"/>
          </a:xfrm>
        </p:grpSpPr>
        <p:sp>
          <p:nvSpPr>
            <p:cNvPr id="2" name="TextBox 1"/>
            <p:cNvSpPr txBox="1"/>
            <p:nvPr userDrawn="1"/>
          </p:nvSpPr>
          <p:spPr>
            <a:xfrm>
              <a:off x="7033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4" name="Straight Arrow Connector 3"/>
            <p:cNvCxnSpPr/>
            <p:nvPr userDrawn="1"/>
          </p:nvCxnSpPr>
          <p:spPr>
            <a:xfrm>
              <a:off x="109728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33322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20" name="Straight Arrow Connector 19"/>
            <p:cNvCxnSpPr/>
            <p:nvPr userDrawn="1"/>
          </p:nvCxnSpPr>
          <p:spPr>
            <a:xfrm>
              <a:off x="329184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7033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2" name="Straight Arrow Connector 21"/>
            <p:cNvCxnSpPr/>
            <p:nvPr userDrawn="1"/>
          </p:nvCxnSpPr>
          <p:spPr>
            <a:xfrm>
              <a:off x="109728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33322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4" name="Straight Arrow Connector 23"/>
            <p:cNvCxnSpPr/>
            <p:nvPr userDrawn="1"/>
          </p:nvCxnSpPr>
          <p:spPr>
            <a:xfrm>
              <a:off x="329184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329128" tIns="164564" rIns="329128" bIns="164564" rtlCol="0" anchor="ctr">
            <a:normAutofit/>
          </a:bodyPr>
          <a:lstStyle/>
          <a:p>
            <a:r>
              <a:rPr lang="en-US" dirty="0"/>
              <a:t>Click to edit Master title style</a:t>
            </a:r>
          </a:p>
        </p:txBody>
      </p:sp>
      <p:sp>
        <p:nvSpPr>
          <p:cNvPr id="3" name="Text Placeholder 2"/>
          <p:cNvSpPr>
            <a:spLocks noGrp="1"/>
          </p:cNvSpPr>
          <p:nvPr>
            <p:ph type="body" idx="1"/>
          </p:nvPr>
        </p:nvSpPr>
        <p:spPr>
          <a:xfrm>
            <a:off x="2194560" y="7680963"/>
            <a:ext cx="39502080" cy="21724623"/>
          </a:xfrm>
          <a:prstGeom prst="rect">
            <a:avLst/>
          </a:prstGeom>
        </p:spPr>
        <p:txBody>
          <a:bodyPr vert="horz" lIns="329128" tIns="164564" rIns="329128" bIns="16456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194560" y="30510483"/>
            <a:ext cx="10241280" cy="1752600"/>
          </a:xfrm>
          <a:prstGeom prst="rect">
            <a:avLst/>
          </a:prstGeom>
        </p:spPr>
        <p:txBody>
          <a:bodyPr vert="horz" lIns="329128" tIns="164564" rIns="329128" bIns="164564" rtlCol="0" anchor="ctr"/>
          <a:lstStyle>
            <a:lvl1pPr algn="l">
              <a:defRPr sz="4400">
                <a:solidFill>
                  <a:schemeClr val="tx1">
                    <a:tint val="75000"/>
                  </a:schemeClr>
                </a:solidFill>
              </a:defRPr>
            </a:lvl1pPr>
          </a:lstStyle>
          <a:p>
            <a:fld id="{985D6BDF-9D0E-4E2B-85B8-D8F4790360C9}" type="datetimeFigureOut">
              <a:rPr lang="en-US" smtClean="0"/>
              <a:t>5/30/2024</a:t>
            </a:fld>
            <a:endParaRPr lang="en-US" dirty="0"/>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329128" tIns="164564" rIns="329128" bIns="164564" rtlCol="0" anchor="ctr"/>
          <a:lstStyle>
            <a:lvl1pPr algn="ctr">
              <a:defRPr sz="4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329128" tIns="164564" rIns="329128" bIns="164564" rtlCol="0" anchor="ctr"/>
          <a:lstStyle>
            <a:lvl1pPr algn="r">
              <a:defRPr sz="44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3291279" rtl="0" eaLnBrk="1" latinLnBrk="0" hangingPunct="1">
        <a:spcBef>
          <a:spcPct val="0"/>
        </a:spcBef>
        <a:buNone/>
        <a:defRPr sz="6000" kern="1200">
          <a:solidFill>
            <a:schemeClr val="tx1"/>
          </a:solidFill>
          <a:latin typeface="+mj-lt"/>
          <a:ea typeface="+mj-ea"/>
          <a:cs typeface="+mj-cs"/>
        </a:defRPr>
      </a:lvl1pPr>
    </p:titleStyle>
    <p:bodyStyle>
      <a:lvl1pPr marL="342842"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1pPr>
      <a:lvl2pPr marL="685683"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28525"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371366"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1714209"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905101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65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2297"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936"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hyperlink" Target="mailto:d.devkota@stud.uis.no" TargetMode="Externa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10972800" y="0"/>
            <a:ext cx="21945600" cy="2651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91440" rIns="137137" bIns="91440" anchor="ctr" anchorCtr="0">
            <a:norm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a:solidFill>
                  <a:schemeClr val="accent3">
                    <a:lumMod val="20000"/>
                    <a:lumOff val="80000"/>
                  </a:schemeClr>
                </a:solidFill>
                <a:latin typeface="+mn-lt"/>
              </a:rPr>
              <a:t>Cybersecurity: Threat Modeling of Maritime Autonomous Surface Ship (MASS)</a:t>
            </a:r>
          </a:p>
        </p:txBody>
      </p:sp>
      <p:sp>
        <p:nvSpPr>
          <p:cNvPr id="5" name="Text Box 123"/>
          <p:cNvSpPr txBox="1">
            <a:spLocks noChangeArrowheads="1"/>
          </p:cNvSpPr>
          <p:nvPr/>
        </p:nvSpPr>
        <p:spPr bwMode="auto">
          <a:xfrm>
            <a:off x="10972800" y="2377440"/>
            <a:ext cx="219456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91440" rIns="137137" bIns="91440" anchor="ctr" anchorCtr="0">
            <a:norm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a:solidFill>
                  <a:schemeClr val="accent3">
                    <a:lumMod val="20000"/>
                    <a:lumOff val="80000"/>
                  </a:schemeClr>
                </a:solidFill>
                <a:latin typeface="+mn-lt"/>
              </a:rPr>
              <a:t>Dikshant Devkota</a:t>
            </a:r>
            <a:r>
              <a:rPr lang="en-US" sz="4000" baseline="30000" dirty="0">
                <a:solidFill>
                  <a:schemeClr val="accent3">
                    <a:lumMod val="20000"/>
                    <a:lumOff val="80000"/>
                  </a:schemeClr>
                </a:solidFill>
                <a:latin typeface="+mn-lt"/>
              </a:rPr>
              <a:t>1</a:t>
            </a:r>
            <a:r>
              <a:rPr lang="en-US" sz="4000" dirty="0">
                <a:solidFill>
                  <a:schemeClr val="accent3">
                    <a:lumMod val="20000"/>
                    <a:lumOff val="80000"/>
                  </a:schemeClr>
                </a:solidFill>
                <a:latin typeface="+mn-lt"/>
              </a:rPr>
              <a:t>; Prof. Ravishankar </a:t>
            </a:r>
            <a:r>
              <a:rPr lang="en-US" sz="4000" dirty="0" err="1">
                <a:solidFill>
                  <a:schemeClr val="accent3">
                    <a:lumMod val="20000"/>
                    <a:lumOff val="80000"/>
                  </a:schemeClr>
                </a:solidFill>
                <a:latin typeface="+mn-lt"/>
              </a:rPr>
              <a:t>Bhaskarrao</a:t>
            </a:r>
            <a:r>
              <a:rPr lang="en-US" sz="4000" dirty="0">
                <a:solidFill>
                  <a:schemeClr val="accent3">
                    <a:lumMod val="20000"/>
                    <a:lumOff val="80000"/>
                  </a:schemeClr>
                </a:solidFill>
                <a:latin typeface="+mn-lt"/>
              </a:rPr>
              <a:t> Borgaonkar</a:t>
            </a:r>
            <a:r>
              <a:rPr lang="en-US" sz="4000" baseline="30000" dirty="0">
                <a:solidFill>
                  <a:schemeClr val="accent3">
                    <a:lumMod val="20000"/>
                    <a:lumOff val="80000"/>
                  </a:schemeClr>
                </a:solidFill>
                <a:latin typeface="+mn-lt"/>
              </a:rPr>
              <a:t>2</a:t>
            </a:r>
            <a:r>
              <a:rPr lang="en-US" sz="4000" dirty="0">
                <a:solidFill>
                  <a:schemeClr val="accent3">
                    <a:lumMod val="20000"/>
                    <a:lumOff val="80000"/>
                  </a:schemeClr>
                </a:solidFill>
                <a:latin typeface="+mn-lt"/>
              </a:rPr>
              <a:t>; </a:t>
            </a:r>
            <a:endParaRPr lang="en-US" sz="4000" baseline="30000" dirty="0">
              <a:solidFill>
                <a:schemeClr val="accent3">
                  <a:lumMod val="20000"/>
                  <a:lumOff val="80000"/>
                </a:schemeClr>
              </a:solidFill>
              <a:latin typeface="+mn-lt"/>
            </a:endParaRPr>
          </a:p>
          <a:p>
            <a:pPr algn="ctr" eaLnBrk="1" hangingPunct="1"/>
            <a:r>
              <a:rPr lang="en-US" sz="4000" dirty="0">
                <a:solidFill>
                  <a:schemeClr val="accent3">
                    <a:lumMod val="20000"/>
                    <a:lumOff val="80000"/>
                  </a:schemeClr>
                </a:solidFill>
                <a:latin typeface="+mn-lt"/>
              </a:rPr>
              <a:t>University of Stavanger</a:t>
            </a:r>
          </a:p>
        </p:txBody>
      </p:sp>
      <p:sp>
        <p:nvSpPr>
          <p:cNvPr id="24" name="TextBox 23"/>
          <p:cNvSpPr txBox="1"/>
          <p:nvPr/>
        </p:nvSpPr>
        <p:spPr>
          <a:xfrm>
            <a:off x="1463039" y="30038039"/>
            <a:ext cx="9144000" cy="2223674"/>
          </a:xfrm>
          <a:prstGeom prst="rect">
            <a:avLst/>
          </a:prstGeom>
          <a:noFill/>
        </p:spPr>
        <p:txBody>
          <a:bodyPr wrap="square" lIns="91440" tIns="91440" rIns="91440" bIns="91440" rtlCol="0">
            <a:normAutofit/>
          </a:bodyPr>
          <a:lstStyle/>
          <a:p>
            <a:pPr algn="ctr"/>
            <a:r>
              <a:rPr lang="en-US" sz="2800" dirty="0"/>
              <a:t>Dikshant Devkota</a:t>
            </a:r>
          </a:p>
          <a:p>
            <a:pPr algn="ctr"/>
            <a:r>
              <a:rPr lang="en-US" sz="2800" dirty="0"/>
              <a:t>Email: </a:t>
            </a:r>
            <a:r>
              <a:rPr lang="en-AS" sz="2800" u="sng" dirty="0">
                <a:effectLst/>
                <a:latin typeface="+mj-lt"/>
                <a:ea typeface="Aptos" panose="020B0004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d.devkota@stud.uis.no</a:t>
            </a:r>
            <a:endParaRPr lang="en-US" sz="2800" dirty="0">
              <a:latin typeface="+mj-lt"/>
            </a:endParaRPr>
          </a:p>
          <a:p>
            <a:pPr algn="ctr"/>
            <a:r>
              <a:rPr lang="en-US" sz="2800" dirty="0"/>
              <a:t>Website: linkedin.com/in/dikshant15/</a:t>
            </a:r>
          </a:p>
        </p:txBody>
      </p:sp>
      <p:sp>
        <p:nvSpPr>
          <p:cNvPr id="25" name="TextBox 24"/>
          <p:cNvSpPr txBox="1"/>
          <p:nvPr/>
        </p:nvSpPr>
        <p:spPr>
          <a:xfrm>
            <a:off x="1463040" y="29146502"/>
            <a:ext cx="9144000" cy="746346"/>
          </a:xfrm>
          <a:prstGeom prst="rect">
            <a:avLst/>
          </a:prstGeom>
          <a:noFill/>
        </p:spPr>
        <p:txBody>
          <a:bodyPr wrap="none" lIns="68568" tIns="34284" rIns="68568" bIns="34284" rtlCol="0">
            <a:noAutofit/>
          </a:bodyPr>
          <a:lstStyle/>
          <a:p>
            <a:pPr algn="ctr"/>
            <a:r>
              <a:rPr lang="en-US" sz="4400" b="1" dirty="0"/>
              <a:t>Contact Information</a:t>
            </a:r>
          </a:p>
        </p:txBody>
      </p:sp>
      <p:sp>
        <p:nvSpPr>
          <p:cNvPr id="26" name="TextBox 25"/>
          <p:cNvSpPr txBox="1"/>
          <p:nvPr/>
        </p:nvSpPr>
        <p:spPr>
          <a:xfrm>
            <a:off x="12801600" y="30038039"/>
            <a:ext cx="18288000" cy="2339102"/>
          </a:xfrm>
          <a:prstGeom prst="rect">
            <a:avLst/>
          </a:prstGeom>
          <a:noFill/>
          <a:ln>
            <a:noFill/>
          </a:ln>
        </p:spPr>
        <p:txBody>
          <a:bodyPr wrap="square" lIns="91440" tIns="91440" rIns="91440" bIns="91440" numCol="1" spcCol="342842" rtlCol="0">
            <a:noAutofit/>
          </a:bodyPr>
          <a:lstStyle/>
          <a:p>
            <a:pPr marL="342842" indent="-342842">
              <a:buFont typeface="+mj-lt"/>
              <a:buAutoNum type="arabicPeriod"/>
            </a:pPr>
            <a:r>
              <a:rPr lang="en-US" sz="2500" dirty="0">
                <a:latin typeface="+mj-lt"/>
              </a:rPr>
              <a:t> </a:t>
            </a:r>
            <a:r>
              <a:rPr lang="en-GB" sz="2500" b="0" i="0" dirty="0">
                <a:effectLst/>
                <a:latin typeface="+mj-lt"/>
              </a:rPr>
              <a:t>Ben Farah, Mohamed Amine et al. (2022). “Cyber Security in the Maritime Industry: A Systematic Survey of Recent Advances and Future Trends”. In: Information 13.1. ISSN: 2078-2489. DOI: 10 . 3390 / info13010022. URL: https : / / www.mdpi.com/2078-2489/13/1/22.</a:t>
            </a:r>
          </a:p>
          <a:p>
            <a:pPr marL="342842" indent="-342842">
              <a:buFont typeface="+mj-lt"/>
              <a:buAutoNum type="arabicPeriod"/>
            </a:pPr>
            <a:r>
              <a:rPr lang="en-GB" sz="2500" b="0" i="0" dirty="0" err="1">
                <a:effectLst/>
                <a:latin typeface="+mj-lt"/>
              </a:rPr>
              <a:t>Shostack</a:t>
            </a:r>
            <a:r>
              <a:rPr lang="en-GB" sz="2500" b="0" i="0" dirty="0">
                <a:effectLst/>
                <a:latin typeface="+mj-lt"/>
              </a:rPr>
              <a:t>, Adam (2014). Threat </a:t>
            </a:r>
            <a:r>
              <a:rPr lang="en-GB" sz="2500" b="0" i="0" dirty="0" err="1">
                <a:effectLst/>
                <a:latin typeface="+mj-lt"/>
              </a:rPr>
              <a:t>modeling</a:t>
            </a:r>
            <a:r>
              <a:rPr lang="en-GB" sz="2500" b="0" i="0" dirty="0">
                <a:effectLst/>
                <a:latin typeface="+mj-lt"/>
              </a:rPr>
              <a:t>: Designing for security. John Wiley &amp; Sons.</a:t>
            </a:r>
            <a:r>
              <a:rPr lang="en-US" sz="2500" dirty="0">
                <a:latin typeface="+mj-lt"/>
              </a:rPr>
              <a:t> </a:t>
            </a:r>
          </a:p>
          <a:p>
            <a:pPr marL="342842" indent="-342842">
              <a:buFont typeface="+mj-lt"/>
              <a:buAutoNum type="arabicPeriod"/>
            </a:pPr>
            <a:r>
              <a:rPr lang="en-GB" sz="2500" b="0" i="0" dirty="0">
                <a:effectLst/>
                <a:latin typeface="+mj-lt"/>
              </a:rPr>
              <a:t>ISO/IEC JTC 1/SC 27 (Oct. 2022). Information Security, Cybersecurity and Privacy Protection — Guidance on Managing Information Security Risks. Geneva, Switzerland: International Organization for Standardization. URL: https : / / www . iso . org /standard/80585.html.</a:t>
            </a:r>
            <a:endParaRPr lang="en-US" sz="2500" dirty="0">
              <a:latin typeface="+mj-lt"/>
            </a:endParaRPr>
          </a:p>
        </p:txBody>
      </p:sp>
      <p:sp>
        <p:nvSpPr>
          <p:cNvPr id="27" name="TextBox 26"/>
          <p:cNvSpPr txBox="1"/>
          <p:nvPr/>
        </p:nvSpPr>
        <p:spPr>
          <a:xfrm>
            <a:off x="12801600" y="29146502"/>
            <a:ext cx="18288000" cy="685800"/>
          </a:xfrm>
          <a:prstGeom prst="rect">
            <a:avLst/>
          </a:prstGeom>
          <a:noFill/>
          <a:ln>
            <a:noFill/>
          </a:ln>
        </p:spPr>
        <p:txBody>
          <a:bodyPr wrap="none" lIns="68568" tIns="34284" rIns="68568" bIns="34284" rtlCol="0" anchor="ctr" anchorCtr="0">
            <a:noAutofit/>
          </a:bodyPr>
          <a:lstStyle/>
          <a:p>
            <a:pPr algn="ctr"/>
            <a:r>
              <a:rPr lang="en-US" sz="4400" b="1" dirty="0"/>
              <a:t>References</a:t>
            </a:r>
          </a:p>
        </p:txBody>
      </p:sp>
      <p:sp>
        <p:nvSpPr>
          <p:cNvPr id="10" name="Text Box 189"/>
          <p:cNvSpPr txBox="1">
            <a:spLocks noChangeArrowheads="1"/>
          </p:cNvSpPr>
          <p:nvPr/>
        </p:nvSpPr>
        <p:spPr bwMode="auto">
          <a:xfrm>
            <a:off x="1280160" y="5486400"/>
            <a:ext cx="9144000" cy="9200036"/>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lnSpc>
                <a:spcPct val="115000"/>
              </a:lnSpc>
              <a:spcAft>
                <a:spcPts val="1800"/>
              </a:spcAft>
            </a:pPr>
            <a:r>
              <a:rPr lang="en-AS" sz="3200" kern="0" dirty="0">
                <a:effectLst/>
                <a:latin typeface="+mj-lt"/>
                <a:ea typeface="Times New Roman" panose="02020603050405020304" pitchFamily="18" charset="0"/>
                <a:cs typeface="Times New Roman" panose="02020603050405020304" pitchFamily="18" charset="0"/>
              </a:rPr>
              <a:t>The maritime industry has been advancing rapidly with the development of Maritime Autonomous Surface Ships (MASS), which use advanced communication, IT, and OT networks to navigate through the ocean. </a:t>
            </a:r>
            <a:endParaRPr lang="en-GB" sz="3200" kern="0" dirty="0">
              <a:effectLst/>
              <a:latin typeface="+mj-lt"/>
              <a:ea typeface="Times New Roman" panose="02020603050405020304" pitchFamily="18" charset="0"/>
              <a:cs typeface="Times New Roman" panose="02020603050405020304" pitchFamily="18" charset="0"/>
            </a:endParaRPr>
          </a:p>
          <a:p>
            <a:pPr algn="just">
              <a:lnSpc>
                <a:spcPct val="115000"/>
              </a:lnSpc>
              <a:spcAft>
                <a:spcPts val="1800"/>
              </a:spcAft>
            </a:pPr>
            <a:r>
              <a:rPr lang="en-AS" sz="3200" kern="0" dirty="0">
                <a:effectLst/>
                <a:latin typeface="+mj-lt"/>
                <a:ea typeface="Times New Roman" panose="02020603050405020304" pitchFamily="18" charset="0"/>
                <a:cs typeface="Times New Roman" panose="02020603050405020304" pitchFamily="18" charset="0"/>
              </a:rPr>
              <a:t>This thesis explores the interdependence and complexity of these components, highlighting potential cyber threats. It also presents a comprehensive analysis of threat </a:t>
            </a:r>
            <a:r>
              <a:rPr lang="en-AS" sz="3200" kern="0" dirty="0" err="1">
                <a:effectLst/>
                <a:latin typeface="+mj-lt"/>
                <a:ea typeface="Times New Roman" panose="02020603050405020304" pitchFamily="18" charset="0"/>
                <a:cs typeface="Times New Roman" panose="02020603050405020304" pitchFamily="18" charset="0"/>
              </a:rPr>
              <a:t>modeling</a:t>
            </a:r>
            <a:r>
              <a:rPr lang="en-AS" sz="3200" kern="0" dirty="0">
                <a:effectLst/>
                <a:latin typeface="+mj-lt"/>
                <a:ea typeface="Times New Roman" panose="02020603050405020304" pitchFamily="18" charset="0"/>
                <a:cs typeface="Times New Roman" panose="02020603050405020304" pitchFamily="18" charset="0"/>
              </a:rPr>
              <a:t>, emphasizing the importance of understanding threat actors, resources, vulnerabilities, and consequences of successful cyber-attacks. </a:t>
            </a:r>
            <a:endParaRPr lang="en-GB" sz="3200" kern="0" dirty="0">
              <a:effectLst/>
              <a:latin typeface="+mj-lt"/>
              <a:ea typeface="Times New Roman" panose="02020603050405020304" pitchFamily="18" charset="0"/>
              <a:cs typeface="Times New Roman" panose="02020603050405020304" pitchFamily="18" charset="0"/>
            </a:endParaRPr>
          </a:p>
          <a:p>
            <a:pPr algn="just">
              <a:lnSpc>
                <a:spcPct val="115000"/>
              </a:lnSpc>
              <a:spcAft>
                <a:spcPts val="800"/>
              </a:spcAft>
            </a:pPr>
            <a:r>
              <a:rPr lang="en-AS" sz="3200" kern="0" dirty="0">
                <a:effectLst/>
                <a:latin typeface="+mj-lt"/>
                <a:ea typeface="Times New Roman" panose="02020603050405020304" pitchFamily="18" charset="0"/>
                <a:cs typeface="Times New Roman" panose="02020603050405020304" pitchFamily="18" charset="0"/>
              </a:rPr>
              <a:t>The thesis advocates for a thorough threat </a:t>
            </a:r>
            <a:r>
              <a:rPr lang="en-AS" sz="3200" kern="0" dirty="0" err="1">
                <a:effectLst/>
                <a:latin typeface="+mj-lt"/>
                <a:ea typeface="Times New Roman" panose="02020603050405020304" pitchFamily="18" charset="0"/>
                <a:cs typeface="Times New Roman" panose="02020603050405020304" pitchFamily="18" charset="0"/>
              </a:rPr>
              <a:t>modeling</a:t>
            </a:r>
            <a:r>
              <a:rPr lang="en-AS" sz="3200" kern="0" dirty="0">
                <a:effectLst/>
                <a:latin typeface="+mj-lt"/>
                <a:ea typeface="Times New Roman" panose="02020603050405020304" pitchFamily="18" charset="0"/>
                <a:cs typeface="Times New Roman" panose="02020603050405020304" pitchFamily="18" charset="0"/>
              </a:rPr>
              <a:t> template and cyber-security awareness to protect MASS and save money for the maritime sector.</a:t>
            </a:r>
            <a:endParaRPr lang="en-AS" sz="3200" kern="100" dirty="0">
              <a:effectLst/>
              <a:latin typeface="+mj-lt"/>
              <a:ea typeface="Aptos" panose="020B0004020202020204" pitchFamily="34" charset="0"/>
              <a:cs typeface="Times New Roman" panose="02020603050405020304" pitchFamily="18" charset="0"/>
            </a:endParaRPr>
          </a:p>
        </p:txBody>
      </p:sp>
      <p:sp>
        <p:nvSpPr>
          <p:cNvPr id="32" name="Rectangle 31"/>
          <p:cNvSpPr/>
          <p:nvPr/>
        </p:nvSpPr>
        <p:spPr>
          <a:xfrm>
            <a:off x="1280160" y="48006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Abstract</a:t>
            </a:r>
          </a:p>
        </p:txBody>
      </p:sp>
      <p:sp>
        <p:nvSpPr>
          <p:cNvPr id="33" name="Rectangle 32"/>
          <p:cNvSpPr/>
          <p:nvPr/>
        </p:nvSpPr>
        <p:spPr>
          <a:xfrm>
            <a:off x="1280160" y="156972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11521440" y="4730730"/>
            <a:ext cx="20848320" cy="7689870"/>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300" b="1" dirty="0">
                <a:latin typeface="+mj-lt"/>
              </a:rPr>
              <a:t>Research Questions</a:t>
            </a:r>
          </a:p>
          <a:p>
            <a:pPr algn="just">
              <a:buFont typeface="+mj-lt"/>
              <a:buAutoNum type="arabicPeriod"/>
            </a:pPr>
            <a:r>
              <a:rPr lang="en-GB" sz="3200" b="0" i="0" dirty="0">
                <a:solidFill>
                  <a:srgbClr val="0D0D0D"/>
                </a:solidFill>
                <a:effectLst/>
                <a:highlight>
                  <a:srgbClr val="FFFFFF"/>
                </a:highlight>
                <a:latin typeface="+mn-lt"/>
              </a:rPr>
              <a:t>What are the various IT and OT components that effectively integrate to enhance the autonomous operation of Maritime Autonomous Surface Ships (MASS)?</a:t>
            </a:r>
          </a:p>
          <a:p>
            <a:pPr algn="just">
              <a:buFont typeface="+mj-lt"/>
              <a:buAutoNum type="arabicPeriod"/>
            </a:pPr>
            <a:r>
              <a:rPr lang="en-GB" sz="3200" b="0" i="0" dirty="0">
                <a:solidFill>
                  <a:srgbClr val="0D0D0D"/>
                </a:solidFill>
                <a:effectLst/>
                <a:highlight>
                  <a:srgbClr val="FFFFFF"/>
                </a:highlight>
                <a:latin typeface="+mn-lt"/>
              </a:rPr>
              <a:t>How can threat </a:t>
            </a:r>
            <a:r>
              <a:rPr lang="en-GB" sz="3200" b="0" i="0" dirty="0" err="1">
                <a:solidFill>
                  <a:srgbClr val="0D0D0D"/>
                </a:solidFill>
                <a:effectLst/>
                <a:highlight>
                  <a:srgbClr val="FFFFFF"/>
                </a:highlight>
                <a:latin typeface="+mn-lt"/>
              </a:rPr>
              <a:t>modeling</a:t>
            </a:r>
            <a:r>
              <a:rPr lang="en-GB" sz="3200" b="0" i="0" dirty="0">
                <a:solidFill>
                  <a:srgbClr val="0D0D0D"/>
                </a:solidFill>
                <a:effectLst/>
                <a:highlight>
                  <a:srgbClr val="FFFFFF"/>
                </a:highlight>
                <a:latin typeface="+mn-lt"/>
              </a:rPr>
              <a:t> methodologies be optimized to assess vulnerabilities in MASS effectively?</a:t>
            </a:r>
            <a:endParaRPr lang="en-GB" sz="3200" dirty="0">
              <a:solidFill>
                <a:srgbClr val="0D0D0D"/>
              </a:solidFill>
              <a:highlight>
                <a:srgbClr val="FFFFFF"/>
              </a:highlight>
              <a:latin typeface="+mn-lt"/>
            </a:endParaRPr>
          </a:p>
          <a:p>
            <a:pPr algn="just"/>
            <a:r>
              <a:rPr lang="en-GB" sz="3300" b="1" i="0" dirty="0">
                <a:solidFill>
                  <a:srgbClr val="0D0D0D"/>
                </a:solidFill>
                <a:effectLst/>
                <a:highlight>
                  <a:srgbClr val="FFFFFF"/>
                </a:highlight>
                <a:latin typeface="+mj-lt"/>
              </a:rPr>
              <a:t>Methodologies</a:t>
            </a:r>
          </a:p>
          <a:p>
            <a:pPr algn="just">
              <a:spcAft>
                <a:spcPts val="800"/>
              </a:spcAft>
            </a:pPr>
            <a:r>
              <a:rPr lang="en-GB" sz="3200" kern="0" dirty="0">
                <a:latin typeface="+mn-lt"/>
                <a:ea typeface="Times New Roman" panose="02020603050405020304" pitchFamily="18" charset="0"/>
                <a:cs typeface="Times New Roman" panose="02020603050405020304" pitchFamily="18" charset="0"/>
              </a:rPr>
              <a:t>1.</a:t>
            </a:r>
            <a:r>
              <a:rPr lang="en-AS" sz="3200" kern="0" dirty="0">
                <a:effectLst/>
                <a:latin typeface="+mn-lt"/>
                <a:ea typeface="Times New Roman" panose="02020603050405020304" pitchFamily="18" charset="0"/>
                <a:cs typeface="Times New Roman" panose="02020603050405020304" pitchFamily="18" charset="0"/>
              </a:rPr>
              <a:t> </a:t>
            </a:r>
            <a:r>
              <a:rPr lang="en-AS" sz="3200" b="1" kern="0" dirty="0">
                <a:effectLst/>
                <a:latin typeface="+mn-lt"/>
                <a:ea typeface="Times New Roman" panose="02020603050405020304" pitchFamily="18" charset="0"/>
                <a:cs typeface="Times New Roman" panose="02020603050405020304" pitchFamily="18" charset="0"/>
              </a:rPr>
              <a:t>ISO/IEC 27005:</a:t>
            </a:r>
            <a:r>
              <a:rPr lang="en-AS" sz="3200" kern="0" dirty="0">
                <a:effectLst/>
                <a:latin typeface="+mn-lt"/>
                <a:ea typeface="Times New Roman" panose="02020603050405020304" pitchFamily="18" charset="0"/>
                <a:cs typeface="Times New Roman" panose="02020603050405020304" pitchFamily="18" charset="0"/>
              </a:rPr>
              <a:t> Offers guidelines for information security risk management, providing a flexible framework adaptable to various organizational needs.</a:t>
            </a:r>
            <a:r>
              <a:rPr lang="en-GB" sz="3200" kern="0" dirty="0">
                <a:latin typeface="+mj-lt"/>
                <a:ea typeface="Times New Roman" panose="02020603050405020304" pitchFamily="18" charset="0"/>
                <a:cs typeface="Times New Roman" panose="02020603050405020304" pitchFamily="18" charset="0"/>
              </a:rPr>
              <a:t> [3]</a:t>
            </a:r>
            <a:endParaRPr lang="en-AS" sz="3200" kern="100" dirty="0">
              <a:latin typeface="+mn-lt"/>
              <a:ea typeface="Aptos" panose="020B0004020202020204" pitchFamily="34" charset="0"/>
              <a:cs typeface="Times New Roman" panose="02020603050405020304" pitchFamily="18" charset="0"/>
            </a:endParaRPr>
          </a:p>
          <a:p>
            <a:pPr algn="just">
              <a:spcAft>
                <a:spcPts val="800"/>
              </a:spcAft>
            </a:pPr>
            <a:r>
              <a:rPr lang="en-GB" sz="3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3200" kern="0" dirty="0">
                <a:latin typeface="+mn-lt"/>
                <a:ea typeface="Times New Roman" panose="02020603050405020304" pitchFamily="18" charset="0"/>
                <a:cs typeface="Times New Roman" panose="02020603050405020304" pitchFamily="18" charset="0"/>
              </a:rPr>
              <a:t>2.</a:t>
            </a:r>
            <a:r>
              <a:rPr lang="en-AS" sz="3200" kern="0" dirty="0">
                <a:effectLst/>
                <a:latin typeface="+mn-lt"/>
                <a:ea typeface="Times New Roman" panose="02020603050405020304" pitchFamily="18" charset="0"/>
                <a:cs typeface="Times New Roman" panose="02020603050405020304" pitchFamily="18" charset="0"/>
              </a:rPr>
              <a:t> </a:t>
            </a:r>
            <a:r>
              <a:rPr lang="en-AS" sz="3200" b="1" kern="0" dirty="0">
                <a:effectLst/>
                <a:latin typeface="+mn-lt"/>
                <a:ea typeface="Times New Roman" panose="02020603050405020304" pitchFamily="18" charset="0"/>
                <a:cs typeface="Times New Roman" panose="02020603050405020304" pitchFamily="18" charset="0"/>
              </a:rPr>
              <a:t>STRIDE:</a:t>
            </a:r>
            <a:r>
              <a:rPr lang="en-AS" sz="3200" kern="0" dirty="0">
                <a:effectLst/>
                <a:latin typeface="+mn-lt"/>
                <a:ea typeface="Times New Roman" panose="02020603050405020304" pitchFamily="18" charset="0"/>
                <a:cs typeface="Times New Roman" panose="02020603050405020304" pitchFamily="18" charset="0"/>
              </a:rPr>
              <a:t> A classification tool identifying potential threats based on Spoofing, Tampering, Repudiation, Information Disclosure, Denial of Service, and Elevation of Privilege</a:t>
            </a:r>
            <a:r>
              <a:rPr lang="en-GB" sz="3200" kern="0" dirty="0">
                <a:effectLst/>
                <a:latin typeface="+mn-lt"/>
                <a:ea typeface="Times New Roman" panose="02020603050405020304" pitchFamily="18" charset="0"/>
                <a:cs typeface="Times New Roman" panose="02020603050405020304" pitchFamily="18" charset="0"/>
              </a:rPr>
              <a:t>.</a:t>
            </a:r>
            <a:r>
              <a:rPr lang="en-GB"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3200" kern="0" dirty="0">
                <a:effectLst/>
                <a:latin typeface="+mj-lt"/>
                <a:ea typeface="Times New Roman" panose="02020603050405020304" pitchFamily="18" charset="0"/>
                <a:cs typeface="Times New Roman" panose="02020603050405020304" pitchFamily="18" charset="0"/>
              </a:rPr>
              <a:t>[2]</a:t>
            </a:r>
          </a:p>
          <a:p>
            <a:pPr algn="just">
              <a:spcAft>
                <a:spcPts val="800"/>
              </a:spcAft>
            </a:pPr>
            <a:r>
              <a:rPr lang="en-GB" sz="3300" b="1" i="0" dirty="0">
                <a:solidFill>
                  <a:srgbClr val="0D0D0D"/>
                </a:solidFill>
                <a:effectLst/>
                <a:highlight>
                  <a:srgbClr val="FFFFFF"/>
                </a:highlight>
                <a:latin typeface="+mj-lt"/>
              </a:rPr>
              <a:t>Limitations</a:t>
            </a:r>
          </a:p>
          <a:p>
            <a:pPr marL="514350" indent="-514350" algn="just">
              <a:spcAft>
                <a:spcPts val="800"/>
              </a:spcAft>
              <a:buFont typeface="+mj-lt"/>
              <a:buAutoNum type="arabicPeriod"/>
            </a:pPr>
            <a:r>
              <a:rPr lang="en-GB" sz="3200" b="0" i="0" dirty="0">
                <a:solidFill>
                  <a:srgbClr val="0D0D0D"/>
                </a:solidFill>
                <a:effectLst/>
                <a:highlight>
                  <a:srgbClr val="FFFFFF"/>
                </a:highlight>
                <a:latin typeface="+mj-lt"/>
              </a:rPr>
              <a:t>The study does not cover the legal and regulatory frameworks influencing the threat landscape, leaving out an important aspect of MASS operation.</a:t>
            </a:r>
          </a:p>
          <a:p>
            <a:pPr marL="514350" indent="-514350" algn="just">
              <a:spcAft>
                <a:spcPts val="800"/>
              </a:spcAft>
              <a:buFont typeface="+mj-lt"/>
              <a:buAutoNum type="arabicPeriod"/>
            </a:pPr>
            <a:r>
              <a:rPr lang="en-GB" sz="3200" b="0" i="0" dirty="0">
                <a:solidFill>
                  <a:srgbClr val="0D0D0D"/>
                </a:solidFill>
                <a:effectLst/>
                <a:highlight>
                  <a:srgbClr val="FFFFFF"/>
                </a:highlight>
                <a:latin typeface="+mj-lt"/>
              </a:rPr>
              <a:t>The threat model is based on academic research articles due to the lack of comprehensive industry white papers, potentially missing unique risks and industry-specific anomalies.</a:t>
            </a:r>
          </a:p>
          <a:p>
            <a:pPr algn="just">
              <a:spcAft>
                <a:spcPts val="800"/>
              </a:spcAft>
            </a:pPr>
            <a:endParaRPr lang="en-GB" sz="2400" b="0" i="0" dirty="0">
              <a:solidFill>
                <a:srgbClr val="0D0D0D"/>
              </a:solidFill>
              <a:effectLst/>
              <a:highlight>
                <a:srgbClr val="FFFFFF"/>
              </a:highlight>
              <a:latin typeface="ui-sans-serif"/>
            </a:endParaRPr>
          </a:p>
          <a:p>
            <a:pPr algn="just">
              <a:spcAft>
                <a:spcPts val="800"/>
              </a:spcAft>
            </a:pPr>
            <a:endParaRPr lang="en-AS" sz="32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2" name="Text Box 191"/>
          <p:cNvSpPr txBox="1">
            <a:spLocks noChangeArrowheads="1"/>
          </p:cNvSpPr>
          <p:nvPr/>
        </p:nvSpPr>
        <p:spPr bwMode="auto">
          <a:xfrm>
            <a:off x="33467040" y="5486400"/>
            <a:ext cx="9144000" cy="863372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lnSpc>
                <a:spcPct val="115000"/>
              </a:lnSpc>
              <a:spcAft>
                <a:spcPts val="1800"/>
              </a:spcAft>
            </a:pPr>
            <a:r>
              <a:rPr lang="en-AS" sz="3200" kern="0" dirty="0">
                <a:effectLst/>
                <a:latin typeface="+mj-lt"/>
                <a:ea typeface="Times New Roman" panose="02020603050405020304" pitchFamily="18" charset="0"/>
                <a:cs typeface="Times New Roman" panose="02020603050405020304" pitchFamily="18" charset="0"/>
              </a:rPr>
              <a:t>The interaction between the Access Control System (Shore) and the Connectivity and Security Manager (Ship) is crucial for the safe operation of MASS. However, it is vulnerable to threats such as spoofing, tampering</a:t>
            </a:r>
            <a:r>
              <a:rPr lang="en-GB" sz="3200" kern="0" dirty="0">
                <a:effectLst/>
                <a:latin typeface="+mj-lt"/>
                <a:ea typeface="Times New Roman" panose="02020603050405020304" pitchFamily="18" charset="0"/>
                <a:cs typeface="Times New Roman" panose="02020603050405020304" pitchFamily="18" charset="0"/>
              </a:rPr>
              <a:t>, repudiation, information disclosure</a:t>
            </a:r>
            <a:r>
              <a:rPr lang="en-AS" sz="3200" kern="0" dirty="0">
                <a:effectLst/>
                <a:latin typeface="+mj-lt"/>
                <a:ea typeface="Times New Roman" panose="02020603050405020304" pitchFamily="18" charset="0"/>
                <a:cs typeface="Times New Roman" panose="02020603050405020304" pitchFamily="18" charset="0"/>
              </a:rPr>
              <a:t>, and DoS </a:t>
            </a:r>
            <a:r>
              <a:rPr lang="en-GB" sz="3200" kern="0" dirty="0">
                <a:effectLst/>
                <a:latin typeface="+mj-lt"/>
                <a:ea typeface="Times New Roman" panose="02020603050405020304" pitchFamily="18" charset="0"/>
                <a:cs typeface="Times New Roman" panose="02020603050405020304" pitchFamily="18" charset="0"/>
              </a:rPr>
              <a:t>and elevation of privilege </a:t>
            </a:r>
            <a:r>
              <a:rPr lang="en-AS" sz="3200" kern="0" dirty="0">
                <a:effectLst/>
                <a:latin typeface="+mj-lt"/>
                <a:ea typeface="Times New Roman" panose="02020603050405020304" pitchFamily="18" charset="0"/>
                <a:cs typeface="Times New Roman" panose="02020603050405020304" pitchFamily="18" charset="0"/>
              </a:rPr>
              <a:t>attacks. </a:t>
            </a:r>
            <a:endParaRPr lang="en-GB" sz="3200" kern="0" dirty="0">
              <a:effectLst/>
              <a:latin typeface="+mj-lt"/>
              <a:ea typeface="Times New Roman" panose="02020603050405020304" pitchFamily="18" charset="0"/>
              <a:cs typeface="Times New Roman" panose="02020603050405020304" pitchFamily="18" charset="0"/>
            </a:endParaRPr>
          </a:p>
          <a:p>
            <a:pPr algn="just">
              <a:lnSpc>
                <a:spcPct val="115000"/>
              </a:lnSpc>
              <a:spcAft>
                <a:spcPts val="1800"/>
              </a:spcAft>
            </a:pPr>
            <a:r>
              <a:rPr lang="en-AS" sz="3200" kern="0" dirty="0">
                <a:effectLst/>
                <a:latin typeface="+mj-lt"/>
                <a:ea typeface="Times New Roman" panose="02020603050405020304" pitchFamily="18" charset="0"/>
                <a:cs typeface="Times New Roman" panose="02020603050405020304" pitchFamily="18" charset="0"/>
              </a:rPr>
              <a:t>To mitigate these risks, strong authentication protocols, encryption, and traffic control mechanisms should be implemented. End-to-end encryption using algorithms are essential for data integrity. </a:t>
            </a:r>
            <a:endParaRPr lang="en-GB" sz="3200" kern="0" dirty="0">
              <a:effectLst/>
              <a:latin typeface="+mj-lt"/>
              <a:ea typeface="Times New Roman" panose="02020603050405020304" pitchFamily="18" charset="0"/>
              <a:cs typeface="Times New Roman" panose="02020603050405020304" pitchFamily="18" charset="0"/>
            </a:endParaRPr>
          </a:p>
          <a:p>
            <a:pPr algn="just">
              <a:lnSpc>
                <a:spcPct val="115000"/>
              </a:lnSpc>
              <a:spcAft>
                <a:spcPts val="800"/>
              </a:spcAft>
            </a:pPr>
            <a:r>
              <a:rPr lang="en-AS" sz="3200" kern="0" dirty="0">
                <a:effectLst/>
                <a:latin typeface="+mj-lt"/>
                <a:ea typeface="Times New Roman" panose="02020603050405020304" pitchFamily="18" charset="0"/>
                <a:cs typeface="Times New Roman" panose="02020603050405020304" pitchFamily="18" charset="0"/>
              </a:rPr>
              <a:t>A dynamic approach integrating advanced security technologies and best practices in cybersecurity is vital for the safe and secure operation of autonomous maritime systems.</a:t>
            </a:r>
            <a:endParaRPr lang="en-AS" sz="3200" kern="100" dirty="0">
              <a:effectLst/>
              <a:latin typeface="+mj-lt"/>
              <a:ea typeface="Aptos" panose="020B0004020202020204" pitchFamily="34" charset="0"/>
              <a:cs typeface="Times New Roman" panose="02020603050405020304" pitchFamily="18" charset="0"/>
            </a:endParaRPr>
          </a:p>
        </p:txBody>
      </p:sp>
      <p:sp>
        <p:nvSpPr>
          <p:cNvPr id="35" name="Rectangle 34"/>
          <p:cNvSpPr/>
          <p:nvPr/>
        </p:nvSpPr>
        <p:spPr>
          <a:xfrm>
            <a:off x="33467040" y="48006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Discussion</a:t>
            </a:r>
          </a:p>
        </p:txBody>
      </p:sp>
      <p:sp>
        <p:nvSpPr>
          <p:cNvPr id="14" name="Text Box 193"/>
          <p:cNvSpPr txBox="1">
            <a:spLocks noChangeArrowheads="1"/>
          </p:cNvSpPr>
          <p:nvPr/>
        </p:nvSpPr>
        <p:spPr bwMode="auto">
          <a:xfrm>
            <a:off x="33467040" y="14935200"/>
            <a:ext cx="9144000" cy="727027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lnSpc>
                <a:spcPct val="115000"/>
              </a:lnSpc>
              <a:spcAft>
                <a:spcPts val="1800"/>
              </a:spcAft>
            </a:pPr>
            <a:r>
              <a:rPr lang="en-AS" sz="3200" kern="0" dirty="0">
                <a:effectLst/>
                <a:latin typeface="+mj-lt"/>
                <a:ea typeface="Times New Roman" panose="02020603050405020304" pitchFamily="18" charset="0"/>
                <a:cs typeface="Times New Roman" panose="02020603050405020304" pitchFamily="18" charset="0"/>
              </a:rPr>
              <a:t>Maritime Autonomous Surface Ships (MASS) are a significant advancement in maritime technology, enhancing economic development by automating navigation, optimizing cargo management, and improving safety protocols. </a:t>
            </a:r>
            <a:endParaRPr lang="en-GB" sz="3200" kern="0" dirty="0">
              <a:effectLst/>
              <a:latin typeface="+mj-lt"/>
              <a:ea typeface="Times New Roman" panose="02020603050405020304" pitchFamily="18" charset="0"/>
              <a:cs typeface="Times New Roman" panose="02020603050405020304" pitchFamily="18" charset="0"/>
            </a:endParaRPr>
          </a:p>
          <a:p>
            <a:pPr algn="just">
              <a:lnSpc>
                <a:spcPct val="115000"/>
              </a:lnSpc>
              <a:spcAft>
                <a:spcPts val="800"/>
              </a:spcAft>
            </a:pPr>
            <a:r>
              <a:rPr lang="en-AS" sz="3200" kern="0" dirty="0">
                <a:effectLst/>
                <a:latin typeface="+mj-lt"/>
                <a:ea typeface="Times New Roman" panose="02020603050405020304" pitchFamily="18" charset="0"/>
                <a:cs typeface="Times New Roman" panose="02020603050405020304" pitchFamily="18" charset="0"/>
              </a:rPr>
              <a:t>However, they also present new cybersecurity risks, necessitating constant vigilance and proactive measures. To maximize </a:t>
            </a:r>
            <a:r>
              <a:rPr lang="en-AS" sz="3200" kern="0" dirty="0" err="1">
                <a:effectLst/>
                <a:latin typeface="+mj-lt"/>
                <a:ea typeface="Times New Roman" panose="02020603050405020304" pitchFamily="18" charset="0"/>
                <a:cs typeface="Times New Roman" panose="02020603050405020304" pitchFamily="18" charset="0"/>
              </a:rPr>
              <a:t>MASS's</a:t>
            </a:r>
            <a:r>
              <a:rPr lang="en-AS" sz="3200" kern="0" dirty="0">
                <a:effectLst/>
                <a:latin typeface="+mj-lt"/>
                <a:ea typeface="Times New Roman" panose="02020603050405020304" pitchFamily="18" charset="0"/>
                <a:cs typeface="Times New Roman" panose="02020603050405020304" pitchFamily="18" charset="0"/>
              </a:rPr>
              <a:t> potential, stakeholders must leverage advanced technologies and implement robust cybersecurity strategies. Continued research, collaboration, and investment in cybersecurity are crucial for sustainable integration.</a:t>
            </a:r>
            <a:endParaRPr lang="en-AS" sz="3200" kern="100" dirty="0">
              <a:effectLst/>
              <a:latin typeface="+mj-lt"/>
              <a:ea typeface="Aptos" panose="020B0004020202020204" pitchFamily="34" charset="0"/>
              <a:cs typeface="Times New Roman" panose="02020603050405020304" pitchFamily="18" charset="0"/>
            </a:endParaRPr>
          </a:p>
        </p:txBody>
      </p:sp>
      <p:sp>
        <p:nvSpPr>
          <p:cNvPr id="36" name="Rectangle 35"/>
          <p:cNvSpPr/>
          <p:nvPr/>
        </p:nvSpPr>
        <p:spPr>
          <a:xfrm>
            <a:off x="33467040" y="142494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Conclusions</a:t>
            </a:r>
          </a:p>
        </p:txBody>
      </p:sp>
      <p:sp>
        <p:nvSpPr>
          <p:cNvPr id="11" name="Text Box 190"/>
          <p:cNvSpPr txBox="1">
            <a:spLocks noChangeArrowheads="1"/>
          </p:cNvSpPr>
          <p:nvPr/>
        </p:nvSpPr>
        <p:spPr bwMode="auto">
          <a:xfrm>
            <a:off x="1280160" y="16397513"/>
            <a:ext cx="9144000" cy="11542216"/>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lnSpc>
                <a:spcPct val="115000"/>
              </a:lnSpc>
              <a:spcAft>
                <a:spcPts val="1800"/>
              </a:spcAft>
            </a:pPr>
            <a:r>
              <a:rPr lang="en-AS" sz="3200" kern="0" dirty="0">
                <a:effectLst/>
                <a:latin typeface="+mj-lt"/>
                <a:ea typeface="Times New Roman" panose="02020603050405020304" pitchFamily="18" charset="0"/>
                <a:cs typeface="Times New Roman" panose="02020603050405020304" pitchFamily="18" charset="0"/>
              </a:rPr>
              <a:t>The maritime industry is increasingly utilizing industrial control systems to develop autonomous systems, such as MASS</a:t>
            </a:r>
            <a:r>
              <a:rPr lang="en-GB" sz="3200" kern="0" dirty="0">
                <a:effectLst/>
                <a:latin typeface="+mj-lt"/>
                <a:ea typeface="Times New Roman" panose="02020603050405020304" pitchFamily="18" charset="0"/>
                <a:cs typeface="Times New Roman" panose="02020603050405020304" pitchFamily="18" charset="0"/>
              </a:rPr>
              <a:t>.</a:t>
            </a:r>
            <a:r>
              <a:rPr lang="en-AS" sz="3200" kern="0" dirty="0">
                <a:effectLst/>
                <a:latin typeface="+mj-lt"/>
                <a:ea typeface="Times New Roman" panose="02020603050405020304" pitchFamily="18" charset="0"/>
                <a:cs typeface="Times New Roman" panose="02020603050405020304" pitchFamily="18" charset="0"/>
              </a:rPr>
              <a:t> These ICT-based ships are vulnerable to sophisticated cyber-attacks, which can compromise device operation, information leakage, and loss of life.</a:t>
            </a:r>
            <a:endParaRPr lang="en-AS" sz="3200" kern="100" dirty="0">
              <a:effectLst/>
              <a:latin typeface="+mj-lt"/>
              <a:ea typeface="Aptos" panose="020B0004020202020204" pitchFamily="34" charset="0"/>
              <a:cs typeface="Times New Roman" panose="02020603050405020304" pitchFamily="18" charset="0"/>
            </a:endParaRPr>
          </a:p>
          <a:p>
            <a:pPr algn="just">
              <a:lnSpc>
                <a:spcPct val="115000"/>
              </a:lnSpc>
              <a:spcAft>
                <a:spcPts val="2400"/>
              </a:spcAft>
            </a:pPr>
            <a:r>
              <a:rPr lang="en-AS" sz="3200" kern="0" dirty="0">
                <a:effectLst/>
                <a:latin typeface="+mj-lt"/>
                <a:ea typeface="Times New Roman" panose="02020603050405020304" pitchFamily="18" charset="0"/>
                <a:cs typeface="Times New Roman" panose="02020603050405020304" pitchFamily="18" charset="0"/>
              </a:rPr>
              <a:t>This thesis aims to create a Microsoft Threat </a:t>
            </a:r>
            <a:r>
              <a:rPr lang="en-AS" sz="3200" kern="0" dirty="0" err="1">
                <a:effectLst/>
                <a:latin typeface="+mj-lt"/>
                <a:ea typeface="Times New Roman" panose="02020603050405020304" pitchFamily="18" charset="0"/>
                <a:cs typeface="Times New Roman" panose="02020603050405020304" pitchFamily="18" charset="0"/>
              </a:rPr>
              <a:t>Modeling</a:t>
            </a:r>
            <a:r>
              <a:rPr lang="en-AS" sz="3200" kern="0" dirty="0">
                <a:effectLst/>
                <a:latin typeface="+mj-lt"/>
                <a:ea typeface="Times New Roman" panose="02020603050405020304" pitchFamily="18" charset="0"/>
                <a:cs typeface="Times New Roman" panose="02020603050405020304" pitchFamily="18" charset="0"/>
              </a:rPr>
              <a:t> Tool template MASS to help asset managers and architectures identify potential threats before developing and deploying a ship</a:t>
            </a:r>
            <a:r>
              <a:rPr lang="en-GB" sz="3200" kern="0" dirty="0">
                <a:effectLst/>
                <a:latin typeface="+mj-lt"/>
                <a:ea typeface="Times New Roman" panose="02020603050405020304" pitchFamily="18" charset="0"/>
                <a:cs typeface="Times New Roman" panose="02020603050405020304" pitchFamily="18" charset="0"/>
              </a:rPr>
              <a:t> </a:t>
            </a:r>
            <a:r>
              <a:rPr lang="en-GB"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3200" kern="0" dirty="0">
                <a:effectLst/>
                <a:latin typeface="+mj-lt"/>
                <a:ea typeface="Times New Roman" panose="02020603050405020304" pitchFamily="18" charset="0"/>
                <a:cs typeface="Times New Roman" panose="02020603050405020304" pitchFamily="18" charset="0"/>
              </a:rPr>
              <a:t>[1]</a:t>
            </a:r>
            <a:r>
              <a:rPr lang="en-AS" sz="3200" kern="0" dirty="0">
                <a:effectLst/>
                <a:latin typeface="+mj-lt"/>
                <a:ea typeface="Times New Roman" panose="02020603050405020304" pitchFamily="18" charset="0"/>
                <a:cs typeface="Times New Roman" panose="02020603050405020304" pitchFamily="18" charset="0"/>
              </a:rPr>
              <a:t>. The template will list potential threats, making it easier for asset users and architectures to classify them and plan mitigation strategies. </a:t>
            </a:r>
            <a:endParaRPr lang="en-GB" sz="3200" kern="0" dirty="0">
              <a:effectLst/>
              <a:latin typeface="+mj-lt"/>
              <a:ea typeface="Times New Roman" panose="02020603050405020304" pitchFamily="18" charset="0"/>
              <a:cs typeface="Times New Roman" panose="02020603050405020304" pitchFamily="18" charset="0"/>
            </a:endParaRPr>
          </a:p>
          <a:p>
            <a:pPr algn="just">
              <a:lnSpc>
                <a:spcPct val="115000"/>
              </a:lnSpc>
              <a:spcAft>
                <a:spcPts val="800"/>
              </a:spcAft>
            </a:pPr>
            <a:r>
              <a:rPr lang="en-AS" sz="3200" kern="0" dirty="0">
                <a:effectLst/>
                <a:latin typeface="+mj-lt"/>
                <a:ea typeface="Times New Roman" panose="02020603050405020304" pitchFamily="18" charset="0"/>
                <a:cs typeface="Times New Roman" panose="02020603050405020304" pitchFamily="18" charset="0"/>
              </a:rPr>
              <a:t>Threat </a:t>
            </a:r>
            <a:r>
              <a:rPr lang="en-AS" sz="3200" kern="0" dirty="0" err="1">
                <a:effectLst/>
                <a:latin typeface="+mj-lt"/>
                <a:ea typeface="Times New Roman" panose="02020603050405020304" pitchFamily="18" charset="0"/>
                <a:cs typeface="Times New Roman" panose="02020603050405020304" pitchFamily="18" charset="0"/>
              </a:rPr>
              <a:t>modeling</a:t>
            </a:r>
            <a:r>
              <a:rPr lang="en-AS" sz="3200" kern="0" dirty="0">
                <a:effectLst/>
                <a:latin typeface="+mj-lt"/>
                <a:ea typeface="Times New Roman" panose="02020603050405020304" pitchFamily="18" charset="0"/>
                <a:cs typeface="Times New Roman" panose="02020603050405020304" pitchFamily="18" charset="0"/>
              </a:rPr>
              <a:t>, a technique used in software development, has not been widely applied to cyber-physical systems like MASS</a:t>
            </a:r>
            <a:r>
              <a:rPr lang="en-GB"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3200" kern="0" dirty="0">
                <a:effectLst/>
                <a:latin typeface="+mj-lt"/>
                <a:ea typeface="Times New Roman" panose="02020603050405020304" pitchFamily="18" charset="0"/>
                <a:cs typeface="Times New Roman" panose="02020603050405020304" pitchFamily="18" charset="0"/>
              </a:rPr>
              <a:t>[2]</a:t>
            </a:r>
            <a:r>
              <a:rPr lang="en-AS" sz="3200" kern="0" dirty="0">
                <a:effectLst/>
                <a:latin typeface="+mj-lt"/>
                <a:ea typeface="Times New Roman" panose="02020603050405020304" pitchFamily="18" charset="0"/>
                <a:cs typeface="Times New Roman" panose="02020603050405020304" pitchFamily="18" charset="0"/>
              </a:rPr>
              <a:t>. The primary objective is to develop a threat </a:t>
            </a:r>
            <a:r>
              <a:rPr lang="en-AS" sz="3200" kern="0" dirty="0" err="1">
                <a:effectLst/>
                <a:latin typeface="+mj-lt"/>
                <a:ea typeface="Times New Roman" panose="02020603050405020304" pitchFamily="18" charset="0"/>
                <a:cs typeface="Times New Roman" panose="02020603050405020304" pitchFamily="18" charset="0"/>
              </a:rPr>
              <a:t>modeling</a:t>
            </a:r>
            <a:r>
              <a:rPr lang="en-AS" sz="3200" kern="0" dirty="0">
                <a:effectLst/>
                <a:latin typeface="+mj-lt"/>
                <a:ea typeface="Times New Roman" panose="02020603050405020304" pitchFamily="18" charset="0"/>
                <a:cs typeface="Times New Roman" panose="02020603050405020304" pitchFamily="18" charset="0"/>
              </a:rPr>
              <a:t> framework for MASS, while the secondary goal is to identify IT/OT components and threats involving them.</a:t>
            </a:r>
            <a:endParaRPr lang="en-AS" sz="3200" kern="100" dirty="0">
              <a:effectLst/>
              <a:latin typeface="+mj-lt"/>
              <a:ea typeface="Aptos" panose="020B0004020202020204" pitchFamily="34" charset="0"/>
              <a:cs typeface="Times New Roman" panose="02020603050405020304" pitchFamily="18" charset="0"/>
            </a:endParaRPr>
          </a:p>
        </p:txBody>
      </p:sp>
      <p:sp>
        <p:nvSpPr>
          <p:cNvPr id="53" name="Text Box 180"/>
          <p:cNvSpPr txBox="1">
            <a:spLocks noChangeArrowheads="1"/>
          </p:cNvSpPr>
          <p:nvPr/>
        </p:nvSpPr>
        <p:spPr bwMode="auto">
          <a:xfrm>
            <a:off x="11521440" y="12847314"/>
            <a:ext cx="3754080"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Fig 1.</a:t>
            </a:r>
            <a:r>
              <a:rPr lang="en-US" sz="2400" dirty="0">
                <a:latin typeface="Calibri" pitchFamily="34" charset="0"/>
              </a:rPr>
              <a:t> MASS ICT Architecture.</a:t>
            </a:r>
          </a:p>
        </p:txBody>
      </p:sp>
      <p:sp>
        <p:nvSpPr>
          <p:cNvPr id="38" name="TextBox 37"/>
          <p:cNvSpPr txBox="1"/>
          <p:nvPr/>
        </p:nvSpPr>
        <p:spPr>
          <a:xfrm>
            <a:off x="33284160" y="30038039"/>
            <a:ext cx="9144000" cy="2223674"/>
          </a:xfrm>
          <a:prstGeom prst="rect">
            <a:avLst/>
          </a:prstGeom>
          <a:noFill/>
        </p:spPr>
        <p:txBody>
          <a:bodyPr wrap="square" lIns="91440" tIns="91440" rIns="91440" bIns="91440" rtlCol="0">
            <a:noAutofit/>
          </a:bodyPr>
          <a:lstStyle/>
          <a:p>
            <a:pPr algn="ctr"/>
            <a:r>
              <a:rPr lang="en-GB" sz="2800" dirty="0"/>
              <a:t>I would like to thank Professor Ravishankar </a:t>
            </a:r>
            <a:r>
              <a:rPr lang="en-GB" sz="2800" dirty="0" err="1"/>
              <a:t>Bhaskarrao</a:t>
            </a:r>
            <a:r>
              <a:rPr lang="en-GB" sz="2800" dirty="0"/>
              <a:t> </a:t>
            </a:r>
            <a:r>
              <a:rPr lang="en-GB" sz="2800" dirty="0" err="1"/>
              <a:t>Borgaonkar</a:t>
            </a:r>
            <a:r>
              <a:rPr lang="en-GB" sz="2800" dirty="0"/>
              <a:t> for his invaluable guidance, Lars </a:t>
            </a:r>
            <a:r>
              <a:rPr lang="en-GB" sz="2800" dirty="0" err="1"/>
              <a:t>Halvden</a:t>
            </a:r>
            <a:r>
              <a:rPr lang="en-GB" sz="2800" dirty="0"/>
              <a:t> </a:t>
            </a:r>
            <a:r>
              <a:rPr lang="en-GB" sz="2800" dirty="0" err="1"/>
              <a:t>Flå</a:t>
            </a:r>
            <a:r>
              <a:rPr lang="en-GB" sz="2800" dirty="0"/>
              <a:t> for his crucial feedback and guidance, and the Department of Electrical Engineering and Computer Science at the University of Stavanger for the opportunity to undertake this project.</a:t>
            </a:r>
            <a:endParaRPr lang="en-US" sz="2800" dirty="0"/>
          </a:p>
        </p:txBody>
      </p:sp>
      <p:sp>
        <p:nvSpPr>
          <p:cNvPr id="39" name="TextBox 38"/>
          <p:cNvSpPr txBox="1"/>
          <p:nvPr/>
        </p:nvSpPr>
        <p:spPr>
          <a:xfrm>
            <a:off x="33284160" y="29146502"/>
            <a:ext cx="9144000" cy="746346"/>
          </a:xfrm>
          <a:prstGeom prst="rect">
            <a:avLst/>
          </a:prstGeom>
          <a:noFill/>
        </p:spPr>
        <p:txBody>
          <a:bodyPr wrap="none" lIns="68568" tIns="34284" rIns="68568" bIns="34284" rtlCol="0">
            <a:noAutofit/>
          </a:bodyPr>
          <a:lstStyle/>
          <a:p>
            <a:pPr algn="ctr"/>
            <a:r>
              <a:rPr lang="en-US" sz="4400" b="1" dirty="0"/>
              <a:t>Acknowledgements</a:t>
            </a:r>
          </a:p>
        </p:txBody>
      </p:sp>
      <p:sp>
        <p:nvSpPr>
          <p:cNvPr id="40" name="Text Box 193"/>
          <p:cNvSpPr txBox="1">
            <a:spLocks noChangeArrowheads="1"/>
          </p:cNvSpPr>
          <p:nvPr/>
        </p:nvSpPr>
        <p:spPr bwMode="auto">
          <a:xfrm>
            <a:off x="33467040" y="23164800"/>
            <a:ext cx="9144000" cy="5235874"/>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lvl="0" indent="-342900" algn="just">
              <a:lnSpc>
                <a:spcPct val="115000"/>
              </a:lnSpc>
              <a:spcAft>
                <a:spcPts val="1800"/>
              </a:spcAft>
              <a:buFont typeface="Symbol" panose="05050102010706020507" pitchFamily="18" charset="2"/>
              <a:buChar char=""/>
            </a:pPr>
            <a:r>
              <a:rPr lang="en-AS" sz="3200" kern="0" dirty="0">
                <a:effectLst/>
                <a:latin typeface="+mj-lt"/>
                <a:ea typeface="Times New Roman" panose="02020603050405020304" pitchFamily="18" charset="0"/>
                <a:cs typeface="Times New Roman" panose="02020603050405020304" pitchFamily="18" charset="0"/>
              </a:rPr>
              <a:t>Real-time Threat Intelligence Integration: Up-to-date information on emerging cyber threats.</a:t>
            </a:r>
            <a:endParaRPr lang="en-AS" sz="3200" kern="100" dirty="0">
              <a:effectLst/>
              <a:latin typeface="+mj-lt"/>
              <a:ea typeface="Aptos" panose="020B0004020202020204" pitchFamily="34" charset="0"/>
              <a:cs typeface="Times New Roman" panose="02020603050405020304" pitchFamily="18" charset="0"/>
            </a:endParaRPr>
          </a:p>
          <a:p>
            <a:pPr marL="342900" lvl="0" indent="-342900" algn="just">
              <a:lnSpc>
                <a:spcPct val="115000"/>
              </a:lnSpc>
              <a:spcAft>
                <a:spcPts val="1800"/>
              </a:spcAft>
              <a:buFont typeface="Symbol" panose="05050102010706020507" pitchFamily="18" charset="2"/>
              <a:buChar char=""/>
            </a:pPr>
            <a:r>
              <a:rPr lang="en-AS" sz="3200" kern="0" dirty="0">
                <a:effectLst/>
                <a:latin typeface="+mj-lt"/>
                <a:ea typeface="Times New Roman" panose="02020603050405020304" pitchFamily="18" charset="0"/>
                <a:cs typeface="Times New Roman" panose="02020603050405020304" pitchFamily="18" charset="0"/>
              </a:rPr>
              <a:t>Automated Risk Assessment: Streamlined risk assessment process for rapid identification and prioritization.</a:t>
            </a:r>
            <a:endParaRPr lang="en-AS" sz="3200" kern="100" dirty="0">
              <a:effectLst/>
              <a:latin typeface="+mj-lt"/>
              <a:ea typeface="Aptos" panose="020B0004020202020204" pitchFamily="34" charset="0"/>
              <a:cs typeface="Times New Roman" panose="02020603050405020304" pitchFamily="18" charset="0"/>
            </a:endParaRPr>
          </a:p>
          <a:p>
            <a:pPr marL="342900" lvl="0" indent="-342900" algn="just">
              <a:lnSpc>
                <a:spcPct val="115000"/>
              </a:lnSpc>
              <a:spcAft>
                <a:spcPts val="1800"/>
              </a:spcAft>
              <a:buFont typeface="Symbol" panose="05050102010706020507" pitchFamily="18" charset="2"/>
              <a:buChar char=""/>
            </a:pPr>
            <a:r>
              <a:rPr lang="en-AS" sz="3200" kern="0" dirty="0">
                <a:effectLst/>
                <a:latin typeface="+mj-lt"/>
                <a:ea typeface="Times New Roman" panose="02020603050405020304" pitchFamily="18" charset="0"/>
                <a:cs typeface="Times New Roman" panose="02020603050405020304" pitchFamily="18" charset="0"/>
              </a:rPr>
              <a:t>Cloud-Based Collaboration Features: Enables real-time collaboration on threat modelling activities for geographically dispersed teams.</a:t>
            </a:r>
            <a:endParaRPr lang="en-AS" sz="3200" kern="100" dirty="0">
              <a:effectLst/>
              <a:latin typeface="+mj-lt"/>
              <a:ea typeface="Aptos" panose="020B0004020202020204" pitchFamily="34" charset="0"/>
              <a:cs typeface="Times New Roman" panose="02020603050405020304" pitchFamily="18" charset="0"/>
            </a:endParaRPr>
          </a:p>
        </p:txBody>
      </p:sp>
      <p:sp>
        <p:nvSpPr>
          <p:cNvPr id="41" name="Rectangle 40"/>
          <p:cNvSpPr/>
          <p:nvPr/>
        </p:nvSpPr>
        <p:spPr>
          <a:xfrm>
            <a:off x="33467040" y="224790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Future Directions</a:t>
            </a:r>
          </a:p>
        </p:txBody>
      </p:sp>
      <p:pic>
        <p:nvPicPr>
          <p:cNvPr id="9" name="Picture 8" descr="A blue and purple letter on a black background&#10;&#10;Description automatically generated">
            <a:extLst>
              <a:ext uri="{FF2B5EF4-FFF2-40B4-BE49-F238E27FC236}">
                <a16:creationId xmlns:a16="http://schemas.microsoft.com/office/drawing/2014/main" id="{F10310C2-47A6-7E0D-F0A1-23E3D90B37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5360" y="609600"/>
            <a:ext cx="2072640" cy="2849880"/>
          </a:xfrm>
          <a:prstGeom prst="rect">
            <a:avLst/>
          </a:prstGeom>
        </p:spPr>
      </p:pic>
      <p:pic>
        <p:nvPicPr>
          <p:cNvPr id="16" name="Picture 15" descr="A blue and purple letter on a black background&#10;&#10;Description automatically generated">
            <a:extLst>
              <a:ext uri="{FF2B5EF4-FFF2-40B4-BE49-F238E27FC236}">
                <a16:creationId xmlns:a16="http://schemas.microsoft.com/office/drawing/2014/main" id="{9104071E-222B-FBEE-2201-CC87BA619B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19840" y="685800"/>
            <a:ext cx="2072640" cy="2849880"/>
          </a:xfrm>
          <a:prstGeom prst="rect">
            <a:avLst/>
          </a:prstGeom>
        </p:spPr>
      </p:pic>
      <p:pic>
        <p:nvPicPr>
          <p:cNvPr id="23" name="Picture 22" descr="A screenshot of a computer&#10;&#10;Description automatically generated">
            <a:extLst>
              <a:ext uri="{FF2B5EF4-FFF2-40B4-BE49-F238E27FC236}">
                <a16:creationId xmlns:a16="http://schemas.microsoft.com/office/drawing/2014/main" id="{F886D8C2-9CC5-6FD1-794F-092944ECAE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01400" y="13815052"/>
            <a:ext cx="12573000" cy="5270042"/>
          </a:xfrm>
          <a:prstGeom prst="rect">
            <a:avLst/>
          </a:prstGeom>
        </p:spPr>
      </p:pic>
      <p:pic>
        <p:nvPicPr>
          <p:cNvPr id="7" name="Picture 6" descr="A diagram of a network&#10;&#10;Description automatically generated">
            <a:extLst>
              <a:ext uri="{FF2B5EF4-FFF2-40B4-BE49-F238E27FC236}">
                <a16:creationId xmlns:a16="http://schemas.microsoft.com/office/drawing/2014/main" id="{E9935F4E-8169-BB1D-2875-7DF46ECC3D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621075" y="13868400"/>
            <a:ext cx="4792126" cy="4727016"/>
          </a:xfrm>
          <a:prstGeom prst="rect">
            <a:avLst/>
          </a:prstGeom>
        </p:spPr>
      </p:pic>
      <p:pic>
        <p:nvPicPr>
          <p:cNvPr id="15" name="Picture 14" descr="A diagram of a network&#10;&#10;Description automatically generated">
            <a:extLst>
              <a:ext uri="{FF2B5EF4-FFF2-40B4-BE49-F238E27FC236}">
                <a16:creationId xmlns:a16="http://schemas.microsoft.com/office/drawing/2014/main" id="{3BBB467C-A485-5D9B-EA90-300AF118E3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738049" y="13868400"/>
            <a:ext cx="4570751" cy="4727016"/>
          </a:xfrm>
          <a:prstGeom prst="rect">
            <a:avLst/>
          </a:prstGeom>
        </p:spPr>
      </p:pic>
      <p:sp>
        <p:nvSpPr>
          <p:cNvPr id="17" name="Text Box 180">
            <a:extLst>
              <a:ext uri="{FF2B5EF4-FFF2-40B4-BE49-F238E27FC236}">
                <a16:creationId xmlns:a16="http://schemas.microsoft.com/office/drawing/2014/main" id="{B5077BEA-BB17-F021-5ED8-455172767729}"/>
              </a:ext>
            </a:extLst>
          </p:cNvPr>
          <p:cNvSpPr txBox="1">
            <a:spLocks noChangeArrowheads="1"/>
          </p:cNvSpPr>
          <p:nvPr/>
        </p:nvSpPr>
        <p:spPr bwMode="auto">
          <a:xfrm>
            <a:off x="24307800" y="12925215"/>
            <a:ext cx="8235500"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Fig 2.</a:t>
            </a:r>
            <a:r>
              <a:rPr lang="en-US" sz="2400" dirty="0">
                <a:latin typeface="Calibri" pitchFamily="34" charset="0"/>
              </a:rPr>
              <a:t> Data Flow Diagram between Shore Control Center and Ship</a:t>
            </a:r>
          </a:p>
        </p:txBody>
      </p:sp>
      <p:pic>
        <p:nvPicPr>
          <p:cNvPr id="30" name="Picture 29" descr="A screenshot of a computer&#10;&#10;Description automatically generated">
            <a:extLst>
              <a:ext uri="{FF2B5EF4-FFF2-40B4-BE49-F238E27FC236}">
                <a16:creationId xmlns:a16="http://schemas.microsoft.com/office/drawing/2014/main" id="{4F3B75A4-8475-53D0-6646-C63BD5C6023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344400" y="19944025"/>
            <a:ext cx="9415832" cy="4343399"/>
          </a:xfrm>
          <a:prstGeom prst="rect">
            <a:avLst/>
          </a:prstGeom>
        </p:spPr>
      </p:pic>
      <p:pic>
        <p:nvPicPr>
          <p:cNvPr id="42" name="Picture 41" descr="A screenshot of a computer&#10;&#10;Description automatically generated">
            <a:extLst>
              <a:ext uri="{FF2B5EF4-FFF2-40B4-BE49-F238E27FC236}">
                <a16:creationId xmlns:a16="http://schemas.microsoft.com/office/drawing/2014/main" id="{203D7BD0-694F-B749-2874-69099ADCC0F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773400" y="21336000"/>
            <a:ext cx="8763000" cy="4310050"/>
          </a:xfrm>
          <a:prstGeom prst="rect">
            <a:avLst/>
          </a:prstGeom>
        </p:spPr>
      </p:pic>
      <p:pic>
        <p:nvPicPr>
          <p:cNvPr id="20" name="Picture 19" descr="A screenshot of a computer&#10;&#10;Description automatically generated">
            <a:extLst>
              <a:ext uri="{FF2B5EF4-FFF2-40B4-BE49-F238E27FC236}">
                <a16:creationId xmlns:a16="http://schemas.microsoft.com/office/drawing/2014/main" id="{3F796FF7-DC79-4781-F5F9-0EF33F367E3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507604" y="22262631"/>
            <a:ext cx="9152996" cy="4559769"/>
          </a:xfrm>
          <a:prstGeom prst="rect">
            <a:avLst/>
          </a:prstGeom>
        </p:spPr>
      </p:pic>
      <p:pic>
        <p:nvPicPr>
          <p:cNvPr id="28" name="Picture 27" descr="A screenshot of a computer&#10;&#10;Description automatically generated">
            <a:extLst>
              <a:ext uri="{FF2B5EF4-FFF2-40B4-BE49-F238E27FC236}">
                <a16:creationId xmlns:a16="http://schemas.microsoft.com/office/drawing/2014/main" id="{E8CF1D92-CC19-4071-612C-818037EF7DF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326600" y="23317201"/>
            <a:ext cx="9923353" cy="4343399"/>
          </a:xfrm>
          <a:prstGeom prst="rect">
            <a:avLst/>
          </a:prstGeom>
        </p:spPr>
      </p:pic>
      <p:sp>
        <p:nvSpPr>
          <p:cNvPr id="43" name="Text Box 180">
            <a:extLst>
              <a:ext uri="{FF2B5EF4-FFF2-40B4-BE49-F238E27FC236}">
                <a16:creationId xmlns:a16="http://schemas.microsoft.com/office/drawing/2014/main" id="{CF8F2E99-A48A-2C82-75A9-528119BC7458}"/>
              </a:ext>
            </a:extLst>
          </p:cNvPr>
          <p:cNvSpPr txBox="1">
            <a:spLocks noChangeArrowheads="1"/>
          </p:cNvSpPr>
          <p:nvPr/>
        </p:nvSpPr>
        <p:spPr bwMode="auto">
          <a:xfrm>
            <a:off x="12344400" y="27089055"/>
            <a:ext cx="8971961" cy="807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 3.</a:t>
            </a:r>
            <a:r>
              <a:rPr lang="en-US" sz="2400" dirty="0">
                <a:latin typeface="Calibri" pitchFamily="34" charset="0"/>
              </a:rPr>
              <a:t> List of threats between Access Control Server of Shore Control Center and Connectivity and Security Manager of Ship </a:t>
            </a: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4680</TotalTime>
  <Words>909</Words>
  <Application>Microsoft Office PowerPoint</Application>
  <PresentationFormat>Custom</PresentationFormat>
  <Paragraphs>44</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Aptos</vt:lpstr>
      <vt:lpstr>Arial</vt:lpstr>
      <vt:lpstr>Calibri</vt:lpstr>
      <vt:lpstr>Symbol</vt:lpstr>
      <vt:lpstr>Times New Roman</vt:lpstr>
      <vt:lpstr>ui-sans-serif</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 Tri-Fold</dc:title>
  <dc:creator>Jay Larson</dc:creator>
  <dc:description>Quality poster printing
www.genigraphics.com
1-800-790-4001</dc:description>
  <cp:lastModifiedBy>Dikshant Devkota</cp:lastModifiedBy>
  <cp:revision>102</cp:revision>
  <cp:lastPrinted>2013-02-12T02:21:55Z</cp:lastPrinted>
  <dcterms:created xsi:type="dcterms:W3CDTF">2013-02-10T21:14:48Z</dcterms:created>
  <dcterms:modified xsi:type="dcterms:W3CDTF">2024-05-31T13:42:45Z</dcterms:modified>
</cp:coreProperties>
</file>