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D97A1-F2C1-4FC2-B062-6075DB3B2CA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3EF85-A9A9-40AE-B2F4-E1CFDECF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9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D59596-C602-4CBC-8A39-FDE6BFF88B7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E2241D-003F-4D35-931E-53DE3918CED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1727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596-C602-4CBC-8A39-FDE6BFF88B7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41D-003F-4D35-931E-53DE3918C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04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596-C602-4CBC-8A39-FDE6BFF88B7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41D-003F-4D35-931E-53DE3918C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596-C602-4CBC-8A39-FDE6BFF88B7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41D-003F-4D35-931E-53DE3918C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23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D59596-C602-4CBC-8A39-FDE6BFF88B7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E2241D-003F-4D35-931E-53DE3918CE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62014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596-C602-4CBC-8A39-FDE6BFF88B7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41D-003F-4D35-931E-53DE3918C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80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596-C602-4CBC-8A39-FDE6BFF88B7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41D-003F-4D35-931E-53DE3918C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21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596-C602-4CBC-8A39-FDE6BFF88B7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41D-003F-4D35-931E-53DE3918C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25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9596-C602-4CBC-8A39-FDE6BFF88B7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41D-003F-4D35-931E-53DE3918C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87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D59596-C602-4CBC-8A39-FDE6BFF88B7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E2241D-003F-4D35-931E-53DE3918CE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476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D59596-C602-4CBC-8A39-FDE6BFF88B7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E2241D-003F-4D35-931E-53DE3918CE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503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3D59596-C602-4CBC-8A39-FDE6BFF88B7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7E2241D-003F-4D35-931E-53DE3918CE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1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58250-8D22-3F89-0BED-E4AE4CD8F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2048</a:t>
            </a:r>
            <a:r>
              <a:rPr lang="zh-TW" altLang="en-US" dirty="0"/>
              <a:t> 專題報告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6C1332-FF73-D572-554E-FC45596EC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陳威同、施智翔、郭宇倫</a:t>
            </a:r>
          </a:p>
        </p:txBody>
      </p:sp>
    </p:spTree>
    <p:extLst>
      <p:ext uri="{BB962C8B-B14F-4D97-AF65-F5344CB8AC3E}">
        <p14:creationId xmlns:p14="http://schemas.microsoft.com/office/powerpoint/2010/main" val="255881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51209-E2D1-2E9C-7E66-AC3882BB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30188"/>
            <a:ext cx="3253666" cy="832282"/>
          </a:xfrm>
        </p:spPr>
        <p:txBody>
          <a:bodyPr>
            <a:no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5F82C-E774-A55B-AD0E-44D43BD8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759" y="2108446"/>
            <a:ext cx="10790808" cy="3581400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主要原始碼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main.cpp: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程式進入點，建立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Produce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（產生器）與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Game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物件，並呼叫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play()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開始遊戲。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Produce.h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/Produce.cpp: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負責初始化遊戲盤面（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4×4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陣列）與新增隨機方塊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的功能；並提供列印盤面的函式。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Game.h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/Game.cpp: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處理玩家操作與遊戲邏輯，包括向四個方向移動、合併方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塊、檢查遊戲是否結束等。</a:t>
            </a:r>
          </a:p>
        </p:txBody>
      </p:sp>
    </p:spTree>
    <p:extLst>
      <p:ext uri="{BB962C8B-B14F-4D97-AF65-F5344CB8AC3E}">
        <p14:creationId xmlns:p14="http://schemas.microsoft.com/office/powerpoint/2010/main" val="74301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3EBCA2E-A50C-A214-5351-6A0A84D6A93A}"/>
              </a:ext>
            </a:extLst>
          </p:cNvPr>
          <p:cNvSpPr/>
          <p:nvPr/>
        </p:nvSpPr>
        <p:spPr>
          <a:xfrm>
            <a:off x="1944210" y="3293614"/>
            <a:ext cx="1766656" cy="96512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FB399B-9B11-2386-A354-3F7AF6E4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40602" cy="1134122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36E6A7-D9BA-ED4F-ABE7-201FD6E8E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5479"/>
            <a:ext cx="9601200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在建構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Produce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時，內部先以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srand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(time(0))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設定亂數種子，將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4×4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陣列全部設為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，然後隨機挑選兩個不同位置放入數值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開始畫面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:Game.cpp()</a:t>
            </a:r>
            <a:r>
              <a:rPr lang="zh-TW" altLang="en-US" sz="2800" dirty="0"/>
              <a:t>進入後，先印出一段 </a:t>
            </a:r>
            <a:r>
              <a:rPr lang="en-US" altLang="zh-TW" sz="2800" dirty="0"/>
              <a:t>ASCII </a:t>
            </a:r>
            <a:r>
              <a:rPr lang="zh-TW" altLang="en-US" sz="2800" dirty="0"/>
              <a:t>藝術字，並等待玩家按下空白鍵（</a:t>
            </a:r>
            <a:r>
              <a:rPr lang="en-US" altLang="zh-TW" sz="2800" dirty="0"/>
              <a:t>space</a:t>
            </a:r>
            <a:r>
              <a:rPr lang="zh-TW" altLang="en-US" sz="2800" dirty="0"/>
              <a:t>）才真正進入遊戲迴圈。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5726ED-6C60-0AA4-A723-963CED2443C1}"/>
              </a:ext>
            </a:extLst>
          </p:cNvPr>
          <p:cNvSpPr txBox="1"/>
          <p:nvPr/>
        </p:nvSpPr>
        <p:spPr>
          <a:xfrm>
            <a:off x="1944210" y="3293614"/>
            <a:ext cx="1766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Produce p;</a:t>
            </a:r>
          </a:p>
          <a:p>
            <a:r>
              <a:rPr lang="en-US" altLang="zh-TW" dirty="0"/>
              <a:t>Game play(p);</a:t>
            </a:r>
          </a:p>
          <a:p>
            <a:r>
              <a:rPr lang="en-US" altLang="zh-TW" dirty="0" err="1"/>
              <a:t>play.play</a:t>
            </a:r>
            <a:r>
              <a:rPr lang="en-US" altLang="zh-TW" dirty="0"/>
              <a:t>();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4229C9E-BA19-D825-1E78-B337FFE7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075" y="95656"/>
            <a:ext cx="2657846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0C50072-417E-AB7A-DFC3-3373518F734C}"/>
              </a:ext>
            </a:extLst>
          </p:cNvPr>
          <p:cNvSpPr/>
          <p:nvPr/>
        </p:nvSpPr>
        <p:spPr>
          <a:xfrm>
            <a:off x="878888" y="550417"/>
            <a:ext cx="5217112" cy="24622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B48F485-8163-9221-88D5-15E4C638CC22}"/>
              </a:ext>
            </a:extLst>
          </p:cNvPr>
          <p:cNvSpPr txBox="1"/>
          <p:nvPr/>
        </p:nvSpPr>
        <p:spPr>
          <a:xfrm>
            <a:off x="878888" y="550417"/>
            <a:ext cx="67381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while (!</a:t>
            </a:r>
            <a:r>
              <a:rPr lang="en-US" altLang="zh-TW" sz="1400" dirty="0" err="1"/>
              <a:t>isGameOver</a:t>
            </a:r>
            <a:r>
              <a:rPr lang="en-US" altLang="zh-TW" sz="1400" dirty="0"/>
              <a:t>()) {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 err="1"/>
              <a:t>A.print_board</a:t>
            </a:r>
            <a:r>
              <a:rPr lang="en-US" altLang="zh-TW" sz="1400" dirty="0"/>
              <a:t>();      // </a:t>
            </a:r>
            <a:r>
              <a:rPr lang="zh-TW" altLang="en-US" sz="1400" dirty="0"/>
              <a:t>顯示目前盤面</a:t>
            </a:r>
          </a:p>
          <a:p>
            <a:r>
              <a:rPr lang="zh-TW" altLang="en-US" sz="1400" dirty="0"/>
              <a:t>    </a:t>
            </a:r>
            <a:r>
              <a:rPr lang="en-US" altLang="zh-TW" sz="1400" dirty="0" err="1"/>
              <a:t>cin</a:t>
            </a:r>
            <a:r>
              <a:rPr lang="en-US" altLang="zh-TW" sz="1400" dirty="0"/>
              <a:t> &gt;&gt; move;          // </a:t>
            </a:r>
            <a:r>
              <a:rPr lang="zh-TW" altLang="en-US" sz="1400" dirty="0"/>
              <a:t>讀取玩家輸入：</a:t>
            </a:r>
            <a:r>
              <a:rPr lang="en-US" altLang="zh-TW" sz="1400" dirty="0"/>
              <a:t>w/a/s/d</a:t>
            </a:r>
          </a:p>
          <a:p>
            <a:r>
              <a:rPr lang="en-US" altLang="zh-TW" sz="1400" dirty="0"/>
              <a:t>    switch (move) {</a:t>
            </a:r>
          </a:p>
          <a:p>
            <a:r>
              <a:rPr lang="en-US" altLang="zh-TW" sz="1400" dirty="0"/>
              <a:t>        case 'w': </a:t>
            </a:r>
            <a:r>
              <a:rPr lang="en-US" altLang="zh-TW" sz="1400" dirty="0" err="1"/>
              <a:t>moveUp</a:t>
            </a:r>
            <a:r>
              <a:rPr lang="en-US" altLang="zh-TW" sz="1400" dirty="0"/>
              <a:t>();    break;</a:t>
            </a:r>
          </a:p>
          <a:p>
            <a:r>
              <a:rPr lang="en-US" altLang="zh-TW" sz="1400" dirty="0"/>
              <a:t>        case 'a': </a:t>
            </a:r>
            <a:r>
              <a:rPr lang="en-US" altLang="zh-TW" sz="1400" dirty="0" err="1"/>
              <a:t>moveLeft</a:t>
            </a:r>
            <a:r>
              <a:rPr lang="en-US" altLang="zh-TW" sz="1400" dirty="0"/>
              <a:t>();  break;</a:t>
            </a:r>
          </a:p>
          <a:p>
            <a:r>
              <a:rPr lang="en-US" altLang="zh-TW" sz="1400" dirty="0"/>
              <a:t>        case 's': </a:t>
            </a:r>
            <a:r>
              <a:rPr lang="en-US" altLang="zh-TW" sz="1400" dirty="0" err="1"/>
              <a:t>moveDown</a:t>
            </a:r>
            <a:r>
              <a:rPr lang="en-US" altLang="zh-TW" sz="1400" dirty="0"/>
              <a:t>();  break;</a:t>
            </a:r>
          </a:p>
          <a:p>
            <a:r>
              <a:rPr lang="en-US" altLang="zh-TW" sz="1400" dirty="0"/>
              <a:t>        case 'd': </a:t>
            </a:r>
            <a:r>
              <a:rPr lang="en-US" altLang="zh-TW" sz="1400" dirty="0" err="1"/>
              <a:t>moveRight</a:t>
            </a:r>
            <a:r>
              <a:rPr lang="en-US" altLang="zh-TW" sz="1400" dirty="0"/>
              <a:t>(); break;</a:t>
            </a:r>
          </a:p>
          <a:p>
            <a:r>
              <a:rPr lang="en-US" altLang="zh-TW" sz="1400" dirty="0"/>
              <a:t>    }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 err="1"/>
              <a:t>A.generate_random_tile</a:t>
            </a:r>
            <a:r>
              <a:rPr lang="en-US" altLang="zh-TW" sz="1400" dirty="0"/>
              <a:t>();  // </a:t>
            </a:r>
            <a:r>
              <a:rPr lang="zh-TW" altLang="en-US" sz="1400" dirty="0"/>
              <a:t>每次移動後新增一或兩個隨機方塊</a:t>
            </a:r>
          </a:p>
          <a:p>
            <a:r>
              <a:rPr lang="en-US" altLang="zh-TW" sz="1400" dirty="0"/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539CA1-CE78-F8F5-14A9-238A888B3C29}"/>
              </a:ext>
            </a:extLst>
          </p:cNvPr>
          <p:cNvSpPr txBox="1"/>
          <p:nvPr/>
        </p:nvSpPr>
        <p:spPr>
          <a:xfrm>
            <a:off x="878888" y="3255406"/>
            <a:ext cx="93481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移動邏輯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shiftLeft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：先把所有非零方塊往左壓縮（消除空格）。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mergeLeft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：由最左開始掃描，相鄰且相同的兩格方塊合併（數值加倍），合併後右側格子設為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shiftLeft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：再做一次壓縮，將合併後產生的空位補齊。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B7C06BF-9E68-0548-FB2B-1DAEE49C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497" y="1871201"/>
            <a:ext cx="2638793" cy="183858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11BDD4C-5B8D-EAEA-788E-44A5EDD29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878" y="325049"/>
            <a:ext cx="2619741" cy="2000529"/>
          </a:xfrm>
          <a:prstGeom prst="rect">
            <a:avLst/>
          </a:prstGeom>
        </p:spPr>
      </p:pic>
      <p:sp>
        <p:nvSpPr>
          <p:cNvPr id="13" name="箭號: 彎曲 12">
            <a:extLst>
              <a:ext uri="{FF2B5EF4-FFF2-40B4-BE49-F238E27FC236}">
                <a16:creationId xmlns:a16="http://schemas.microsoft.com/office/drawing/2014/main" id="{003A6518-4008-0DBC-6CA9-D26B26A1E1B0}"/>
              </a:ext>
            </a:extLst>
          </p:cNvPr>
          <p:cNvSpPr/>
          <p:nvPr/>
        </p:nvSpPr>
        <p:spPr>
          <a:xfrm rot="5400000">
            <a:off x="9030740" y="618134"/>
            <a:ext cx="1264052" cy="112861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50BD8-EF5E-FA8E-D36E-BB21B3F0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34" y="703555"/>
            <a:ext cx="4984812" cy="885548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操作與執行流程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87C5C5-C646-0E25-265B-CD7DB15CDA98}"/>
              </a:ext>
            </a:extLst>
          </p:cNvPr>
          <p:cNvSpPr txBox="1"/>
          <p:nvPr/>
        </p:nvSpPr>
        <p:spPr>
          <a:xfrm>
            <a:off x="1318334" y="1890943"/>
            <a:ext cx="65250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使用者輸入（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w/a/s/d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控制方向）。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每次移動後的流程：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Shift → Merge → Shift →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新方塊。</a:t>
            </a:r>
          </a:p>
        </p:txBody>
      </p:sp>
      <p:sp>
        <p:nvSpPr>
          <p:cNvPr id="5" name="流程圖: 結束點 4">
            <a:extLst>
              <a:ext uri="{FF2B5EF4-FFF2-40B4-BE49-F238E27FC236}">
                <a16:creationId xmlns:a16="http://schemas.microsoft.com/office/drawing/2014/main" id="{D156A6D1-5333-A3B9-C137-DE529E4065A3}"/>
              </a:ext>
            </a:extLst>
          </p:cNvPr>
          <p:cNvSpPr/>
          <p:nvPr/>
        </p:nvSpPr>
        <p:spPr>
          <a:xfrm>
            <a:off x="8327254" y="194198"/>
            <a:ext cx="2006353" cy="101871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9962ACD-ACCF-1CF1-0C04-E7A86CDA0EE2}"/>
              </a:ext>
            </a:extLst>
          </p:cNvPr>
          <p:cNvSpPr txBox="1"/>
          <p:nvPr/>
        </p:nvSpPr>
        <p:spPr>
          <a:xfrm>
            <a:off x="8669043" y="436917"/>
            <a:ext cx="1589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Move Logic</a:t>
            </a:r>
            <a:endParaRPr lang="zh-TW" altLang="en-US" sz="20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55D7BEA-5699-8AC5-6729-A7F80B54C9B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330431" y="1212911"/>
            <a:ext cx="0" cy="60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FC784CA-A7F7-0AA5-3DE0-A7BF9AA9FAE1}"/>
              </a:ext>
            </a:extLst>
          </p:cNvPr>
          <p:cNvSpPr/>
          <p:nvPr/>
        </p:nvSpPr>
        <p:spPr>
          <a:xfrm>
            <a:off x="8449322" y="1809934"/>
            <a:ext cx="1762216" cy="1109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5043AC1-0C53-669F-1ED2-30BDE763247E}"/>
              </a:ext>
            </a:extLst>
          </p:cNvPr>
          <p:cNvSpPr txBox="1"/>
          <p:nvPr/>
        </p:nvSpPr>
        <p:spPr>
          <a:xfrm>
            <a:off x="8708993" y="2164733"/>
            <a:ext cx="162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Shift Left</a:t>
            </a:r>
            <a:endParaRPr lang="zh-TW" altLang="en-US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87EA78-8FCC-D56A-6EB7-8BE8A6197999}"/>
              </a:ext>
            </a:extLst>
          </p:cNvPr>
          <p:cNvSpPr/>
          <p:nvPr/>
        </p:nvSpPr>
        <p:spPr>
          <a:xfrm>
            <a:off x="8449322" y="3399038"/>
            <a:ext cx="1762216" cy="1109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4015751-0C34-909D-8BEA-0EA73C3939F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9330430" y="2919643"/>
            <a:ext cx="0" cy="47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7AC943A-CF39-2CB6-015E-524E7B7F7442}"/>
              </a:ext>
            </a:extLst>
          </p:cNvPr>
          <p:cNvSpPr txBox="1"/>
          <p:nvPr/>
        </p:nvSpPr>
        <p:spPr>
          <a:xfrm>
            <a:off x="8669043" y="3753837"/>
            <a:ext cx="1589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Merge Left</a:t>
            </a:r>
            <a:endParaRPr lang="zh-TW" altLang="en-US" sz="2000" dirty="0"/>
          </a:p>
        </p:txBody>
      </p:sp>
      <p:sp>
        <p:nvSpPr>
          <p:cNvPr id="22" name="流程圖: 決策 21">
            <a:extLst>
              <a:ext uri="{FF2B5EF4-FFF2-40B4-BE49-F238E27FC236}">
                <a16:creationId xmlns:a16="http://schemas.microsoft.com/office/drawing/2014/main" id="{6CAF8203-116E-564E-0319-53524CB564EF}"/>
              </a:ext>
            </a:extLst>
          </p:cNvPr>
          <p:cNvSpPr/>
          <p:nvPr/>
        </p:nvSpPr>
        <p:spPr>
          <a:xfrm>
            <a:off x="8327253" y="4863546"/>
            <a:ext cx="2006353" cy="110970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8997CFF-2425-2120-2B96-07C70DCD3F75}"/>
              </a:ext>
            </a:extLst>
          </p:cNvPr>
          <p:cNvSpPr txBox="1"/>
          <p:nvPr/>
        </p:nvSpPr>
        <p:spPr>
          <a:xfrm>
            <a:off x="8811084" y="5064457"/>
            <a:ext cx="130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All shifts done?</a:t>
            </a:r>
            <a:endParaRPr lang="zh-TW" altLang="en-US" sz="20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41A2F32-A587-E328-2704-C92809F35927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>
            <a:off x="9330430" y="4508747"/>
            <a:ext cx="0" cy="35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34A6EB3-4BE8-2B15-596F-C6287946B9C0}"/>
              </a:ext>
            </a:extLst>
          </p:cNvPr>
          <p:cNvSpPr/>
          <p:nvPr/>
        </p:nvSpPr>
        <p:spPr>
          <a:xfrm>
            <a:off x="6844683" y="5772343"/>
            <a:ext cx="1824360" cy="1018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8368051-6658-FD9B-E442-F69F0D114129}"/>
              </a:ext>
            </a:extLst>
          </p:cNvPr>
          <p:cNvSpPr txBox="1"/>
          <p:nvPr/>
        </p:nvSpPr>
        <p:spPr>
          <a:xfrm>
            <a:off x="7128767" y="6081644"/>
            <a:ext cx="164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Shift Left</a:t>
            </a:r>
            <a:endParaRPr lang="zh-TW" altLang="en-US" sz="20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1528B5C-8778-4CF3-0EF8-8BDB662D47E3}"/>
              </a:ext>
            </a:extLst>
          </p:cNvPr>
          <p:cNvCxnSpPr>
            <a:stCxn id="22" idx="1"/>
            <a:endCxn id="28" idx="0"/>
          </p:cNvCxnSpPr>
          <p:nvPr/>
        </p:nvCxnSpPr>
        <p:spPr>
          <a:xfrm flipH="1">
            <a:off x="7756863" y="5418401"/>
            <a:ext cx="570390" cy="35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0277ECA5-AF84-8488-4397-6C69A0F56EAC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0333606" y="5418401"/>
            <a:ext cx="665827" cy="9096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14EAE69D-A9BA-D088-9DF8-E2FF1504D942}"/>
              </a:ext>
            </a:extLst>
          </p:cNvPr>
          <p:cNvCxnSpPr>
            <a:cxnSpLocks/>
          </p:cNvCxnSpPr>
          <p:nvPr/>
        </p:nvCxnSpPr>
        <p:spPr>
          <a:xfrm flipH="1">
            <a:off x="8669043" y="6328054"/>
            <a:ext cx="233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FB8A0A6-4101-F6EE-695C-A1225739220A}"/>
              </a:ext>
            </a:extLst>
          </p:cNvPr>
          <p:cNvSpPr txBox="1"/>
          <p:nvPr/>
        </p:nvSpPr>
        <p:spPr>
          <a:xfrm>
            <a:off x="7654765" y="5207122"/>
            <a:ext cx="98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F53EF38-FF43-C0C4-7281-B5726DA44DC8}"/>
              </a:ext>
            </a:extLst>
          </p:cNvPr>
          <p:cNvSpPr txBox="1"/>
          <p:nvPr/>
        </p:nvSpPr>
        <p:spPr>
          <a:xfrm>
            <a:off x="10599934" y="5066844"/>
            <a:ext cx="73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B2DACF5-5F95-7DE6-02F7-516055A31AD3}"/>
              </a:ext>
            </a:extLst>
          </p:cNvPr>
          <p:cNvSpPr txBox="1"/>
          <p:nvPr/>
        </p:nvSpPr>
        <p:spPr>
          <a:xfrm>
            <a:off x="1328323" y="3274828"/>
            <a:ext cx="976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壓縮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6586D85-8CD6-6048-20DE-37578341F049}"/>
              </a:ext>
            </a:extLst>
          </p:cNvPr>
          <p:cNvSpPr txBox="1"/>
          <p:nvPr/>
        </p:nvSpPr>
        <p:spPr>
          <a:xfrm>
            <a:off x="2937030" y="3282671"/>
            <a:ext cx="976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合併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9790B69-C923-7FFA-D27F-415DC4975CE5}"/>
              </a:ext>
            </a:extLst>
          </p:cNvPr>
          <p:cNvSpPr txBox="1"/>
          <p:nvPr/>
        </p:nvSpPr>
        <p:spPr>
          <a:xfrm>
            <a:off x="4545738" y="3274827"/>
            <a:ext cx="976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壓縮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B4A7EEF-0894-D404-7F15-09057A7A67E0}"/>
              </a:ext>
            </a:extLst>
          </p:cNvPr>
          <p:cNvSpPr txBox="1"/>
          <p:nvPr/>
        </p:nvSpPr>
        <p:spPr>
          <a:xfrm>
            <a:off x="1098611" y="4143514"/>
            <a:ext cx="46962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每一個方塊每回合最多只能被合併一次。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合併會從左往右進行。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四個方向（上、下、右）也是用類似邏輯，只是座標的方向改變而已。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738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EF9D9E6-EF28-098B-EBFB-DF67B682F77B}"/>
              </a:ext>
            </a:extLst>
          </p:cNvPr>
          <p:cNvSpPr txBox="1"/>
          <p:nvPr/>
        </p:nvSpPr>
        <p:spPr>
          <a:xfrm>
            <a:off x="790113" y="523783"/>
            <a:ext cx="87977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隨機方塊產生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Produce::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generate_random_tile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()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會重新以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srand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(time(0))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取亂數。</a:t>
            </a: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計算盤面上所有空格（值為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）的數量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empty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決定要在這回合隨機新增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個方塊，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並隨機挑選空格放入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4DEBD1-2413-517A-ED48-20B88EE46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321" y="1018201"/>
            <a:ext cx="3384657" cy="531601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1CC0E97-B992-00F8-4196-100B2C2AABC3}"/>
              </a:ext>
            </a:extLst>
          </p:cNvPr>
          <p:cNvSpPr txBox="1"/>
          <p:nvPr/>
        </p:nvSpPr>
        <p:spPr>
          <a:xfrm>
            <a:off x="790113" y="3515557"/>
            <a:ext cx="7226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遊戲結束判斷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Game::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isGameOver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()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檢查：是否還有空格（值為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），有則繼續遊戲。</a:t>
            </a: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每格是否與上下左右相鄰的格子都不同，若所有鄰格都不相同，且盤滿時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判定「遊戲結束」。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C991933-E6CB-6D7D-1CC4-A3C8F6C77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735" y="5442895"/>
            <a:ext cx="1839693" cy="118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19878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88</TotalTime>
  <Words>574</Words>
  <Application>Microsoft Office PowerPoint</Application>
  <PresentationFormat>寬螢幕</PresentationFormat>
  <Paragraphs>60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標楷體</vt:lpstr>
      <vt:lpstr>Arial</vt:lpstr>
      <vt:lpstr>Calibri</vt:lpstr>
      <vt:lpstr>Franklin Gothic Book</vt:lpstr>
      <vt:lpstr>Wingdings</vt:lpstr>
      <vt:lpstr>裁剪</vt:lpstr>
      <vt:lpstr>2048 專題報告</vt:lpstr>
      <vt:lpstr>專案結構</vt:lpstr>
      <vt:lpstr>遊玩流程</vt:lpstr>
      <vt:lpstr>PowerPoint 簡報</vt:lpstr>
      <vt:lpstr>操作與執行流程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威同 陳</dc:creator>
  <cp:lastModifiedBy>威同 陳</cp:lastModifiedBy>
  <cp:revision>1</cp:revision>
  <dcterms:created xsi:type="dcterms:W3CDTF">2025-06-10T16:11:45Z</dcterms:created>
  <dcterms:modified xsi:type="dcterms:W3CDTF">2025-06-10T17:40:26Z</dcterms:modified>
</cp:coreProperties>
</file>