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b07b5876f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b07b5876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https://www.kaggle.com/code/moizzz/introduction-to-forecasting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47e66e3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47e66e3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https://www.kaggle.com/code/moizzz/introduction-to-forecasting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b07b5876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b07b5876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To answer the Kaggle competition prompt we decided to give the option to forecast for one store or multiple stores. We believe forecasting for one store is best as there can be variation of sales/trends between the physical stores, therefore, we are able to focus on how individual items perform at specific stores.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47e66e3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47e66e3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07b587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b07b587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b07b587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b07b587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15e62a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15e62a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a:t>
            </a:r>
            <a:r>
              <a:rPr lang="en"/>
              <a:t>problems</a:t>
            </a:r>
            <a:r>
              <a:rPr lang="en"/>
              <a:t> with the dataset</a:t>
            </a:r>
            <a:endParaRPr/>
          </a:p>
          <a:p>
            <a:pPr indent="-298450" lvl="0" marL="457200" rtl="0" algn="l">
              <a:spcBef>
                <a:spcPts val="0"/>
              </a:spcBef>
              <a:spcAft>
                <a:spcPts val="0"/>
              </a:spcAft>
              <a:buSzPts val="1100"/>
              <a:buChar char="●"/>
            </a:pPr>
            <a:r>
              <a:rPr lang="en"/>
              <a:t>Date column was not formatted correctly</a:t>
            </a:r>
            <a:endParaRPr/>
          </a:p>
          <a:p>
            <a:pPr indent="-298450" lvl="0" marL="457200" rtl="0" algn="l">
              <a:spcBef>
                <a:spcPts val="0"/>
              </a:spcBef>
              <a:spcAft>
                <a:spcPts val="0"/>
              </a:spcAft>
              <a:buSzPts val="1100"/>
              <a:buChar char="●"/>
            </a:pPr>
            <a:r>
              <a:rPr lang="en"/>
              <a:t># of rows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b07b5876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b07b5876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https://www.kaggle.com/code/indranilbhattacharya/basic-time-series-forecasting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47e66e3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47e66e3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b07b5876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b07b5876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https://www.kaggle.com/code/moizzz/introduction-to-forecasting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47e66e3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47e66e3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34675" y="799426"/>
            <a:ext cx="4673100" cy="206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Store Item Demand Forecasting Challenge</a:t>
            </a:r>
            <a:endParaRPr/>
          </a:p>
        </p:txBody>
      </p:sp>
      <p:sp>
        <p:nvSpPr>
          <p:cNvPr id="278" name="Google Shape;278;p13"/>
          <p:cNvSpPr txBox="1"/>
          <p:nvPr>
            <p:ph idx="1" type="subTitle"/>
          </p:nvPr>
        </p:nvSpPr>
        <p:spPr>
          <a:xfrm>
            <a:off x="311700" y="3134150"/>
            <a:ext cx="8520600" cy="1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15: Lena Mueller, Jhanvi Patel, Zach Washburn, David Fernandez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 of Select Notebook “Introduction to Forecasting”</a:t>
            </a:r>
            <a:endParaRPr/>
          </a:p>
        </p:txBody>
      </p:sp>
      <p:sp>
        <p:nvSpPr>
          <p:cNvPr id="336" name="Google Shape;336;p22"/>
          <p:cNvSpPr txBox="1"/>
          <p:nvPr>
            <p:ph idx="1" type="body"/>
          </p:nvPr>
        </p:nvSpPr>
        <p:spPr>
          <a:xfrm>
            <a:off x="1303800" y="1512100"/>
            <a:ext cx="70305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Only one type of seasonality is present, would like to see the time series long enough so that the longer seasonal periods are apparent. </a:t>
            </a:r>
            <a:endParaRPr/>
          </a:p>
          <a:p>
            <a:pPr indent="0" lvl="0" marL="0" rtl="0" algn="l">
              <a:spcBef>
                <a:spcPts val="1200"/>
              </a:spcBef>
              <a:spcAft>
                <a:spcPts val="0"/>
              </a:spcAft>
              <a:buNone/>
            </a:pPr>
            <a:r>
              <a:rPr lang="en"/>
              <a:t>4. Based on the prompt, this notebook only ran a sample for the train data instead of analyzing the data based on the group of stores or the entire dataset</a:t>
            </a:r>
            <a:endParaRPr/>
          </a:p>
          <a:p>
            <a:pPr indent="0" lvl="0" marL="0" rtl="0" algn="l">
              <a:spcBef>
                <a:spcPts val="1200"/>
              </a:spcBef>
              <a:spcAft>
                <a:spcPts val="0"/>
              </a:spcAft>
              <a:buNone/>
            </a:pPr>
            <a:r>
              <a:rPr lang="en"/>
              <a:t>Granted, running the entire dataset takes a large amount of computing power and time. </a:t>
            </a:r>
            <a:endParaRPr/>
          </a:p>
          <a:p>
            <a:pPr indent="0" lvl="0" marL="0" rtl="0" algn="l">
              <a:spcBef>
                <a:spcPts val="1200"/>
              </a:spcBef>
              <a:spcAft>
                <a:spcPts val="0"/>
              </a:spcAft>
              <a:buNone/>
            </a:pPr>
            <a:r>
              <a:rPr lang="en"/>
              <a:t>5. Would like to zoom into the holiday effects in seasonality.</a:t>
            </a:r>
            <a:endParaRPr/>
          </a:p>
          <a:p>
            <a:pPr indent="0" lvl="0" marL="0" rtl="0" algn="l">
              <a:spcBef>
                <a:spcPts val="1200"/>
              </a:spcBef>
              <a:spcAft>
                <a:spcPts val="1200"/>
              </a:spcAft>
              <a:buNone/>
            </a:pPr>
            <a:r>
              <a:t/>
            </a:r>
            <a:endParaRPr/>
          </a:p>
        </p:txBody>
      </p:sp>
      <p:pic>
        <p:nvPicPr>
          <p:cNvPr id="337" name="Google Shape;337;p22"/>
          <p:cNvPicPr preferRelativeResize="0"/>
          <p:nvPr/>
        </p:nvPicPr>
        <p:blipFill>
          <a:blip r:embed="rId3">
            <a:alphaModFix/>
          </a:blip>
          <a:stretch>
            <a:fillRect/>
          </a:stretch>
        </p:blipFill>
        <p:spPr>
          <a:xfrm>
            <a:off x="570650" y="3812950"/>
            <a:ext cx="8002699" cy="81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41975" y="405375"/>
            <a:ext cx="7428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 of Notebook “Introduction to Forecasting”</a:t>
            </a:r>
            <a:endParaRPr/>
          </a:p>
        </p:txBody>
      </p:sp>
      <p:sp>
        <p:nvSpPr>
          <p:cNvPr id="343" name="Google Shape;343;p23"/>
          <p:cNvSpPr txBox="1"/>
          <p:nvPr>
            <p:ph idx="1" type="body"/>
          </p:nvPr>
        </p:nvSpPr>
        <p:spPr>
          <a:xfrm>
            <a:off x="1303800" y="1512100"/>
            <a:ext cx="70305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Hard to infer seasonality other than by year (day, week, month)</a:t>
            </a:r>
            <a:endParaRPr/>
          </a:p>
          <a:p>
            <a:pPr indent="0" lvl="0" marL="0" rtl="0" algn="l">
              <a:spcBef>
                <a:spcPts val="1200"/>
              </a:spcBef>
              <a:spcAft>
                <a:spcPts val="1200"/>
              </a:spcAft>
              <a:buNone/>
            </a:pPr>
            <a:r>
              <a:rPr lang="en"/>
              <a:t>7. Models had very little white noise since p value &lt; 0.05 and ACF had lines above the threshold range</a:t>
            </a:r>
            <a:endParaRPr/>
          </a:p>
        </p:txBody>
      </p:sp>
      <p:pic>
        <p:nvPicPr>
          <p:cNvPr id="344" name="Google Shape;344;p23"/>
          <p:cNvPicPr preferRelativeResize="0"/>
          <p:nvPr/>
        </p:nvPicPr>
        <p:blipFill>
          <a:blip r:embed="rId3">
            <a:alphaModFix/>
          </a:blip>
          <a:stretch>
            <a:fillRect/>
          </a:stretch>
        </p:blipFill>
        <p:spPr>
          <a:xfrm>
            <a:off x="3765845" y="2162420"/>
            <a:ext cx="4268975" cy="2811300"/>
          </a:xfrm>
          <a:prstGeom prst="rect">
            <a:avLst/>
          </a:prstGeom>
          <a:noFill/>
          <a:ln>
            <a:noFill/>
          </a:ln>
        </p:spPr>
      </p:pic>
      <p:sp>
        <p:nvSpPr>
          <p:cNvPr id="345" name="Google Shape;345;p23"/>
          <p:cNvSpPr txBox="1"/>
          <p:nvPr/>
        </p:nvSpPr>
        <p:spPr>
          <a:xfrm>
            <a:off x="1297450" y="2677300"/>
            <a:ext cx="2183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Overall this Notebook only predicts one time </a:t>
            </a:r>
            <a:r>
              <a:rPr lang="en" sz="1300">
                <a:solidFill>
                  <a:schemeClr val="dk2"/>
                </a:solidFill>
                <a:latin typeface="Nunito"/>
                <a:ea typeface="Nunito"/>
                <a:cs typeface="Nunito"/>
                <a:sym typeface="Nunito"/>
              </a:rPr>
              <a:t>series at a time and needs more parameters to be specified to do a complete TS forecast</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15’s Conclusion:</a:t>
            </a:r>
            <a:endParaRPr/>
          </a:p>
        </p:txBody>
      </p:sp>
      <p:sp>
        <p:nvSpPr>
          <p:cNvPr id="351" name="Google Shape;351;p24"/>
          <p:cNvSpPr txBox="1"/>
          <p:nvPr>
            <p:ph idx="1" type="body"/>
          </p:nvPr>
        </p:nvSpPr>
        <p:spPr>
          <a:xfrm>
            <a:off x="1303800" y="1553775"/>
            <a:ext cx="7030500" cy="3238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To </a:t>
            </a:r>
            <a:r>
              <a:rPr lang="en"/>
              <a:t>forecast</a:t>
            </a:r>
            <a:r>
              <a:rPr lang="en"/>
              <a:t> the Store Data, we used simple methods of forecasting</a:t>
            </a:r>
            <a:endParaRPr/>
          </a:p>
          <a:p>
            <a:pPr indent="-298450" lvl="1" marL="914400" rtl="0" algn="l">
              <a:lnSpc>
                <a:spcPct val="150000"/>
              </a:lnSpc>
              <a:spcBef>
                <a:spcPts val="0"/>
              </a:spcBef>
              <a:spcAft>
                <a:spcPts val="0"/>
              </a:spcAft>
              <a:buSzPts val="1100"/>
              <a:buChar char="○"/>
            </a:pPr>
            <a:r>
              <a:rPr lang="en"/>
              <a:t>Naive methods, seasonal decomposition, simple exponential smoothing, Holt method</a:t>
            </a:r>
            <a:endParaRPr/>
          </a:p>
          <a:p>
            <a:pPr indent="-311150" lvl="0" marL="457200" rtl="0" algn="l">
              <a:lnSpc>
                <a:spcPct val="150000"/>
              </a:lnSpc>
              <a:spcBef>
                <a:spcPts val="0"/>
              </a:spcBef>
              <a:spcAft>
                <a:spcPts val="0"/>
              </a:spcAft>
              <a:buSzPts val="1300"/>
              <a:buChar char="●"/>
            </a:pPr>
            <a:r>
              <a:rPr lang="en"/>
              <a:t>ARIMA performs all the work for you behind the scenes so we decided to forecast using beginner forecasting methods that use the basic snapshot of historical data to make a prediction</a:t>
            </a:r>
            <a:endParaRPr/>
          </a:p>
          <a:p>
            <a:pPr indent="-311150" lvl="0" marL="457200" rtl="0" algn="l">
              <a:lnSpc>
                <a:spcPct val="150000"/>
              </a:lnSpc>
              <a:spcBef>
                <a:spcPts val="0"/>
              </a:spcBef>
              <a:spcAft>
                <a:spcPts val="0"/>
              </a:spcAft>
              <a:buSzPts val="1300"/>
              <a:buChar char="●"/>
            </a:pPr>
            <a:r>
              <a:rPr lang="en"/>
              <a:t>Ultimately, this did not give us a great Root Mean Squared Error (RMSE) or Mean Absolute Error (MAE) but was one of the easiest methods for forecasting data. </a:t>
            </a:r>
            <a:endParaRPr/>
          </a:p>
          <a:p>
            <a:pPr indent="-311150" lvl="0" marL="457200" rtl="0" algn="l">
              <a:lnSpc>
                <a:spcPct val="150000"/>
              </a:lnSpc>
              <a:spcBef>
                <a:spcPts val="0"/>
              </a:spcBef>
              <a:spcAft>
                <a:spcPts val="0"/>
              </a:spcAft>
              <a:buSzPts val="1300"/>
              <a:buChar char="●"/>
            </a:pPr>
            <a:r>
              <a:rPr lang="en"/>
              <a:t>Important to mention that the Kaggle competition topic of Time Series was not heavily covered in our ML coursework.</a:t>
            </a:r>
            <a:endParaRPr/>
          </a:p>
          <a:p>
            <a:pPr indent="-298450" lvl="1" marL="914400" rtl="0" algn="l">
              <a:lnSpc>
                <a:spcPct val="150000"/>
              </a:lnSpc>
              <a:spcBef>
                <a:spcPts val="0"/>
              </a:spcBef>
              <a:spcAft>
                <a:spcPts val="0"/>
              </a:spcAft>
              <a:buSzPts val="1100"/>
              <a:buChar char="○"/>
            </a:pPr>
            <a:r>
              <a:rPr lang="en"/>
              <a:t>Based on what we learned in Stochastic Modelling we made a single prediction whereas for the Kaggle competition we had to predict sales based on multiple stores and items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Overview of the competition</a:t>
            </a:r>
            <a:endParaRPr sz="1600"/>
          </a:p>
          <a:p>
            <a:pPr indent="-330200" lvl="0" marL="457200" rtl="0" algn="l">
              <a:lnSpc>
                <a:spcPct val="150000"/>
              </a:lnSpc>
              <a:spcBef>
                <a:spcPts val="0"/>
              </a:spcBef>
              <a:spcAft>
                <a:spcPts val="0"/>
              </a:spcAft>
              <a:buSzPts val="1600"/>
              <a:buChar char="●"/>
            </a:pPr>
            <a:r>
              <a:rPr lang="en" sz="1600"/>
              <a:t>Dataset and Key Features</a:t>
            </a:r>
            <a:endParaRPr sz="1600"/>
          </a:p>
          <a:p>
            <a:pPr indent="-330200" lvl="0" marL="457200" rtl="0" algn="l">
              <a:lnSpc>
                <a:spcPct val="150000"/>
              </a:lnSpc>
              <a:spcBef>
                <a:spcPts val="0"/>
              </a:spcBef>
              <a:spcAft>
                <a:spcPts val="0"/>
              </a:spcAft>
              <a:buSzPts val="1600"/>
              <a:buChar char="●"/>
            </a:pPr>
            <a:r>
              <a:rPr lang="en" sz="1600"/>
              <a:t>Review of other Notebooks in the competition</a:t>
            </a:r>
            <a:endParaRPr sz="1600"/>
          </a:p>
          <a:p>
            <a:pPr indent="-330200" lvl="0" marL="457200" rtl="0" algn="l">
              <a:lnSpc>
                <a:spcPct val="150000"/>
              </a:lnSpc>
              <a:spcBef>
                <a:spcPts val="0"/>
              </a:spcBef>
              <a:spcAft>
                <a:spcPts val="0"/>
              </a:spcAft>
              <a:buSzPts val="1600"/>
              <a:buChar char="●"/>
            </a:pPr>
            <a:r>
              <a:rPr lang="en" sz="1600"/>
              <a:t>Team 15’s R Script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40"/>
              <a:t>Overview and Objective of the Competition:</a:t>
            </a:r>
            <a:endParaRPr sz="2340"/>
          </a:p>
        </p:txBody>
      </p:sp>
      <p:sp>
        <p:nvSpPr>
          <p:cNvPr id="290" name="Google Shape;290;p15"/>
          <p:cNvSpPr txBox="1"/>
          <p:nvPr>
            <p:ph idx="1" type="body"/>
          </p:nvPr>
        </p:nvSpPr>
        <p:spPr>
          <a:xfrm>
            <a:off x="653650" y="1553775"/>
            <a:ext cx="7680600" cy="2977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For this competition we were provided with 5 years worth of store-item sales data</a:t>
            </a:r>
            <a:endParaRPr sz="1500"/>
          </a:p>
          <a:p>
            <a:pPr indent="-323850" lvl="0" marL="457200" rtl="0" algn="l">
              <a:lnSpc>
                <a:spcPct val="150000"/>
              </a:lnSpc>
              <a:spcBef>
                <a:spcPts val="0"/>
              </a:spcBef>
              <a:spcAft>
                <a:spcPts val="0"/>
              </a:spcAft>
              <a:buSzPts val="1500"/>
              <a:buChar char="●"/>
            </a:pPr>
            <a:r>
              <a:rPr lang="en" sz="1500"/>
              <a:t>We were given 50 items at 10 different stores to forecast</a:t>
            </a:r>
            <a:endParaRPr sz="1500"/>
          </a:p>
          <a:p>
            <a:pPr indent="-323850" lvl="0" marL="457200" rtl="0" algn="l">
              <a:lnSpc>
                <a:spcPct val="150000"/>
              </a:lnSpc>
              <a:spcBef>
                <a:spcPts val="0"/>
              </a:spcBef>
              <a:spcAft>
                <a:spcPts val="0"/>
              </a:spcAft>
              <a:buSzPts val="1500"/>
              <a:buChar char="●"/>
            </a:pPr>
            <a:r>
              <a:rPr lang="en" sz="1500"/>
              <a:t>How do we best deal with seasonality, should we model the stores together or separately?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does the Data Set come from and w</a:t>
            </a:r>
            <a:r>
              <a:rPr lang="en"/>
              <a:t>hat are the Key Features?</a:t>
            </a:r>
            <a:endParaRPr/>
          </a:p>
        </p:txBody>
      </p:sp>
      <p:sp>
        <p:nvSpPr>
          <p:cNvPr id="296" name="Google Shape;296;p16"/>
          <p:cNvSpPr txBox="1"/>
          <p:nvPr>
            <p:ph idx="1" type="body"/>
          </p:nvPr>
        </p:nvSpPr>
        <p:spPr>
          <a:xfrm>
            <a:off x="630325" y="1545750"/>
            <a:ext cx="7030500" cy="2549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Data set is </a:t>
            </a:r>
            <a:r>
              <a:rPr lang="en" sz="1500"/>
              <a:t>provided by Kaggle, does not directly specify the source</a:t>
            </a:r>
            <a:endParaRPr sz="1500"/>
          </a:p>
          <a:p>
            <a:pPr indent="-323850" lvl="0" marL="457200" rtl="0" algn="l">
              <a:lnSpc>
                <a:spcPct val="150000"/>
              </a:lnSpc>
              <a:spcBef>
                <a:spcPts val="0"/>
              </a:spcBef>
              <a:spcAft>
                <a:spcPts val="0"/>
              </a:spcAft>
              <a:buSzPts val="1500"/>
              <a:buChar char="●"/>
            </a:pPr>
            <a:r>
              <a:rPr lang="en" sz="1500"/>
              <a:t>The key features of the data set include:</a:t>
            </a:r>
            <a:endParaRPr sz="1500"/>
          </a:p>
          <a:p>
            <a:pPr indent="-311150" lvl="1" marL="914400" rtl="0" algn="l">
              <a:lnSpc>
                <a:spcPct val="150000"/>
              </a:lnSpc>
              <a:spcBef>
                <a:spcPts val="0"/>
              </a:spcBef>
              <a:spcAft>
                <a:spcPts val="0"/>
              </a:spcAft>
              <a:buSzPts val="1300"/>
              <a:buChar char="○"/>
            </a:pPr>
            <a:r>
              <a:rPr lang="en" sz="1300"/>
              <a:t>Dates</a:t>
            </a:r>
            <a:endParaRPr sz="1300"/>
          </a:p>
          <a:p>
            <a:pPr indent="-311150" lvl="1" marL="914400" rtl="0" algn="l">
              <a:lnSpc>
                <a:spcPct val="150000"/>
              </a:lnSpc>
              <a:spcBef>
                <a:spcPts val="0"/>
              </a:spcBef>
              <a:spcAft>
                <a:spcPts val="0"/>
              </a:spcAft>
              <a:buSzPts val="1300"/>
              <a:buChar char="○"/>
            </a:pPr>
            <a:r>
              <a:rPr lang="en" sz="1300"/>
              <a:t>Stores (10)</a:t>
            </a:r>
            <a:endParaRPr sz="1300"/>
          </a:p>
          <a:p>
            <a:pPr indent="-311150" lvl="1" marL="914400" rtl="0" algn="l">
              <a:lnSpc>
                <a:spcPct val="150000"/>
              </a:lnSpc>
              <a:spcBef>
                <a:spcPts val="0"/>
              </a:spcBef>
              <a:spcAft>
                <a:spcPts val="0"/>
              </a:spcAft>
              <a:buSzPts val="1300"/>
              <a:buChar char="○"/>
            </a:pPr>
            <a:r>
              <a:rPr lang="en" sz="1300"/>
              <a:t>Items (50)</a:t>
            </a:r>
            <a:endParaRPr sz="1300"/>
          </a:p>
          <a:p>
            <a:pPr indent="-311150" lvl="1" marL="914400" rtl="0" algn="l">
              <a:lnSpc>
                <a:spcPct val="150000"/>
              </a:lnSpc>
              <a:spcBef>
                <a:spcPts val="0"/>
              </a:spcBef>
              <a:spcAft>
                <a:spcPts val="0"/>
              </a:spcAft>
              <a:buSzPts val="1300"/>
              <a:buChar char="○"/>
            </a:pPr>
            <a:r>
              <a:rPr lang="en" sz="1300"/>
              <a:t>Sales per store and item</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337500" y="781288"/>
            <a:ext cx="2819400" cy="4067175"/>
          </a:xfrm>
          <a:prstGeom prst="rect">
            <a:avLst/>
          </a:prstGeom>
          <a:noFill/>
          <a:ln>
            <a:noFill/>
          </a:ln>
        </p:spPr>
      </p:pic>
      <p:pic>
        <p:nvPicPr>
          <p:cNvPr id="302" name="Google Shape;302;p17"/>
          <p:cNvPicPr preferRelativeResize="0"/>
          <p:nvPr/>
        </p:nvPicPr>
        <p:blipFill>
          <a:blip r:embed="rId4">
            <a:alphaModFix/>
          </a:blip>
          <a:stretch>
            <a:fillRect/>
          </a:stretch>
        </p:blipFill>
        <p:spPr>
          <a:xfrm>
            <a:off x="5023450" y="795563"/>
            <a:ext cx="2762250" cy="4038600"/>
          </a:xfrm>
          <a:prstGeom prst="rect">
            <a:avLst/>
          </a:prstGeom>
          <a:noFill/>
          <a:ln>
            <a:noFill/>
          </a:ln>
        </p:spPr>
      </p:pic>
      <p:sp>
        <p:nvSpPr>
          <p:cNvPr id="303" name="Google Shape;303;p17"/>
          <p:cNvSpPr txBox="1"/>
          <p:nvPr>
            <p:ph type="title"/>
          </p:nvPr>
        </p:nvSpPr>
        <p:spPr>
          <a:xfrm>
            <a:off x="1337500" y="227725"/>
            <a:ext cx="3492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train.csv</a:t>
            </a:r>
            <a:endParaRPr/>
          </a:p>
        </p:txBody>
      </p:sp>
      <p:sp>
        <p:nvSpPr>
          <p:cNvPr id="304" name="Google Shape;304;p17"/>
          <p:cNvSpPr txBox="1"/>
          <p:nvPr>
            <p:ph type="title"/>
          </p:nvPr>
        </p:nvSpPr>
        <p:spPr>
          <a:xfrm>
            <a:off x="5023450" y="227725"/>
            <a:ext cx="3492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595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 of Notebook “</a:t>
            </a:r>
            <a:r>
              <a:rPr lang="en"/>
              <a:t>Basic Time Series Forecasting”</a:t>
            </a:r>
            <a:endParaRPr/>
          </a:p>
        </p:txBody>
      </p:sp>
      <p:sp>
        <p:nvSpPr>
          <p:cNvPr id="310" name="Google Shape;310;p18"/>
          <p:cNvSpPr txBox="1"/>
          <p:nvPr>
            <p:ph idx="1" type="body"/>
          </p:nvPr>
        </p:nvSpPr>
        <p:spPr>
          <a:xfrm>
            <a:off x="191700" y="1597875"/>
            <a:ext cx="7030500" cy="327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This submission was mostly script based</a:t>
            </a:r>
            <a:endParaRPr/>
          </a:p>
          <a:p>
            <a:pPr indent="-311150" lvl="0" marL="457200" rtl="0" algn="l">
              <a:spcBef>
                <a:spcPts val="0"/>
              </a:spcBef>
              <a:spcAft>
                <a:spcPts val="0"/>
              </a:spcAft>
              <a:buSzPts val="1300"/>
              <a:buAutoNum type="arabicPeriod"/>
            </a:pPr>
            <a:r>
              <a:rPr lang="en"/>
              <a:t>This Notebook made good use of basic functions to create time series forecasting</a:t>
            </a:r>
            <a:endParaRPr/>
          </a:p>
          <a:p>
            <a:pPr indent="-298450" lvl="1" marL="914400" rtl="0" algn="l">
              <a:spcBef>
                <a:spcPts val="0"/>
              </a:spcBef>
              <a:spcAft>
                <a:spcPts val="0"/>
              </a:spcAft>
              <a:buSzPts val="1100"/>
              <a:buAutoNum type="alphaLcPeriod"/>
            </a:pPr>
            <a:r>
              <a:rPr lang="en"/>
              <a:t>ggplot, arima, acf and pacf plots </a:t>
            </a:r>
            <a:endParaRPr/>
          </a:p>
          <a:p>
            <a:pPr indent="-311150" lvl="0" marL="457200" rtl="0" algn="l">
              <a:spcBef>
                <a:spcPts val="0"/>
              </a:spcBef>
              <a:spcAft>
                <a:spcPts val="0"/>
              </a:spcAft>
              <a:buSzPts val="1300"/>
              <a:buAutoNum type="arabicPeriod"/>
            </a:pPr>
            <a:r>
              <a:rPr lang="en"/>
              <a:t>The plot, however, was not very interpretable </a:t>
            </a:r>
            <a:endParaRPr/>
          </a:p>
          <a:p>
            <a:pPr indent="-298450" lvl="1" marL="914400" rtl="0" algn="l">
              <a:spcBef>
                <a:spcPts val="0"/>
              </a:spcBef>
              <a:spcAft>
                <a:spcPts val="0"/>
              </a:spcAft>
              <a:buSzPts val="1100"/>
              <a:buAutoNum type="alphaLcPeriod"/>
            </a:pPr>
            <a:r>
              <a:rPr lang="en"/>
              <a:t>Plot looks like white noise </a:t>
            </a:r>
            <a:endParaRPr/>
          </a:p>
          <a:p>
            <a:pPr indent="-298450" lvl="1" marL="914400" rtl="0" algn="l">
              <a:spcBef>
                <a:spcPts val="0"/>
              </a:spcBef>
              <a:spcAft>
                <a:spcPts val="0"/>
              </a:spcAft>
              <a:buSzPts val="1100"/>
              <a:buAutoNum type="alphaLcPeriod"/>
            </a:pPr>
            <a:r>
              <a:rPr lang="en"/>
              <a:t>Not a great display of seasonality</a:t>
            </a:r>
            <a:endParaRPr/>
          </a:p>
          <a:p>
            <a:pPr indent="-311150" lvl="0" marL="457200" rtl="0" algn="l">
              <a:spcBef>
                <a:spcPts val="0"/>
              </a:spcBef>
              <a:spcAft>
                <a:spcPts val="0"/>
              </a:spcAft>
              <a:buSzPts val="1300"/>
              <a:buAutoNum type="arabicPeriod"/>
            </a:pPr>
            <a:r>
              <a:rPr lang="en"/>
              <a:t>Did not explore seasonality beyond the year</a:t>
            </a:r>
            <a:endParaRPr/>
          </a:p>
          <a:p>
            <a:pPr indent="-298450" lvl="1" marL="914400" rtl="0" algn="l">
              <a:spcBef>
                <a:spcPts val="0"/>
              </a:spcBef>
              <a:spcAft>
                <a:spcPts val="0"/>
              </a:spcAft>
              <a:buSzPts val="1100"/>
              <a:buAutoNum type="alphaLcPeriod"/>
            </a:pPr>
            <a:r>
              <a:rPr lang="en"/>
              <a:t>Their prediction did not change based on their model</a:t>
            </a:r>
            <a:endParaRPr/>
          </a:p>
          <a:p>
            <a:pPr indent="-298450" lvl="2" marL="1371600" rtl="0" algn="l">
              <a:spcBef>
                <a:spcPts val="0"/>
              </a:spcBef>
              <a:spcAft>
                <a:spcPts val="0"/>
              </a:spcAft>
              <a:buSzPts val="1100"/>
              <a:buAutoNum type="romanLcPeriod"/>
            </a:pPr>
            <a:r>
              <a:rPr lang="en"/>
              <a:t>Used </a:t>
            </a:r>
            <a:r>
              <a:rPr lang="en"/>
              <a:t>prophet for forecasting </a:t>
            </a:r>
            <a:endParaRPr/>
          </a:p>
          <a:p>
            <a:pPr indent="0" lvl="0" marL="0" rtl="0" algn="l">
              <a:spcBef>
                <a:spcPts val="120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4572000" y="2167500"/>
            <a:ext cx="3968001" cy="2976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100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Time Series Chart</a:t>
            </a:r>
            <a:endParaRPr/>
          </a:p>
        </p:txBody>
      </p:sp>
      <p:pic>
        <p:nvPicPr>
          <p:cNvPr id="317" name="Google Shape;317;p19"/>
          <p:cNvPicPr preferRelativeResize="0"/>
          <p:nvPr/>
        </p:nvPicPr>
        <p:blipFill>
          <a:blip r:embed="rId3">
            <a:alphaModFix/>
          </a:blip>
          <a:stretch>
            <a:fillRect/>
          </a:stretch>
        </p:blipFill>
        <p:spPr>
          <a:xfrm>
            <a:off x="1556975" y="620950"/>
            <a:ext cx="6030057" cy="452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41975" y="405375"/>
            <a:ext cx="7428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 of Notebook “Introduction to Forecasting”</a:t>
            </a:r>
            <a:endParaRPr/>
          </a:p>
        </p:txBody>
      </p:sp>
      <p:sp>
        <p:nvSpPr>
          <p:cNvPr id="323" name="Google Shape;323;p20"/>
          <p:cNvSpPr txBox="1"/>
          <p:nvPr>
            <p:ph idx="1" type="body"/>
          </p:nvPr>
        </p:nvSpPr>
        <p:spPr>
          <a:xfrm>
            <a:off x="1303800" y="1512100"/>
            <a:ext cx="7030500" cy="301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Overview: Based on the prompt of the Store Item Demand Competition this Notebook scored very highly. Report was in-depth with great use of time-series graphics</a:t>
            </a:r>
            <a:endParaRPr/>
          </a:p>
          <a:p>
            <a:pPr indent="-311150" lvl="0" marL="457200" rtl="0" algn="l">
              <a:spcBef>
                <a:spcPts val="0"/>
              </a:spcBef>
              <a:spcAft>
                <a:spcPts val="0"/>
              </a:spcAft>
              <a:buSzPts val="1300"/>
              <a:buAutoNum type="arabicPeriod"/>
            </a:pPr>
            <a:r>
              <a:rPr lang="en"/>
              <a:t>Seasonal plots looked very crowded, hard to distinguish between years in exploratory data</a:t>
            </a:r>
            <a:endParaRPr/>
          </a:p>
        </p:txBody>
      </p:sp>
      <p:pic>
        <p:nvPicPr>
          <p:cNvPr id="324" name="Google Shape;324;p20"/>
          <p:cNvPicPr preferRelativeResize="0"/>
          <p:nvPr/>
        </p:nvPicPr>
        <p:blipFill>
          <a:blip r:embed="rId3">
            <a:alphaModFix/>
          </a:blip>
          <a:stretch>
            <a:fillRect/>
          </a:stretch>
        </p:blipFill>
        <p:spPr>
          <a:xfrm>
            <a:off x="3068600" y="2444100"/>
            <a:ext cx="3974749" cy="255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0" y="832950"/>
            <a:ext cx="5018651" cy="3226273"/>
          </a:xfrm>
          <a:prstGeom prst="rect">
            <a:avLst/>
          </a:prstGeom>
          <a:noFill/>
          <a:ln>
            <a:noFill/>
          </a:ln>
        </p:spPr>
      </p:pic>
      <p:pic>
        <p:nvPicPr>
          <p:cNvPr id="330" name="Google Shape;330;p21"/>
          <p:cNvPicPr preferRelativeResize="0"/>
          <p:nvPr/>
        </p:nvPicPr>
        <p:blipFill>
          <a:blip r:embed="rId4">
            <a:alphaModFix/>
          </a:blip>
          <a:stretch>
            <a:fillRect/>
          </a:stretch>
        </p:blipFill>
        <p:spPr>
          <a:xfrm>
            <a:off x="5018650" y="786612"/>
            <a:ext cx="3972549" cy="347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