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slides/slide6.xml" Type="http://schemas.openxmlformats.org/officeDocument/2006/relationships/slide"/><Relationship Id="rId15" Target="slides/slide7.xml" Type="http://schemas.openxmlformats.org/officeDocument/2006/relationships/slide"/><Relationship Id="rId16" Target="slides/slide8.xml" Type="http://schemas.openxmlformats.org/officeDocument/2006/relationships/slide"/><Relationship Id="rId17" Target="slides/slide9.xml" Type="http://schemas.openxmlformats.org/officeDocument/2006/relationships/slide"/><Relationship Id="rId18" Target="slides/slide10.xml" Type="http://schemas.openxmlformats.org/officeDocument/2006/relationships/slide"/><Relationship Id="rId19" Target="slides/slide11.xml" Type="http://schemas.openxmlformats.org/officeDocument/2006/relationships/slide"/><Relationship Id="rId2" Target="viewProps.xml" Type="http://schemas.openxmlformats.org/officeDocument/2006/relationships/viewProps"/><Relationship Id="rId20" Target="slides/slide12.xml" Type="http://schemas.openxmlformats.org/officeDocument/2006/relationships/slide"/><Relationship Id="rId21" Target="slides/slide13.xml" Type="http://schemas.openxmlformats.org/officeDocument/2006/relationships/slide"/><Relationship Id="rId22" Target="slides/slide14.xml" Type="http://schemas.openxmlformats.org/officeDocument/2006/relationships/slide"/><Relationship Id="rId23" Target="slides/slide15.xml" Type="http://schemas.openxmlformats.org/officeDocument/2006/relationships/slide"/><Relationship Id="rId24" Target="slides/slide16.xml" Type="http://schemas.openxmlformats.org/officeDocument/2006/relationships/slide"/><Relationship Id="rId25" Target="slides/slide17.xml" Type="http://schemas.openxmlformats.org/officeDocument/2006/relationships/slide"/><Relationship Id="rId26" Target="slides/slide18.xml" Type="http://schemas.openxmlformats.org/officeDocument/2006/relationships/slide"/><Relationship Id="rId27" Target="slides/slide19.xml" Type="http://schemas.openxmlformats.org/officeDocument/2006/relationships/slide"/><Relationship Id="rId28" Target="slides/slide20.xml" Type="http://schemas.openxmlformats.org/officeDocument/2006/relationships/slide"/><Relationship Id="rId29" Target="slides/slide21.xml" Type="http://schemas.openxmlformats.org/officeDocument/2006/relationships/slide"/><Relationship Id="rId3" Target="presProps.xml" Type="http://schemas.openxmlformats.org/officeDocument/2006/relationships/presProps"/><Relationship Id="rId30" Target="notesSlides/notesSlide1.xml" Type="http://schemas.openxmlformats.org/officeDocument/2006/relationships/notesSlide"/><Relationship Id="rId31" Target="notesSlides/notesSlide2.xml" Type="http://schemas.openxmlformats.org/officeDocument/2006/relationships/notesSlide"/><Relationship Id="rId32" Target="notesSlides/notesSlide3.xml" Type="http://schemas.openxmlformats.org/officeDocument/2006/relationships/notesSlide"/><Relationship Id="rId33" Target="notesSlides/notesSlide4.xml" Type="http://schemas.openxmlformats.org/officeDocument/2006/relationships/notesSlide"/><Relationship Id="rId34" Target="notesSlides/notesSlide5.xml" Type="http://schemas.openxmlformats.org/officeDocument/2006/relationships/notesSlide"/><Relationship Id="rId35" Target="notesSlides/notesSlide6.xml" Type="http://schemas.openxmlformats.org/officeDocument/2006/relationships/notesSlide"/><Relationship Id="rId36" Target="notesSlides/notesSlide7.xml" Type="http://schemas.openxmlformats.org/officeDocument/2006/relationships/notesSlide"/><Relationship Id="rId37" Target="notesSlides/notesSlide8.xml" Type="http://schemas.openxmlformats.org/officeDocument/2006/relationships/notesSlide"/><Relationship Id="rId38" Target="notesSlides/notesSlide9.xml" Type="http://schemas.openxmlformats.org/officeDocument/2006/relationships/notesSlide"/><Relationship Id="rId39" Target="notesSlides/notesSlide10.xml" Type="http://schemas.openxmlformats.org/officeDocument/2006/relationships/notesSlide"/><Relationship Id="rId4" Target="slideMasters/slideMaster1.xml" Type="http://schemas.openxmlformats.org/officeDocument/2006/relationships/slideMaster"/><Relationship Id="rId40" Target="notesSlides/notesSlide11.xml" Type="http://schemas.openxmlformats.org/officeDocument/2006/relationships/notesSlide"/><Relationship Id="rId41" Target="notesSlides/notesSlide12.xml" Type="http://schemas.openxmlformats.org/officeDocument/2006/relationships/notesSlide"/><Relationship Id="rId42" Target="notesSlides/notesSlide13.xml" Type="http://schemas.openxmlformats.org/officeDocument/2006/relationships/notesSlide"/><Relationship Id="rId43" Target="notesSlides/notesSlide14.xml" Type="http://schemas.openxmlformats.org/officeDocument/2006/relationships/notesSlide"/><Relationship Id="rId44" Target="notesSlides/notesSlide15.xml" Type="http://schemas.openxmlformats.org/officeDocument/2006/relationships/notesSlide"/><Relationship Id="rId45" Target="notesSlides/notesSlide16.xml" Type="http://schemas.openxmlformats.org/officeDocument/2006/relationships/notesSlide"/><Relationship Id="rId46" Target="notesSlides/notesSlide17.xml" Type="http://schemas.openxmlformats.org/officeDocument/2006/relationships/notesSlide"/><Relationship Id="rId47" Target="notesSlides/notesSlide18.xml" Type="http://schemas.openxmlformats.org/officeDocument/2006/relationships/notesSlide"/><Relationship Id="rId48" Target="notesSlides/notesSlide19.xml" Type="http://schemas.openxmlformats.org/officeDocument/2006/relationships/notesSlide"/><Relationship Id="rId49" Target="notesSlides/notesSlide20.xml" Type="http://schemas.openxmlformats.org/officeDocument/2006/relationships/notesSlide"/><Relationship Id="rId50" Target="notesSlides/notesSlide21.xml" Type="http://schemas.openxmlformats.org/officeDocument/2006/relationships/notesSlide"/><Relationship Id="rId6" Target="notesMasters/notesMaster1.xml" Type="http://schemas.openxmlformats.org/officeDocument/2006/relationships/notesMaster"/><Relationship Id="rId7" Target="theme/theme2.xml" Type="http://schemas.openxmlformats.org/officeDocument/2006/relationships/them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" type="body" sz="quarter"/>
          </p:nvPr>
        </p:nvSpPr>
        <p:spPr>
          <a:xfrm rot="0" flipH="false" flipV="false">
            <a:off x="1155700" y="2825750"/>
            <a:ext cx="9880600" cy="990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16666"/>
              </a:lnSpc>
              <a:defRPr sz="5400" b="true" i="false" u="none" strike="noStrike">
                <a:solidFill>
                  <a:srgbClr val="000000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/>
          </p:nvPr>
        </p:nvSpPr>
        <p:spPr>
          <a:xfrm rot="0" flipH="false" flipV="false">
            <a:off x="635000" y="787400"/>
            <a:ext cx="5256743" cy="1460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8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name="AutoShape 5" id="5"/>
          <p:cNvSpPr/>
          <p:nvPr>
            <p:ph idx="5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name="AutoShape 6" id="6"/>
          <p:cNvSpPr/>
          <p:nvPr>
            <p:ph idx="6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  <p:sp>
        <p:nvSpPr>
          <p:cNvPr name="AutoShape 7" id="7"/>
          <p:cNvSpPr/>
          <p:nvPr>
            <p:ph idx="7" type="body" sz="quarter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8" type="body" sz="quarter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9" type="body" sz="quarter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10" type="body" sz="quarter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11" type="body" sz="quarter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12" type="body" sz="quarter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13" type="body" sz="quarter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14" type="body" sz="quarter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straightConnector1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15" type="body" sz="quarter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16" type="body" sz="quarter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17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8" type="body" sz="quarter"/>
          </p:nvPr>
        </p:nvSpPr>
        <p:spPr>
          <a:xfrm rot="0" flipH="false" flipV="false"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19" type="body" sz="quarter"/>
          </p:nvPr>
        </p:nvSpPr>
        <p:spPr>
          <a:xfrm rot="0" flipH="false" flipV="false"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0" type="pic" sz="quarter"/>
          </p:nvPr>
        </p:nvSpPr>
        <p:spPr>
          <a:xfrm rot="0" flipH="false" flipV="false"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1" type="body" sz="quarter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2" type="body" sz="quarter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3" type="body" sz="quarter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4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25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6" type="body" sz="quarter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7" type="body" sz="quarter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8" type="body" sz="quarter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9" type="body" sz="quarter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6" id="6"/>
          <p:cNvSpPr/>
          <p:nvPr>
            <p:ph idx="30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1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32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3" type="body" sz="quarter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4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35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36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37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8" type="body" sz="quarter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39" type="body" sz="quarter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40" type="body" sz="quarter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41" type="body" sz="quarter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42" type="body" sz="quarter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43" type="body" sz="quarter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44" type="body" sz="quarter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45" type="body" sz="quarter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l">
              <a:lnSpc>
                <a:spcPct val="125000"/>
              </a:lnSpc>
              <a:defRPr sz="16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6" type="body" sz="quarter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3200" b="tru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47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48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49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50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51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52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32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53" type="body" sz="quarter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10" id="10"/>
          <p:cNvSpPr/>
          <p:nvPr>
            <p:ph idx="54" type="body" sz="quarter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11" id="11"/>
          <p:cNvSpPr/>
          <p:nvPr>
            <p:ph idx="55" type="body" sz="quarter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12" id="12"/>
          <p:cNvSpPr/>
          <p:nvPr>
            <p:ph idx="56" type="body" sz="quarter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13" id="13"/>
          <p:cNvSpPr/>
          <p:nvPr>
            <p:ph idx="57" type="body" sz="quarter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14" id="14"/>
          <p:cNvSpPr/>
          <p:nvPr>
            <p:ph idx="58" type="body" sz="quarter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1400" b="false" i="false" u="none" strike="noStrike">
                <a:solidFill>
                  <a:srgbClr val="9B9EA2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9" type="body" sz="quarter"/>
          </p:nvPr>
        </p:nvSpPr>
        <p:spPr>
          <a:xfrm rot="0" flipH="false" flipV="false">
            <a:off x="1155700" y="2745740"/>
            <a:ext cx="9880600" cy="990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16666"/>
              </a:lnSpc>
              <a:defRPr sz="5400" b="true" i="false" u="none" strike="noStrike">
                <a:solidFill>
                  <a:srgbClr val="000000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60" type="body" sz="quarter"/>
          </p:nvPr>
        </p:nvSpPr>
        <p:spPr>
          <a:xfrm rot="0" flipH="false" flipV="false">
            <a:off x="1155700" y="2082800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spAutoFit/>
          </a:bodyPr>
          <a:lstStyle>
            <a:lvl1pPr algn="ctr">
              <a:lnSpc>
                <a:spcPct val="125000"/>
              </a:lnSpc>
              <a:defRPr sz="1600" b="false" i="false" u="none" strike="noStrike">
                <a:solidFill>
                  <a:srgbClr val="1F2329">
                    <a:alpha val="100000"/>
                  </a:srgbClr>
                </a:solidFill>
                <a:latin typeface="Roboto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7.png" Type="http://schemas.openxmlformats.org/officeDocument/2006/relationships/image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1.png" Type="http://schemas.openxmlformats.org/officeDocument/2006/relationships/image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5.png" Type="http://schemas.openxmlformats.org/officeDocument/2006/relationships/image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6.png" Type="http://schemas.openxmlformats.org/officeDocument/2006/relationships/image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7.png" Type="http://schemas.openxmlformats.org/officeDocument/2006/relationships/image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0.png" Type="http://schemas.openxmlformats.org/officeDocument/2006/relationships/image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816350" y="2097110"/>
            <a:ext cx="4559300" cy="762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4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GeoeastRC培训笔记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48371" y="739513"/>
            <a:ext cx="7862254" cy="5925304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648371" y="358513"/>
            <a:ext cx="80772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Trap：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930141" y="678287"/>
            <a:ext cx="1524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AI断层识别：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1398748"/>
            <a:ext cx="2120900" cy="152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自己如何训练模型：</a:t>
            </a:r>
            <a:endParaRPr lang="en-US" sz="1100"/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创建断层体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创建标签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训练模型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预测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rcRect l="0" r="0" t="0" b="0"/>
          <a:stretch>
            <a:fillRect/>
          </a:stretch>
        </p:blipFill>
        <p:spPr>
          <a:xfrm rot="0" flipH="false" flipV="false">
            <a:off x="7017116" y="1304964"/>
            <a:ext cx="3136871" cy="638507"/>
          </a:xfrm>
          <a:prstGeom prst="roundRect">
            <a:avLst>
              <a:gd name="adj" fmla="val 0"/>
            </a:avLst>
          </a:prstGeom>
          <a:ln>
            <a:noFill/>
            <a:prstDash val="solid"/>
          </a:ln>
        </p:spPr>
      </p:pic>
      <p:grpSp>
        <p:nvGrpSpPr>
          <p:cNvPr name="Group 5" id="5"/>
          <p:cNvGrpSpPr/>
          <p:nvPr/>
        </p:nvGrpSpPr>
        <p:grpSpPr>
          <a:xfrm>
            <a:off x="3388895" y="1304964"/>
            <a:ext cx="3290367" cy="4463846"/>
            <a:chOff x="3388895" y="1304964"/>
            <a:chExt cx="3290367" cy="446384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 flipH="false" flipV="false">
              <a:off x="3388895" y="1304964"/>
              <a:ext cx="3290367" cy="4463846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name="AutoShape 7" id="7"/>
            <p:cNvSpPr/>
            <p:nvPr/>
          </p:nvSpPr>
          <p:spPr>
            <a:xfrm rot="0" flipH="false" flipV="false">
              <a:off x="5453794" y="4784260"/>
              <a:ext cx="988056" cy="217398"/>
            </a:xfrm>
            <a:prstGeom prst="roundRect">
              <a:avLst>
                <a:gd name="adj" fmla="val 0"/>
              </a:avLst>
            </a:prstGeom>
            <a:noFill/>
            <a:ln w="25400" cmpd="sng" cap="flat">
              <a:solidFill>
                <a:srgbClr val="D83931">
                  <a:alpha val="100000"/>
                </a:srgbClr>
              </a:solidFill>
              <a:prstDash val="solid"/>
              <a:round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false" flipV="false">
            <a:off x="7017116" y="2301406"/>
            <a:ext cx="3290367" cy="364222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99440" y="1099981"/>
            <a:ext cx="2952689" cy="2329019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930141" y="678287"/>
            <a:ext cx="15621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AI层位预测：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930141" y="678287"/>
            <a:ext cx="1905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AI面属性分类：</a:t>
            </a:r>
            <a:endParaRPr lang="en-US" sz="1100"/>
          </a:p>
        </p:txBody>
      </p:sp>
      <p:grpSp>
        <p:nvGrpSpPr>
          <p:cNvPr name="Group 3" id="3"/>
          <p:cNvGrpSpPr/>
          <p:nvPr/>
        </p:nvGrpSpPr>
        <p:grpSpPr>
          <a:xfrm>
            <a:off x="212443" y="678287"/>
            <a:ext cx="6622575" cy="5680750"/>
            <a:chOff x="212443" y="678287"/>
            <a:chExt cx="6622575" cy="568075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 flipH="false" flipV="false">
              <a:off x="212443" y="1781879"/>
              <a:ext cx="6622575" cy="4577158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 flipH="false" flipV="false">
              <a:off x="4563224" y="678287"/>
              <a:ext cx="1498600" cy="1092200"/>
            </a:xfrm>
            <a:prstGeom prst="roundRect">
              <a:avLst>
                <a:gd name="adj" fmla="val 29216"/>
              </a:avLst>
            </a:prstGeom>
            <a:ln>
              <a:noFill/>
              <a:prstDash val="solid"/>
            </a:ln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3108" r="29607" t="0" b="5149"/>
          <a:stretch>
            <a:fillRect/>
          </a:stretch>
        </p:blipFill>
        <p:spPr>
          <a:xfrm rot="0" flipH="false" flipV="false">
            <a:off x="6979291" y="1059287"/>
            <a:ext cx="4983761" cy="4186570"/>
          </a:xfrm>
          <a:prstGeom prst="roundRect">
            <a:avLst>
              <a:gd name="adj" fmla="val 27277"/>
            </a:avLst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930141" y="678287"/>
            <a:ext cx="3048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SGD - 导向与三维可视化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1398748"/>
            <a:ext cx="5667267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随钻VSP的地震地质导向钻井，属性修改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17843" y="1826561"/>
            <a:ext cx="8921064" cy="474746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930141" y="1398748"/>
            <a:ext cx="5664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RST - 河道属性追踪</a:t>
            </a:r>
            <a:endParaRPr lang="en-US" sz="1100"/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溶洞、河道、砂体、断层、火山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678287"/>
            <a:ext cx="3048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地质体追踪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930141" y="2210475"/>
            <a:ext cx="56642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种子点方法追踪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930141" y="678287"/>
            <a:ext cx="3048000" cy="762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反演</a:t>
            </a: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endParaRPr lang="en-US" sz="1100"/>
          </a:p>
          <a:p>
            <a:pPr algn="l" indent="-254000" marL="254000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叠后反演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1659903"/>
            <a:ext cx="9575800" cy="3962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自适应拓频：提高高频有效信息振幅</a:t>
            </a:r>
            <a:endParaRPr lang="en-US" sz="1100"/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测井数据预处理：井径矫正 AC 非常重要，井径异常处用岩石物理子系统对GR、AC、DEN三种曲线进行井径矫正。矫正之后能提升井震标定质量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多井曲线标准化：均值矫正法、均值-方差法比较好，趋势面法需要很好的数据理解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岩石物理分析：利用测井曲线特征定位、区分感兴趣的目标，例如不同岩性的波阻抗特征与测井数据进行对应，几种分析方法：纵、横波阻抗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反演用的子波是用井和地震在目的层位的“确定性子波”，比构造解释用的雷克子波更准，要求更高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曲线重构：消除孔隙和流体对曲线的影响；低频AC+高频SP、GR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地质统计学反演/确定性反演</a:t>
            </a: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稀疏脉冲反演 sparse spike inversion：假设前提最大反射系数是稀疏的，地震数据与子波反褶积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自适应宽带约束反演ABCI：基于模型、适用于测井数据少的滩区，分辨率稍高，但2-3米储层达不到</a:t>
            </a:r>
          </a:p>
          <a:p>
            <a:pPr algn="l" indent="0">
              <a:lnSpc>
                <a:spcPct val="125000"/>
              </a:lnSpc>
              <a:buClr>
                <a:srgbClr val="FFFFFF"/>
              </a:buClr>
              <a:buFont typeface="+mj-lt"/>
              <a:buAutoNum type="arabicPeriod" startAt="1"/>
            </a:pP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5440966" y="590599"/>
            <a:ext cx="5233607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1600">
                <a:solidFill>
                  <a:srgbClr val="D83931"/>
                </a:solidFill>
                <a:latin typeface="Roboto"/>
                <a:ea typeface="Roboto"/>
                <a:cs typeface="Roboto"/>
                <a:sym typeface="Roboto"/>
              </a:rPr>
              <a:t>褶积怎么做的，波阻抗是深度域，怎么变成时间域的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r="0" t="0" b="48859"/>
          <a:stretch>
            <a:fillRect/>
          </a:stretch>
        </p:blipFill>
        <p:spPr>
          <a:xfrm rot="0" flipH="false" flipV="false">
            <a:off x="4773651" y="3090930"/>
            <a:ext cx="7221282" cy="3313090"/>
          </a:xfrm>
          <a:prstGeom prst="roundRect">
            <a:avLst>
              <a:gd name="adj" fmla="val 0"/>
            </a:avLst>
          </a:prstGeom>
          <a:ln w="12700">
            <a:solidFill>
              <a:srgbClr val="2B2F36">
                <a:alpha val="100000"/>
              </a:srgbClr>
            </a:solidFill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930141" y="1398748"/>
            <a:ext cx="56642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AC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930141" y="678287"/>
            <a:ext cx="3048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声波时差井眼矫正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96667" y="713838"/>
            <a:ext cx="7236001" cy="5187906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1219024"/>
            <a:ext cx="12192000" cy="5638976"/>
            <a:chOff x="0" y="1219024"/>
            <a:chExt cx="12192000" cy="563897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 flipH="false" flipV="false">
              <a:off x="0" y="1219024"/>
              <a:ext cx="12192000" cy="5638976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0" r="44243" t="0" b="0"/>
            <a:stretch>
              <a:fillRect/>
            </a:stretch>
          </p:blipFill>
          <p:spPr>
            <a:xfrm rot="0" flipH="false" flipV="false">
              <a:off x="344331" y="1219024"/>
              <a:ext cx="1685299" cy="952500"/>
            </a:xfrm>
            <a:prstGeom prst="roundRect">
              <a:avLst>
                <a:gd name="adj" fmla="val 0"/>
              </a:avLst>
            </a:prstGeom>
            <a:ln>
              <a:noFill/>
              <a:prstDash val="solid"/>
            </a:ln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56620" r="0" t="0" b="0"/>
            <a:stretch>
              <a:fillRect/>
            </a:stretch>
          </p:blipFill>
          <p:spPr>
            <a:xfrm rot="0" flipH="false" flipV="false">
              <a:off x="6752957" y="1219024"/>
              <a:ext cx="1311186" cy="952500"/>
            </a:xfrm>
            <a:prstGeom prst="roundRect">
              <a:avLst>
                <a:gd name="adj" fmla="val 0"/>
              </a:avLst>
            </a:prstGeom>
            <a:ln>
              <a:noFill/>
              <a:prstDash val="solid"/>
            </a:ln>
          </p:spPr>
        </p:pic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623945" y="1912513"/>
            <a:ext cx="8356600" cy="2133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构造解释</a:t>
            </a:r>
            <a:endParaRPr lang="en-US" sz="1100"/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选一口直井进行井震标定，确定目的层时间窗口，切割时间窗口的地震数据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切割一小部分，地震属性分析，进行断裂解释实验，确定合适的参数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推广至全区，进行断裂分析，构造解释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选取合适的层位，进行框架层位解释（skeleton解释集）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复制层位框架（auto解释集），自动层位解释加密</a:t>
            </a:r>
          </a:p>
          <a:p>
            <a:pPr algn="l" indent="0" lvl="1">
              <a:lnSpc>
                <a:spcPct val="125000"/>
              </a:lnSpc>
              <a:buClr>
                <a:srgbClr val="FFFFFF"/>
              </a:buClr>
              <a:buFont typeface="+mj-lt"/>
              <a:buAutoNum type="arabicPeriod" startAt="1"/>
            </a:pP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678287"/>
            <a:ext cx="20447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工作流程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930141" y="678287"/>
            <a:ext cx="5327423" cy="762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反演</a:t>
            </a: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endParaRPr lang="en-US" sz="1100"/>
          </a:p>
          <a:p>
            <a:pPr algn="l" indent="-254000" marL="254000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叠前反演 ： 增加了横波信息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1659903"/>
            <a:ext cx="44069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横波曲线估算：徐-怀特法，岩石地质学方法，横波收流体影响，横波时差 S_AC   DTS</a:t>
            </a:r>
            <a:endParaRPr lang="en-US" sz="1100"/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需要密度模型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649951" y="1527608"/>
            <a:ext cx="5720912" cy="486329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623945" y="1912513"/>
            <a:ext cx="8356600" cy="3352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构造解释</a:t>
            </a:r>
            <a:endParaRPr lang="en-US" sz="1100"/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属性分析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反演 RBF方法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岩石物理分析系统：测井解释、流体分析与岩石力学分析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反演可行性分析是前提，必须要做证实可靠性，不同岩性的波阻抗差异要足够大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叠前数据+偏移距+方位角：高精度裂缝预测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频率域解释：油气检测、储层预测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井震联合地质分析：</a:t>
            </a:r>
          </a:p>
          <a:p>
            <a:pPr algn="l" indent="-203200" lvl="1" marL="6604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地震属性、储层预测约束的砂体连通图</a:t>
            </a:r>
          </a:p>
          <a:p>
            <a:pPr algn="l" indent="-203200" marL="203200">
              <a:lnSpc>
                <a:spcPct val="125000"/>
              </a:lnSpc>
              <a:buClr>
                <a:srgbClr val="1F2329"/>
              </a:buClr>
              <a:buFont typeface="+mj-lt"/>
              <a:buAutoNum type="arabicPeriod" startAt="1"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</a:p>
          <a:p>
            <a:pPr algn="l" indent="0">
              <a:lnSpc>
                <a:spcPct val="125000"/>
              </a:lnSpc>
              <a:buClr>
                <a:srgbClr val="FFFFFF"/>
              </a:buClr>
              <a:buFont typeface="+mj-lt"/>
              <a:buAutoNum type="arabicPeriod" startAt="1"/>
            </a:pP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678287"/>
            <a:ext cx="1524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概念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930141" y="1439751"/>
            <a:ext cx="8077200" cy="1219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20N 无带号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zone 20 有带号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datum 注意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line cmp cmpx cmpy segy格式扫描参数设置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930141" y="678287"/>
            <a:ext cx="1524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新建工区：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176887" y="2132258"/>
            <a:ext cx="1270000" cy="927100"/>
          </a:xfrm>
          <a:prstGeom prst="rect">
            <a:avLst/>
          </a:prstGeom>
          <a:ln w="12700">
            <a:solidFill>
              <a:srgbClr val="2B2F36">
                <a:alpha val="100000"/>
              </a:srgbClr>
            </a:solidFill>
            <a:prstDash val="solid"/>
          </a:ln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930141" y="2233858"/>
            <a:ext cx="876300" cy="825500"/>
          </a:xfrm>
          <a:prstGeom prst="rect">
            <a:avLst/>
          </a:prstGeom>
          <a:ln w="12700">
            <a:solidFill>
              <a:srgbClr val="2B2F36">
                <a:alpha val="100000"/>
              </a:srgbClr>
            </a:solidFill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930141" y="830687"/>
            <a:ext cx="29464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AC井眼环境矫正</a:t>
            </a:r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930141" y="3866524"/>
            <a:ext cx="4431898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多井曲线标准化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子波的采样间隔要与地震数据体一致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false" flipV="false">
            <a:off x="4618512" y="985234"/>
            <a:ext cx="3919041" cy="525458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7" id="7"/>
          <p:cNvSpPr/>
          <p:nvPr/>
        </p:nvSpPr>
        <p:spPr>
          <a:xfrm rot="0" flipH="false" flipV="false">
            <a:off x="5902951" y="3429000"/>
            <a:ext cx="2347175" cy="1159099"/>
          </a:xfrm>
          <a:prstGeom prst="wedgeEllipseCallout">
            <a:avLst/>
          </a:prstGeom>
          <a:gradFill rotWithShape="true">
            <a:gsLst>
              <a:gs pos="0">
                <a:srgbClr val="FFAEAC">
                  <a:alpha val="100000"/>
                </a:srgbClr>
              </a:gs>
              <a:gs pos="100000">
                <a:srgbClr val="FFE6C8">
                  <a:alpha val="100000"/>
                </a:srgbClr>
              </a:gs>
            </a:gsLst>
            <a:lin ang="0"/>
          </a:gradFill>
          <a:ln w="25400">
            <a:noFill/>
            <a:prstDash val="solid"/>
          </a:ln>
        </p:spPr>
        <p:txBody>
          <a:bodyPr anchor="ctr" rtlCol="false" lIns="63500" rIns="63500" tIns="63500" bIns="63500"/>
          <a:lstStyle/>
          <a:p>
            <a:pPr algn="ctr" indent="0">
              <a:lnSpc>
                <a:spcPct val="100000"/>
              </a:lnSpc>
              <a:defRPr/>
            </a:pPr>
            <a:r>
              <a:rPr lang="en-US" b="false" i="false" strike="noStrike" u="none" sz="32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基准面到井kb之间的速度</a:t>
            </a:r>
            <a:endParaRPr lang="en-US" sz="1100"/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 flipH="false" flipV="false">
            <a:off x="9078465" y="639544"/>
            <a:ext cx="2347175" cy="3369005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 flipH="false" flipV="false">
            <a:off x="8791038" y="4479169"/>
            <a:ext cx="3088582" cy="1887467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10" id="10"/>
          <p:cNvSpPr/>
          <p:nvPr/>
        </p:nvSpPr>
        <p:spPr>
          <a:xfrm rot="0" flipH="false" flipV="false">
            <a:off x="930141" y="678287"/>
            <a:ext cx="17780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non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测井曲线处理：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84807" y="1485010"/>
            <a:ext cx="5322119" cy="4184914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096000" y="534654"/>
            <a:ext cx="4956043" cy="6085626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408546" y="534654"/>
            <a:ext cx="29464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深浅层不同的子波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1730" y="486177"/>
            <a:ext cx="80772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断层名自动分配：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09234" y="985234"/>
            <a:ext cx="3644814" cy="3685174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prstDash val="solid"/>
          </a:ln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4254628" y="985234"/>
            <a:ext cx="3186470" cy="3699637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 flipH="false" flipV="false">
            <a:off x="7562731" y="985234"/>
            <a:ext cx="4220035" cy="3699637"/>
          </a:xfrm>
          <a:prstGeom prst="rect">
            <a:avLst/>
          </a:prstGeom>
          <a:ln w="12700">
            <a:solidFill>
              <a:srgbClr val="000000">
                <a:alpha val="100000"/>
              </a:srgbClr>
            </a:solidFill>
            <a:prstDash val="solid"/>
          </a:ln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 flipH="false" flipV="false">
            <a:off x="2492716" y="4994526"/>
            <a:ext cx="2756365" cy="1861658"/>
          </a:xfrm>
          <a:prstGeom prst="rect">
            <a:avLst/>
          </a:prstGeom>
          <a:ln w="12700">
            <a:solidFill>
              <a:srgbClr val="2B2F36">
                <a:alpha val="100000"/>
              </a:srgbClr>
            </a:solidFill>
            <a:prstDash val="solid"/>
          </a:ln>
        </p:spPr>
      </p:pic>
      <p:sp>
        <p:nvSpPr>
          <p:cNvPr name="AutoShape 7" id="7"/>
          <p:cNvSpPr/>
          <p:nvPr/>
        </p:nvSpPr>
        <p:spPr>
          <a:xfrm rot="0" flipH="false" flipV="false">
            <a:off x="379989" y="5620555"/>
            <a:ext cx="1851651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批量计算断层上下盘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1730" y="486177"/>
            <a:ext cx="4895537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basemap上面属性显示与多属性融合：</a:t>
            </a:r>
            <a:endParaRPr lang="en-US" sz="1100"/>
          </a:p>
        </p:txBody>
      </p:sp>
      <p:grpSp>
        <p:nvGrpSpPr>
          <p:cNvPr name="Group 3" id="3"/>
          <p:cNvGrpSpPr/>
          <p:nvPr/>
        </p:nvGrpSpPr>
        <p:grpSpPr>
          <a:xfrm>
            <a:off x="601730" y="1104542"/>
            <a:ext cx="3911600" cy="3010258"/>
            <a:chOff x="601730" y="1104542"/>
            <a:chExt cx="3911600" cy="3010258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0" flipH="false" flipV="false">
              <a:off x="601730" y="1104542"/>
              <a:ext cx="3911600" cy="1841500"/>
            </a:xfrm>
            <a:prstGeom prst="rect">
              <a:avLst/>
            </a:prstGeom>
            <a:ln w="12700">
              <a:solidFill>
                <a:srgbClr val="2B2F36">
                  <a:alpha val="100000"/>
                </a:srgbClr>
              </a:solidFill>
              <a:prstDash val="solid"/>
            </a:ln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0" flipH="false" flipV="false">
              <a:off x="2951230" y="3429000"/>
              <a:ext cx="1562100" cy="685800"/>
            </a:xfrm>
            <a:prstGeom prst="rect">
              <a:avLst/>
            </a:prstGeom>
            <a:ln w="12700">
              <a:solidFill>
                <a:srgbClr val="2B2F36">
                  <a:alpha val="100000"/>
                </a:srgbClr>
              </a:solidFill>
              <a:prstDash val="solid"/>
            </a:ln>
          </p:spPr>
        </p:pic>
        <p:sp>
          <p:nvSpPr>
            <p:cNvPr name="AutoShape 6" id="6"/>
            <p:cNvSpPr/>
            <p:nvPr/>
          </p:nvSpPr>
          <p:spPr>
            <a:xfrm rot="0" flipH="false" flipV="false">
              <a:off x="970030" y="3505200"/>
              <a:ext cx="1851651" cy="3048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ctr" rtlCol="false" wrap="square" lIns="0" rIns="0" tIns="0" bIns="0">
              <a:spAutoFit/>
            </a:bodyPr>
            <a:lstStyle/>
            <a:p>
              <a:pPr algn="l" indent="0">
                <a:lnSpc>
                  <a:spcPct val="125000"/>
                </a:lnSpc>
                <a:defRPr/>
              </a:pPr>
              <a:r>
                <a:rPr lang="en-US" b="false" i="false" strike="noStrike" u="none" sz="1600">
                  <a:solidFill>
                    <a:srgbClr val="1F2329"/>
                  </a:solidFill>
                  <a:latin typeface="Roboto"/>
                  <a:ea typeface="Roboto"/>
                  <a:cs typeface="Roboto"/>
                  <a:sym typeface="Roboto"/>
                </a:rPr>
                <a:t>调颜色比例</a:t>
              </a:r>
              <a:endParaRPr lang="en-US" sz="1100"/>
            </a:p>
          </p:txBody>
        </p:sp>
      </p:grpSp>
      <p:grpSp>
        <p:nvGrpSpPr>
          <p:cNvPr name="Group 7" id="7"/>
          <p:cNvGrpSpPr/>
          <p:nvPr/>
        </p:nvGrpSpPr>
        <p:grpSpPr>
          <a:xfrm>
            <a:off x="8276840" y="333777"/>
            <a:ext cx="3168203" cy="5945210"/>
            <a:chOff x="8276840" y="333777"/>
            <a:chExt cx="3168203" cy="594521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0" flipH="false" flipV="false">
              <a:off x="8538218" y="676677"/>
              <a:ext cx="2394309" cy="5602310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name="AutoShape 9" id="9"/>
            <p:cNvSpPr/>
            <p:nvPr/>
          </p:nvSpPr>
          <p:spPr>
            <a:xfrm rot="0" flipH="false" flipV="false">
              <a:off x="8276840" y="4177585"/>
              <a:ext cx="3168203" cy="816735"/>
            </a:xfrm>
            <a:prstGeom prst="roundRect">
              <a:avLst>
                <a:gd name="adj" fmla="val 0"/>
              </a:avLst>
            </a:prstGeom>
            <a:noFill/>
            <a:ln w="25400" cmpd="sng" cap="flat">
              <a:solidFill>
                <a:srgbClr val="D83931">
                  <a:alpha val="100000"/>
                </a:srgbClr>
              </a:solidFill>
              <a:prstDash val="solid"/>
              <a:round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sp>
          <p:nvSpPr>
            <p:cNvPr name="AutoShape 10" id="10"/>
            <p:cNvSpPr/>
            <p:nvPr/>
          </p:nvSpPr>
          <p:spPr>
            <a:xfrm rot="0" flipH="false" flipV="false">
              <a:off x="8276840" y="2875835"/>
              <a:ext cx="3168203" cy="322240"/>
            </a:xfrm>
            <a:prstGeom prst="roundRect">
              <a:avLst>
                <a:gd name="adj" fmla="val 0"/>
              </a:avLst>
            </a:prstGeom>
            <a:noFill/>
            <a:ln w="25400" cmpd="sng" cap="flat">
              <a:solidFill>
                <a:srgbClr val="D83931">
                  <a:alpha val="100000"/>
                </a:srgbClr>
              </a:solidFill>
              <a:prstDash val="solid"/>
              <a:round/>
            </a:ln>
          </p:spPr>
          <p:txBody>
            <a:bodyPr anchor="ctr" rtlCol="false" lIns="63500" rIns="63500" tIns="63500" bIns="63500"/>
            <a:lstStyle/>
            <a:p>
              <a:pPr algn="ctr">
                <a:defRPr/>
              </a:pPr>
              <a:endParaRPr/>
            </a:p>
          </p:txBody>
        </p:sp>
        <p:sp>
          <p:nvSpPr>
            <p:cNvPr name="AutoShape 11" id="11"/>
            <p:cNvSpPr/>
            <p:nvPr/>
          </p:nvSpPr>
          <p:spPr>
            <a:xfrm rot="0" flipH="false" flipV="false">
              <a:off x="8538218" y="333777"/>
              <a:ext cx="1851651" cy="3048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anchor="ctr" rtlCol="false" wrap="square" lIns="0" rIns="0" tIns="0" bIns="0">
              <a:spAutoFit/>
            </a:bodyPr>
            <a:lstStyle/>
            <a:p>
              <a:pPr algn="l" indent="0">
                <a:lnSpc>
                  <a:spcPct val="125000"/>
                </a:lnSpc>
                <a:defRPr/>
              </a:pPr>
              <a:r>
                <a:rPr lang="en-US" b="false" i="false" strike="noStrike" u="none" sz="1600">
                  <a:solidFill>
                    <a:srgbClr val="1F2329"/>
                  </a:solidFill>
                  <a:latin typeface="Roboto"/>
                  <a:ea typeface="Roboto"/>
                  <a:cs typeface="Roboto"/>
                  <a:sym typeface="Roboto"/>
                </a:rPr>
                <a:t>等值线编辑</a:t>
              </a:r>
              <a:endParaRPr lang="en-US" sz="1100"/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48371" y="907910"/>
            <a:ext cx="5901656" cy="5708611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648371" y="358513"/>
            <a:ext cx="8077200" cy="381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antVol tracking：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3662027" y="3168203"/>
            <a:ext cx="3168203" cy="666482"/>
          </a:xfrm>
          <a:prstGeom prst="roundRect">
            <a:avLst>
              <a:gd name="adj" fmla="val 0"/>
            </a:avLst>
          </a:prstGeom>
          <a:noFill/>
          <a:ln w="25400" cmpd="sng" cap="flat">
            <a:solidFill>
              <a:srgbClr val="D83931">
                <a:alpha val="100000"/>
              </a:srgbClr>
            </a:solidFill>
            <a:prstDash val="solid"/>
            <a:round/>
          </a:ln>
        </p:spPr>
        <p:txBody>
          <a:bodyPr anchor="ctr" rtlCol="false" lIns="63500" rIns="63500" tIns="63500" bIns="63500"/>
          <a:lstStyle/>
          <a:p>
            <a:pPr algn="ctr">
              <a:defRPr/>
            </a:pPr>
            <a:endParaRPr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7254025" y="3429000"/>
            <a:ext cx="2126221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注意数据类型</a:t>
            </a:r>
            <a:endParaRPr lang="en-US" sz="1100"/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7152425" y="4815178"/>
            <a:ext cx="1422400" cy="16129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7" id="7"/>
          <p:cNvSpPr/>
          <p:nvPr/>
        </p:nvSpPr>
        <p:spPr>
          <a:xfrm rot="0" flipH="false" flipV="false">
            <a:off x="8402638" y="5892085"/>
            <a:ext cx="2126221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sp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Roboto"/>
                <a:ea typeface="Roboto"/>
                <a:cs typeface="Roboto"/>
                <a:sym typeface="Roboto"/>
              </a:rPr>
              <a:t>沙雕算法，太慢了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