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9"/>
  </p:notesMasterIdLst>
  <p:sldIdLst>
    <p:sldId id="636" r:id="rId2"/>
    <p:sldId id="344" r:id="rId3"/>
    <p:sldId id="3247" r:id="rId4"/>
    <p:sldId id="3248" r:id="rId5"/>
    <p:sldId id="3252" r:id="rId6"/>
    <p:sldId id="3257" r:id="rId7"/>
    <p:sldId id="3259" r:id="rId8"/>
    <p:sldId id="3249" r:id="rId9"/>
    <p:sldId id="3258" r:id="rId10"/>
    <p:sldId id="3250" r:id="rId11"/>
    <p:sldId id="3260" r:id="rId12"/>
    <p:sldId id="3261" r:id="rId13"/>
    <p:sldId id="3262" r:id="rId14"/>
    <p:sldId id="3263" r:id="rId15"/>
    <p:sldId id="3264" r:id="rId16"/>
    <p:sldId id="3265" r:id="rId17"/>
    <p:sldId id="3266" r:id="rId18"/>
    <p:sldId id="3267" r:id="rId19"/>
    <p:sldId id="3268" r:id="rId20"/>
    <p:sldId id="3251" r:id="rId21"/>
    <p:sldId id="3270" r:id="rId22"/>
    <p:sldId id="3271" r:id="rId23"/>
    <p:sldId id="3272" r:id="rId24"/>
    <p:sldId id="3273" r:id="rId25"/>
    <p:sldId id="3276" r:id="rId26"/>
    <p:sldId id="3275" r:id="rId27"/>
    <p:sldId id="181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4660"/>
  </p:normalViewPr>
  <p:slideViewPr>
    <p:cSldViewPr snapToGrid="0">
      <p:cViewPr varScale="1">
        <p:scale>
          <a:sx n="115" d="100"/>
          <a:sy n="115"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C0193-7817-492A-976D-4ACCABF4615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3A092B87-204D-431A-9B07-39CE31B37BA4}">
      <dgm:prSet phldrT="[文本]" custT="1"/>
      <dgm:spPr/>
      <dgm:t>
        <a:bodyPr/>
        <a:lstStyle/>
        <a:p>
          <a:r>
            <a:rPr lang="en-US" altLang="zh-CN" sz="1600" b="0" dirty="0"/>
            <a:t>1</a:t>
          </a:r>
          <a:endParaRPr lang="zh-CN" altLang="en-US" sz="1600" b="0" dirty="0"/>
        </a:p>
      </dgm:t>
    </dgm:pt>
    <dgm:pt modelId="{2339306A-3381-4F58-BDC4-BC9C7B356C3A}" type="parTrans" cxnId="{616F139B-9418-48B6-9CAF-000A9F79C70E}">
      <dgm:prSet/>
      <dgm:spPr/>
      <dgm:t>
        <a:bodyPr/>
        <a:lstStyle/>
        <a:p>
          <a:endParaRPr lang="zh-CN" altLang="en-US" sz="1600" b="0"/>
        </a:p>
      </dgm:t>
    </dgm:pt>
    <dgm:pt modelId="{40F736B2-730C-4E67-B934-FCC0C0197159}" type="sibTrans" cxnId="{616F139B-9418-48B6-9CAF-000A9F79C70E}">
      <dgm:prSet/>
      <dgm:spPr/>
      <dgm:t>
        <a:bodyPr/>
        <a:lstStyle/>
        <a:p>
          <a:endParaRPr lang="zh-CN" altLang="en-US" sz="1600" b="0"/>
        </a:p>
      </dgm:t>
    </dgm:pt>
    <dgm:pt modelId="{D0A2ECF5-AF71-412E-BA07-4AEFD3416559}">
      <dgm:prSet phldrT="[文本]" custT="1"/>
      <dgm:spPr/>
      <dgm:t>
        <a:bodyPr/>
        <a:lstStyle/>
        <a:p>
          <a:pPr algn="ctr">
            <a:buFont typeface="Arial" panose="020B0604020202020204" pitchFamily="34" charset="0"/>
            <a:buChar char="•"/>
          </a:pPr>
          <a:r>
            <a:rPr lang="zh-CN" altLang="en-US" sz="2000" b="0" dirty="0"/>
            <a:t>删除无用字段</a:t>
          </a:r>
        </a:p>
      </dgm:t>
    </dgm:pt>
    <dgm:pt modelId="{D2F1D666-C8DC-4C1A-ACA0-A71283F62A2F}" type="parTrans" cxnId="{2C7F4B2A-9D9D-48DC-B80B-77A8340FE7FA}">
      <dgm:prSet/>
      <dgm:spPr/>
      <dgm:t>
        <a:bodyPr/>
        <a:lstStyle/>
        <a:p>
          <a:endParaRPr lang="zh-CN" altLang="en-US" sz="1600" b="0"/>
        </a:p>
      </dgm:t>
    </dgm:pt>
    <dgm:pt modelId="{52FF8EC4-EE26-42D5-92AB-7A07BA4BAC6B}" type="sibTrans" cxnId="{2C7F4B2A-9D9D-48DC-B80B-77A8340FE7FA}">
      <dgm:prSet/>
      <dgm:spPr/>
      <dgm:t>
        <a:bodyPr/>
        <a:lstStyle/>
        <a:p>
          <a:endParaRPr lang="zh-CN" altLang="en-US" sz="1600" b="0"/>
        </a:p>
      </dgm:t>
    </dgm:pt>
    <dgm:pt modelId="{4032393B-8E36-4122-B35D-D1ECD05ED4D2}">
      <dgm:prSet phldrT="[文本]" custT="1"/>
      <dgm:spPr/>
      <dgm:t>
        <a:bodyPr/>
        <a:lstStyle/>
        <a:p>
          <a:r>
            <a:rPr lang="en-US" altLang="zh-CN" sz="1600" b="0" dirty="0"/>
            <a:t>2</a:t>
          </a:r>
          <a:endParaRPr lang="zh-CN" altLang="en-US" sz="1600" b="0" dirty="0"/>
        </a:p>
      </dgm:t>
    </dgm:pt>
    <dgm:pt modelId="{DF15AF4D-6CAB-4EE6-BECB-C00117C0DB3B}" type="parTrans" cxnId="{24883FAE-2BA1-4E5F-A0A7-8DED24EBF630}">
      <dgm:prSet/>
      <dgm:spPr/>
      <dgm:t>
        <a:bodyPr/>
        <a:lstStyle/>
        <a:p>
          <a:endParaRPr lang="zh-CN" altLang="en-US" sz="1600" b="0"/>
        </a:p>
      </dgm:t>
    </dgm:pt>
    <dgm:pt modelId="{5047FA38-4238-466A-ACF0-95ED93CE7438}" type="sibTrans" cxnId="{24883FAE-2BA1-4E5F-A0A7-8DED24EBF630}">
      <dgm:prSet/>
      <dgm:spPr/>
      <dgm:t>
        <a:bodyPr/>
        <a:lstStyle/>
        <a:p>
          <a:endParaRPr lang="zh-CN" altLang="en-US" sz="1600" b="0"/>
        </a:p>
      </dgm:t>
    </dgm:pt>
    <dgm:pt modelId="{EF5A1F6A-E5D7-4D22-8073-BD10381F79C5}">
      <dgm:prSet phldrT="[文本]" custT="1"/>
      <dgm:spPr/>
      <dgm:t>
        <a:bodyPr/>
        <a:lstStyle/>
        <a:p>
          <a:pPr algn="ctr"/>
          <a:r>
            <a:rPr lang="zh-CN" altLang="en-US" sz="2000" b="0" dirty="0"/>
            <a:t>类型特征处理</a:t>
          </a:r>
        </a:p>
      </dgm:t>
    </dgm:pt>
    <dgm:pt modelId="{B6501EEF-F99C-4A6C-83EC-0B44CFB24A79}" type="parTrans" cxnId="{9DFA871D-2B39-4E75-8D92-C0E4FF050769}">
      <dgm:prSet/>
      <dgm:spPr/>
      <dgm:t>
        <a:bodyPr/>
        <a:lstStyle/>
        <a:p>
          <a:endParaRPr lang="zh-CN" altLang="en-US" sz="1600" b="0"/>
        </a:p>
      </dgm:t>
    </dgm:pt>
    <dgm:pt modelId="{AC60B9BE-2D99-4536-9FD7-CFB620549745}" type="sibTrans" cxnId="{9DFA871D-2B39-4E75-8D92-C0E4FF050769}">
      <dgm:prSet/>
      <dgm:spPr/>
      <dgm:t>
        <a:bodyPr/>
        <a:lstStyle/>
        <a:p>
          <a:endParaRPr lang="zh-CN" altLang="en-US" sz="1600" b="0"/>
        </a:p>
      </dgm:t>
    </dgm:pt>
    <dgm:pt modelId="{13DD45E8-87B0-4CA2-98CE-431AB3E21940}">
      <dgm:prSet phldrT="[文本]" custT="1"/>
      <dgm:spPr/>
      <dgm:t>
        <a:bodyPr/>
        <a:lstStyle/>
        <a:p>
          <a:r>
            <a:rPr lang="en-US" altLang="zh-CN" sz="1600" b="0" dirty="0"/>
            <a:t>3</a:t>
          </a:r>
          <a:endParaRPr lang="zh-CN" altLang="en-US" sz="1600" b="0" dirty="0"/>
        </a:p>
      </dgm:t>
    </dgm:pt>
    <dgm:pt modelId="{828C397C-A8DF-4462-B1EB-3E4CFB24ACB1}" type="parTrans" cxnId="{6E135F48-032A-4FE1-885F-CEAD2C241C78}">
      <dgm:prSet/>
      <dgm:spPr/>
      <dgm:t>
        <a:bodyPr/>
        <a:lstStyle/>
        <a:p>
          <a:endParaRPr lang="zh-CN" altLang="en-US" sz="1600" b="0"/>
        </a:p>
      </dgm:t>
    </dgm:pt>
    <dgm:pt modelId="{5476437D-2392-475E-B3CD-F490322903A1}" type="sibTrans" cxnId="{6E135F48-032A-4FE1-885F-CEAD2C241C78}">
      <dgm:prSet/>
      <dgm:spPr/>
      <dgm:t>
        <a:bodyPr/>
        <a:lstStyle/>
        <a:p>
          <a:endParaRPr lang="zh-CN" altLang="en-US" sz="1600" b="0"/>
        </a:p>
      </dgm:t>
    </dgm:pt>
    <dgm:pt modelId="{4E8D21DC-219E-41FC-B3B5-D203DD70FD37}">
      <dgm:prSet phldrT="[文本]" custT="1"/>
      <dgm:spPr/>
      <dgm:t>
        <a:bodyPr/>
        <a:lstStyle/>
        <a:p>
          <a:pPr algn="ctr"/>
          <a:r>
            <a:rPr lang="zh-CN" altLang="en-US" sz="2000" b="0" dirty="0"/>
            <a:t>特征工程</a:t>
          </a:r>
        </a:p>
      </dgm:t>
    </dgm:pt>
    <dgm:pt modelId="{1161EE9F-E88B-44DB-ABFE-432AC514ADEC}" type="parTrans" cxnId="{226A06BF-CD7B-49D3-9EE8-FC90BC0C5A08}">
      <dgm:prSet/>
      <dgm:spPr/>
      <dgm:t>
        <a:bodyPr/>
        <a:lstStyle/>
        <a:p>
          <a:endParaRPr lang="zh-CN" altLang="en-US" sz="1600" b="0"/>
        </a:p>
      </dgm:t>
    </dgm:pt>
    <dgm:pt modelId="{1C455DD7-4493-4E76-B22D-5A18527A5BDA}" type="sibTrans" cxnId="{226A06BF-CD7B-49D3-9EE8-FC90BC0C5A08}">
      <dgm:prSet/>
      <dgm:spPr/>
      <dgm:t>
        <a:bodyPr/>
        <a:lstStyle/>
        <a:p>
          <a:endParaRPr lang="zh-CN" altLang="en-US" sz="1600" b="0"/>
        </a:p>
      </dgm:t>
    </dgm:pt>
    <dgm:pt modelId="{CFF4BE82-0E44-448D-A490-22A09F13210E}">
      <dgm:prSet phldrT="[文本]" custT="1"/>
      <dgm:spPr/>
      <dgm:t>
        <a:bodyPr/>
        <a:lstStyle/>
        <a:p>
          <a:r>
            <a:rPr lang="en-US" altLang="zh-CN" sz="1600" b="0" dirty="0"/>
            <a:t>4</a:t>
          </a:r>
          <a:endParaRPr lang="zh-CN" altLang="en-US" sz="1600" b="0" dirty="0"/>
        </a:p>
      </dgm:t>
    </dgm:pt>
    <dgm:pt modelId="{28A961C3-018E-43F2-BA33-E929CBAE2E7F}" type="parTrans" cxnId="{EDD98B4A-C43A-4CDE-BB72-8EA5216149E7}">
      <dgm:prSet/>
      <dgm:spPr/>
      <dgm:t>
        <a:bodyPr/>
        <a:lstStyle/>
        <a:p>
          <a:endParaRPr lang="zh-CN" altLang="en-US" sz="1600" b="0"/>
        </a:p>
      </dgm:t>
    </dgm:pt>
    <dgm:pt modelId="{8CC2886F-1361-4EFD-9E87-5B21649C8586}" type="sibTrans" cxnId="{EDD98B4A-C43A-4CDE-BB72-8EA5216149E7}">
      <dgm:prSet/>
      <dgm:spPr/>
      <dgm:t>
        <a:bodyPr/>
        <a:lstStyle/>
        <a:p>
          <a:endParaRPr lang="zh-CN" altLang="en-US" sz="1600" b="0"/>
        </a:p>
      </dgm:t>
    </dgm:pt>
    <dgm:pt modelId="{D94FFC80-38C5-43FC-BA90-8A1F38DC917C}">
      <dgm:prSet phldrT="[文本]" custT="1"/>
      <dgm:spPr/>
      <dgm:t>
        <a:bodyPr/>
        <a:lstStyle/>
        <a:p>
          <a:r>
            <a:rPr lang="en-US" altLang="zh-CN" sz="1600" b="0" dirty="0"/>
            <a:t>5</a:t>
          </a:r>
          <a:endParaRPr lang="zh-CN" altLang="en-US" sz="1600" b="0" dirty="0"/>
        </a:p>
      </dgm:t>
    </dgm:pt>
    <dgm:pt modelId="{3BEF07CC-99EC-40EF-A324-A8E2B0ED64A1}" type="parTrans" cxnId="{01BB617D-051F-4616-8C56-327CA103DE86}">
      <dgm:prSet/>
      <dgm:spPr/>
      <dgm:t>
        <a:bodyPr/>
        <a:lstStyle/>
        <a:p>
          <a:endParaRPr lang="zh-CN" altLang="en-US" sz="1600" b="0"/>
        </a:p>
      </dgm:t>
    </dgm:pt>
    <dgm:pt modelId="{85FC7D7B-FE68-4B22-8FE8-0E7A13EE5A72}" type="sibTrans" cxnId="{01BB617D-051F-4616-8C56-327CA103DE86}">
      <dgm:prSet/>
      <dgm:spPr/>
      <dgm:t>
        <a:bodyPr/>
        <a:lstStyle/>
        <a:p>
          <a:endParaRPr lang="zh-CN" altLang="en-US" sz="1600" b="0"/>
        </a:p>
      </dgm:t>
    </dgm:pt>
    <dgm:pt modelId="{B3913F3B-C8EC-4EAC-BAE1-B078C158B0BA}">
      <dgm:prSet phldrT="[文本]" custT="1"/>
      <dgm:spPr/>
      <dgm:t>
        <a:bodyPr/>
        <a:lstStyle/>
        <a:p>
          <a:pPr algn="ctr"/>
          <a:r>
            <a:rPr lang="zh-CN" altLang="en-US" sz="2000" b="0"/>
            <a:t>空值数据处理</a:t>
          </a:r>
          <a:endParaRPr lang="zh-CN" altLang="en-US" sz="2000" b="0" dirty="0"/>
        </a:p>
      </dgm:t>
    </dgm:pt>
    <dgm:pt modelId="{18E087B5-5140-49AC-BECF-EF6AFB3924C3}" type="parTrans" cxnId="{0481412B-B9D8-4E78-8C61-B8F88652B63B}">
      <dgm:prSet/>
      <dgm:spPr/>
      <dgm:t>
        <a:bodyPr/>
        <a:lstStyle/>
        <a:p>
          <a:endParaRPr lang="zh-CN" altLang="en-US" sz="1600" b="0"/>
        </a:p>
      </dgm:t>
    </dgm:pt>
    <dgm:pt modelId="{83502A3A-B7C5-4954-A216-2A2480976246}" type="sibTrans" cxnId="{0481412B-B9D8-4E78-8C61-B8F88652B63B}">
      <dgm:prSet/>
      <dgm:spPr/>
      <dgm:t>
        <a:bodyPr/>
        <a:lstStyle/>
        <a:p>
          <a:endParaRPr lang="zh-CN" altLang="en-US" sz="1600" b="0"/>
        </a:p>
      </dgm:t>
    </dgm:pt>
    <dgm:pt modelId="{E5F63713-9739-45C5-830D-B601FC62A0A2}">
      <dgm:prSet phldrT="[文本]" custT="1"/>
      <dgm:spPr/>
      <dgm:t>
        <a:bodyPr/>
        <a:lstStyle/>
        <a:p>
          <a:pPr algn="ctr"/>
          <a:r>
            <a:rPr lang="zh-CN" altLang="en-US" sz="2000" b="0"/>
            <a:t>数据不平衡问题</a:t>
          </a:r>
          <a:endParaRPr lang="zh-CN" altLang="en-US" sz="2000" b="0" dirty="0"/>
        </a:p>
      </dgm:t>
    </dgm:pt>
    <dgm:pt modelId="{ACC724AE-F58A-430A-B897-B4C813B96CA8}" type="parTrans" cxnId="{A35B50AE-8BBA-4A60-A557-7DC36F1B7F5B}">
      <dgm:prSet/>
      <dgm:spPr/>
      <dgm:t>
        <a:bodyPr/>
        <a:lstStyle/>
        <a:p>
          <a:endParaRPr lang="zh-CN" altLang="en-US" sz="1600" b="0"/>
        </a:p>
      </dgm:t>
    </dgm:pt>
    <dgm:pt modelId="{392A9190-774E-430E-8CAE-9E279315ABEB}" type="sibTrans" cxnId="{A35B50AE-8BBA-4A60-A557-7DC36F1B7F5B}">
      <dgm:prSet/>
      <dgm:spPr/>
      <dgm:t>
        <a:bodyPr/>
        <a:lstStyle/>
        <a:p>
          <a:endParaRPr lang="zh-CN" altLang="en-US" sz="1600" b="0"/>
        </a:p>
      </dgm:t>
    </dgm:pt>
    <dgm:pt modelId="{EBC16523-5CC2-431B-86E6-6B973B3408DD}" type="pres">
      <dgm:prSet presAssocID="{320C0193-7817-492A-976D-4ACCABF4615B}" presName="linearFlow" presStyleCnt="0">
        <dgm:presLayoutVars>
          <dgm:dir/>
          <dgm:animLvl val="lvl"/>
          <dgm:resizeHandles val="exact"/>
        </dgm:presLayoutVars>
      </dgm:prSet>
      <dgm:spPr/>
    </dgm:pt>
    <dgm:pt modelId="{E0413800-A0FF-433D-82C0-D455F7851757}" type="pres">
      <dgm:prSet presAssocID="{3A092B87-204D-431A-9B07-39CE31B37BA4}" presName="composite" presStyleCnt="0"/>
      <dgm:spPr/>
    </dgm:pt>
    <dgm:pt modelId="{3E836904-F888-49C8-BC57-E5107560FF34}" type="pres">
      <dgm:prSet presAssocID="{3A092B87-204D-431A-9B07-39CE31B37BA4}" presName="parentText" presStyleLbl="alignNode1" presStyleIdx="0" presStyleCnt="5">
        <dgm:presLayoutVars>
          <dgm:chMax val="1"/>
          <dgm:bulletEnabled val="1"/>
        </dgm:presLayoutVars>
      </dgm:prSet>
      <dgm:spPr/>
    </dgm:pt>
    <dgm:pt modelId="{B6CD8DED-6A00-448F-A4A4-0045CFF0CACA}" type="pres">
      <dgm:prSet presAssocID="{3A092B87-204D-431A-9B07-39CE31B37BA4}" presName="descendantText" presStyleLbl="alignAcc1" presStyleIdx="0" presStyleCnt="5">
        <dgm:presLayoutVars>
          <dgm:bulletEnabled val="1"/>
        </dgm:presLayoutVars>
      </dgm:prSet>
      <dgm:spPr/>
    </dgm:pt>
    <dgm:pt modelId="{05F00CF5-E1BB-411E-96A8-404ABDE5BEB7}" type="pres">
      <dgm:prSet presAssocID="{40F736B2-730C-4E67-B934-FCC0C0197159}" presName="sp" presStyleCnt="0"/>
      <dgm:spPr/>
    </dgm:pt>
    <dgm:pt modelId="{921A2B90-FF30-481C-9DF2-423C3B85F1B7}" type="pres">
      <dgm:prSet presAssocID="{4032393B-8E36-4122-B35D-D1ECD05ED4D2}" presName="composite" presStyleCnt="0"/>
      <dgm:spPr/>
    </dgm:pt>
    <dgm:pt modelId="{EEF7BBBC-D3E5-411C-8EAF-AE67C6118935}" type="pres">
      <dgm:prSet presAssocID="{4032393B-8E36-4122-B35D-D1ECD05ED4D2}" presName="parentText" presStyleLbl="alignNode1" presStyleIdx="1" presStyleCnt="5">
        <dgm:presLayoutVars>
          <dgm:chMax val="1"/>
          <dgm:bulletEnabled val="1"/>
        </dgm:presLayoutVars>
      </dgm:prSet>
      <dgm:spPr/>
    </dgm:pt>
    <dgm:pt modelId="{D423B809-5A6E-4220-A854-9457A2C76ABB}" type="pres">
      <dgm:prSet presAssocID="{4032393B-8E36-4122-B35D-D1ECD05ED4D2}" presName="descendantText" presStyleLbl="alignAcc1" presStyleIdx="1" presStyleCnt="5">
        <dgm:presLayoutVars>
          <dgm:bulletEnabled val="1"/>
        </dgm:presLayoutVars>
      </dgm:prSet>
      <dgm:spPr/>
    </dgm:pt>
    <dgm:pt modelId="{91E7BFFD-4F83-492B-9949-5F71D06EE768}" type="pres">
      <dgm:prSet presAssocID="{5047FA38-4238-466A-ACF0-95ED93CE7438}" presName="sp" presStyleCnt="0"/>
      <dgm:spPr/>
    </dgm:pt>
    <dgm:pt modelId="{F800ADFD-DAE0-424E-BF16-D33AE459D7E6}" type="pres">
      <dgm:prSet presAssocID="{13DD45E8-87B0-4CA2-98CE-431AB3E21940}" presName="composite" presStyleCnt="0"/>
      <dgm:spPr/>
    </dgm:pt>
    <dgm:pt modelId="{43801C92-2F54-49B8-864F-DDEF7B122B1B}" type="pres">
      <dgm:prSet presAssocID="{13DD45E8-87B0-4CA2-98CE-431AB3E21940}" presName="parentText" presStyleLbl="alignNode1" presStyleIdx="2" presStyleCnt="5">
        <dgm:presLayoutVars>
          <dgm:chMax val="1"/>
          <dgm:bulletEnabled val="1"/>
        </dgm:presLayoutVars>
      </dgm:prSet>
      <dgm:spPr/>
    </dgm:pt>
    <dgm:pt modelId="{27860D90-A6CE-4A18-A77A-41B4B295B847}" type="pres">
      <dgm:prSet presAssocID="{13DD45E8-87B0-4CA2-98CE-431AB3E21940}" presName="descendantText" presStyleLbl="alignAcc1" presStyleIdx="2" presStyleCnt="5">
        <dgm:presLayoutVars>
          <dgm:bulletEnabled val="1"/>
        </dgm:presLayoutVars>
      </dgm:prSet>
      <dgm:spPr/>
    </dgm:pt>
    <dgm:pt modelId="{487CF0E3-FB62-4FDF-AB52-10A41E580F9F}" type="pres">
      <dgm:prSet presAssocID="{5476437D-2392-475E-B3CD-F490322903A1}" presName="sp" presStyleCnt="0"/>
      <dgm:spPr/>
    </dgm:pt>
    <dgm:pt modelId="{1C54FE59-3976-48D2-83AB-F057F2EE27D7}" type="pres">
      <dgm:prSet presAssocID="{CFF4BE82-0E44-448D-A490-22A09F13210E}" presName="composite" presStyleCnt="0"/>
      <dgm:spPr/>
    </dgm:pt>
    <dgm:pt modelId="{ABD704FA-2D3C-45A0-9B5D-D94D69870971}" type="pres">
      <dgm:prSet presAssocID="{CFF4BE82-0E44-448D-A490-22A09F13210E}" presName="parentText" presStyleLbl="alignNode1" presStyleIdx="3" presStyleCnt="5">
        <dgm:presLayoutVars>
          <dgm:chMax val="1"/>
          <dgm:bulletEnabled val="1"/>
        </dgm:presLayoutVars>
      </dgm:prSet>
      <dgm:spPr/>
    </dgm:pt>
    <dgm:pt modelId="{4B0CBC0B-30F1-4C80-8904-072CEFE5EF2F}" type="pres">
      <dgm:prSet presAssocID="{CFF4BE82-0E44-448D-A490-22A09F13210E}" presName="descendantText" presStyleLbl="alignAcc1" presStyleIdx="3" presStyleCnt="5">
        <dgm:presLayoutVars>
          <dgm:bulletEnabled val="1"/>
        </dgm:presLayoutVars>
      </dgm:prSet>
      <dgm:spPr/>
    </dgm:pt>
    <dgm:pt modelId="{0F87DCDE-D5A3-4C53-9B9D-DB3B193D29FB}" type="pres">
      <dgm:prSet presAssocID="{8CC2886F-1361-4EFD-9E87-5B21649C8586}" presName="sp" presStyleCnt="0"/>
      <dgm:spPr/>
    </dgm:pt>
    <dgm:pt modelId="{302ECBA1-7A85-4495-B4E8-3781B6179E51}" type="pres">
      <dgm:prSet presAssocID="{D94FFC80-38C5-43FC-BA90-8A1F38DC917C}" presName="composite" presStyleCnt="0"/>
      <dgm:spPr/>
    </dgm:pt>
    <dgm:pt modelId="{7FC3F96E-77C0-4F4B-984E-8A398B6858B0}" type="pres">
      <dgm:prSet presAssocID="{D94FFC80-38C5-43FC-BA90-8A1F38DC917C}" presName="parentText" presStyleLbl="alignNode1" presStyleIdx="4" presStyleCnt="5">
        <dgm:presLayoutVars>
          <dgm:chMax val="1"/>
          <dgm:bulletEnabled val="1"/>
        </dgm:presLayoutVars>
      </dgm:prSet>
      <dgm:spPr/>
    </dgm:pt>
    <dgm:pt modelId="{423E1AE5-6B3E-4F54-87B1-CB94600F8212}" type="pres">
      <dgm:prSet presAssocID="{D94FFC80-38C5-43FC-BA90-8A1F38DC917C}" presName="descendantText" presStyleLbl="alignAcc1" presStyleIdx="4" presStyleCnt="5">
        <dgm:presLayoutVars>
          <dgm:bulletEnabled val="1"/>
        </dgm:presLayoutVars>
      </dgm:prSet>
      <dgm:spPr/>
    </dgm:pt>
  </dgm:ptLst>
  <dgm:cxnLst>
    <dgm:cxn modelId="{54B89702-0232-4AA3-B77F-A817EDE091E6}" type="presOf" srcId="{4032393B-8E36-4122-B35D-D1ECD05ED4D2}" destId="{EEF7BBBC-D3E5-411C-8EAF-AE67C6118935}" srcOrd="0" destOrd="0" presId="urn:microsoft.com/office/officeart/2005/8/layout/chevron2"/>
    <dgm:cxn modelId="{9941A911-5DC5-42B9-9810-662AD9CA3D80}" type="presOf" srcId="{320C0193-7817-492A-976D-4ACCABF4615B}" destId="{EBC16523-5CC2-431B-86E6-6B973B3408DD}" srcOrd="0" destOrd="0" presId="urn:microsoft.com/office/officeart/2005/8/layout/chevron2"/>
    <dgm:cxn modelId="{9DFA871D-2B39-4E75-8D92-C0E4FF050769}" srcId="{4032393B-8E36-4122-B35D-D1ECD05ED4D2}" destId="{EF5A1F6A-E5D7-4D22-8073-BD10381F79C5}" srcOrd="0" destOrd="0" parTransId="{B6501EEF-F99C-4A6C-83EC-0B44CFB24A79}" sibTransId="{AC60B9BE-2D99-4536-9FD7-CFB620549745}"/>
    <dgm:cxn modelId="{D9AF3B1F-7511-41C7-9D76-8709D8C7BCB9}" type="presOf" srcId="{4E8D21DC-219E-41FC-B3B5-D203DD70FD37}" destId="{423E1AE5-6B3E-4F54-87B1-CB94600F8212}" srcOrd="0" destOrd="0" presId="urn:microsoft.com/office/officeart/2005/8/layout/chevron2"/>
    <dgm:cxn modelId="{0DA0BA22-0114-4BEE-9435-670B20DFDA51}" type="presOf" srcId="{13DD45E8-87B0-4CA2-98CE-431AB3E21940}" destId="{43801C92-2F54-49B8-864F-DDEF7B122B1B}" srcOrd="0" destOrd="0" presId="urn:microsoft.com/office/officeart/2005/8/layout/chevron2"/>
    <dgm:cxn modelId="{2C7F4B2A-9D9D-48DC-B80B-77A8340FE7FA}" srcId="{3A092B87-204D-431A-9B07-39CE31B37BA4}" destId="{D0A2ECF5-AF71-412E-BA07-4AEFD3416559}" srcOrd="0" destOrd="0" parTransId="{D2F1D666-C8DC-4C1A-ACA0-A71283F62A2F}" sibTransId="{52FF8EC4-EE26-42D5-92AB-7A07BA4BAC6B}"/>
    <dgm:cxn modelId="{0481412B-B9D8-4E78-8C61-B8F88652B63B}" srcId="{13DD45E8-87B0-4CA2-98CE-431AB3E21940}" destId="{B3913F3B-C8EC-4EAC-BAE1-B078C158B0BA}" srcOrd="0" destOrd="0" parTransId="{18E087B5-5140-49AC-BECF-EF6AFB3924C3}" sibTransId="{83502A3A-B7C5-4954-A216-2A2480976246}"/>
    <dgm:cxn modelId="{8CBF6C32-DDF7-450D-B781-264DA3C0E54A}" type="presOf" srcId="{E5F63713-9739-45C5-830D-B601FC62A0A2}" destId="{4B0CBC0B-30F1-4C80-8904-072CEFE5EF2F}" srcOrd="0" destOrd="0" presId="urn:microsoft.com/office/officeart/2005/8/layout/chevron2"/>
    <dgm:cxn modelId="{6E135F48-032A-4FE1-885F-CEAD2C241C78}" srcId="{320C0193-7817-492A-976D-4ACCABF4615B}" destId="{13DD45E8-87B0-4CA2-98CE-431AB3E21940}" srcOrd="2" destOrd="0" parTransId="{828C397C-A8DF-4462-B1EB-3E4CFB24ACB1}" sibTransId="{5476437D-2392-475E-B3CD-F490322903A1}"/>
    <dgm:cxn modelId="{EDD98B4A-C43A-4CDE-BB72-8EA5216149E7}" srcId="{320C0193-7817-492A-976D-4ACCABF4615B}" destId="{CFF4BE82-0E44-448D-A490-22A09F13210E}" srcOrd="3" destOrd="0" parTransId="{28A961C3-018E-43F2-BA33-E929CBAE2E7F}" sibTransId="{8CC2886F-1361-4EFD-9E87-5B21649C8586}"/>
    <dgm:cxn modelId="{1A33D567-1E03-4812-A811-814B457CEE0A}" type="presOf" srcId="{EF5A1F6A-E5D7-4D22-8073-BD10381F79C5}" destId="{D423B809-5A6E-4220-A854-9457A2C76ABB}" srcOrd="0" destOrd="0" presId="urn:microsoft.com/office/officeart/2005/8/layout/chevron2"/>
    <dgm:cxn modelId="{01BB617D-051F-4616-8C56-327CA103DE86}" srcId="{320C0193-7817-492A-976D-4ACCABF4615B}" destId="{D94FFC80-38C5-43FC-BA90-8A1F38DC917C}" srcOrd="4" destOrd="0" parTransId="{3BEF07CC-99EC-40EF-A324-A8E2B0ED64A1}" sibTransId="{85FC7D7B-FE68-4B22-8FE8-0E7A13EE5A72}"/>
    <dgm:cxn modelId="{616F139B-9418-48B6-9CAF-000A9F79C70E}" srcId="{320C0193-7817-492A-976D-4ACCABF4615B}" destId="{3A092B87-204D-431A-9B07-39CE31B37BA4}" srcOrd="0" destOrd="0" parTransId="{2339306A-3381-4F58-BDC4-BC9C7B356C3A}" sibTransId="{40F736B2-730C-4E67-B934-FCC0C0197159}"/>
    <dgm:cxn modelId="{82A5CDA6-216D-41C5-B153-634B018BE629}" type="presOf" srcId="{D0A2ECF5-AF71-412E-BA07-4AEFD3416559}" destId="{B6CD8DED-6A00-448F-A4A4-0045CFF0CACA}" srcOrd="0" destOrd="0" presId="urn:microsoft.com/office/officeart/2005/8/layout/chevron2"/>
    <dgm:cxn modelId="{10C870A7-3D09-440E-B910-5A5F5C3B4FB8}" type="presOf" srcId="{B3913F3B-C8EC-4EAC-BAE1-B078C158B0BA}" destId="{27860D90-A6CE-4A18-A77A-41B4B295B847}" srcOrd="0" destOrd="0" presId="urn:microsoft.com/office/officeart/2005/8/layout/chevron2"/>
    <dgm:cxn modelId="{24883FAE-2BA1-4E5F-A0A7-8DED24EBF630}" srcId="{320C0193-7817-492A-976D-4ACCABF4615B}" destId="{4032393B-8E36-4122-B35D-D1ECD05ED4D2}" srcOrd="1" destOrd="0" parTransId="{DF15AF4D-6CAB-4EE6-BECB-C00117C0DB3B}" sibTransId="{5047FA38-4238-466A-ACF0-95ED93CE7438}"/>
    <dgm:cxn modelId="{A35B50AE-8BBA-4A60-A557-7DC36F1B7F5B}" srcId="{CFF4BE82-0E44-448D-A490-22A09F13210E}" destId="{E5F63713-9739-45C5-830D-B601FC62A0A2}" srcOrd="0" destOrd="0" parTransId="{ACC724AE-F58A-430A-B897-B4C813B96CA8}" sibTransId="{392A9190-774E-430E-8CAE-9E279315ABEB}"/>
    <dgm:cxn modelId="{226A06BF-CD7B-49D3-9EE8-FC90BC0C5A08}" srcId="{D94FFC80-38C5-43FC-BA90-8A1F38DC917C}" destId="{4E8D21DC-219E-41FC-B3B5-D203DD70FD37}" srcOrd="0" destOrd="0" parTransId="{1161EE9F-E88B-44DB-ABFE-432AC514ADEC}" sibTransId="{1C455DD7-4493-4E76-B22D-5A18527A5BDA}"/>
    <dgm:cxn modelId="{DF8F87CA-85CF-45D0-BF9C-9F37F40A5886}" type="presOf" srcId="{D94FFC80-38C5-43FC-BA90-8A1F38DC917C}" destId="{7FC3F96E-77C0-4F4B-984E-8A398B6858B0}" srcOrd="0" destOrd="0" presId="urn:microsoft.com/office/officeart/2005/8/layout/chevron2"/>
    <dgm:cxn modelId="{EE1D4FF7-C37D-4F56-8C5F-299A3E82F496}" type="presOf" srcId="{3A092B87-204D-431A-9B07-39CE31B37BA4}" destId="{3E836904-F888-49C8-BC57-E5107560FF34}" srcOrd="0" destOrd="0" presId="urn:microsoft.com/office/officeart/2005/8/layout/chevron2"/>
    <dgm:cxn modelId="{DAEA9DF8-65D7-4E6B-9A38-DF5FF71B448F}" type="presOf" srcId="{CFF4BE82-0E44-448D-A490-22A09F13210E}" destId="{ABD704FA-2D3C-45A0-9B5D-D94D69870971}" srcOrd="0" destOrd="0" presId="urn:microsoft.com/office/officeart/2005/8/layout/chevron2"/>
    <dgm:cxn modelId="{F930F2B2-CBD4-4D60-99E0-7AD1E478CBBF}" type="presParOf" srcId="{EBC16523-5CC2-431B-86E6-6B973B3408DD}" destId="{E0413800-A0FF-433D-82C0-D455F7851757}" srcOrd="0" destOrd="0" presId="urn:microsoft.com/office/officeart/2005/8/layout/chevron2"/>
    <dgm:cxn modelId="{6BC29AD2-C213-472C-BEB8-55A98350FB62}" type="presParOf" srcId="{E0413800-A0FF-433D-82C0-D455F7851757}" destId="{3E836904-F888-49C8-BC57-E5107560FF34}" srcOrd="0" destOrd="0" presId="urn:microsoft.com/office/officeart/2005/8/layout/chevron2"/>
    <dgm:cxn modelId="{673515B9-266D-4208-A212-0CCF1A343A39}" type="presParOf" srcId="{E0413800-A0FF-433D-82C0-D455F7851757}" destId="{B6CD8DED-6A00-448F-A4A4-0045CFF0CACA}" srcOrd="1" destOrd="0" presId="urn:microsoft.com/office/officeart/2005/8/layout/chevron2"/>
    <dgm:cxn modelId="{BB30A46B-5B78-47C5-B3F9-FFE51B3D57B0}" type="presParOf" srcId="{EBC16523-5CC2-431B-86E6-6B973B3408DD}" destId="{05F00CF5-E1BB-411E-96A8-404ABDE5BEB7}" srcOrd="1" destOrd="0" presId="urn:microsoft.com/office/officeart/2005/8/layout/chevron2"/>
    <dgm:cxn modelId="{C8F83405-8D36-4F41-9594-44A2C7CA2890}" type="presParOf" srcId="{EBC16523-5CC2-431B-86E6-6B973B3408DD}" destId="{921A2B90-FF30-481C-9DF2-423C3B85F1B7}" srcOrd="2" destOrd="0" presId="urn:microsoft.com/office/officeart/2005/8/layout/chevron2"/>
    <dgm:cxn modelId="{4C799543-E5C1-4205-A180-17BF8434E6BF}" type="presParOf" srcId="{921A2B90-FF30-481C-9DF2-423C3B85F1B7}" destId="{EEF7BBBC-D3E5-411C-8EAF-AE67C6118935}" srcOrd="0" destOrd="0" presId="urn:microsoft.com/office/officeart/2005/8/layout/chevron2"/>
    <dgm:cxn modelId="{75E65E9A-3DF2-4D52-805E-A18713B45EFE}" type="presParOf" srcId="{921A2B90-FF30-481C-9DF2-423C3B85F1B7}" destId="{D423B809-5A6E-4220-A854-9457A2C76ABB}" srcOrd="1" destOrd="0" presId="urn:microsoft.com/office/officeart/2005/8/layout/chevron2"/>
    <dgm:cxn modelId="{EAE70F26-05EE-4F72-A81A-28C40D7C03F9}" type="presParOf" srcId="{EBC16523-5CC2-431B-86E6-6B973B3408DD}" destId="{91E7BFFD-4F83-492B-9949-5F71D06EE768}" srcOrd="3" destOrd="0" presId="urn:microsoft.com/office/officeart/2005/8/layout/chevron2"/>
    <dgm:cxn modelId="{5E116093-1510-4544-950E-7F54777DFA1D}" type="presParOf" srcId="{EBC16523-5CC2-431B-86E6-6B973B3408DD}" destId="{F800ADFD-DAE0-424E-BF16-D33AE459D7E6}" srcOrd="4" destOrd="0" presId="urn:microsoft.com/office/officeart/2005/8/layout/chevron2"/>
    <dgm:cxn modelId="{1EBFE119-6E9F-4484-9934-9B4D0915FAAB}" type="presParOf" srcId="{F800ADFD-DAE0-424E-BF16-D33AE459D7E6}" destId="{43801C92-2F54-49B8-864F-DDEF7B122B1B}" srcOrd="0" destOrd="0" presId="urn:microsoft.com/office/officeart/2005/8/layout/chevron2"/>
    <dgm:cxn modelId="{61B5EA67-9F6B-4A0D-8EB9-506C6DF1C34C}" type="presParOf" srcId="{F800ADFD-DAE0-424E-BF16-D33AE459D7E6}" destId="{27860D90-A6CE-4A18-A77A-41B4B295B847}" srcOrd="1" destOrd="0" presId="urn:microsoft.com/office/officeart/2005/8/layout/chevron2"/>
    <dgm:cxn modelId="{90DA66B0-8130-4827-9324-9C428981CECC}" type="presParOf" srcId="{EBC16523-5CC2-431B-86E6-6B973B3408DD}" destId="{487CF0E3-FB62-4FDF-AB52-10A41E580F9F}" srcOrd="5" destOrd="0" presId="urn:microsoft.com/office/officeart/2005/8/layout/chevron2"/>
    <dgm:cxn modelId="{F7500E86-1161-4DBE-B69F-E445A5A35D6C}" type="presParOf" srcId="{EBC16523-5CC2-431B-86E6-6B973B3408DD}" destId="{1C54FE59-3976-48D2-83AB-F057F2EE27D7}" srcOrd="6" destOrd="0" presId="urn:microsoft.com/office/officeart/2005/8/layout/chevron2"/>
    <dgm:cxn modelId="{30A3AE3B-EBA5-408A-8CD1-7712B40E3D16}" type="presParOf" srcId="{1C54FE59-3976-48D2-83AB-F057F2EE27D7}" destId="{ABD704FA-2D3C-45A0-9B5D-D94D69870971}" srcOrd="0" destOrd="0" presId="urn:microsoft.com/office/officeart/2005/8/layout/chevron2"/>
    <dgm:cxn modelId="{DC5074C6-BA3B-43C2-A06A-A419D7F4A6D0}" type="presParOf" srcId="{1C54FE59-3976-48D2-83AB-F057F2EE27D7}" destId="{4B0CBC0B-30F1-4C80-8904-072CEFE5EF2F}" srcOrd="1" destOrd="0" presId="urn:microsoft.com/office/officeart/2005/8/layout/chevron2"/>
    <dgm:cxn modelId="{9C3F9505-9FE2-4281-8609-86BB71DD89A8}" type="presParOf" srcId="{EBC16523-5CC2-431B-86E6-6B973B3408DD}" destId="{0F87DCDE-D5A3-4C53-9B9D-DB3B193D29FB}" srcOrd="7" destOrd="0" presId="urn:microsoft.com/office/officeart/2005/8/layout/chevron2"/>
    <dgm:cxn modelId="{0A0246AA-2774-4D5C-86E0-19C34F54DF01}" type="presParOf" srcId="{EBC16523-5CC2-431B-86E6-6B973B3408DD}" destId="{302ECBA1-7A85-4495-B4E8-3781B6179E51}" srcOrd="8" destOrd="0" presId="urn:microsoft.com/office/officeart/2005/8/layout/chevron2"/>
    <dgm:cxn modelId="{D515CD3D-1EFC-4B25-A302-12AD4B54A53F}" type="presParOf" srcId="{302ECBA1-7A85-4495-B4E8-3781B6179E51}" destId="{7FC3F96E-77C0-4F4B-984E-8A398B6858B0}" srcOrd="0" destOrd="0" presId="urn:microsoft.com/office/officeart/2005/8/layout/chevron2"/>
    <dgm:cxn modelId="{057DCDF0-1C18-4140-BCBD-FEBF21E20719}" type="presParOf" srcId="{302ECBA1-7A85-4495-B4E8-3781B6179E51}" destId="{423E1AE5-6B3E-4F54-87B1-CB94600F821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36904-F888-49C8-BC57-E5107560FF34}">
      <dsp:nvSpPr>
        <dsp:cNvPr id="0" name=""/>
        <dsp:cNvSpPr/>
      </dsp:nvSpPr>
      <dsp:spPr>
        <a:xfrm rot="5400000">
          <a:off x="-132124" y="133362"/>
          <a:ext cx="880832" cy="6165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0" kern="1200" dirty="0"/>
            <a:t>1</a:t>
          </a:r>
          <a:endParaRPr lang="zh-CN" altLang="en-US" sz="1600" b="0" kern="1200" dirty="0"/>
        </a:p>
      </dsp:txBody>
      <dsp:txXfrm rot="-5400000">
        <a:off x="1" y="309528"/>
        <a:ext cx="616582" cy="264250"/>
      </dsp:txXfrm>
    </dsp:sp>
    <dsp:sp modelId="{B6CD8DED-6A00-448F-A4A4-0045CFF0CACA}">
      <dsp:nvSpPr>
        <dsp:cNvPr id="0" name=""/>
        <dsp:cNvSpPr/>
      </dsp:nvSpPr>
      <dsp:spPr>
        <a:xfrm rot="5400000">
          <a:off x="3420232" y="-2802412"/>
          <a:ext cx="572541" cy="6179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Font typeface="Arial" panose="020B0604020202020204" pitchFamily="34" charset="0"/>
            <a:buChar char="•"/>
          </a:pPr>
          <a:r>
            <a:rPr lang="zh-CN" altLang="en-US" sz="2000" b="0" kern="1200" dirty="0"/>
            <a:t>删除无用字段</a:t>
          </a:r>
        </a:p>
      </dsp:txBody>
      <dsp:txXfrm rot="-5400000">
        <a:off x="616583" y="29186"/>
        <a:ext cx="6151892" cy="516643"/>
      </dsp:txXfrm>
    </dsp:sp>
    <dsp:sp modelId="{EEF7BBBC-D3E5-411C-8EAF-AE67C6118935}">
      <dsp:nvSpPr>
        <dsp:cNvPr id="0" name=""/>
        <dsp:cNvSpPr/>
      </dsp:nvSpPr>
      <dsp:spPr>
        <a:xfrm rot="5400000">
          <a:off x="-132124" y="894007"/>
          <a:ext cx="880832" cy="6165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0" kern="1200" dirty="0"/>
            <a:t>2</a:t>
          </a:r>
          <a:endParaRPr lang="zh-CN" altLang="en-US" sz="1600" b="0" kern="1200" dirty="0"/>
        </a:p>
      </dsp:txBody>
      <dsp:txXfrm rot="-5400000">
        <a:off x="1" y="1070173"/>
        <a:ext cx="616582" cy="264250"/>
      </dsp:txXfrm>
    </dsp:sp>
    <dsp:sp modelId="{D423B809-5A6E-4220-A854-9457A2C76ABB}">
      <dsp:nvSpPr>
        <dsp:cNvPr id="0" name=""/>
        <dsp:cNvSpPr/>
      </dsp:nvSpPr>
      <dsp:spPr>
        <a:xfrm rot="5400000">
          <a:off x="3420232" y="-2041767"/>
          <a:ext cx="572541" cy="6179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Char char="•"/>
          </a:pPr>
          <a:r>
            <a:rPr lang="zh-CN" altLang="en-US" sz="2000" b="0" kern="1200" dirty="0"/>
            <a:t>类型特征处理</a:t>
          </a:r>
        </a:p>
      </dsp:txBody>
      <dsp:txXfrm rot="-5400000">
        <a:off x="616583" y="789831"/>
        <a:ext cx="6151892" cy="516643"/>
      </dsp:txXfrm>
    </dsp:sp>
    <dsp:sp modelId="{43801C92-2F54-49B8-864F-DDEF7B122B1B}">
      <dsp:nvSpPr>
        <dsp:cNvPr id="0" name=""/>
        <dsp:cNvSpPr/>
      </dsp:nvSpPr>
      <dsp:spPr>
        <a:xfrm rot="5400000">
          <a:off x="-132124" y="1654651"/>
          <a:ext cx="880832" cy="6165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0" kern="1200" dirty="0"/>
            <a:t>3</a:t>
          </a:r>
          <a:endParaRPr lang="zh-CN" altLang="en-US" sz="1600" b="0" kern="1200" dirty="0"/>
        </a:p>
      </dsp:txBody>
      <dsp:txXfrm rot="-5400000">
        <a:off x="1" y="1830817"/>
        <a:ext cx="616582" cy="264250"/>
      </dsp:txXfrm>
    </dsp:sp>
    <dsp:sp modelId="{27860D90-A6CE-4A18-A77A-41B4B295B847}">
      <dsp:nvSpPr>
        <dsp:cNvPr id="0" name=""/>
        <dsp:cNvSpPr/>
      </dsp:nvSpPr>
      <dsp:spPr>
        <a:xfrm rot="5400000">
          <a:off x="3420232" y="-1281123"/>
          <a:ext cx="572541" cy="6179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Char char="•"/>
          </a:pPr>
          <a:r>
            <a:rPr lang="zh-CN" altLang="en-US" sz="2000" b="0" kern="1200"/>
            <a:t>空值数据处理</a:t>
          </a:r>
          <a:endParaRPr lang="zh-CN" altLang="en-US" sz="2000" b="0" kern="1200" dirty="0"/>
        </a:p>
      </dsp:txBody>
      <dsp:txXfrm rot="-5400000">
        <a:off x="616583" y="1550475"/>
        <a:ext cx="6151892" cy="516643"/>
      </dsp:txXfrm>
    </dsp:sp>
    <dsp:sp modelId="{ABD704FA-2D3C-45A0-9B5D-D94D69870971}">
      <dsp:nvSpPr>
        <dsp:cNvPr id="0" name=""/>
        <dsp:cNvSpPr/>
      </dsp:nvSpPr>
      <dsp:spPr>
        <a:xfrm rot="5400000">
          <a:off x="-132124" y="2415296"/>
          <a:ext cx="880832" cy="6165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0" kern="1200" dirty="0"/>
            <a:t>4</a:t>
          </a:r>
          <a:endParaRPr lang="zh-CN" altLang="en-US" sz="1600" b="0" kern="1200" dirty="0"/>
        </a:p>
      </dsp:txBody>
      <dsp:txXfrm rot="-5400000">
        <a:off x="1" y="2591462"/>
        <a:ext cx="616582" cy="264250"/>
      </dsp:txXfrm>
    </dsp:sp>
    <dsp:sp modelId="{4B0CBC0B-30F1-4C80-8904-072CEFE5EF2F}">
      <dsp:nvSpPr>
        <dsp:cNvPr id="0" name=""/>
        <dsp:cNvSpPr/>
      </dsp:nvSpPr>
      <dsp:spPr>
        <a:xfrm rot="5400000">
          <a:off x="3420232" y="-520478"/>
          <a:ext cx="572541" cy="6179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Char char="•"/>
          </a:pPr>
          <a:r>
            <a:rPr lang="zh-CN" altLang="en-US" sz="2000" b="0" kern="1200"/>
            <a:t>数据不平衡问题</a:t>
          </a:r>
          <a:endParaRPr lang="zh-CN" altLang="en-US" sz="2000" b="0" kern="1200" dirty="0"/>
        </a:p>
      </dsp:txBody>
      <dsp:txXfrm rot="-5400000">
        <a:off x="616583" y="2311120"/>
        <a:ext cx="6151892" cy="516643"/>
      </dsp:txXfrm>
    </dsp:sp>
    <dsp:sp modelId="{7FC3F96E-77C0-4F4B-984E-8A398B6858B0}">
      <dsp:nvSpPr>
        <dsp:cNvPr id="0" name=""/>
        <dsp:cNvSpPr/>
      </dsp:nvSpPr>
      <dsp:spPr>
        <a:xfrm rot="5400000">
          <a:off x="-132124" y="3175940"/>
          <a:ext cx="880832" cy="61658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0" kern="1200" dirty="0"/>
            <a:t>5</a:t>
          </a:r>
          <a:endParaRPr lang="zh-CN" altLang="en-US" sz="1600" b="0" kern="1200" dirty="0"/>
        </a:p>
      </dsp:txBody>
      <dsp:txXfrm rot="-5400000">
        <a:off x="1" y="3352106"/>
        <a:ext cx="616582" cy="264250"/>
      </dsp:txXfrm>
    </dsp:sp>
    <dsp:sp modelId="{423E1AE5-6B3E-4F54-87B1-CB94600F8212}">
      <dsp:nvSpPr>
        <dsp:cNvPr id="0" name=""/>
        <dsp:cNvSpPr/>
      </dsp:nvSpPr>
      <dsp:spPr>
        <a:xfrm rot="5400000">
          <a:off x="3420232" y="240165"/>
          <a:ext cx="572541" cy="6179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Char char="•"/>
          </a:pPr>
          <a:r>
            <a:rPr lang="zh-CN" altLang="en-US" sz="2000" b="0" kern="1200" dirty="0"/>
            <a:t>特征工程</a:t>
          </a:r>
        </a:p>
      </dsp:txBody>
      <dsp:txXfrm rot="-5400000">
        <a:off x="616583" y="3071764"/>
        <a:ext cx="6151892" cy="5166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DA357-9EF8-49F1-A9AC-7321A9C14EB2}" type="datetimeFigureOut">
              <a:rPr lang="zh-CN" altLang="en-US" smtClean="0"/>
              <a:t>2022/9/12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B5E5C-C4A9-4091-8E1C-C6C9388D320F}" type="slidenum">
              <a:rPr lang="zh-CN" altLang="en-US" smtClean="0"/>
              <a:t>‹#›</a:t>
            </a:fld>
            <a:endParaRPr lang="zh-CN" altLang="en-US"/>
          </a:p>
        </p:txBody>
      </p:sp>
    </p:spTree>
    <p:extLst>
      <p:ext uri="{BB962C8B-B14F-4D97-AF65-F5344CB8AC3E}">
        <p14:creationId xmlns:p14="http://schemas.microsoft.com/office/powerpoint/2010/main" val="27256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5</a:t>
            </a:fld>
            <a:endParaRPr lang="zh-CN" altLang="en-US"/>
          </a:p>
        </p:txBody>
      </p:sp>
    </p:spTree>
    <p:extLst>
      <p:ext uri="{BB962C8B-B14F-4D97-AF65-F5344CB8AC3E}">
        <p14:creationId xmlns:p14="http://schemas.microsoft.com/office/powerpoint/2010/main" val="333842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16</a:t>
            </a:fld>
            <a:endParaRPr lang="zh-CN" altLang="en-US"/>
          </a:p>
        </p:txBody>
      </p:sp>
    </p:spTree>
    <p:extLst>
      <p:ext uri="{BB962C8B-B14F-4D97-AF65-F5344CB8AC3E}">
        <p14:creationId xmlns:p14="http://schemas.microsoft.com/office/powerpoint/2010/main" val="3051524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17</a:t>
            </a:fld>
            <a:endParaRPr lang="zh-CN" altLang="en-US"/>
          </a:p>
        </p:txBody>
      </p:sp>
    </p:spTree>
    <p:extLst>
      <p:ext uri="{BB962C8B-B14F-4D97-AF65-F5344CB8AC3E}">
        <p14:creationId xmlns:p14="http://schemas.microsoft.com/office/powerpoint/2010/main" val="117093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18</a:t>
            </a:fld>
            <a:endParaRPr lang="zh-CN" altLang="en-US"/>
          </a:p>
        </p:txBody>
      </p:sp>
    </p:spTree>
    <p:extLst>
      <p:ext uri="{BB962C8B-B14F-4D97-AF65-F5344CB8AC3E}">
        <p14:creationId xmlns:p14="http://schemas.microsoft.com/office/powerpoint/2010/main" val="244495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19</a:t>
            </a:fld>
            <a:endParaRPr lang="zh-CN" altLang="en-US"/>
          </a:p>
        </p:txBody>
      </p:sp>
    </p:spTree>
    <p:extLst>
      <p:ext uri="{BB962C8B-B14F-4D97-AF65-F5344CB8AC3E}">
        <p14:creationId xmlns:p14="http://schemas.microsoft.com/office/powerpoint/2010/main" val="349104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21</a:t>
            </a:fld>
            <a:endParaRPr lang="zh-CN" altLang="en-US"/>
          </a:p>
        </p:txBody>
      </p:sp>
    </p:spTree>
    <p:extLst>
      <p:ext uri="{BB962C8B-B14F-4D97-AF65-F5344CB8AC3E}">
        <p14:creationId xmlns:p14="http://schemas.microsoft.com/office/powerpoint/2010/main" val="2048590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22</a:t>
            </a:fld>
            <a:endParaRPr lang="zh-CN" altLang="en-US"/>
          </a:p>
        </p:txBody>
      </p:sp>
    </p:spTree>
    <p:extLst>
      <p:ext uri="{BB962C8B-B14F-4D97-AF65-F5344CB8AC3E}">
        <p14:creationId xmlns:p14="http://schemas.microsoft.com/office/powerpoint/2010/main" val="1471706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23</a:t>
            </a:fld>
            <a:endParaRPr lang="zh-CN" altLang="en-US"/>
          </a:p>
        </p:txBody>
      </p:sp>
    </p:spTree>
    <p:extLst>
      <p:ext uri="{BB962C8B-B14F-4D97-AF65-F5344CB8AC3E}">
        <p14:creationId xmlns:p14="http://schemas.microsoft.com/office/powerpoint/2010/main" val="167473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24</a:t>
            </a:fld>
            <a:endParaRPr lang="zh-CN" altLang="en-US"/>
          </a:p>
        </p:txBody>
      </p:sp>
    </p:spTree>
    <p:extLst>
      <p:ext uri="{BB962C8B-B14F-4D97-AF65-F5344CB8AC3E}">
        <p14:creationId xmlns:p14="http://schemas.microsoft.com/office/powerpoint/2010/main" val="4368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25</a:t>
            </a:fld>
            <a:endParaRPr lang="zh-CN" altLang="en-US"/>
          </a:p>
        </p:txBody>
      </p:sp>
    </p:spTree>
    <p:extLst>
      <p:ext uri="{BB962C8B-B14F-4D97-AF65-F5344CB8AC3E}">
        <p14:creationId xmlns:p14="http://schemas.microsoft.com/office/powerpoint/2010/main" val="1867639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26</a:t>
            </a:fld>
            <a:endParaRPr lang="zh-CN" altLang="en-US"/>
          </a:p>
        </p:txBody>
      </p:sp>
    </p:spTree>
    <p:extLst>
      <p:ext uri="{BB962C8B-B14F-4D97-AF65-F5344CB8AC3E}">
        <p14:creationId xmlns:p14="http://schemas.microsoft.com/office/powerpoint/2010/main" val="37512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6</a:t>
            </a:fld>
            <a:endParaRPr lang="zh-CN" altLang="en-US"/>
          </a:p>
        </p:txBody>
      </p:sp>
    </p:spTree>
    <p:extLst>
      <p:ext uri="{BB962C8B-B14F-4D97-AF65-F5344CB8AC3E}">
        <p14:creationId xmlns:p14="http://schemas.microsoft.com/office/powerpoint/2010/main" val="3413716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7</a:t>
            </a:fld>
            <a:endParaRPr lang="zh-CN" altLang="en-US"/>
          </a:p>
        </p:txBody>
      </p:sp>
    </p:spTree>
    <p:extLst>
      <p:ext uri="{BB962C8B-B14F-4D97-AF65-F5344CB8AC3E}">
        <p14:creationId xmlns:p14="http://schemas.microsoft.com/office/powerpoint/2010/main" val="34566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9</a:t>
            </a:fld>
            <a:endParaRPr lang="zh-CN" altLang="en-US"/>
          </a:p>
        </p:txBody>
      </p:sp>
    </p:spTree>
    <p:extLst>
      <p:ext uri="{BB962C8B-B14F-4D97-AF65-F5344CB8AC3E}">
        <p14:creationId xmlns:p14="http://schemas.microsoft.com/office/powerpoint/2010/main" val="240101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11</a:t>
            </a:fld>
            <a:endParaRPr lang="zh-CN" altLang="en-US"/>
          </a:p>
        </p:txBody>
      </p:sp>
    </p:spTree>
    <p:extLst>
      <p:ext uri="{BB962C8B-B14F-4D97-AF65-F5344CB8AC3E}">
        <p14:creationId xmlns:p14="http://schemas.microsoft.com/office/powerpoint/2010/main" val="246099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12</a:t>
            </a:fld>
            <a:endParaRPr lang="zh-CN" altLang="en-US"/>
          </a:p>
        </p:txBody>
      </p:sp>
    </p:spTree>
    <p:extLst>
      <p:ext uri="{BB962C8B-B14F-4D97-AF65-F5344CB8AC3E}">
        <p14:creationId xmlns:p14="http://schemas.microsoft.com/office/powerpoint/2010/main" val="340403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13</a:t>
            </a:fld>
            <a:endParaRPr lang="zh-CN" altLang="en-US"/>
          </a:p>
        </p:txBody>
      </p:sp>
    </p:spTree>
    <p:extLst>
      <p:ext uri="{BB962C8B-B14F-4D97-AF65-F5344CB8AC3E}">
        <p14:creationId xmlns:p14="http://schemas.microsoft.com/office/powerpoint/2010/main" val="250423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14</a:t>
            </a:fld>
            <a:endParaRPr lang="zh-CN" altLang="en-US"/>
          </a:p>
        </p:txBody>
      </p:sp>
    </p:spTree>
    <p:extLst>
      <p:ext uri="{BB962C8B-B14F-4D97-AF65-F5344CB8AC3E}">
        <p14:creationId xmlns:p14="http://schemas.microsoft.com/office/powerpoint/2010/main" val="85130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2FC3641-C2EF-46E9-A4E8-5656A4004568}" type="slidenum">
              <a:rPr lang="zh-CN" altLang="en-US" smtClean="0"/>
              <a:t>15</a:t>
            </a:fld>
            <a:endParaRPr lang="zh-CN" altLang="en-US"/>
          </a:p>
        </p:txBody>
      </p:sp>
    </p:spTree>
    <p:extLst>
      <p:ext uri="{BB962C8B-B14F-4D97-AF65-F5344CB8AC3E}">
        <p14:creationId xmlns:p14="http://schemas.microsoft.com/office/powerpoint/2010/main" val="31216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BF399D-EDE8-4580-B9E2-18D3F5DE03FB}"/>
              </a:ext>
            </a:extLst>
          </p:cNvPr>
          <p:cNvSpPr>
            <a:spLocks noGrp="1"/>
          </p:cNvSpPr>
          <p:nvPr>
            <p:ph type="dt" sz="half" idx="10"/>
          </p:nvPr>
        </p:nvSpPr>
        <p:spPr/>
        <p:txBody>
          <a:bodyPr/>
          <a:lstStyle/>
          <a:p>
            <a:fld id="{0B6F2864-E0EF-4E70-A7F4-2B86DC303F0F}" type="datetime1">
              <a:rPr lang="zh-CN" altLang="en-US" smtClean="0"/>
              <a:t>2022/9/12</a:t>
            </a:fld>
            <a:endParaRPr lang="zh-CN" altLang="en-US"/>
          </a:p>
        </p:txBody>
      </p:sp>
      <p:sp>
        <p:nvSpPr>
          <p:cNvPr id="3" name="页脚占位符 2">
            <a:extLst>
              <a:ext uri="{FF2B5EF4-FFF2-40B4-BE49-F238E27FC236}">
                <a16:creationId xmlns:a16="http://schemas.microsoft.com/office/drawing/2014/main" id="{05FF8A14-C1F6-4164-A22B-F1F06A860C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723CDA-EC61-440A-9CD0-665175752534}"/>
              </a:ext>
            </a:extLst>
          </p:cNvPr>
          <p:cNvSpPr>
            <a:spLocks noGrp="1"/>
          </p:cNvSpPr>
          <p:nvPr>
            <p:ph type="sldNum" sz="quarter" idx="12"/>
          </p:nvPr>
        </p:nvSpPr>
        <p:spPr>
          <a:xfrm>
            <a:off x="9124950" y="6356350"/>
            <a:ext cx="2743200" cy="365125"/>
          </a:xfrm>
        </p:spPr>
        <p:txBody>
          <a:bodyPr/>
          <a:lstStyle>
            <a:lvl1pPr>
              <a:defRPr>
                <a:solidFill>
                  <a:schemeClr val="bg1">
                    <a:lumMod val="75000"/>
                  </a:schemeClr>
                </a:solidFill>
                <a:latin typeface="Arial" panose="020B0604020202020204" pitchFamily="34" charset="0"/>
                <a:cs typeface="Arial" panose="020B0604020202020204" pitchFamily="34" charset="0"/>
              </a:defRPr>
            </a:lvl1pPr>
          </a:lstStyle>
          <a:p>
            <a:fld id="{CCBA9D17-A0D3-409F-BFF9-E5BAE63FEE36}" type="slidenum">
              <a:rPr lang="zh-CN" altLang="en-US" smtClean="0"/>
              <a:pPr/>
              <a:t>‹#›</a:t>
            </a:fld>
            <a:endParaRPr lang="zh-CN" altLang="en-US" dirty="0"/>
          </a:p>
        </p:txBody>
      </p:sp>
    </p:spTree>
    <p:extLst>
      <p:ext uri="{BB962C8B-B14F-4D97-AF65-F5344CB8AC3E}">
        <p14:creationId xmlns:p14="http://schemas.microsoft.com/office/powerpoint/2010/main" val="38400378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596258-9B56-404A-B375-CB6FD51F1A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1381EE-E5D1-4659-AFAB-3F77E9668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1F6FF-ED68-4607-885A-EB998B150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0D2EE-5E42-4C74-BD66-3934CD038B3B}" type="datetime1">
              <a:rPr lang="zh-CN" altLang="en-US" smtClean="0"/>
              <a:t>2022/9/12</a:t>
            </a:fld>
            <a:endParaRPr lang="zh-CN" altLang="en-US"/>
          </a:p>
        </p:txBody>
      </p:sp>
      <p:sp>
        <p:nvSpPr>
          <p:cNvPr id="5" name="页脚占位符 4">
            <a:extLst>
              <a:ext uri="{FF2B5EF4-FFF2-40B4-BE49-F238E27FC236}">
                <a16:creationId xmlns:a16="http://schemas.microsoft.com/office/drawing/2014/main" id="{F0794CA5-8294-4EBF-A582-699649CC1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3C233C-1E37-4721-A368-7046C1CAC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A9D17-A0D3-409F-BFF9-E5BAE63FEE36}" type="slidenum">
              <a:rPr lang="zh-CN" altLang="en-US" smtClean="0"/>
              <a:t>‹#›</a:t>
            </a:fld>
            <a:endParaRPr lang="zh-CN" altLang="en-US"/>
          </a:p>
        </p:txBody>
      </p:sp>
    </p:spTree>
    <p:extLst>
      <p:ext uri="{BB962C8B-B14F-4D97-AF65-F5344CB8AC3E}">
        <p14:creationId xmlns:p14="http://schemas.microsoft.com/office/powerpoint/2010/main" val="3353632397"/>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60D80825-8C48-474D-87A6-364ABCC81FF0}"/>
              </a:ext>
            </a:extLst>
          </p:cNvPr>
          <p:cNvSpPr/>
          <p:nvPr/>
        </p:nvSpPr>
        <p:spPr>
          <a:xfrm>
            <a:off x="1" y="2698230"/>
            <a:ext cx="12192000" cy="17355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1" name="TextBox 27">
            <a:extLst>
              <a:ext uri="{FF2B5EF4-FFF2-40B4-BE49-F238E27FC236}">
                <a16:creationId xmlns:a16="http://schemas.microsoft.com/office/drawing/2014/main" id="{5C972379-60DB-4065-AF3A-01BB25C3CC3B}"/>
              </a:ext>
            </a:extLst>
          </p:cNvPr>
          <p:cNvSpPr txBox="1"/>
          <p:nvPr/>
        </p:nvSpPr>
        <p:spPr>
          <a:xfrm>
            <a:off x="5194536" y="4936928"/>
            <a:ext cx="180049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lumMod val="95000"/>
                    <a:lumOff val="5000"/>
                  </a:prstClr>
                </a:solidFill>
                <a:latin typeface="Arial" panose="020B0604020202020204" pitchFamily="34" charset="0"/>
                <a:ea typeface="Microsoft YaHei" panose="020B0503020204020204" pitchFamily="34" charset="-122"/>
                <a:cs typeface="+mn-ea"/>
                <a:sym typeface="Arial" panose="020B0604020202020204" pitchFamily="34" charset="0"/>
              </a:rPr>
              <a:t>报告</a:t>
            </a:r>
            <a:r>
              <a:rPr kumimoji="0" lang="zh-CN" alt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人：张荣卓</a:t>
            </a:r>
          </a:p>
        </p:txBody>
      </p:sp>
      <p:sp>
        <p:nvSpPr>
          <p:cNvPr id="123" name="矩形 122">
            <a:extLst>
              <a:ext uri="{FF2B5EF4-FFF2-40B4-BE49-F238E27FC236}">
                <a16:creationId xmlns:a16="http://schemas.microsoft.com/office/drawing/2014/main" id="{A83A5D28-9D83-48F5-9E5A-9FE4B0EEFCD2}"/>
              </a:ext>
            </a:extLst>
          </p:cNvPr>
          <p:cNvSpPr/>
          <p:nvPr/>
        </p:nvSpPr>
        <p:spPr>
          <a:xfrm>
            <a:off x="1623934" y="2797927"/>
            <a:ext cx="8944132" cy="150707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基于机器学习的发债主体</a:t>
            </a:r>
            <a:endParaRPr kumimoji="0" lang="en-US" altLang="zh-CN" sz="4000" b="1" i="0" u="none" strike="noStrike" kern="1200" cap="none" spc="30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违约风险预测</a:t>
            </a:r>
          </a:p>
        </p:txBody>
      </p:sp>
      <p:grpSp>
        <p:nvGrpSpPr>
          <p:cNvPr id="119" name="组合 118">
            <a:extLst>
              <a:ext uri="{FF2B5EF4-FFF2-40B4-BE49-F238E27FC236}">
                <a16:creationId xmlns:a16="http://schemas.microsoft.com/office/drawing/2014/main" id="{6112D7F5-0BB5-439E-BE56-6514A6EF151C}"/>
              </a:ext>
            </a:extLst>
          </p:cNvPr>
          <p:cNvGrpSpPr/>
          <p:nvPr/>
        </p:nvGrpSpPr>
        <p:grpSpPr>
          <a:xfrm>
            <a:off x="5049188" y="326210"/>
            <a:ext cx="2093624" cy="2088742"/>
            <a:chOff x="2105799" y="20055838"/>
            <a:chExt cx="6748090" cy="6732363"/>
          </a:xfrm>
          <a:solidFill>
            <a:schemeClr val="accent1"/>
          </a:solidFill>
        </p:grpSpPr>
        <p:sp>
          <p:nvSpPr>
            <p:cNvPr id="120" name="Freeform 8">
              <a:extLst>
                <a:ext uri="{FF2B5EF4-FFF2-40B4-BE49-F238E27FC236}">
                  <a16:creationId xmlns:a16="http://schemas.microsoft.com/office/drawing/2014/main" id="{E2C71814-3CD5-4384-BD75-5B90DC1171A9}"/>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4" name="Freeform 42">
              <a:extLst>
                <a:ext uri="{FF2B5EF4-FFF2-40B4-BE49-F238E27FC236}">
                  <a16:creationId xmlns:a16="http://schemas.microsoft.com/office/drawing/2014/main" id="{26FE1644-E9DD-4D51-80EE-783310CEF052}"/>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5" name="Freeform 43">
              <a:extLst>
                <a:ext uri="{FF2B5EF4-FFF2-40B4-BE49-F238E27FC236}">
                  <a16:creationId xmlns:a16="http://schemas.microsoft.com/office/drawing/2014/main" id="{FD497158-79D6-46F7-966F-3425FA2B755F}"/>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6" name="Freeform 44">
              <a:extLst>
                <a:ext uri="{FF2B5EF4-FFF2-40B4-BE49-F238E27FC236}">
                  <a16:creationId xmlns:a16="http://schemas.microsoft.com/office/drawing/2014/main" id="{CFF5618C-E761-44F7-896F-4FE288C508CA}"/>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7" name="Freeform 45">
              <a:extLst>
                <a:ext uri="{FF2B5EF4-FFF2-40B4-BE49-F238E27FC236}">
                  <a16:creationId xmlns:a16="http://schemas.microsoft.com/office/drawing/2014/main" id="{D7446E18-F17A-4984-BCC6-B7E1F52DBA2C}"/>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8" name="Freeform 46">
              <a:extLst>
                <a:ext uri="{FF2B5EF4-FFF2-40B4-BE49-F238E27FC236}">
                  <a16:creationId xmlns:a16="http://schemas.microsoft.com/office/drawing/2014/main" id="{F6E61D19-7B2C-4497-B399-701EFE5F4B46}"/>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29" name="Freeform 47">
              <a:extLst>
                <a:ext uri="{FF2B5EF4-FFF2-40B4-BE49-F238E27FC236}">
                  <a16:creationId xmlns:a16="http://schemas.microsoft.com/office/drawing/2014/main" id="{7BAC70CB-898B-4A15-B1F7-C4CE85925914}"/>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0" name="Freeform 48">
              <a:extLst>
                <a:ext uri="{FF2B5EF4-FFF2-40B4-BE49-F238E27FC236}">
                  <a16:creationId xmlns:a16="http://schemas.microsoft.com/office/drawing/2014/main" id="{9F1A83BD-85A3-469B-AC00-6602A68BA1D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1" name="Freeform 49">
              <a:extLst>
                <a:ext uri="{FF2B5EF4-FFF2-40B4-BE49-F238E27FC236}">
                  <a16:creationId xmlns:a16="http://schemas.microsoft.com/office/drawing/2014/main" id="{F32EB500-90B0-4205-82ED-166B57C7E8B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2" name="Freeform 50">
              <a:extLst>
                <a:ext uri="{FF2B5EF4-FFF2-40B4-BE49-F238E27FC236}">
                  <a16:creationId xmlns:a16="http://schemas.microsoft.com/office/drawing/2014/main" id="{4F617127-BCBB-4A32-AAA8-36502E80FCF6}"/>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3" name="Freeform 51">
              <a:extLst>
                <a:ext uri="{FF2B5EF4-FFF2-40B4-BE49-F238E27FC236}">
                  <a16:creationId xmlns:a16="http://schemas.microsoft.com/office/drawing/2014/main" id="{897B8C90-DEB2-4158-B384-343B9267466E}"/>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4" name="Freeform 52">
              <a:extLst>
                <a:ext uri="{FF2B5EF4-FFF2-40B4-BE49-F238E27FC236}">
                  <a16:creationId xmlns:a16="http://schemas.microsoft.com/office/drawing/2014/main" id="{CB13675F-D179-44C4-BC0A-462F3976992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5" name="Freeform 53">
              <a:extLst>
                <a:ext uri="{FF2B5EF4-FFF2-40B4-BE49-F238E27FC236}">
                  <a16:creationId xmlns:a16="http://schemas.microsoft.com/office/drawing/2014/main" id="{E70B5CC0-D928-4EFD-B2C5-2F6F0CE8DBC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6" name="Freeform 54">
              <a:extLst>
                <a:ext uri="{FF2B5EF4-FFF2-40B4-BE49-F238E27FC236}">
                  <a16:creationId xmlns:a16="http://schemas.microsoft.com/office/drawing/2014/main" id="{4FBB0DCE-F889-4809-ACE2-3F2CF7BF726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7" name="Freeform 55">
              <a:extLst>
                <a:ext uri="{FF2B5EF4-FFF2-40B4-BE49-F238E27FC236}">
                  <a16:creationId xmlns:a16="http://schemas.microsoft.com/office/drawing/2014/main" id="{EFCD19A0-81A0-4BA3-B910-84F8654B5E34}"/>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8" name="Freeform 56">
              <a:extLst>
                <a:ext uri="{FF2B5EF4-FFF2-40B4-BE49-F238E27FC236}">
                  <a16:creationId xmlns:a16="http://schemas.microsoft.com/office/drawing/2014/main" id="{2CA3269D-9C7D-4B20-A5AE-325A8A0D4DBA}"/>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39" name="Freeform 57">
              <a:extLst>
                <a:ext uri="{FF2B5EF4-FFF2-40B4-BE49-F238E27FC236}">
                  <a16:creationId xmlns:a16="http://schemas.microsoft.com/office/drawing/2014/main" id="{1B5FE221-3E48-4E96-B8E5-5FE1CD6CFF13}"/>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0" name="Freeform 58">
              <a:extLst>
                <a:ext uri="{FF2B5EF4-FFF2-40B4-BE49-F238E27FC236}">
                  <a16:creationId xmlns:a16="http://schemas.microsoft.com/office/drawing/2014/main" id="{0C80588D-DFE1-4FB4-962E-E3C92D9E11E7}"/>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1" name="Freeform 59">
              <a:extLst>
                <a:ext uri="{FF2B5EF4-FFF2-40B4-BE49-F238E27FC236}">
                  <a16:creationId xmlns:a16="http://schemas.microsoft.com/office/drawing/2014/main" id="{320EA19E-5EAD-4B80-911A-EBF3A28694B6}"/>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2" name="Freeform 60">
              <a:extLst>
                <a:ext uri="{FF2B5EF4-FFF2-40B4-BE49-F238E27FC236}">
                  <a16:creationId xmlns:a16="http://schemas.microsoft.com/office/drawing/2014/main" id="{CE249F1C-D798-4BD0-8FB9-089BB37E767F}"/>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3" name="Freeform 61">
              <a:extLst>
                <a:ext uri="{FF2B5EF4-FFF2-40B4-BE49-F238E27FC236}">
                  <a16:creationId xmlns:a16="http://schemas.microsoft.com/office/drawing/2014/main" id="{BC1A26E3-0AA5-4CA3-9984-A9FA381A1C0A}"/>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4" name="Freeform 62">
              <a:extLst>
                <a:ext uri="{FF2B5EF4-FFF2-40B4-BE49-F238E27FC236}">
                  <a16:creationId xmlns:a16="http://schemas.microsoft.com/office/drawing/2014/main" id="{019A6925-DD6B-4C29-B18F-663928AE5C79}"/>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45" name="Freeform 71">
              <a:extLst>
                <a:ext uri="{FF2B5EF4-FFF2-40B4-BE49-F238E27FC236}">
                  <a16:creationId xmlns:a16="http://schemas.microsoft.com/office/drawing/2014/main" id="{4E677B05-5C62-4629-A766-3F659E7E1A6A}"/>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10185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B15C2478-5AB4-4541-8008-6447EAA4B2AA}"/>
              </a:ext>
            </a:extLst>
          </p:cNvPr>
          <p:cNvSpPr txBox="1"/>
          <p:nvPr/>
        </p:nvSpPr>
        <p:spPr>
          <a:xfrm>
            <a:off x="781961" y="306224"/>
            <a:ext cx="264304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chemeClr val="accent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目录</a:t>
            </a:r>
          </a:p>
        </p:txBody>
      </p:sp>
      <p:grpSp>
        <p:nvGrpSpPr>
          <p:cNvPr id="34" name="组合 33">
            <a:extLst>
              <a:ext uri="{FF2B5EF4-FFF2-40B4-BE49-F238E27FC236}">
                <a16:creationId xmlns:a16="http://schemas.microsoft.com/office/drawing/2014/main" id="{EDE5656F-E7F2-4BB5-8260-3F1B1062A952}"/>
              </a:ext>
            </a:extLst>
          </p:cNvPr>
          <p:cNvGrpSpPr/>
          <p:nvPr/>
        </p:nvGrpSpPr>
        <p:grpSpPr>
          <a:xfrm>
            <a:off x="854133" y="1251007"/>
            <a:ext cx="3698065" cy="799797"/>
            <a:chOff x="1296445" y="1777506"/>
            <a:chExt cx="3698065" cy="799797"/>
          </a:xfrm>
        </p:grpSpPr>
        <p:sp>
          <p:nvSpPr>
            <p:cNvPr id="40" name="文本框 39">
              <a:extLst>
                <a:ext uri="{FF2B5EF4-FFF2-40B4-BE49-F238E27FC236}">
                  <a16:creationId xmlns:a16="http://schemas.microsoft.com/office/drawing/2014/main" id="{CC28C0EC-7349-4528-9D9B-77994BDA48DA}"/>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问题提出</a:t>
              </a:r>
            </a:p>
          </p:txBody>
        </p:sp>
        <p:grpSp>
          <p:nvGrpSpPr>
            <p:cNvPr id="41" name="组合 40">
              <a:extLst>
                <a:ext uri="{FF2B5EF4-FFF2-40B4-BE49-F238E27FC236}">
                  <a16:creationId xmlns:a16="http://schemas.microsoft.com/office/drawing/2014/main" id="{9786FD86-9D1D-445F-BBA9-963D34E58544}"/>
                </a:ext>
              </a:extLst>
            </p:cNvPr>
            <p:cNvGrpSpPr/>
            <p:nvPr/>
          </p:nvGrpSpPr>
          <p:grpSpPr>
            <a:xfrm>
              <a:off x="1296445" y="1777506"/>
              <a:ext cx="800100" cy="713161"/>
              <a:chOff x="6976951" y="1586703"/>
              <a:chExt cx="800100" cy="713161"/>
            </a:xfrm>
          </p:grpSpPr>
          <p:cxnSp>
            <p:nvCxnSpPr>
              <p:cNvPr id="43" name="直接连接符 42">
                <a:extLst>
                  <a:ext uri="{FF2B5EF4-FFF2-40B4-BE49-F238E27FC236}">
                    <a16:creationId xmlns:a16="http://schemas.microsoft.com/office/drawing/2014/main" id="{BFD77076-092D-4EC2-879D-E900573D34D4}"/>
                  </a:ext>
                </a:extLst>
              </p:cNvPr>
              <p:cNvCxnSpPr/>
              <p:nvPr/>
            </p:nvCxnSpPr>
            <p:spPr>
              <a:xfrm flipH="1">
                <a:off x="7160632" y="1829707"/>
                <a:ext cx="432738" cy="47015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4A5F994-68CE-4016-B167-C1775E3994E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1</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grpSp>
        <p:nvGrpSpPr>
          <p:cNvPr id="49" name="组合 48">
            <a:extLst>
              <a:ext uri="{FF2B5EF4-FFF2-40B4-BE49-F238E27FC236}">
                <a16:creationId xmlns:a16="http://schemas.microsoft.com/office/drawing/2014/main" id="{597EA166-F877-47B9-A437-F4DA9FD6C442}"/>
              </a:ext>
            </a:extLst>
          </p:cNvPr>
          <p:cNvGrpSpPr/>
          <p:nvPr/>
        </p:nvGrpSpPr>
        <p:grpSpPr>
          <a:xfrm>
            <a:off x="853174" y="2181985"/>
            <a:ext cx="4094137" cy="799797"/>
            <a:chOff x="1296445" y="1777506"/>
            <a:chExt cx="4094137" cy="799797"/>
          </a:xfrm>
        </p:grpSpPr>
        <p:sp>
          <p:nvSpPr>
            <p:cNvPr id="50" name="文本框 49">
              <a:extLst>
                <a:ext uri="{FF2B5EF4-FFF2-40B4-BE49-F238E27FC236}">
                  <a16:creationId xmlns:a16="http://schemas.microsoft.com/office/drawing/2014/main" id="{4D30467D-7817-4176-8F71-24AAC59FEE06}"/>
                </a:ext>
              </a:extLst>
            </p:cNvPr>
            <p:cNvSpPr txBox="1"/>
            <p:nvPr/>
          </p:nvSpPr>
          <p:spPr>
            <a:xfrm>
              <a:off x="1830685" y="2115638"/>
              <a:ext cx="35598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latin typeface="Arial" panose="020B0604020202020204" pitchFamily="34" charset="0"/>
                  <a:ea typeface="Microsoft YaHei" panose="020B0503020204020204" pitchFamily="34" charset="-122"/>
                  <a:cs typeface="+mn-ea"/>
                  <a:sym typeface="Arial" panose="020B0604020202020204" pitchFamily="34" charset="0"/>
                </a:rPr>
                <a:t>数据获取与预处理</a:t>
              </a:r>
            </a:p>
          </p:txBody>
        </p:sp>
        <p:grpSp>
          <p:nvGrpSpPr>
            <p:cNvPr id="51" name="组合 50">
              <a:extLst>
                <a:ext uri="{FF2B5EF4-FFF2-40B4-BE49-F238E27FC236}">
                  <a16:creationId xmlns:a16="http://schemas.microsoft.com/office/drawing/2014/main" id="{12147FF2-3F2C-4EA4-96F6-1368A521E62E}"/>
                </a:ext>
              </a:extLst>
            </p:cNvPr>
            <p:cNvGrpSpPr/>
            <p:nvPr/>
          </p:nvGrpSpPr>
          <p:grpSpPr>
            <a:xfrm>
              <a:off x="1296445" y="1777506"/>
              <a:ext cx="800100" cy="713161"/>
              <a:chOff x="6976951" y="1586703"/>
              <a:chExt cx="800100" cy="713161"/>
            </a:xfrm>
          </p:grpSpPr>
          <p:sp>
            <p:nvSpPr>
              <p:cNvPr id="52" name="文本框 51">
                <a:extLst>
                  <a:ext uri="{FF2B5EF4-FFF2-40B4-BE49-F238E27FC236}">
                    <a16:creationId xmlns:a16="http://schemas.microsoft.com/office/drawing/2014/main" id="{5290D6EA-4373-4E3B-8637-81646F1A7B7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2</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3" name="直接连接符 52">
                <a:extLst>
                  <a:ext uri="{FF2B5EF4-FFF2-40B4-BE49-F238E27FC236}">
                    <a16:creationId xmlns:a16="http://schemas.microsoft.com/office/drawing/2014/main" id="{65BC728A-0A27-477D-9233-0A149548E323}"/>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9363B11F-148D-4857-9335-0D8BC165C35A}"/>
              </a:ext>
            </a:extLst>
          </p:cNvPr>
          <p:cNvGrpSpPr/>
          <p:nvPr/>
        </p:nvGrpSpPr>
        <p:grpSpPr>
          <a:xfrm>
            <a:off x="853174" y="3311082"/>
            <a:ext cx="3698065" cy="799797"/>
            <a:chOff x="1296445" y="1777506"/>
            <a:chExt cx="3698065" cy="799797"/>
          </a:xfrm>
        </p:grpSpPr>
        <p:sp>
          <p:nvSpPr>
            <p:cNvPr id="55" name="文本框 54">
              <a:extLst>
                <a:ext uri="{FF2B5EF4-FFF2-40B4-BE49-F238E27FC236}">
                  <a16:creationId xmlns:a16="http://schemas.microsoft.com/office/drawing/2014/main" id="{4502F672-83C0-4117-BF9E-9961F1D92E3C}"/>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模型初步选择</a:t>
              </a:r>
            </a:p>
          </p:txBody>
        </p:sp>
        <p:grpSp>
          <p:nvGrpSpPr>
            <p:cNvPr id="56" name="组合 55">
              <a:extLst>
                <a:ext uri="{FF2B5EF4-FFF2-40B4-BE49-F238E27FC236}">
                  <a16:creationId xmlns:a16="http://schemas.microsoft.com/office/drawing/2014/main" id="{C8BCFD56-2E86-469C-8238-014884FF8E74}"/>
                </a:ext>
              </a:extLst>
            </p:cNvPr>
            <p:cNvGrpSpPr/>
            <p:nvPr/>
          </p:nvGrpSpPr>
          <p:grpSpPr>
            <a:xfrm>
              <a:off x="1296445" y="1777506"/>
              <a:ext cx="800100" cy="713161"/>
              <a:chOff x="6976951" y="1586703"/>
              <a:chExt cx="800100" cy="713161"/>
            </a:xfrm>
          </p:grpSpPr>
          <p:sp>
            <p:nvSpPr>
              <p:cNvPr id="57" name="文本框 56">
                <a:extLst>
                  <a:ext uri="{FF2B5EF4-FFF2-40B4-BE49-F238E27FC236}">
                    <a16:creationId xmlns:a16="http://schemas.microsoft.com/office/drawing/2014/main" id="{B285BD03-11C0-4CAA-94AC-C14495F4C37D}"/>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3</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8" name="直接连接符 57">
                <a:extLst>
                  <a:ext uri="{FF2B5EF4-FFF2-40B4-BE49-F238E27FC236}">
                    <a16:creationId xmlns:a16="http://schemas.microsoft.com/office/drawing/2014/main" id="{94423372-D8CA-4EA5-A40C-6E2DC355B017}"/>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组合 58">
            <a:extLst>
              <a:ext uri="{FF2B5EF4-FFF2-40B4-BE49-F238E27FC236}">
                <a16:creationId xmlns:a16="http://schemas.microsoft.com/office/drawing/2014/main" id="{102C4CA1-7D27-4093-A226-97356026BB7D}"/>
              </a:ext>
            </a:extLst>
          </p:cNvPr>
          <p:cNvGrpSpPr/>
          <p:nvPr/>
        </p:nvGrpSpPr>
        <p:grpSpPr>
          <a:xfrm>
            <a:off x="853174" y="4353883"/>
            <a:ext cx="3698065" cy="799797"/>
            <a:chOff x="1296445" y="1777506"/>
            <a:chExt cx="3698065" cy="799797"/>
          </a:xfrm>
        </p:grpSpPr>
        <p:sp>
          <p:nvSpPr>
            <p:cNvPr id="60" name="文本框 59">
              <a:extLst>
                <a:ext uri="{FF2B5EF4-FFF2-40B4-BE49-F238E27FC236}">
                  <a16:creationId xmlns:a16="http://schemas.microsoft.com/office/drawing/2014/main" id="{B7C24735-7DDE-4BF6-B400-1DF986C3BDA1}"/>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srgbClr val="C00000"/>
                  </a:solidFill>
                  <a:latin typeface="Arial" panose="020B0604020202020204" pitchFamily="34" charset="0"/>
                  <a:ea typeface="Microsoft YaHei" panose="020B0503020204020204" pitchFamily="34" charset="-122"/>
                  <a:cs typeface="+mn-ea"/>
                  <a:sym typeface="Arial" panose="020B0604020202020204" pitchFamily="34" charset="0"/>
                </a:rPr>
                <a:t>特征工程</a:t>
              </a:r>
              <a:endParaRPr kumimoji="0" lang="zh-CN" altLang="en-US" sz="2400" b="0" i="0" u="none" strike="noStrike" kern="1200" cap="none" spc="400" normalizeH="0" baseline="0" noProof="0" dirty="0">
                <a:ln>
                  <a:noFill/>
                </a:ln>
                <a:solidFill>
                  <a:srgbClr val="C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61" name="组合 60">
              <a:extLst>
                <a:ext uri="{FF2B5EF4-FFF2-40B4-BE49-F238E27FC236}">
                  <a16:creationId xmlns:a16="http://schemas.microsoft.com/office/drawing/2014/main" id="{C25F860F-1967-4D0C-A54D-9A5962D626C2}"/>
                </a:ext>
              </a:extLst>
            </p:cNvPr>
            <p:cNvGrpSpPr/>
            <p:nvPr/>
          </p:nvGrpSpPr>
          <p:grpSpPr>
            <a:xfrm>
              <a:off x="1296445" y="1777506"/>
              <a:ext cx="800100" cy="713161"/>
              <a:chOff x="6976951" y="1586703"/>
              <a:chExt cx="800100" cy="713161"/>
            </a:xfrm>
          </p:grpSpPr>
          <p:sp>
            <p:nvSpPr>
              <p:cNvPr id="62" name="文本框 61">
                <a:extLst>
                  <a:ext uri="{FF2B5EF4-FFF2-40B4-BE49-F238E27FC236}">
                    <a16:creationId xmlns:a16="http://schemas.microsoft.com/office/drawing/2014/main" id="{EAD6E1CD-0284-4A52-890E-715E79BF4A3E}"/>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4</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63" name="直接连接符 62">
                <a:extLst>
                  <a:ext uri="{FF2B5EF4-FFF2-40B4-BE49-F238E27FC236}">
                    <a16:creationId xmlns:a16="http://schemas.microsoft.com/office/drawing/2014/main" id="{9E2E41A3-97DB-49C9-88F0-51B44C0C1FD5}"/>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4" name="组合 63">
            <a:extLst>
              <a:ext uri="{FF2B5EF4-FFF2-40B4-BE49-F238E27FC236}">
                <a16:creationId xmlns:a16="http://schemas.microsoft.com/office/drawing/2014/main" id="{4AFB3319-785A-4D39-B3C9-6CEDE5ACD5C1}"/>
              </a:ext>
            </a:extLst>
          </p:cNvPr>
          <p:cNvGrpSpPr/>
          <p:nvPr/>
        </p:nvGrpSpPr>
        <p:grpSpPr>
          <a:xfrm>
            <a:off x="6606576" y="-241003"/>
            <a:ext cx="7357162" cy="7340006"/>
            <a:chOff x="2105799" y="20055838"/>
            <a:chExt cx="6748090" cy="6732363"/>
          </a:xfrm>
          <a:solidFill>
            <a:schemeClr val="accent1">
              <a:alpha val="10000"/>
            </a:schemeClr>
          </a:solidFill>
        </p:grpSpPr>
        <p:sp>
          <p:nvSpPr>
            <p:cNvPr id="65" name="Freeform 8">
              <a:extLst>
                <a:ext uri="{FF2B5EF4-FFF2-40B4-BE49-F238E27FC236}">
                  <a16:creationId xmlns:a16="http://schemas.microsoft.com/office/drawing/2014/main" id="{B71A7C87-2706-408B-9521-B21EB2B67B3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42">
              <a:extLst>
                <a:ext uri="{FF2B5EF4-FFF2-40B4-BE49-F238E27FC236}">
                  <a16:creationId xmlns:a16="http://schemas.microsoft.com/office/drawing/2014/main" id="{6A6D631B-B5A5-472B-BC1C-81CAE6008122}"/>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43">
              <a:extLst>
                <a:ext uri="{FF2B5EF4-FFF2-40B4-BE49-F238E27FC236}">
                  <a16:creationId xmlns:a16="http://schemas.microsoft.com/office/drawing/2014/main" id="{940FF3CB-28AB-4254-8F22-F60B8AD7EFD7}"/>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44">
              <a:extLst>
                <a:ext uri="{FF2B5EF4-FFF2-40B4-BE49-F238E27FC236}">
                  <a16:creationId xmlns:a16="http://schemas.microsoft.com/office/drawing/2014/main" id="{F9151581-BF49-4B02-B27A-EB1364B4A4F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45">
              <a:extLst>
                <a:ext uri="{FF2B5EF4-FFF2-40B4-BE49-F238E27FC236}">
                  <a16:creationId xmlns:a16="http://schemas.microsoft.com/office/drawing/2014/main" id="{001C54D0-B6CB-4F62-A166-409F9374111F}"/>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46">
              <a:extLst>
                <a:ext uri="{FF2B5EF4-FFF2-40B4-BE49-F238E27FC236}">
                  <a16:creationId xmlns:a16="http://schemas.microsoft.com/office/drawing/2014/main" id="{9359636E-6EA2-4EF3-9153-B9BAC046B84C}"/>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1" name="Freeform 47">
              <a:extLst>
                <a:ext uri="{FF2B5EF4-FFF2-40B4-BE49-F238E27FC236}">
                  <a16:creationId xmlns:a16="http://schemas.microsoft.com/office/drawing/2014/main" id="{FB480E91-F6FC-426C-BBEF-7834E0FD7DB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2" name="Freeform 48">
              <a:extLst>
                <a:ext uri="{FF2B5EF4-FFF2-40B4-BE49-F238E27FC236}">
                  <a16:creationId xmlns:a16="http://schemas.microsoft.com/office/drawing/2014/main" id="{FAADDC6A-DDB8-45AA-B3D5-778FC33A22C3}"/>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9">
              <a:extLst>
                <a:ext uri="{FF2B5EF4-FFF2-40B4-BE49-F238E27FC236}">
                  <a16:creationId xmlns:a16="http://schemas.microsoft.com/office/drawing/2014/main" id="{FE31B954-04DA-4B75-ABA8-3BBCD18D3393}"/>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50">
              <a:extLst>
                <a:ext uri="{FF2B5EF4-FFF2-40B4-BE49-F238E27FC236}">
                  <a16:creationId xmlns:a16="http://schemas.microsoft.com/office/drawing/2014/main" id="{BBCD8D72-F3B6-4689-8741-A9A28CCDB1F1}"/>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51">
              <a:extLst>
                <a:ext uri="{FF2B5EF4-FFF2-40B4-BE49-F238E27FC236}">
                  <a16:creationId xmlns:a16="http://schemas.microsoft.com/office/drawing/2014/main" id="{EAA37C54-F7F7-413D-BDBE-F0DC72B7E15F}"/>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52">
              <a:extLst>
                <a:ext uri="{FF2B5EF4-FFF2-40B4-BE49-F238E27FC236}">
                  <a16:creationId xmlns:a16="http://schemas.microsoft.com/office/drawing/2014/main" id="{878A696D-8F5F-4712-BD21-488DC5A65A35}"/>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53">
              <a:extLst>
                <a:ext uri="{FF2B5EF4-FFF2-40B4-BE49-F238E27FC236}">
                  <a16:creationId xmlns:a16="http://schemas.microsoft.com/office/drawing/2014/main" id="{15C5231E-DBEB-43BA-A0D5-4D7D7FBC6878}"/>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54">
              <a:extLst>
                <a:ext uri="{FF2B5EF4-FFF2-40B4-BE49-F238E27FC236}">
                  <a16:creationId xmlns:a16="http://schemas.microsoft.com/office/drawing/2014/main" id="{09133FAB-B306-4112-B500-B714D144C23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55">
              <a:extLst>
                <a:ext uri="{FF2B5EF4-FFF2-40B4-BE49-F238E27FC236}">
                  <a16:creationId xmlns:a16="http://schemas.microsoft.com/office/drawing/2014/main" id="{4995CA68-ADBB-40E1-9132-95E5A2DC7E9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56">
              <a:extLst>
                <a:ext uri="{FF2B5EF4-FFF2-40B4-BE49-F238E27FC236}">
                  <a16:creationId xmlns:a16="http://schemas.microsoft.com/office/drawing/2014/main" id="{F451DD5D-B60E-4ED5-A018-79AF05DE68D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7">
              <a:extLst>
                <a:ext uri="{FF2B5EF4-FFF2-40B4-BE49-F238E27FC236}">
                  <a16:creationId xmlns:a16="http://schemas.microsoft.com/office/drawing/2014/main" id="{463FACCE-4CDF-429F-A57A-2B94D011CC71}"/>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8">
              <a:extLst>
                <a:ext uri="{FF2B5EF4-FFF2-40B4-BE49-F238E27FC236}">
                  <a16:creationId xmlns:a16="http://schemas.microsoft.com/office/drawing/2014/main" id="{52E25580-B857-4DBF-BE18-F04B09A0DD3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9">
              <a:extLst>
                <a:ext uri="{FF2B5EF4-FFF2-40B4-BE49-F238E27FC236}">
                  <a16:creationId xmlns:a16="http://schemas.microsoft.com/office/drawing/2014/main" id="{C0E55FE7-2167-4970-BA3C-C0E842CF26AC}"/>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60">
              <a:extLst>
                <a:ext uri="{FF2B5EF4-FFF2-40B4-BE49-F238E27FC236}">
                  <a16:creationId xmlns:a16="http://schemas.microsoft.com/office/drawing/2014/main" id="{AD4F6AA6-B49F-460D-9365-981FBDF77A1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61">
              <a:extLst>
                <a:ext uri="{FF2B5EF4-FFF2-40B4-BE49-F238E27FC236}">
                  <a16:creationId xmlns:a16="http://schemas.microsoft.com/office/drawing/2014/main" id="{DFE6C5F2-3F8F-40E2-816D-AD4BE6245EF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62">
              <a:extLst>
                <a:ext uri="{FF2B5EF4-FFF2-40B4-BE49-F238E27FC236}">
                  <a16:creationId xmlns:a16="http://schemas.microsoft.com/office/drawing/2014/main" id="{B5F78D71-540D-4820-87AF-BAC00F6E63FE}"/>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71">
              <a:extLst>
                <a:ext uri="{FF2B5EF4-FFF2-40B4-BE49-F238E27FC236}">
                  <a16:creationId xmlns:a16="http://schemas.microsoft.com/office/drawing/2014/main" id="{86488E73-4B49-4E1D-AE2A-B4812E89C969}"/>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47" name="组合 46">
            <a:extLst>
              <a:ext uri="{FF2B5EF4-FFF2-40B4-BE49-F238E27FC236}">
                <a16:creationId xmlns:a16="http://schemas.microsoft.com/office/drawing/2014/main" id="{8FD45E00-8242-E915-FE81-EE2F96B4DB5E}"/>
              </a:ext>
            </a:extLst>
          </p:cNvPr>
          <p:cNvGrpSpPr/>
          <p:nvPr/>
        </p:nvGrpSpPr>
        <p:grpSpPr>
          <a:xfrm>
            <a:off x="853174" y="5394154"/>
            <a:ext cx="3698065" cy="799797"/>
            <a:chOff x="1296445" y="1777506"/>
            <a:chExt cx="3698065" cy="799797"/>
          </a:xfrm>
        </p:grpSpPr>
        <p:sp>
          <p:nvSpPr>
            <p:cNvPr id="48" name="文本框 47">
              <a:extLst>
                <a:ext uri="{FF2B5EF4-FFF2-40B4-BE49-F238E27FC236}">
                  <a16:creationId xmlns:a16="http://schemas.microsoft.com/office/drawing/2014/main" id="{74A8B99D-C842-6D86-8863-D4FF053CFD3D}"/>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最终模型与结论</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88" name="组合 87">
              <a:extLst>
                <a:ext uri="{FF2B5EF4-FFF2-40B4-BE49-F238E27FC236}">
                  <a16:creationId xmlns:a16="http://schemas.microsoft.com/office/drawing/2014/main" id="{6DE5F83B-81A5-D4EE-4D46-3F4C27597D7E}"/>
                </a:ext>
              </a:extLst>
            </p:cNvPr>
            <p:cNvGrpSpPr/>
            <p:nvPr/>
          </p:nvGrpSpPr>
          <p:grpSpPr>
            <a:xfrm>
              <a:off x="1296445" y="1777506"/>
              <a:ext cx="800100" cy="713161"/>
              <a:chOff x="6976951" y="1586703"/>
              <a:chExt cx="800100" cy="713161"/>
            </a:xfrm>
          </p:grpSpPr>
          <p:sp>
            <p:nvSpPr>
              <p:cNvPr id="89" name="文本框 88">
                <a:extLst>
                  <a:ext uri="{FF2B5EF4-FFF2-40B4-BE49-F238E27FC236}">
                    <a16:creationId xmlns:a16="http://schemas.microsoft.com/office/drawing/2014/main" id="{E5C3F1AB-783D-FB49-C565-46A3B21682D1}"/>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5</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4CA9FBC3-0A5D-4E88-BC93-04E99B8F214B}"/>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2133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11</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财务逻辑特征选择</a:t>
            </a:r>
          </a:p>
        </p:txBody>
      </p:sp>
      <p:pic>
        <p:nvPicPr>
          <p:cNvPr id="9" name="图片 8">
            <a:extLst>
              <a:ext uri="{FF2B5EF4-FFF2-40B4-BE49-F238E27FC236}">
                <a16:creationId xmlns:a16="http://schemas.microsoft.com/office/drawing/2014/main" id="{D59F9B65-20D8-BB54-CA28-2D927C3D2E2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8763" y="1035067"/>
            <a:ext cx="7240441" cy="5585962"/>
          </a:xfrm>
          <a:prstGeom prst="rect">
            <a:avLst/>
          </a:prstGeom>
          <a:noFill/>
          <a:ln>
            <a:noFill/>
          </a:ln>
        </p:spPr>
      </p:pic>
    </p:spTree>
    <p:extLst>
      <p:ext uri="{BB962C8B-B14F-4D97-AF65-F5344CB8AC3E}">
        <p14:creationId xmlns:p14="http://schemas.microsoft.com/office/powerpoint/2010/main" val="409307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12</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财务逻辑特征选择</a:t>
            </a:r>
          </a:p>
        </p:txBody>
      </p:sp>
      <p:pic>
        <p:nvPicPr>
          <p:cNvPr id="10" name="图片 9">
            <a:extLst>
              <a:ext uri="{FF2B5EF4-FFF2-40B4-BE49-F238E27FC236}">
                <a16:creationId xmlns:a16="http://schemas.microsoft.com/office/drawing/2014/main" id="{98DF9BC8-86EA-CFB9-7299-E189B921E8D5}"/>
              </a:ext>
            </a:extLst>
          </p:cNvPr>
          <p:cNvPicPr>
            <a:picLocks noChangeAspect="1"/>
          </p:cNvPicPr>
          <p:nvPr/>
        </p:nvPicPr>
        <p:blipFill>
          <a:blip r:embed="rId4"/>
          <a:stretch>
            <a:fillRect/>
          </a:stretch>
        </p:blipFill>
        <p:spPr>
          <a:xfrm>
            <a:off x="877471" y="2211600"/>
            <a:ext cx="10437057" cy="2468105"/>
          </a:xfrm>
          <a:prstGeom prst="rect">
            <a:avLst/>
          </a:prstGeom>
        </p:spPr>
      </p:pic>
    </p:spTree>
    <p:extLst>
      <p:ext uri="{BB962C8B-B14F-4D97-AF65-F5344CB8AC3E}">
        <p14:creationId xmlns:p14="http://schemas.microsoft.com/office/powerpoint/2010/main" val="184228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13</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技术手段特征选择</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823562" y="1913496"/>
            <a:ext cx="9767575" cy="2807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 </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相关系数特征选择</a:t>
            </a: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皮尔森相关系数是一种最简单的，能帮助理解特征和响应变量之间关系的方法，该方法衡量的是变量之间的线性相关性，结果的取值区间为</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[-1</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1]</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-1</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表示完全的负相关，</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+1</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表示完全的正相关，</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0</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表示没有线性相关。利用相关系数进行特征选择的优点是速度快、易于计算；缺点是作为特征排序机制，他只对线性关系敏感，如果关系是非线性的，即便两个变量具有一一对应的关系，</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Pearson</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相关性也可能会接近</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0</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p>
        </p:txBody>
      </p:sp>
    </p:spTree>
    <p:extLst>
      <p:ext uri="{BB962C8B-B14F-4D97-AF65-F5344CB8AC3E}">
        <p14:creationId xmlns:p14="http://schemas.microsoft.com/office/powerpoint/2010/main" val="202600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14</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技术手段特征选择</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600925" y="1568709"/>
            <a:ext cx="9767575"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 </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相关系数特征选择</a:t>
            </a:r>
          </a:p>
        </p:txBody>
      </p:sp>
      <p:pic>
        <p:nvPicPr>
          <p:cNvPr id="10" name="图片 9">
            <a:extLst>
              <a:ext uri="{FF2B5EF4-FFF2-40B4-BE49-F238E27FC236}">
                <a16:creationId xmlns:a16="http://schemas.microsoft.com/office/drawing/2014/main" id="{801652EB-F0B2-2257-BC48-25929F373B05}"/>
              </a:ext>
            </a:extLst>
          </p:cNvPr>
          <p:cNvPicPr>
            <a:picLocks noChangeAspect="1"/>
          </p:cNvPicPr>
          <p:nvPr/>
        </p:nvPicPr>
        <p:blipFill>
          <a:blip r:embed="rId4"/>
          <a:stretch>
            <a:fillRect/>
          </a:stretch>
        </p:blipFill>
        <p:spPr>
          <a:xfrm>
            <a:off x="2901973" y="2030374"/>
            <a:ext cx="6694970" cy="4632313"/>
          </a:xfrm>
          <a:prstGeom prst="rect">
            <a:avLst/>
          </a:prstGeom>
        </p:spPr>
      </p:pic>
    </p:spTree>
    <p:extLst>
      <p:ext uri="{BB962C8B-B14F-4D97-AF65-F5344CB8AC3E}">
        <p14:creationId xmlns:p14="http://schemas.microsoft.com/office/powerpoint/2010/main" val="234811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15</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技术手段特征选择</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823562" y="1807389"/>
            <a:ext cx="9767575" cy="373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B. </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LassoCV</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特征选择</a:t>
            </a: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Lasso</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算法可以使特征的系数进行压缩并且可以使某些回归系数为</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0</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，即不选用该特征，因此可以进行特征选择。</a:t>
            </a: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Lasso</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回归方法的优点是可以弥补最小二乘法和逐步回归局部最优估计的不足，可以很好的进行特征选择，可以有效的解决各特征之间存在的多重共线性问题。缺点是如果存在一组高度相关的特征时，</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Lasso</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回归倾向于选择其中一个特征，而忽视其他所有特征，这种情况会导致结果的不稳定性。</a:t>
            </a: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通过</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sklearn</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中的</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LassoCV</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模型，对数据进行拟合，得到</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Lasso</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模型。</a:t>
            </a:r>
          </a:p>
        </p:txBody>
      </p:sp>
    </p:spTree>
    <p:extLst>
      <p:ext uri="{BB962C8B-B14F-4D97-AF65-F5344CB8AC3E}">
        <p14:creationId xmlns:p14="http://schemas.microsoft.com/office/powerpoint/2010/main" val="374540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16</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技术手段特征选择</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688506" y="1807389"/>
            <a:ext cx="9767575"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B. </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LassoCV</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特征选择</a:t>
            </a:r>
          </a:p>
        </p:txBody>
      </p:sp>
      <p:pic>
        <p:nvPicPr>
          <p:cNvPr id="10" name="图片 9">
            <a:extLst>
              <a:ext uri="{FF2B5EF4-FFF2-40B4-BE49-F238E27FC236}">
                <a16:creationId xmlns:a16="http://schemas.microsoft.com/office/drawing/2014/main" id="{5227C971-8B9B-A079-55E8-404ACE6D35D5}"/>
              </a:ext>
            </a:extLst>
          </p:cNvPr>
          <p:cNvPicPr>
            <a:picLocks noChangeAspect="1"/>
          </p:cNvPicPr>
          <p:nvPr/>
        </p:nvPicPr>
        <p:blipFill>
          <a:blip r:embed="rId4"/>
          <a:stretch>
            <a:fillRect/>
          </a:stretch>
        </p:blipFill>
        <p:spPr>
          <a:xfrm>
            <a:off x="1118419" y="2777301"/>
            <a:ext cx="9804227" cy="2140027"/>
          </a:xfrm>
          <a:prstGeom prst="rect">
            <a:avLst/>
          </a:prstGeom>
        </p:spPr>
      </p:pic>
    </p:spTree>
    <p:extLst>
      <p:ext uri="{BB962C8B-B14F-4D97-AF65-F5344CB8AC3E}">
        <p14:creationId xmlns:p14="http://schemas.microsoft.com/office/powerpoint/2010/main" val="2021304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17</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技术手段特征选择</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823562" y="1493291"/>
            <a:ext cx="10061774" cy="502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a:ln>
                  <a:noFill/>
                </a:ln>
                <a:solidFill>
                  <a:schemeClr val="accent1"/>
                </a:solidFill>
                <a:effectLst/>
                <a:latin typeface="+mn-ea"/>
                <a:cs typeface="Times New Roman" panose="02020603050405020304" pitchFamily="18" charset="0"/>
              </a:rPr>
              <a:t>C. </a:t>
            </a:r>
            <a:r>
              <a:rPr kumimoji="0" lang="en-US" altLang="zh-CN" b="0" i="0" u="none" strike="noStrike" cap="none" normalizeH="0" baseline="0" dirty="0" err="1">
                <a:ln>
                  <a:noFill/>
                </a:ln>
                <a:solidFill>
                  <a:schemeClr val="accent1"/>
                </a:solidFill>
                <a:effectLst/>
                <a:latin typeface="+mn-ea"/>
                <a:cs typeface="Times New Roman" panose="02020603050405020304" pitchFamily="18" charset="0"/>
              </a:rPr>
              <a:t>XGBoost</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特征选择</a:t>
            </a: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err="1">
                <a:ln>
                  <a:noFill/>
                </a:ln>
                <a:solidFill>
                  <a:schemeClr val="accent1"/>
                </a:solidFill>
                <a:effectLst/>
                <a:latin typeface="+mn-ea"/>
                <a:cs typeface="Times New Roman" panose="02020603050405020304" pitchFamily="18" charset="0"/>
              </a:rPr>
              <a:t>XGBoost</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是</a:t>
            </a:r>
            <a:r>
              <a:rPr kumimoji="0" lang="en-US" altLang="zh-CN" b="0" i="0" u="none" strike="noStrike" cap="none" normalizeH="0" baseline="0" dirty="0">
                <a:ln>
                  <a:noFill/>
                </a:ln>
                <a:solidFill>
                  <a:schemeClr val="accent1"/>
                </a:solidFill>
                <a:effectLst/>
                <a:latin typeface="+mn-ea"/>
                <a:cs typeface="Times New Roman" panose="02020603050405020304" pitchFamily="18" charset="0"/>
              </a:rPr>
              <a:t>boosting</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算法的一种实现方式，主要是降低偏差，也就是降低模型的误差。因此它是采用多个基学习器，每个基学习器都比较简单，避免过拟合，下一个学习器是学习前面基学习器的结果和实际值的差值，通过多个学习器的学习，不断降低模型值和实际值的差。</a:t>
            </a: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dirty="0" err="1">
                <a:ln>
                  <a:noFill/>
                </a:ln>
                <a:solidFill>
                  <a:schemeClr val="accent1"/>
                </a:solidFill>
                <a:effectLst/>
                <a:latin typeface="+mn-ea"/>
                <a:cs typeface="Times New Roman" panose="02020603050405020304" pitchFamily="18" charset="0"/>
              </a:rPr>
              <a:t>XGBoost</a:t>
            </a:r>
            <a:r>
              <a:rPr kumimoji="0" lang="zh-CN" altLang="en-US" b="1" i="0" u="none" strike="noStrike" cap="none" normalizeH="0" baseline="0" dirty="0">
                <a:ln>
                  <a:noFill/>
                </a:ln>
                <a:solidFill>
                  <a:schemeClr val="accent1"/>
                </a:solidFill>
                <a:effectLst/>
                <a:latin typeface="+mn-ea"/>
                <a:cs typeface="Times New Roman" panose="02020603050405020304" pitchFamily="18" charset="0"/>
              </a:rPr>
              <a:t>算法通过梯度提升的方法，我们可以根据提升之后的树获取每个特征的重要性。</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一般来说，特征的重要性表示这个特征在构建提升树的作用。如果一个特征在所有树中作为划分属性的次数越多，那么该特征就越重要。通过每个属性分割点改进性能度量的量来计算单个决策树的重要性，并由节点负责的观察数量加权。性能度量可以是用于选择分裂点的纯度（基尼指数）或另一个更具体的误差函数。最后，在模型中的所有决策树中对要素重要性进行平均。最终得到每个特征的重要性</a:t>
            </a:r>
            <a:r>
              <a:rPr kumimoji="0" lang="en-US" altLang="zh-CN" b="0" i="0" u="none" strike="noStrike" cap="none" normalizeH="0" baseline="0" dirty="0">
                <a:ln>
                  <a:noFill/>
                </a:ln>
                <a:solidFill>
                  <a:schemeClr val="accent1"/>
                </a:solidFill>
                <a:effectLst/>
                <a:latin typeface="+mn-ea"/>
                <a:cs typeface="Times New Roman" panose="02020603050405020304" pitchFamily="18" charset="0"/>
              </a:rPr>
              <a:t>,</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之后可以特征排序或者进行相互比较。</a:t>
            </a: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通过</a:t>
            </a:r>
            <a:r>
              <a:rPr kumimoji="0" lang="en-US" altLang="zh-CN" b="0" i="0" u="none" strike="noStrike" cap="none" normalizeH="0" baseline="0" dirty="0" err="1">
                <a:ln>
                  <a:noFill/>
                </a:ln>
                <a:solidFill>
                  <a:schemeClr val="accent1"/>
                </a:solidFill>
                <a:effectLst/>
                <a:latin typeface="+mn-ea"/>
                <a:cs typeface="Times New Roman" panose="02020603050405020304" pitchFamily="18" charset="0"/>
              </a:rPr>
              <a:t>xgboost</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软件包中的</a:t>
            </a:r>
            <a:r>
              <a:rPr kumimoji="0" lang="en-US" altLang="zh-CN" b="0" i="0" u="none" strike="noStrike" cap="none" normalizeH="0" baseline="0" dirty="0" err="1">
                <a:ln>
                  <a:noFill/>
                </a:ln>
                <a:solidFill>
                  <a:schemeClr val="accent1"/>
                </a:solidFill>
                <a:effectLst/>
                <a:latin typeface="+mn-ea"/>
                <a:cs typeface="Times New Roman" panose="02020603050405020304" pitchFamily="18" charset="0"/>
              </a:rPr>
              <a:t>XGBClassifier</a:t>
            </a:r>
            <a:r>
              <a:rPr kumimoji="0" lang="en-US" altLang="zh-CN" b="0" i="0" u="none" strike="noStrike" cap="none" normalizeH="0" baseline="0" dirty="0">
                <a:ln>
                  <a:noFill/>
                </a:ln>
                <a:solidFill>
                  <a:schemeClr val="accent1"/>
                </a:solidFill>
                <a:effectLst/>
                <a:latin typeface="+mn-ea"/>
                <a:cs typeface="Times New Roman" panose="02020603050405020304" pitchFamily="18" charset="0"/>
              </a:rPr>
              <a:t>()</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类拟合数据建立模型，再通过该类提供的</a:t>
            </a:r>
            <a:r>
              <a:rPr kumimoji="0" lang="en-US" altLang="zh-CN" b="0" i="0" u="none" strike="noStrike" cap="none" normalizeH="0" baseline="0" dirty="0" err="1">
                <a:ln>
                  <a:noFill/>
                </a:ln>
                <a:solidFill>
                  <a:schemeClr val="accent1"/>
                </a:solidFill>
                <a:effectLst/>
                <a:latin typeface="+mn-ea"/>
                <a:cs typeface="Times New Roman" panose="02020603050405020304" pitchFamily="18" charset="0"/>
              </a:rPr>
              <a:t>feature_importances</a:t>
            </a:r>
            <a:r>
              <a:rPr kumimoji="0" lang="en-US" altLang="zh-CN" b="0" i="0" u="none" strike="noStrike" cap="none" normalizeH="0" baseline="0" dirty="0">
                <a:ln>
                  <a:noFill/>
                </a:ln>
                <a:solidFill>
                  <a:schemeClr val="accent1"/>
                </a:solidFill>
                <a:effectLst/>
                <a:latin typeface="+mn-ea"/>
                <a:cs typeface="Times New Roman" panose="02020603050405020304" pitchFamily="18" charset="0"/>
              </a:rPr>
              <a:t>_</a:t>
            </a:r>
            <a:r>
              <a:rPr kumimoji="0" lang="zh-CN" altLang="en-US" b="0" i="0" u="none" strike="noStrike" cap="none" normalizeH="0" baseline="0" dirty="0">
                <a:ln>
                  <a:noFill/>
                </a:ln>
                <a:solidFill>
                  <a:schemeClr val="accent1"/>
                </a:solidFill>
                <a:effectLst/>
                <a:latin typeface="+mn-ea"/>
                <a:cs typeface="Times New Roman" panose="02020603050405020304" pitchFamily="18" charset="0"/>
              </a:rPr>
              <a:t>属性得到特征重要性，</a:t>
            </a:r>
            <a:r>
              <a:rPr kumimoji="0" lang="zh-CN" altLang="en-US" b="1" i="0" u="none" strike="noStrike" cap="none" normalizeH="0" baseline="0" dirty="0">
                <a:ln>
                  <a:noFill/>
                </a:ln>
                <a:solidFill>
                  <a:schemeClr val="accent1"/>
                </a:solidFill>
                <a:effectLst/>
                <a:latin typeface="+mn-ea"/>
                <a:cs typeface="Times New Roman" panose="02020603050405020304" pitchFamily="18" charset="0"/>
              </a:rPr>
              <a:t>从中选取排名前</a:t>
            </a:r>
            <a:r>
              <a:rPr kumimoji="0" lang="en-US" altLang="zh-CN" b="1" i="0" u="none" strike="noStrike" cap="none" normalizeH="0" baseline="0" dirty="0">
                <a:ln>
                  <a:noFill/>
                </a:ln>
                <a:solidFill>
                  <a:schemeClr val="accent1"/>
                </a:solidFill>
                <a:effectLst/>
                <a:latin typeface="+mn-ea"/>
                <a:cs typeface="Times New Roman" panose="02020603050405020304" pitchFamily="18" charset="0"/>
              </a:rPr>
              <a:t>40</a:t>
            </a:r>
            <a:r>
              <a:rPr kumimoji="0" lang="zh-CN" altLang="en-US" b="1" i="0" u="none" strike="noStrike" cap="none" normalizeH="0" baseline="0" dirty="0">
                <a:ln>
                  <a:noFill/>
                </a:ln>
                <a:solidFill>
                  <a:schemeClr val="accent1"/>
                </a:solidFill>
                <a:effectLst/>
                <a:latin typeface="+mn-ea"/>
                <a:cs typeface="Times New Roman" panose="02020603050405020304" pitchFamily="18" charset="0"/>
              </a:rPr>
              <a:t>的特征。</a:t>
            </a:r>
          </a:p>
        </p:txBody>
      </p:sp>
    </p:spTree>
    <p:extLst>
      <p:ext uri="{BB962C8B-B14F-4D97-AF65-F5344CB8AC3E}">
        <p14:creationId xmlns:p14="http://schemas.microsoft.com/office/powerpoint/2010/main" val="94469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18</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2646878" cy="461665"/>
          </a:xfrm>
          <a:prstGeom prst="rect">
            <a:avLst/>
          </a:prstGeom>
          <a:noFill/>
        </p:spPr>
        <p:txBody>
          <a:bodyPr wrap="none" rtlCol="0">
            <a:spAutoFit/>
          </a:bodyPr>
          <a:lstStyle/>
          <a:p>
            <a:r>
              <a:rPr lang="zh-CN" altLang="en-US" sz="2400" b="1" dirty="0">
                <a:solidFill>
                  <a:schemeClr val="accent1"/>
                </a:solidFill>
              </a:rPr>
              <a:t>技术手段特征选择</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452512" y="1807389"/>
            <a:ext cx="9767575"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C. </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XGBoost</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特征选择</a:t>
            </a:r>
          </a:p>
        </p:txBody>
      </p:sp>
      <p:pic>
        <p:nvPicPr>
          <p:cNvPr id="11" name="图片 10">
            <a:extLst>
              <a:ext uri="{FF2B5EF4-FFF2-40B4-BE49-F238E27FC236}">
                <a16:creationId xmlns:a16="http://schemas.microsoft.com/office/drawing/2014/main" id="{83178C4A-93A4-5588-B776-32BD50F615A6}"/>
              </a:ext>
            </a:extLst>
          </p:cNvPr>
          <p:cNvPicPr>
            <a:picLocks noChangeAspect="1"/>
          </p:cNvPicPr>
          <p:nvPr/>
        </p:nvPicPr>
        <p:blipFill>
          <a:blip r:embed="rId4"/>
          <a:stretch>
            <a:fillRect/>
          </a:stretch>
        </p:blipFill>
        <p:spPr>
          <a:xfrm>
            <a:off x="1510775" y="2539047"/>
            <a:ext cx="9032853" cy="1966217"/>
          </a:xfrm>
          <a:prstGeom prst="rect">
            <a:avLst/>
          </a:prstGeom>
        </p:spPr>
      </p:pic>
      <p:pic>
        <p:nvPicPr>
          <p:cNvPr id="12" name="图片 11">
            <a:extLst>
              <a:ext uri="{FF2B5EF4-FFF2-40B4-BE49-F238E27FC236}">
                <a16:creationId xmlns:a16="http://schemas.microsoft.com/office/drawing/2014/main" id="{2CDE2710-410B-205D-C4A5-3F21271F0D64}"/>
              </a:ext>
            </a:extLst>
          </p:cNvPr>
          <p:cNvPicPr>
            <a:picLocks noChangeAspect="1"/>
          </p:cNvPicPr>
          <p:nvPr/>
        </p:nvPicPr>
        <p:blipFill>
          <a:blip r:embed="rId5"/>
          <a:stretch>
            <a:fillRect/>
          </a:stretch>
        </p:blipFill>
        <p:spPr>
          <a:xfrm>
            <a:off x="1510773" y="4572213"/>
            <a:ext cx="9032853" cy="1678027"/>
          </a:xfrm>
          <a:prstGeom prst="rect">
            <a:avLst/>
          </a:prstGeom>
        </p:spPr>
      </p:pic>
    </p:spTree>
    <p:extLst>
      <p:ext uri="{BB962C8B-B14F-4D97-AF65-F5344CB8AC3E}">
        <p14:creationId xmlns:p14="http://schemas.microsoft.com/office/powerpoint/2010/main" val="133189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19</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特征工程</a:t>
            </a:r>
          </a:p>
        </p:txBody>
      </p:sp>
      <p:graphicFrame>
        <p:nvGraphicFramePr>
          <p:cNvPr id="2" name="表格 1">
            <a:extLst>
              <a:ext uri="{FF2B5EF4-FFF2-40B4-BE49-F238E27FC236}">
                <a16:creationId xmlns:a16="http://schemas.microsoft.com/office/drawing/2014/main" id="{9BD0FCD3-C535-1E96-B753-E395862BB19A}"/>
              </a:ext>
            </a:extLst>
          </p:cNvPr>
          <p:cNvGraphicFramePr>
            <a:graphicFrameLocks noGrp="1"/>
          </p:cNvGraphicFramePr>
          <p:nvPr>
            <p:extLst>
              <p:ext uri="{D42A27DB-BD31-4B8C-83A1-F6EECF244321}">
                <p14:modId xmlns:p14="http://schemas.microsoft.com/office/powerpoint/2010/main" val="1181377960"/>
              </p:ext>
            </p:extLst>
          </p:nvPr>
        </p:nvGraphicFramePr>
        <p:xfrm>
          <a:off x="528706" y="1513196"/>
          <a:ext cx="10909190" cy="1934347"/>
        </p:xfrm>
        <a:graphic>
          <a:graphicData uri="http://schemas.openxmlformats.org/drawingml/2006/table">
            <a:tbl>
              <a:tblPr firstRow="1" firstCol="1" bandRow="1">
                <a:tableStyleId>{5C22544A-7EE6-4342-B048-85BDC9FD1C3A}</a:tableStyleId>
              </a:tblPr>
              <a:tblGrid>
                <a:gridCol w="1200647">
                  <a:extLst>
                    <a:ext uri="{9D8B030D-6E8A-4147-A177-3AD203B41FA5}">
                      <a16:colId xmlns:a16="http://schemas.microsoft.com/office/drawing/2014/main" val="1856242319"/>
                    </a:ext>
                  </a:extLst>
                </a:gridCol>
                <a:gridCol w="1719801">
                  <a:extLst>
                    <a:ext uri="{9D8B030D-6E8A-4147-A177-3AD203B41FA5}">
                      <a16:colId xmlns:a16="http://schemas.microsoft.com/office/drawing/2014/main" val="510364453"/>
                    </a:ext>
                  </a:extLst>
                </a:gridCol>
                <a:gridCol w="1597999">
                  <a:extLst>
                    <a:ext uri="{9D8B030D-6E8A-4147-A177-3AD203B41FA5}">
                      <a16:colId xmlns:a16="http://schemas.microsoft.com/office/drawing/2014/main" val="3052486460"/>
                    </a:ext>
                  </a:extLst>
                </a:gridCol>
                <a:gridCol w="1560428">
                  <a:extLst>
                    <a:ext uri="{9D8B030D-6E8A-4147-A177-3AD203B41FA5}">
                      <a16:colId xmlns:a16="http://schemas.microsoft.com/office/drawing/2014/main" val="1617862601"/>
                    </a:ext>
                  </a:extLst>
                </a:gridCol>
                <a:gridCol w="1457735">
                  <a:extLst>
                    <a:ext uri="{9D8B030D-6E8A-4147-A177-3AD203B41FA5}">
                      <a16:colId xmlns:a16="http://schemas.microsoft.com/office/drawing/2014/main" val="3451360764"/>
                    </a:ext>
                  </a:extLst>
                </a:gridCol>
                <a:gridCol w="1966190">
                  <a:extLst>
                    <a:ext uri="{9D8B030D-6E8A-4147-A177-3AD203B41FA5}">
                      <a16:colId xmlns:a16="http://schemas.microsoft.com/office/drawing/2014/main" val="710269081"/>
                    </a:ext>
                  </a:extLst>
                </a:gridCol>
                <a:gridCol w="1406390">
                  <a:extLst>
                    <a:ext uri="{9D8B030D-6E8A-4147-A177-3AD203B41FA5}">
                      <a16:colId xmlns:a16="http://schemas.microsoft.com/office/drawing/2014/main" val="2444718932"/>
                    </a:ext>
                  </a:extLst>
                </a:gridCol>
              </a:tblGrid>
              <a:tr h="429855">
                <a:tc>
                  <a:txBody>
                    <a:bodyPr/>
                    <a:lstStyle/>
                    <a:p>
                      <a:pPr algn="ctr"/>
                      <a:r>
                        <a:rPr lang="en-US" sz="1600" kern="0">
                          <a:effectLst/>
                        </a:rPr>
                        <a:t>Metrics</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600" kern="0">
                          <a:effectLst/>
                        </a:rPr>
                        <a:t>未进行特征选择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600" kern="0">
                          <a:effectLst/>
                        </a:rPr>
                        <a:t>财务逻辑</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600" kern="0">
                          <a:effectLst/>
                        </a:rPr>
                        <a:t>相关系数</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Lasso</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600" b="1" kern="0" dirty="0">
                          <a:effectLst/>
                        </a:rPr>
                        <a:t>相关性</a:t>
                      </a:r>
                      <a:r>
                        <a:rPr lang="en-US" sz="1600" b="1" kern="0" dirty="0">
                          <a:effectLst/>
                        </a:rPr>
                        <a:t>+Lasso</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XGBoost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59915771"/>
                  </a:ext>
                </a:extLst>
              </a:tr>
              <a:tr h="644782">
                <a:tc>
                  <a:txBody>
                    <a:bodyPr/>
                    <a:lstStyle/>
                    <a:p>
                      <a:pPr algn="ctr"/>
                      <a:r>
                        <a:rPr lang="en-US" sz="1600" kern="0">
                          <a:effectLst/>
                        </a:rPr>
                        <a:t>Accuracy</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92.45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dirty="0">
                          <a:effectLst/>
                        </a:rPr>
                        <a:t>94.52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94.72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94.91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b="1" kern="0" dirty="0">
                          <a:effectLst/>
                        </a:rPr>
                        <a:t>96.42</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96.23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55384029"/>
                  </a:ext>
                </a:extLst>
              </a:tr>
              <a:tr h="429855">
                <a:tc>
                  <a:txBody>
                    <a:bodyPr/>
                    <a:lstStyle/>
                    <a:p>
                      <a:pPr algn="ctr"/>
                      <a:r>
                        <a:rPr lang="en-US" sz="1600" kern="0">
                          <a:effectLst/>
                        </a:rPr>
                        <a:t>Recall</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93.99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94.49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95.76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95.76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b="1" kern="0" dirty="0">
                          <a:effectLst/>
                        </a:rPr>
                        <a:t>97.03</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97.03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82435836"/>
                  </a:ext>
                </a:extLst>
              </a:tr>
              <a:tr h="429855">
                <a:tc>
                  <a:txBody>
                    <a:bodyPr/>
                    <a:lstStyle/>
                    <a:p>
                      <a:pPr algn="ctr"/>
                      <a:r>
                        <a:rPr lang="en-US" sz="1600" kern="0">
                          <a:effectLst/>
                        </a:rPr>
                        <a:t>AUC</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92.62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dirty="0">
                          <a:effectLst/>
                        </a:rPr>
                        <a:t>94.52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dirty="0">
                          <a:effectLst/>
                        </a:rPr>
                        <a:t>94.82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a:effectLst/>
                        </a:rPr>
                        <a:t>95.00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b="1" kern="0" dirty="0">
                          <a:effectLst/>
                        </a:rPr>
                        <a:t>96.48</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600" kern="0" dirty="0">
                          <a:effectLst/>
                        </a:rPr>
                        <a:t>96.31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13448045"/>
                  </a:ext>
                </a:extLst>
              </a:tr>
            </a:tbl>
          </a:graphicData>
        </a:graphic>
      </p:graphicFrame>
      <p:sp>
        <p:nvSpPr>
          <p:cNvPr id="10" name="Rectangle 1">
            <a:extLst>
              <a:ext uri="{FF2B5EF4-FFF2-40B4-BE49-F238E27FC236}">
                <a16:creationId xmlns:a16="http://schemas.microsoft.com/office/drawing/2014/main" id="{22BBA28E-7421-8F37-5B37-EE291A5142B5}"/>
              </a:ext>
            </a:extLst>
          </p:cNvPr>
          <p:cNvSpPr>
            <a:spLocks noChangeArrowheads="1"/>
          </p:cNvSpPr>
          <p:nvPr/>
        </p:nvSpPr>
        <p:spPr bwMode="auto">
          <a:xfrm>
            <a:off x="1212212" y="3889130"/>
            <a:ext cx="9767575"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可以看到，按照财务逻辑对特征进行选择后，</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AUC</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等指标均有明显提高，其中</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Accuracy</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Recall</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AUC</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三个指标分别提高</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2.07%</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0.50%</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1.90%</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；按照技术手段对特征选择后，各项指标均有明显提高，其中利用相关性</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+Lasso</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的特征选择方案效果最优，</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Accuracy</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Recall</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AUC</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三个指标分别提高</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3.97%</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3.04%</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3.86%</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p>
        </p:txBody>
      </p:sp>
    </p:spTree>
    <p:extLst>
      <p:ext uri="{BB962C8B-B14F-4D97-AF65-F5344CB8AC3E}">
        <p14:creationId xmlns:p14="http://schemas.microsoft.com/office/powerpoint/2010/main" val="385897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B15C2478-5AB4-4541-8008-6447EAA4B2AA}"/>
              </a:ext>
            </a:extLst>
          </p:cNvPr>
          <p:cNvSpPr txBox="1"/>
          <p:nvPr/>
        </p:nvSpPr>
        <p:spPr>
          <a:xfrm>
            <a:off x="781961" y="306224"/>
            <a:ext cx="264304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chemeClr val="accent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目录</a:t>
            </a:r>
          </a:p>
        </p:txBody>
      </p:sp>
      <p:grpSp>
        <p:nvGrpSpPr>
          <p:cNvPr id="34" name="组合 33">
            <a:extLst>
              <a:ext uri="{FF2B5EF4-FFF2-40B4-BE49-F238E27FC236}">
                <a16:creationId xmlns:a16="http://schemas.microsoft.com/office/drawing/2014/main" id="{EDE5656F-E7F2-4BB5-8260-3F1B1062A952}"/>
              </a:ext>
            </a:extLst>
          </p:cNvPr>
          <p:cNvGrpSpPr/>
          <p:nvPr/>
        </p:nvGrpSpPr>
        <p:grpSpPr>
          <a:xfrm>
            <a:off x="854133" y="1251007"/>
            <a:ext cx="3698065" cy="799797"/>
            <a:chOff x="1296445" y="1777506"/>
            <a:chExt cx="3698065" cy="799797"/>
          </a:xfrm>
        </p:grpSpPr>
        <p:sp>
          <p:nvSpPr>
            <p:cNvPr id="40" name="文本框 39">
              <a:extLst>
                <a:ext uri="{FF2B5EF4-FFF2-40B4-BE49-F238E27FC236}">
                  <a16:creationId xmlns:a16="http://schemas.microsoft.com/office/drawing/2014/main" id="{CC28C0EC-7349-4528-9D9B-77994BDA48DA}"/>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schemeClr val="accent1"/>
                  </a:solidFill>
                  <a:latin typeface="Arial" panose="020B0604020202020204" pitchFamily="34" charset="0"/>
                  <a:ea typeface="Microsoft YaHei" panose="020B0503020204020204" pitchFamily="34" charset="-122"/>
                  <a:cs typeface="+mn-ea"/>
                  <a:sym typeface="Arial" panose="020B0604020202020204" pitchFamily="34" charset="0"/>
                </a:rPr>
                <a:t>问题提出</a:t>
              </a:r>
              <a:endParaRPr kumimoji="0" lang="zh-CN" altLang="en-US" sz="2400" b="0" i="0" u="none" strike="noStrike" kern="1200" cap="none" spc="400" normalizeH="0" baseline="0" noProof="0" dirty="0">
                <a:ln>
                  <a:noFill/>
                </a:ln>
                <a:solidFill>
                  <a:schemeClr val="accent1"/>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41" name="组合 40">
              <a:extLst>
                <a:ext uri="{FF2B5EF4-FFF2-40B4-BE49-F238E27FC236}">
                  <a16:creationId xmlns:a16="http://schemas.microsoft.com/office/drawing/2014/main" id="{9786FD86-9D1D-445F-BBA9-963D34E58544}"/>
                </a:ext>
              </a:extLst>
            </p:cNvPr>
            <p:cNvGrpSpPr/>
            <p:nvPr/>
          </p:nvGrpSpPr>
          <p:grpSpPr>
            <a:xfrm>
              <a:off x="1296445" y="1777506"/>
              <a:ext cx="800100" cy="713161"/>
              <a:chOff x="6976951" y="1586703"/>
              <a:chExt cx="800100" cy="713161"/>
            </a:xfrm>
          </p:grpSpPr>
          <p:cxnSp>
            <p:nvCxnSpPr>
              <p:cNvPr id="43" name="直接连接符 42">
                <a:extLst>
                  <a:ext uri="{FF2B5EF4-FFF2-40B4-BE49-F238E27FC236}">
                    <a16:creationId xmlns:a16="http://schemas.microsoft.com/office/drawing/2014/main" id="{BFD77076-092D-4EC2-879D-E900573D34D4}"/>
                  </a:ext>
                </a:extLst>
              </p:cNvPr>
              <p:cNvCxnSpPr/>
              <p:nvPr/>
            </p:nvCxnSpPr>
            <p:spPr>
              <a:xfrm flipH="1">
                <a:off x="7160632" y="1829707"/>
                <a:ext cx="432738" cy="47015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4A5F994-68CE-4016-B167-C1775E3994E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1</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grpSp>
        <p:nvGrpSpPr>
          <p:cNvPr id="49" name="组合 48">
            <a:extLst>
              <a:ext uri="{FF2B5EF4-FFF2-40B4-BE49-F238E27FC236}">
                <a16:creationId xmlns:a16="http://schemas.microsoft.com/office/drawing/2014/main" id="{597EA166-F877-47B9-A437-F4DA9FD6C442}"/>
              </a:ext>
            </a:extLst>
          </p:cNvPr>
          <p:cNvGrpSpPr/>
          <p:nvPr/>
        </p:nvGrpSpPr>
        <p:grpSpPr>
          <a:xfrm>
            <a:off x="853174" y="2181985"/>
            <a:ext cx="4094137" cy="799797"/>
            <a:chOff x="1296445" y="1777506"/>
            <a:chExt cx="4094137" cy="799797"/>
          </a:xfrm>
        </p:grpSpPr>
        <p:sp>
          <p:nvSpPr>
            <p:cNvPr id="50" name="文本框 49">
              <a:extLst>
                <a:ext uri="{FF2B5EF4-FFF2-40B4-BE49-F238E27FC236}">
                  <a16:creationId xmlns:a16="http://schemas.microsoft.com/office/drawing/2014/main" id="{4D30467D-7817-4176-8F71-24AAC59FEE06}"/>
                </a:ext>
              </a:extLst>
            </p:cNvPr>
            <p:cNvSpPr txBox="1"/>
            <p:nvPr/>
          </p:nvSpPr>
          <p:spPr>
            <a:xfrm>
              <a:off x="1830685" y="2115638"/>
              <a:ext cx="35598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数据获取与预处理</a:t>
              </a:r>
            </a:p>
          </p:txBody>
        </p:sp>
        <p:grpSp>
          <p:nvGrpSpPr>
            <p:cNvPr id="51" name="组合 50">
              <a:extLst>
                <a:ext uri="{FF2B5EF4-FFF2-40B4-BE49-F238E27FC236}">
                  <a16:creationId xmlns:a16="http://schemas.microsoft.com/office/drawing/2014/main" id="{12147FF2-3F2C-4EA4-96F6-1368A521E62E}"/>
                </a:ext>
              </a:extLst>
            </p:cNvPr>
            <p:cNvGrpSpPr/>
            <p:nvPr/>
          </p:nvGrpSpPr>
          <p:grpSpPr>
            <a:xfrm>
              <a:off x="1296445" y="1777506"/>
              <a:ext cx="800100" cy="713161"/>
              <a:chOff x="6976951" y="1586703"/>
              <a:chExt cx="800100" cy="713161"/>
            </a:xfrm>
          </p:grpSpPr>
          <p:sp>
            <p:nvSpPr>
              <p:cNvPr id="52" name="文本框 51">
                <a:extLst>
                  <a:ext uri="{FF2B5EF4-FFF2-40B4-BE49-F238E27FC236}">
                    <a16:creationId xmlns:a16="http://schemas.microsoft.com/office/drawing/2014/main" id="{5290D6EA-4373-4E3B-8637-81646F1A7B7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2</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3" name="直接连接符 52">
                <a:extLst>
                  <a:ext uri="{FF2B5EF4-FFF2-40B4-BE49-F238E27FC236}">
                    <a16:creationId xmlns:a16="http://schemas.microsoft.com/office/drawing/2014/main" id="{65BC728A-0A27-477D-9233-0A149548E323}"/>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9363B11F-148D-4857-9335-0D8BC165C35A}"/>
              </a:ext>
            </a:extLst>
          </p:cNvPr>
          <p:cNvGrpSpPr/>
          <p:nvPr/>
        </p:nvGrpSpPr>
        <p:grpSpPr>
          <a:xfrm>
            <a:off x="853174" y="3311082"/>
            <a:ext cx="3698065" cy="799797"/>
            <a:chOff x="1296445" y="1777506"/>
            <a:chExt cx="3698065" cy="799797"/>
          </a:xfrm>
        </p:grpSpPr>
        <p:sp>
          <p:nvSpPr>
            <p:cNvPr id="55" name="文本框 54">
              <a:extLst>
                <a:ext uri="{FF2B5EF4-FFF2-40B4-BE49-F238E27FC236}">
                  <a16:creationId xmlns:a16="http://schemas.microsoft.com/office/drawing/2014/main" id="{4502F672-83C0-4117-BF9E-9961F1D92E3C}"/>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模型初步选择</a:t>
              </a:r>
            </a:p>
          </p:txBody>
        </p:sp>
        <p:grpSp>
          <p:nvGrpSpPr>
            <p:cNvPr id="56" name="组合 55">
              <a:extLst>
                <a:ext uri="{FF2B5EF4-FFF2-40B4-BE49-F238E27FC236}">
                  <a16:creationId xmlns:a16="http://schemas.microsoft.com/office/drawing/2014/main" id="{C8BCFD56-2E86-469C-8238-014884FF8E74}"/>
                </a:ext>
              </a:extLst>
            </p:cNvPr>
            <p:cNvGrpSpPr/>
            <p:nvPr/>
          </p:nvGrpSpPr>
          <p:grpSpPr>
            <a:xfrm>
              <a:off x="1296445" y="1777506"/>
              <a:ext cx="800100" cy="713161"/>
              <a:chOff x="6976951" y="1586703"/>
              <a:chExt cx="800100" cy="713161"/>
            </a:xfrm>
          </p:grpSpPr>
          <p:sp>
            <p:nvSpPr>
              <p:cNvPr id="57" name="文本框 56">
                <a:extLst>
                  <a:ext uri="{FF2B5EF4-FFF2-40B4-BE49-F238E27FC236}">
                    <a16:creationId xmlns:a16="http://schemas.microsoft.com/office/drawing/2014/main" id="{B285BD03-11C0-4CAA-94AC-C14495F4C37D}"/>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3</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8" name="直接连接符 57">
                <a:extLst>
                  <a:ext uri="{FF2B5EF4-FFF2-40B4-BE49-F238E27FC236}">
                    <a16:creationId xmlns:a16="http://schemas.microsoft.com/office/drawing/2014/main" id="{94423372-D8CA-4EA5-A40C-6E2DC355B017}"/>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组合 58">
            <a:extLst>
              <a:ext uri="{FF2B5EF4-FFF2-40B4-BE49-F238E27FC236}">
                <a16:creationId xmlns:a16="http://schemas.microsoft.com/office/drawing/2014/main" id="{102C4CA1-7D27-4093-A226-97356026BB7D}"/>
              </a:ext>
            </a:extLst>
          </p:cNvPr>
          <p:cNvGrpSpPr/>
          <p:nvPr/>
        </p:nvGrpSpPr>
        <p:grpSpPr>
          <a:xfrm>
            <a:off x="853174" y="4353883"/>
            <a:ext cx="3698065" cy="799797"/>
            <a:chOff x="1296445" y="1777506"/>
            <a:chExt cx="3698065" cy="799797"/>
          </a:xfrm>
        </p:grpSpPr>
        <p:sp>
          <p:nvSpPr>
            <p:cNvPr id="60" name="文本框 59">
              <a:extLst>
                <a:ext uri="{FF2B5EF4-FFF2-40B4-BE49-F238E27FC236}">
                  <a16:creationId xmlns:a16="http://schemas.microsoft.com/office/drawing/2014/main" id="{B7C24735-7DDE-4BF6-B400-1DF986C3BDA1}"/>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特征工程</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61" name="组合 60">
              <a:extLst>
                <a:ext uri="{FF2B5EF4-FFF2-40B4-BE49-F238E27FC236}">
                  <a16:creationId xmlns:a16="http://schemas.microsoft.com/office/drawing/2014/main" id="{C25F860F-1967-4D0C-A54D-9A5962D626C2}"/>
                </a:ext>
              </a:extLst>
            </p:cNvPr>
            <p:cNvGrpSpPr/>
            <p:nvPr/>
          </p:nvGrpSpPr>
          <p:grpSpPr>
            <a:xfrm>
              <a:off x="1296445" y="1777506"/>
              <a:ext cx="800100" cy="713161"/>
              <a:chOff x="6976951" y="1586703"/>
              <a:chExt cx="800100" cy="713161"/>
            </a:xfrm>
          </p:grpSpPr>
          <p:sp>
            <p:nvSpPr>
              <p:cNvPr id="62" name="文本框 61">
                <a:extLst>
                  <a:ext uri="{FF2B5EF4-FFF2-40B4-BE49-F238E27FC236}">
                    <a16:creationId xmlns:a16="http://schemas.microsoft.com/office/drawing/2014/main" id="{EAD6E1CD-0284-4A52-890E-715E79BF4A3E}"/>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4</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63" name="直接连接符 62">
                <a:extLst>
                  <a:ext uri="{FF2B5EF4-FFF2-40B4-BE49-F238E27FC236}">
                    <a16:creationId xmlns:a16="http://schemas.microsoft.com/office/drawing/2014/main" id="{9E2E41A3-97DB-49C9-88F0-51B44C0C1FD5}"/>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4" name="组合 63">
            <a:extLst>
              <a:ext uri="{FF2B5EF4-FFF2-40B4-BE49-F238E27FC236}">
                <a16:creationId xmlns:a16="http://schemas.microsoft.com/office/drawing/2014/main" id="{4AFB3319-785A-4D39-B3C9-6CEDE5ACD5C1}"/>
              </a:ext>
            </a:extLst>
          </p:cNvPr>
          <p:cNvGrpSpPr/>
          <p:nvPr/>
        </p:nvGrpSpPr>
        <p:grpSpPr>
          <a:xfrm>
            <a:off x="6606576" y="-241003"/>
            <a:ext cx="7357162" cy="7340006"/>
            <a:chOff x="2105799" y="20055838"/>
            <a:chExt cx="6748090" cy="6732363"/>
          </a:xfrm>
          <a:solidFill>
            <a:schemeClr val="accent1">
              <a:alpha val="10000"/>
            </a:schemeClr>
          </a:solidFill>
        </p:grpSpPr>
        <p:sp>
          <p:nvSpPr>
            <p:cNvPr id="65" name="Freeform 8">
              <a:extLst>
                <a:ext uri="{FF2B5EF4-FFF2-40B4-BE49-F238E27FC236}">
                  <a16:creationId xmlns:a16="http://schemas.microsoft.com/office/drawing/2014/main" id="{B71A7C87-2706-408B-9521-B21EB2B67B3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42">
              <a:extLst>
                <a:ext uri="{FF2B5EF4-FFF2-40B4-BE49-F238E27FC236}">
                  <a16:creationId xmlns:a16="http://schemas.microsoft.com/office/drawing/2014/main" id="{6A6D631B-B5A5-472B-BC1C-81CAE6008122}"/>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43">
              <a:extLst>
                <a:ext uri="{FF2B5EF4-FFF2-40B4-BE49-F238E27FC236}">
                  <a16:creationId xmlns:a16="http://schemas.microsoft.com/office/drawing/2014/main" id="{940FF3CB-28AB-4254-8F22-F60B8AD7EFD7}"/>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44">
              <a:extLst>
                <a:ext uri="{FF2B5EF4-FFF2-40B4-BE49-F238E27FC236}">
                  <a16:creationId xmlns:a16="http://schemas.microsoft.com/office/drawing/2014/main" id="{F9151581-BF49-4B02-B27A-EB1364B4A4F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45">
              <a:extLst>
                <a:ext uri="{FF2B5EF4-FFF2-40B4-BE49-F238E27FC236}">
                  <a16:creationId xmlns:a16="http://schemas.microsoft.com/office/drawing/2014/main" id="{001C54D0-B6CB-4F62-A166-409F9374111F}"/>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46">
              <a:extLst>
                <a:ext uri="{FF2B5EF4-FFF2-40B4-BE49-F238E27FC236}">
                  <a16:creationId xmlns:a16="http://schemas.microsoft.com/office/drawing/2014/main" id="{9359636E-6EA2-4EF3-9153-B9BAC046B84C}"/>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1" name="Freeform 47">
              <a:extLst>
                <a:ext uri="{FF2B5EF4-FFF2-40B4-BE49-F238E27FC236}">
                  <a16:creationId xmlns:a16="http://schemas.microsoft.com/office/drawing/2014/main" id="{FB480E91-F6FC-426C-BBEF-7834E0FD7DB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2" name="Freeform 48">
              <a:extLst>
                <a:ext uri="{FF2B5EF4-FFF2-40B4-BE49-F238E27FC236}">
                  <a16:creationId xmlns:a16="http://schemas.microsoft.com/office/drawing/2014/main" id="{FAADDC6A-DDB8-45AA-B3D5-778FC33A22C3}"/>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9">
              <a:extLst>
                <a:ext uri="{FF2B5EF4-FFF2-40B4-BE49-F238E27FC236}">
                  <a16:creationId xmlns:a16="http://schemas.microsoft.com/office/drawing/2014/main" id="{FE31B954-04DA-4B75-ABA8-3BBCD18D3393}"/>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50">
              <a:extLst>
                <a:ext uri="{FF2B5EF4-FFF2-40B4-BE49-F238E27FC236}">
                  <a16:creationId xmlns:a16="http://schemas.microsoft.com/office/drawing/2014/main" id="{BBCD8D72-F3B6-4689-8741-A9A28CCDB1F1}"/>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51">
              <a:extLst>
                <a:ext uri="{FF2B5EF4-FFF2-40B4-BE49-F238E27FC236}">
                  <a16:creationId xmlns:a16="http://schemas.microsoft.com/office/drawing/2014/main" id="{EAA37C54-F7F7-413D-BDBE-F0DC72B7E15F}"/>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52">
              <a:extLst>
                <a:ext uri="{FF2B5EF4-FFF2-40B4-BE49-F238E27FC236}">
                  <a16:creationId xmlns:a16="http://schemas.microsoft.com/office/drawing/2014/main" id="{878A696D-8F5F-4712-BD21-488DC5A65A35}"/>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53">
              <a:extLst>
                <a:ext uri="{FF2B5EF4-FFF2-40B4-BE49-F238E27FC236}">
                  <a16:creationId xmlns:a16="http://schemas.microsoft.com/office/drawing/2014/main" id="{15C5231E-DBEB-43BA-A0D5-4D7D7FBC6878}"/>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54">
              <a:extLst>
                <a:ext uri="{FF2B5EF4-FFF2-40B4-BE49-F238E27FC236}">
                  <a16:creationId xmlns:a16="http://schemas.microsoft.com/office/drawing/2014/main" id="{09133FAB-B306-4112-B500-B714D144C23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55">
              <a:extLst>
                <a:ext uri="{FF2B5EF4-FFF2-40B4-BE49-F238E27FC236}">
                  <a16:creationId xmlns:a16="http://schemas.microsoft.com/office/drawing/2014/main" id="{4995CA68-ADBB-40E1-9132-95E5A2DC7E9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56">
              <a:extLst>
                <a:ext uri="{FF2B5EF4-FFF2-40B4-BE49-F238E27FC236}">
                  <a16:creationId xmlns:a16="http://schemas.microsoft.com/office/drawing/2014/main" id="{F451DD5D-B60E-4ED5-A018-79AF05DE68D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7">
              <a:extLst>
                <a:ext uri="{FF2B5EF4-FFF2-40B4-BE49-F238E27FC236}">
                  <a16:creationId xmlns:a16="http://schemas.microsoft.com/office/drawing/2014/main" id="{463FACCE-4CDF-429F-A57A-2B94D011CC71}"/>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8">
              <a:extLst>
                <a:ext uri="{FF2B5EF4-FFF2-40B4-BE49-F238E27FC236}">
                  <a16:creationId xmlns:a16="http://schemas.microsoft.com/office/drawing/2014/main" id="{52E25580-B857-4DBF-BE18-F04B09A0DD3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9">
              <a:extLst>
                <a:ext uri="{FF2B5EF4-FFF2-40B4-BE49-F238E27FC236}">
                  <a16:creationId xmlns:a16="http://schemas.microsoft.com/office/drawing/2014/main" id="{C0E55FE7-2167-4970-BA3C-C0E842CF26AC}"/>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60">
              <a:extLst>
                <a:ext uri="{FF2B5EF4-FFF2-40B4-BE49-F238E27FC236}">
                  <a16:creationId xmlns:a16="http://schemas.microsoft.com/office/drawing/2014/main" id="{AD4F6AA6-B49F-460D-9365-981FBDF77A1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61">
              <a:extLst>
                <a:ext uri="{FF2B5EF4-FFF2-40B4-BE49-F238E27FC236}">
                  <a16:creationId xmlns:a16="http://schemas.microsoft.com/office/drawing/2014/main" id="{DFE6C5F2-3F8F-40E2-816D-AD4BE6245EF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62">
              <a:extLst>
                <a:ext uri="{FF2B5EF4-FFF2-40B4-BE49-F238E27FC236}">
                  <a16:creationId xmlns:a16="http://schemas.microsoft.com/office/drawing/2014/main" id="{B5F78D71-540D-4820-87AF-BAC00F6E63FE}"/>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71">
              <a:extLst>
                <a:ext uri="{FF2B5EF4-FFF2-40B4-BE49-F238E27FC236}">
                  <a16:creationId xmlns:a16="http://schemas.microsoft.com/office/drawing/2014/main" id="{86488E73-4B49-4E1D-AE2A-B4812E89C969}"/>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47" name="组合 46">
            <a:extLst>
              <a:ext uri="{FF2B5EF4-FFF2-40B4-BE49-F238E27FC236}">
                <a16:creationId xmlns:a16="http://schemas.microsoft.com/office/drawing/2014/main" id="{8FD45E00-8242-E915-FE81-EE2F96B4DB5E}"/>
              </a:ext>
            </a:extLst>
          </p:cNvPr>
          <p:cNvGrpSpPr/>
          <p:nvPr/>
        </p:nvGrpSpPr>
        <p:grpSpPr>
          <a:xfrm>
            <a:off x="853174" y="5394154"/>
            <a:ext cx="3698065" cy="799797"/>
            <a:chOff x="1296445" y="1777506"/>
            <a:chExt cx="3698065" cy="799797"/>
          </a:xfrm>
        </p:grpSpPr>
        <p:sp>
          <p:nvSpPr>
            <p:cNvPr id="48" name="文本框 47">
              <a:extLst>
                <a:ext uri="{FF2B5EF4-FFF2-40B4-BE49-F238E27FC236}">
                  <a16:creationId xmlns:a16="http://schemas.microsoft.com/office/drawing/2014/main" id="{74A8B99D-C842-6D86-8863-D4FF053CFD3D}"/>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最终模型与结论</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88" name="组合 87">
              <a:extLst>
                <a:ext uri="{FF2B5EF4-FFF2-40B4-BE49-F238E27FC236}">
                  <a16:creationId xmlns:a16="http://schemas.microsoft.com/office/drawing/2014/main" id="{6DE5F83B-81A5-D4EE-4D46-3F4C27597D7E}"/>
                </a:ext>
              </a:extLst>
            </p:cNvPr>
            <p:cNvGrpSpPr/>
            <p:nvPr/>
          </p:nvGrpSpPr>
          <p:grpSpPr>
            <a:xfrm>
              <a:off x="1296445" y="1777506"/>
              <a:ext cx="800100" cy="713161"/>
              <a:chOff x="6976951" y="1586703"/>
              <a:chExt cx="800100" cy="713161"/>
            </a:xfrm>
          </p:grpSpPr>
          <p:sp>
            <p:nvSpPr>
              <p:cNvPr id="89" name="文本框 88">
                <a:extLst>
                  <a:ext uri="{FF2B5EF4-FFF2-40B4-BE49-F238E27FC236}">
                    <a16:creationId xmlns:a16="http://schemas.microsoft.com/office/drawing/2014/main" id="{E5C3F1AB-783D-FB49-C565-46A3B21682D1}"/>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5</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4CA9FBC3-0A5D-4E88-BC93-04E99B8F214B}"/>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15930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B15C2478-5AB4-4541-8008-6447EAA4B2AA}"/>
              </a:ext>
            </a:extLst>
          </p:cNvPr>
          <p:cNvSpPr txBox="1"/>
          <p:nvPr/>
        </p:nvSpPr>
        <p:spPr>
          <a:xfrm>
            <a:off x="781961" y="306224"/>
            <a:ext cx="264304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chemeClr val="accent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目录</a:t>
            </a:r>
          </a:p>
        </p:txBody>
      </p:sp>
      <p:grpSp>
        <p:nvGrpSpPr>
          <p:cNvPr id="34" name="组合 33">
            <a:extLst>
              <a:ext uri="{FF2B5EF4-FFF2-40B4-BE49-F238E27FC236}">
                <a16:creationId xmlns:a16="http://schemas.microsoft.com/office/drawing/2014/main" id="{EDE5656F-E7F2-4BB5-8260-3F1B1062A952}"/>
              </a:ext>
            </a:extLst>
          </p:cNvPr>
          <p:cNvGrpSpPr/>
          <p:nvPr/>
        </p:nvGrpSpPr>
        <p:grpSpPr>
          <a:xfrm>
            <a:off x="854133" y="1251007"/>
            <a:ext cx="3698065" cy="799797"/>
            <a:chOff x="1296445" y="1777506"/>
            <a:chExt cx="3698065" cy="799797"/>
          </a:xfrm>
        </p:grpSpPr>
        <p:sp>
          <p:nvSpPr>
            <p:cNvPr id="40" name="文本框 39">
              <a:extLst>
                <a:ext uri="{FF2B5EF4-FFF2-40B4-BE49-F238E27FC236}">
                  <a16:creationId xmlns:a16="http://schemas.microsoft.com/office/drawing/2014/main" id="{CC28C0EC-7349-4528-9D9B-77994BDA48DA}"/>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问题提出</a:t>
              </a:r>
            </a:p>
          </p:txBody>
        </p:sp>
        <p:grpSp>
          <p:nvGrpSpPr>
            <p:cNvPr id="41" name="组合 40">
              <a:extLst>
                <a:ext uri="{FF2B5EF4-FFF2-40B4-BE49-F238E27FC236}">
                  <a16:creationId xmlns:a16="http://schemas.microsoft.com/office/drawing/2014/main" id="{9786FD86-9D1D-445F-BBA9-963D34E58544}"/>
                </a:ext>
              </a:extLst>
            </p:cNvPr>
            <p:cNvGrpSpPr/>
            <p:nvPr/>
          </p:nvGrpSpPr>
          <p:grpSpPr>
            <a:xfrm>
              <a:off x="1296445" y="1777506"/>
              <a:ext cx="800100" cy="713161"/>
              <a:chOff x="6976951" y="1586703"/>
              <a:chExt cx="800100" cy="713161"/>
            </a:xfrm>
          </p:grpSpPr>
          <p:cxnSp>
            <p:nvCxnSpPr>
              <p:cNvPr id="43" name="直接连接符 42">
                <a:extLst>
                  <a:ext uri="{FF2B5EF4-FFF2-40B4-BE49-F238E27FC236}">
                    <a16:creationId xmlns:a16="http://schemas.microsoft.com/office/drawing/2014/main" id="{BFD77076-092D-4EC2-879D-E900573D34D4}"/>
                  </a:ext>
                </a:extLst>
              </p:cNvPr>
              <p:cNvCxnSpPr/>
              <p:nvPr/>
            </p:nvCxnSpPr>
            <p:spPr>
              <a:xfrm flipH="1">
                <a:off x="7160632" y="1829707"/>
                <a:ext cx="432738" cy="47015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4A5F994-68CE-4016-B167-C1775E3994E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1</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grpSp>
        <p:nvGrpSpPr>
          <p:cNvPr id="49" name="组合 48">
            <a:extLst>
              <a:ext uri="{FF2B5EF4-FFF2-40B4-BE49-F238E27FC236}">
                <a16:creationId xmlns:a16="http://schemas.microsoft.com/office/drawing/2014/main" id="{597EA166-F877-47B9-A437-F4DA9FD6C442}"/>
              </a:ext>
            </a:extLst>
          </p:cNvPr>
          <p:cNvGrpSpPr/>
          <p:nvPr/>
        </p:nvGrpSpPr>
        <p:grpSpPr>
          <a:xfrm>
            <a:off x="853174" y="2181985"/>
            <a:ext cx="4094137" cy="799797"/>
            <a:chOff x="1296445" y="1777506"/>
            <a:chExt cx="4094137" cy="799797"/>
          </a:xfrm>
        </p:grpSpPr>
        <p:sp>
          <p:nvSpPr>
            <p:cNvPr id="50" name="文本框 49">
              <a:extLst>
                <a:ext uri="{FF2B5EF4-FFF2-40B4-BE49-F238E27FC236}">
                  <a16:creationId xmlns:a16="http://schemas.microsoft.com/office/drawing/2014/main" id="{4D30467D-7817-4176-8F71-24AAC59FEE06}"/>
                </a:ext>
              </a:extLst>
            </p:cNvPr>
            <p:cNvSpPr txBox="1"/>
            <p:nvPr/>
          </p:nvSpPr>
          <p:spPr>
            <a:xfrm>
              <a:off x="1830685" y="2115638"/>
              <a:ext cx="35598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latin typeface="Arial" panose="020B0604020202020204" pitchFamily="34" charset="0"/>
                  <a:ea typeface="Microsoft YaHei" panose="020B0503020204020204" pitchFamily="34" charset="-122"/>
                  <a:cs typeface="+mn-ea"/>
                  <a:sym typeface="Arial" panose="020B0604020202020204" pitchFamily="34" charset="0"/>
                </a:rPr>
                <a:t>数据获取与预处理</a:t>
              </a:r>
            </a:p>
          </p:txBody>
        </p:sp>
        <p:grpSp>
          <p:nvGrpSpPr>
            <p:cNvPr id="51" name="组合 50">
              <a:extLst>
                <a:ext uri="{FF2B5EF4-FFF2-40B4-BE49-F238E27FC236}">
                  <a16:creationId xmlns:a16="http://schemas.microsoft.com/office/drawing/2014/main" id="{12147FF2-3F2C-4EA4-96F6-1368A521E62E}"/>
                </a:ext>
              </a:extLst>
            </p:cNvPr>
            <p:cNvGrpSpPr/>
            <p:nvPr/>
          </p:nvGrpSpPr>
          <p:grpSpPr>
            <a:xfrm>
              <a:off x="1296445" y="1777506"/>
              <a:ext cx="800100" cy="713161"/>
              <a:chOff x="6976951" y="1586703"/>
              <a:chExt cx="800100" cy="713161"/>
            </a:xfrm>
          </p:grpSpPr>
          <p:sp>
            <p:nvSpPr>
              <p:cNvPr id="52" name="文本框 51">
                <a:extLst>
                  <a:ext uri="{FF2B5EF4-FFF2-40B4-BE49-F238E27FC236}">
                    <a16:creationId xmlns:a16="http://schemas.microsoft.com/office/drawing/2014/main" id="{5290D6EA-4373-4E3B-8637-81646F1A7B7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2</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3" name="直接连接符 52">
                <a:extLst>
                  <a:ext uri="{FF2B5EF4-FFF2-40B4-BE49-F238E27FC236}">
                    <a16:creationId xmlns:a16="http://schemas.microsoft.com/office/drawing/2014/main" id="{65BC728A-0A27-477D-9233-0A149548E323}"/>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9363B11F-148D-4857-9335-0D8BC165C35A}"/>
              </a:ext>
            </a:extLst>
          </p:cNvPr>
          <p:cNvGrpSpPr/>
          <p:nvPr/>
        </p:nvGrpSpPr>
        <p:grpSpPr>
          <a:xfrm>
            <a:off x="853174" y="3311082"/>
            <a:ext cx="3698065" cy="799797"/>
            <a:chOff x="1296445" y="1777506"/>
            <a:chExt cx="3698065" cy="799797"/>
          </a:xfrm>
        </p:grpSpPr>
        <p:sp>
          <p:nvSpPr>
            <p:cNvPr id="55" name="文本框 54">
              <a:extLst>
                <a:ext uri="{FF2B5EF4-FFF2-40B4-BE49-F238E27FC236}">
                  <a16:creationId xmlns:a16="http://schemas.microsoft.com/office/drawing/2014/main" id="{4502F672-83C0-4117-BF9E-9961F1D92E3C}"/>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模型初步选择</a:t>
              </a:r>
            </a:p>
          </p:txBody>
        </p:sp>
        <p:grpSp>
          <p:nvGrpSpPr>
            <p:cNvPr id="56" name="组合 55">
              <a:extLst>
                <a:ext uri="{FF2B5EF4-FFF2-40B4-BE49-F238E27FC236}">
                  <a16:creationId xmlns:a16="http://schemas.microsoft.com/office/drawing/2014/main" id="{C8BCFD56-2E86-469C-8238-014884FF8E74}"/>
                </a:ext>
              </a:extLst>
            </p:cNvPr>
            <p:cNvGrpSpPr/>
            <p:nvPr/>
          </p:nvGrpSpPr>
          <p:grpSpPr>
            <a:xfrm>
              <a:off x="1296445" y="1777506"/>
              <a:ext cx="800100" cy="713161"/>
              <a:chOff x="6976951" y="1586703"/>
              <a:chExt cx="800100" cy="713161"/>
            </a:xfrm>
          </p:grpSpPr>
          <p:sp>
            <p:nvSpPr>
              <p:cNvPr id="57" name="文本框 56">
                <a:extLst>
                  <a:ext uri="{FF2B5EF4-FFF2-40B4-BE49-F238E27FC236}">
                    <a16:creationId xmlns:a16="http://schemas.microsoft.com/office/drawing/2014/main" id="{B285BD03-11C0-4CAA-94AC-C14495F4C37D}"/>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3</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8" name="直接连接符 57">
                <a:extLst>
                  <a:ext uri="{FF2B5EF4-FFF2-40B4-BE49-F238E27FC236}">
                    <a16:creationId xmlns:a16="http://schemas.microsoft.com/office/drawing/2014/main" id="{94423372-D8CA-4EA5-A40C-6E2DC355B017}"/>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组合 58">
            <a:extLst>
              <a:ext uri="{FF2B5EF4-FFF2-40B4-BE49-F238E27FC236}">
                <a16:creationId xmlns:a16="http://schemas.microsoft.com/office/drawing/2014/main" id="{102C4CA1-7D27-4093-A226-97356026BB7D}"/>
              </a:ext>
            </a:extLst>
          </p:cNvPr>
          <p:cNvGrpSpPr/>
          <p:nvPr/>
        </p:nvGrpSpPr>
        <p:grpSpPr>
          <a:xfrm>
            <a:off x="853174" y="4353883"/>
            <a:ext cx="3698065" cy="799797"/>
            <a:chOff x="1296445" y="1777506"/>
            <a:chExt cx="3698065" cy="799797"/>
          </a:xfrm>
        </p:grpSpPr>
        <p:sp>
          <p:nvSpPr>
            <p:cNvPr id="60" name="文本框 59">
              <a:extLst>
                <a:ext uri="{FF2B5EF4-FFF2-40B4-BE49-F238E27FC236}">
                  <a16:creationId xmlns:a16="http://schemas.microsoft.com/office/drawing/2014/main" id="{B7C24735-7DDE-4BF6-B400-1DF986C3BDA1}"/>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特征工程</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61" name="组合 60">
              <a:extLst>
                <a:ext uri="{FF2B5EF4-FFF2-40B4-BE49-F238E27FC236}">
                  <a16:creationId xmlns:a16="http://schemas.microsoft.com/office/drawing/2014/main" id="{C25F860F-1967-4D0C-A54D-9A5962D626C2}"/>
                </a:ext>
              </a:extLst>
            </p:cNvPr>
            <p:cNvGrpSpPr/>
            <p:nvPr/>
          </p:nvGrpSpPr>
          <p:grpSpPr>
            <a:xfrm>
              <a:off x="1296445" y="1777506"/>
              <a:ext cx="800100" cy="713161"/>
              <a:chOff x="6976951" y="1586703"/>
              <a:chExt cx="800100" cy="713161"/>
            </a:xfrm>
          </p:grpSpPr>
          <p:sp>
            <p:nvSpPr>
              <p:cNvPr id="62" name="文本框 61">
                <a:extLst>
                  <a:ext uri="{FF2B5EF4-FFF2-40B4-BE49-F238E27FC236}">
                    <a16:creationId xmlns:a16="http://schemas.microsoft.com/office/drawing/2014/main" id="{EAD6E1CD-0284-4A52-890E-715E79BF4A3E}"/>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4</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63" name="直接连接符 62">
                <a:extLst>
                  <a:ext uri="{FF2B5EF4-FFF2-40B4-BE49-F238E27FC236}">
                    <a16:creationId xmlns:a16="http://schemas.microsoft.com/office/drawing/2014/main" id="{9E2E41A3-97DB-49C9-88F0-51B44C0C1FD5}"/>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4" name="组合 63">
            <a:extLst>
              <a:ext uri="{FF2B5EF4-FFF2-40B4-BE49-F238E27FC236}">
                <a16:creationId xmlns:a16="http://schemas.microsoft.com/office/drawing/2014/main" id="{4AFB3319-785A-4D39-B3C9-6CEDE5ACD5C1}"/>
              </a:ext>
            </a:extLst>
          </p:cNvPr>
          <p:cNvGrpSpPr/>
          <p:nvPr/>
        </p:nvGrpSpPr>
        <p:grpSpPr>
          <a:xfrm>
            <a:off x="6606576" y="-241003"/>
            <a:ext cx="7357162" cy="7340006"/>
            <a:chOff x="2105799" y="20055838"/>
            <a:chExt cx="6748090" cy="6732363"/>
          </a:xfrm>
          <a:solidFill>
            <a:schemeClr val="accent1">
              <a:alpha val="10000"/>
            </a:schemeClr>
          </a:solidFill>
        </p:grpSpPr>
        <p:sp>
          <p:nvSpPr>
            <p:cNvPr id="65" name="Freeform 8">
              <a:extLst>
                <a:ext uri="{FF2B5EF4-FFF2-40B4-BE49-F238E27FC236}">
                  <a16:creationId xmlns:a16="http://schemas.microsoft.com/office/drawing/2014/main" id="{B71A7C87-2706-408B-9521-B21EB2B67B3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42">
              <a:extLst>
                <a:ext uri="{FF2B5EF4-FFF2-40B4-BE49-F238E27FC236}">
                  <a16:creationId xmlns:a16="http://schemas.microsoft.com/office/drawing/2014/main" id="{6A6D631B-B5A5-472B-BC1C-81CAE6008122}"/>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43">
              <a:extLst>
                <a:ext uri="{FF2B5EF4-FFF2-40B4-BE49-F238E27FC236}">
                  <a16:creationId xmlns:a16="http://schemas.microsoft.com/office/drawing/2014/main" id="{940FF3CB-28AB-4254-8F22-F60B8AD7EFD7}"/>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44">
              <a:extLst>
                <a:ext uri="{FF2B5EF4-FFF2-40B4-BE49-F238E27FC236}">
                  <a16:creationId xmlns:a16="http://schemas.microsoft.com/office/drawing/2014/main" id="{F9151581-BF49-4B02-B27A-EB1364B4A4F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45">
              <a:extLst>
                <a:ext uri="{FF2B5EF4-FFF2-40B4-BE49-F238E27FC236}">
                  <a16:creationId xmlns:a16="http://schemas.microsoft.com/office/drawing/2014/main" id="{001C54D0-B6CB-4F62-A166-409F9374111F}"/>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46">
              <a:extLst>
                <a:ext uri="{FF2B5EF4-FFF2-40B4-BE49-F238E27FC236}">
                  <a16:creationId xmlns:a16="http://schemas.microsoft.com/office/drawing/2014/main" id="{9359636E-6EA2-4EF3-9153-B9BAC046B84C}"/>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1" name="Freeform 47">
              <a:extLst>
                <a:ext uri="{FF2B5EF4-FFF2-40B4-BE49-F238E27FC236}">
                  <a16:creationId xmlns:a16="http://schemas.microsoft.com/office/drawing/2014/main" id="{FB480E91-F6FC-426C-BBEF-7834E0FD7DB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2" name="Freeform 48">
              <a:extLst>
                <a:ext uri="{FF2B5EF4-FFF2-40B4-BE49-F238E27FC236}">
                  <a16:creationId xmlns:a16="http://schemas.microsoft.com/office/drawing/2014/main" id="{FAADDC6A-DDB8-45AA-B3D5-778FC33A22C3}"/>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9">
              <a:extLst>
                <a:ext uri="{FF2B5EF4-FFF2-40B4-BE49-F238E27FC236}">
                  <a16:creationId xmlns:a16="http://schemas.microsoft.com/office/drawing/2014/main" id="{FE31B954-04DA-4B75-ABA8-3BBCD18D3393}"/>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50">
              <a:extLst>
                <a:ext uri="{FF2B5EF4-FFF2-40B4-BE49-F238E27FC236}">
                  <a16:creationId xmlns:a16="http://schemas.microsoft.com/office/drawing/2014/main" id="{BBCD8D72-F3B6-4689-8741-A9A28CCDB1F1}"/>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51">
              <a:extLst>
                <a:ext uri="{FF2B5EF4-FFF2-40B4-BE49-F238E27FC236}">
                  <a16:creationId xmlns:a16="http://schemas.microsoft.com/office/drawing/2014/main" id="{EAA37C54-F7F7-413D-BDBE-F0DC72B7E15F}"/>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52">
              <a:extLst>
                <a:ext uri="{FF2B5EF4-FFF2-40B4-BE49-F238E27FC236}">
                  <a16:creationId xmlns:a16="http://schemas.microsoft.com/office/drawing/2014/main" id="{878A696D-8F5F-4712-BD21-488DC5A65A35}"/>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53">
              <a:extLst>
                <a:ext uri="{FF2B5EF4-FFF2-40B4-BE49-F238E27FC236}">
                  <a16:creationId xmlns:a16="http://schemas.microsoft.com/office/drawing/2014/main" id="{15C5231E-DBEB-43BA-A0D5-4D7D7FBC6878}"/>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54">
              <a:extLst>
                <a:ext uri="{FF2B5EF4-FFF2-40B4-BE49-F238E27FC236}">
                  <a16:creationId xmlns:a16="http://schemas.microsoft.com/office/drawing/2014/main" id="{09133FAB-B306-4112-B500-B714D144C23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55">
              <a:extLst>
                <a:ext uri="{FF2B5EF4-FFF2-40B4-BE49-F238E27FC236}">
                  <a16:creationId xmlns:a16="http://schemas.microsoft.com/office/drawing/2014/main" id="{4995CA68-ADBB-40E1-9132-95E5A2DC7E9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56">
              <a:extLst>
                <a:ext uri="{FF2B5EF4-FFF2-40B4-BE49-F238E27FC236}">
                  <a16:creationId xmlns:a16="http://schemas.microsoft.com/office/drawing/2014/main" id="{F451DD5D-B60E-4ED5-A018-79AF05DE68D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7">
              <a:extLst>
                <a:ext uri="{FF2B5EF4-FFF2-40B4-BE49-F238E27FC236}">
                  <a16:creationId xmlns:a16="http://schemas.microsoft.com/office/drawing/2014/main" id="{463FACCE-4CDF-429F-A57A-2B94D011CC71}"/>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8">
              <a:extLst>
                <a:ext uri="{FF2B5EF4-FFF2-40B4-BE49-F238E27FC236}">
                  <a16:creationId xmlns:a16="http://schemas.microsoft.com/office/drawing/2014/main" id="{52E25580-B857-4DBF-BE18-F04B09A0DD3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9">
              <a:extLst>
                <a:ext uri="{FF2B5EF4-FFF2-40B4-BE49-F238E27FC236}">
                  <a16:creationId xmlns:a16="http://schemas.microsoft.com/office/drawing/2014/main" id="{C0E55FE7-2167-4970-BA3C-C0E842CF26AC}"/>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60">
              <a:extLst>
                <a:ext uri="{FF2B5EF4-FFF2-40B4-BE49-F238E27FC236}">
                  <a16:creationId xmlns:a16="http://schemas.microsoft.com/office/drawing/2014/main" id="{AD4F6AA6-B49F-460D-9365-981FBDF77A1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61">
              <a:extLst>
                <a:ext uri="{FF2B5EF4-FFF2-40B4-BE49-F238E27FC236}">
                  <a16:creationId xmlns:a16="http://schemas.microsoft.com/office/drawing/2014/main" id="{DFE6C5F2-3F8F-40E2-816D-AD4BE6245EF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62">
              <a:extLst>
                <a:ext uri="{FF2B5EF4-FFF2-40B4-BE49-F238E27FC236}">
                  <a16:creationId xmlns:a16="http://schemas.microsoft.com/office/drawing/2014/main" id="{B5F78D71-540D-4820-87AF-BAC00F6E63FE}"/>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71">
              <a:extLst>
                <a:ext uri="{FF2B5EF4-FFF2-40B4-BE49-F238E27FC236}">
                  <a16:creationId xmlns:a16="http://schemas.microsoft.com/office/drawing/2014/main" id="{86488E73-4B49-4E1D-AE2A-B4812E89C969}"/>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47" name="组合 46">
            <a:extLst>
              <a:ext uri="{FF2B5EF4-FFF2-40B4-BE49-F238E27FC236}">
                <a16:creationId xmlns:a16="http://schemas.microsoft.com/office/drawing/2014/main" id="{8FD45E00-8242-E915-FE81-EE2F96B4DB5E}"/>
              </a:ext>
            </a:extLst>
          </p:cNvPr>
          <p:cNvGrpSpPr/>
          <p:nvPr/>
        </p:nvGrpSpPr>
        <p:grpSpPr>
          <a:xfrm>
            <a:off x="853174" y="5394154"/>
            <a:ext cx="3698065" cy="799797"/>
            <a:chOff x="1296445" y="1777506"/>
            <a:chExt cx="3698065" cy="799797"/>
          </a:xfrm>
        </p:grpSpPr>
        <p:sp>
          <p:nvSpPr>
            <p:cNvPr id="48" name="文本框 47">
              <a:extLst>
                <a:ext uri="{FF2B5EF4-FFF2-40B4-BE49-F238E27FC236}">
                  <a16:creationId xmlns:a16="http://schemas.microsoft.com/office/drawing/2014/main" id="{74A8B99D-C842-6D86-8863-D4FF053CFD3D}"/>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srgbClr val="C00000"/>
                  </a:solidFill>
                  <a:latin typeface="Arial" panose="020B0604020202020204" pitchFamily="34" charset="0"/>
                  <a:ea typeface="Microsoft YaHei" panose="020B0503020204020204" pitchFamily="34" charset="-122"/>
                  <a:cs typeface="+mn-ea"/>
                  <a:sym typeface="Arial" panose="020B0604020202020204" pitchFamily="34" charset="0"/>
                </a:rPr>
                <a:t>最终模型与结论</a:t>
              </a:r>
              <a:endParaRPr kumimoji="0" lang="zh-CN" altLang="en-US" sz="2400" b="0" i="0" u="none" strike="noStrike" kern="1200" cap="none" spc="400" normalizeH="0" baseline="0" noProof="0" dirty="0">
                <a:ln>
                  <a:noFill/>
                </a:ln>
                <a:solidFill>
                  <a:srgbClr val="C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88" name="组合 87">
              <a:extLst>
                <a:ext uri="{FF2B5EF4-FFF2-40B4-BE49-F238E27FC236}">
                  <a16:creationId xmlns:a16="http://schemas.microsoft.com/office/drawing/2014/main" id="{6DE5F83B-81A5-D4EE-4D46-3F4C27597D7E}"/>
                </a:ext>
              </a:extLst>
            </p:cNvPr>
            <p:cNvGrpSpPr/>
            <p:nvPr/>
          </p:nvGrpSpPr>
          <p:grpSpPr>
            <a:xfrm>
              <a:off x="1296445" y="1777506"/>
              <a:ext cx="800100" cy="713161"/>
              <a:chOff x="6976951" y="1586703"/>
              <a:chExt cx="800100" cy="713161"/>
            </a:xfrm>
          </p:grpSpPr>
          <p:sp>
            <p:nvSpPr>
              <p:cNvPr id="89" name="文本框 88">
                <a:extLst>
                  <a:ext uri="{FF2B5EF4-FFF2-40B4-BE49-F238E27FC236}">
                    <a16:creationId xmlns:a16="http://schemas.microsoft.com/office/drawing/2014/main" id="{E5C3F1AB-783D-FB49-C565-46A3B21682D1}"/>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5</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4CA9FBC3-0A5D-4E88-BC93-04E99B8F214B}"/>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50730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21</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最终模型与结论</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745067" y="1727366"/>
            <a:ext cx="9767575"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经上述多次对比，最终选定采用相关系数及</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LassoCV</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进行特征的选择，具体过程为：首先计算所有特征与目标变量的相关性，</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删掉相关系数绝对值小于</a:t>
            </a:r>
            <a:r>
              <a:rPr kumimoji="0" lang="en-US" altLang="zh-CN" sz="2000" b="1" i="0" u="none" strike="noStrike" cap="none" normalizeH="0" baseline="0" dirty="0">
                <a:ln>
                  <a:noFill/>
                </a:ln>
                <a:solidFill>
                  <a:schemeClr val="accent1"/>
                </a:solidFill>
                <a:effectLst/>
                <a:latin typeface="+mn-ea"/>
                <a:cs typeface="Times New Roman" panose="02020603050405020304" pitchFamily="18" charset="0"/>
              </a:rPr>
              <a:t>0.03</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的特征</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；其次通过建立</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LassoCV</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模型，提取模型拟合后各特征变量的系数参数，</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将系数等于</a:t>
            </a:r>
            <a:r>
              <a:rPr kumimoji="0" lang="en-US" altLang="zh-CN" sz="2000" b="1" i="0" u="none" strike="noStrike" cap="none" normalizeH="0" baseline="0" dirty="0">
                <a:ln>
                  <a:noFill/>
                </a:ln>
                <a:solidFill>
                  <a:schemeClr val="accent1"/>
                </a:solidFill>
                <a:effectLst/>
                <a:latin typeface="+mn-ea"/>
                <a:cs typeface="Times New Roman" panose="02020603050405020304" pitchFamily="18" charset="0"/>
              </a:rPr>
              <a:t>0</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的特征删除</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，剩余的特征即为最终选定的特征。</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最终选定的特征共</a:t>
            </a:r>
            <a:r>
              <a:rPr kumimoji="0" lang="en-US" altLang="zh-CN" sz="2000" b="1" i="0" u="none" strike="noStrike" cap="none" normalizeH="0" baseline="0" dirty="0">
                <a:ln>
                  <a:noFill/>
                </a:ln>
                <a:solidFill>
                  <a:schemeClr val="accent1"/>
                </a:solidFill>
                <a:effectLst/>
                <a:latin typeface="+mn-ea"/>
                <a:cs typeface="Times New Roman" panose="02020603050405020304" pitchFamily="18" charset="0"/>
              </a:rPr>
              <a:t>98</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个。</a:t>
            </a:r>
          </a:p>
        </p:txBody>
      </p:sp>
      <p:sp>
        <p:nvSpPr>
          <p:cNvPr id="8" name="文本框 7">
            <a:extLst>
              <a:ext uri="{FF2B5EF4-FFF2-40B4-BE49-F238E27FC236}">
                <a16:creationId xmlns:a16="http://schemas.microsoft.com/office/drawing/2014/main" id="{DFDAE653-BC18-2709-0679-D017D4525B71}"/>
              </a:ext>
            </a:extLst>
          </p:cNvPr>
          <p:cNvSpPr txBox="1"/>
          <p:nvPr/>
        </p:nvSpPr>
        <p:spPr>
          <a:xfrm>
            <a:off x="452512" y="1107044"/>
            <a:ext cx="1415772" cy="461665"/>
          </a:xfrm>
          <a:prstGeom prst="rect">
            <a:avLst/>
          </a:prstGeom>
          <a:noFill/>
        </p:spPr>
        <p:txBody>
          <a:bodyPr wrap="none" rtlCol="0">
            <a:spAutoFit/>
          </a:bodyPr>
          <a:lstStyle/>
          <a:p>
            <a:r>
              <a:rPr lang="zh-CN" altLang="en-US" sz="2400" b="1" dirty="0">
                <a:solidFill>
                  <a:schemeClr val="accent1"/>
                </a:solidFill>
              </a:rPr>
              <a:t>特征选择</a:t>
            </a:r>
          </a:p>
        </p:txBody>
      </p:sp>
      <p:pic>
        <p:nvPicPr>
          <p:cNvPr id="10" name="图片 9">
            <a:extLst>
              <a:ext uri="{FF2B5EF4-FFF2-40B4-BE49-F238E27FC236}">
                <a16:creationId xmlns:a16="http://schemas.microsoft.com/office/drawing/2014/main" id="{A4FC488C-9C4C-F14A-8BD2-BE7D1553F58F}"/>
              </a:ext>
            </a:extLst>
          </p:cNvPr>
          <p:cNvPicPr>
            <a:picLocks noChangeAspect="1"/>
          </p:cNvPicPr>
          <p:nvPr/>
        </p:nvPicPr>
        <p:blipFill>
          <a:blip r:embed="rId4"/>
          <a:stretch>
            <a:fillRect/>
          </a:stretch>
        </p:blipFill>
        <p:spPr>
          <a:xfrm>
            <a:off x="1029841" y="3770641"/>
            <a:ext cx="10132317" cy="2350764"/>
          </a:xfrm>
          <a:prstGeom prst="rect">
            <a:avLst/>
          </a:prstGeom>
        </p:spPr>
      </p:pic>
    </p:spTree>
    <p:extLst>
      <p:ext uri="{BB962C8B-B14F-4D97-AF65-F5344CB8AC3E}">
        <p14:creationId xmlns:p14="http://schemas.microsoft.com/office/powerpoint/2010/main" val="2003710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22</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最终模型与结论</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688506" y="1803654"/>
            <a:ext cx="9767575"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采用</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sklearn</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软件包提供的网格搜索方法</a:t>
            </a:r>
            <a:r>
              <a:rPr kumimoji="0" lang="en-US" altLang="zh-CN" sz="2000" b="0" i="0" u="none" strike="noStrike" cap="none" normalizeH="0" baseline="0" dirty="0" err="1">
                <a:ln>
                  <a:noFill/>
                </a:ln>
                <a:solidFill>
                  <a:schemeClr val="accent1"/>
                </a:solidFill>
                <a:effectLst/>
                <a:latin typeface="+mn-ea"/>
                <a:cs typeface="Times New Roman" panose="02020603050405020304" pitchFamily="18" charset="0"/>
              </a:rPr>
              <a:t>GridSearchCV</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，进行网格搜索，以获取最优参数。</a:t>
            </a:r>
          </a:p>
        </p:txBody>
      </p:sp>
      <p:sp>
        <p:nvSpPr>
          <p:cNvPr id="8" name="文本框 7">
            <a:extLst>
              <a:ext uri="{FF2B5EF4-FFF2-40B4-BE49-F238E27FC236}">
                <a16:creationId xmlns:a16="http://schemas.microsoft.com/office/drawing/2014/main" id="{DFDAE653-BC18-2709-0679-D017D4525B71}"/>
              </a:ext>
            </a:extLst>
          </p:cNvPr>
          <p:cNvSpPr txBox="1"/>
          <p:nvPr/>
        </p:nvSpPr>
        <p:spPr>
          <a:xfrm>
            <a:off x="452512" y="1107044"/>
            <a:ext cx="1415772" cy="461665"/>
          </a:xfrm>
          <a:prstGeom prst="rect">
            <a:avLst/>
          </a:prstGeom>
          <a:noFill/>
        </p:spPr>
        <p:txBody>
          <a:bodyPr wrap="none" rtlCol="0">
            <a:spAutoFit/>
          </a:bodyPr>
          <a:lstStyle/>
          <a:p>
            <a:r>
              <a:rPr lang="zh-CN" altLang="en-US" sz="2400" b="1" dirty="0">
                <a:solidFill>
                  <a:schemeClr val="accent1"/>
                </a:solidFill>
              </a:rPr>
              <a:t>参数调整</a:t>
            </a:r>
          </a:p>
        </p:txBody>
      </p:sp>
      <p:pic>
        <p:nvPicPr>
          <p:cNvPr id="11" name="图片 10">
            <a:extLst>
              <a:ext uri="{FF2B5EF4-FFF2-40B4-BE49-F238E27FC236}">
                <a16:creationId xmlns:a16="http://schemas.microsoft.com/office/drawing/2014/main" id="{3A538A15-4910-DAF0-0547-F072F0E3E640}"/>
              </a:ext>
            </a:extLst>
          </p:cNvPr>
          <p:cNvPicPr>
            <a:picLocks noChangeAspect="1"/>
          </p:cNvPicPr>
          <p:nvPr/>
        </p:nvPicPr>
        <p:blipFill>
          <a:blip r:embed="rId4"/>
          <a:stretch>
            <a:fillRect/>
          </a:stretch>
        </p:blipFill>
        <p:spPr>
          <a:xfrm>
            <a:off x="1290133" y="2846467"/>
            <a:ext cx="9918650" cy="3143170"/>
          </a:xfrm>
          <a:prstGeom prst="rect">
            <a:avLst/>
          </a:prstGeom>
        </p:spPr>
      </p:pic>
    </p:spTree>
    <p:extLst>
      <p:ext uri="{BB962C8B-B14F-4D97-AF65-F5344CB8AC3E}">
        <p14:creationId xmlns:p14="http://schemas.microsoft.com/office/powerpoint/2010/main" val="393123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23</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最终模型与结论</a:t>
            </a:r>
          </a:p>
        </p:txBody>
      </p:sp>
      <p:sp>
        <p:nvSpPr>
          <p:cNvPr id="9" name="Rectangle 1">
            <a:extLst>
              <a:ext uri="{FF2B5EF4-FFF2-40B4-BE49-F238E27FC236}">
                <a16:creationId xmlns:a16="http://schemas.microsoft.com/office/drawing/2014/main" id="{F91AA2F2-847C-FF73-9679-BA4A7C97BD6B}"/>
              </a:ext>
            </a:extLst>
          </p:cNvPr>
          <p:cNvSpPr>
            <a:spLocks noChangeArrowheads="1"/>
          </p:cNvSpPr>
          <p:nvPr/>
        </p:nvSpPr>
        <p:spPr bwMode="auto">
          <a:xfrm>
            <a:off x="745067" y="1692750"/>
            <a:ext cx="9767575"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建立</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LGBM</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模型，模型参数设置为网格搜索获取的最优参数，将经特征选择后的数据集按</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7:3</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的比例划分为训练集和测试集，训练模型并在测试集上进行测试。最终测试结果：</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准确率为</a:t>
            </a:r>
            <a:r>
              <a:rPr kumimoji="0" lang="en-US" altLang="zh-CN" sz="2000" b="1" i="0" u="none" strike="noStrike" cap="none" normalizeH="0" baseline="0" dirty="0">
                <a:ln>
                  <a:noFill/>
                </a:ln>
                <a:solidFill>
                  <a:schemeClr val="accent1"/>
                </a:solidFill>
                <a:effectLst/>
                <a:latin typeface="+mn-ea"/>
                <a:cs typeface="Times New Roman" panose="02020603050405020304" pitchFamily="18" charset="0"/>
              </a:rPr>
              <a:t>0.964</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，召回率为</a:t>
            </a:r>
            <a:r>
              <a:rPr kumimoji="0" lang="en-US" altLang="zh-CN" sz="2000" b="1" i="0" u="none" strike="noStrike" cap="none" normalizeH="0" baseline="0" dirty="0">
                <a:ln>
                  <a:noFill/>
                </a:ln>
                <a:solidFill>
                  <a:schemeClr val="accent1"/>
                </a:solidFill>
                <a:effectLst/>
                <a:latin typeface="+mn-ea"/>
                <a:cs typeface="Times New Roman" panose="02020603050405020304" pitchFamily="18" charset="0"/>
              </a:rPr>
              <a:t>0.974</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1" i="0" u="none" strike="noStrike" cap="none" normalizeH="0" baseline="0" dirty="0">
                <a:ln>
                  <a:noFill/>
                </a:ln>
                <a:solidFill>
                  <a:schemeClr val="accent1"/>
                </a:solidFill>
                <a:effectLst/>
                <a:latin typeface="+mn-ea"/>
                <a:cs typeface="Times New Roman" panose="02020603050405020304" pitchFamily="18" charset="0"/>
              </a:rPr>
              <a:t>AUC</a:t>
            </a:r>
            <a:r>
              <a:rPr kumimoji="0" lang="zh-CN" altLang="en-US" sz="2000" b="1" i="0" u="none" strike="noStrike" cap="none" normalizeH="0" baseline="0" dirty="0">
                <a:ln>
                  <a:noFill/>
                </a:ln>
                <a:solidFill>
                  <a:schemeClr val="accent1"/>
                </a:solidFill>
                <a:effectLst/>
                <a:latin typeface="+mn-ea"/>
                <a:cs typeface="Times New Roman" panose="02020603050405020304" pitchFamily="18" charset="0"/>
              </a:rPr>
              <a:t>为</a:t>
            </a:r>
            <a:r>
              <a:rPr kumimoji="0" lang="en-US" altLang="zh-CN" sz="2000" b="1" i="0" u="none" strike="noStrike" cap="none" normalizeH="0" baseline="0" dirty="0">
                <a:ln>
                  <a:noFill/>
                </a:ln>
                <a:solidFill>
                  <a:schemeClr val="accent1"/>
                </a:solidFill>
                <a:effectLst/>
                <a:latin typeface="+mn-ea"/>
                <a:cs typeface="Times New Roman" panose="02020603050405020304" pitchFamily="18" charset="0"/>
              </a:rPr>
              <a:t>0.965</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，预测具有较好的效果。</a:t>
            </a:r>
          </a:p>
        </p:txBody>
      </p:sp>
      <p:sp>
        <p:nvSpPr>
          <p:cNvPr id="8" name="文本框 7">
            <a:extLst>
              <a:ext uri="{FF2B5EF4-FFF2-40B4-BE49-F238E27FC236}">
                <a16:creationId xmlns:a16="http://schemas.microsoft.com/office/drawing/2014/main" id="{DFDAE653-BC18-2709-0679-D017D4525B71}"/>
              </a:ext>
            </a:extLst>
          </p:cNvPr>
          <p:cNvSpPr txBox="1"/>
          <p:nvPr/>
        </p:nvSpPr>
        <p:spPr>
          <a:xfrm>
            <a:off x="452512" y="1107044"/>
            <a:ext cx="2339102" cy="461665"/>
          </a:xfrm>
          <a:prstGeom prst="rect">
            <a:avLst/>
          </a:prstGeom>
          <a:noFill/>
        </p:spPr>
        <p:txBody>
          <a:bodyPr wrap="none" rtlCol="0">
            <a:spAutoFit/>
          </a:bodyPr>
          <a:lstStyle/>
          <a:p>
            <a:r>
              <a:rPr lang="zh-CN" altLang="en-US" sz="2400" b="1" dirty="0">
                <a:solidFill>
                  <a:schemeClr val="accent1"/>
                </a:solidFill>
              </a:rPr>
              <a:t>模型训练及测试</a:t>
            </a:r>
          </a:p>
        </p:txBody>
      </p:sp>
      <p:pic>
        <p:nvPicPr>
          <p:cNvPr id="11" name="图片 10">
            <a:extLst>
              <a:ext uri="{FF2B5EF4-FFF2-40B4-BE49-F238E27FC236}">
                <a16:creationId xmlns:a16="http://schemas.microsoft.com/office/drawing/2014/main" id="{C036A53C-28DC-C639-2230-018F3034B241}"/>
              </a:ext>
            </a:extLst>
          </p:cNvPr>
          <p:cNvPicPr>
            <a:picLocks noChangeAspect="1"/>
          </p:cNvPicPr>
          <p:nvPr/>
        </p:nvPicPr>
        <p:blipFill>
          <a:blip r:embed="rId4"/>
          <a:stretch>
            <a:fillRect/>
          </a:stretch>
        </p:blipFill>
        <p:spPr>
          <a:xfrm>
            <a:off x="745067" y="3558428"/>
            <a:ext cx="10696860" cy="1747628"/>
          </a:xfrm>
          <a:prstGeom prst="rect">
            <a:avLst/>
          </a:prstGeom>
        </p:spPr>
      </p:pic>
    </p:spTree>
    <p:extLst>
      <p:ext uri="{BB962C8B-B14F-4D97-AF65-F5344CB8AC3E}">
        <p14:creationId xmlns:p14="http://schemas.microsoft.com/office/powerpoint/2010/main" val="157368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24</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最终模型与结论</a:t>
            </a:r>
          </a:p>
        </p:txBody>
      </p:sp>
      <p:sp>
        <p:nvSpPr>
          <p:cNvPr id="8" name="文本框 7">
            <a:extLst>
              <a:ext uri="{FF2B5EF4-FFF2-40B4-BE49-F238E27FC236}">
                <a16:creationId xmlns:a16="http://schemas.microsoft.com/office/drawing/2014/main" id="{DFDAE653-BC18-2709-0679-D017D4525B71}"/>
              </a:ext>
            </a:extLst>
          </p:cNvPr>
          <p:cNvSpPr txBox="1"/>
          <p:nvPr/>
        </p:nvSpPr>
        <p:spPr>
          <a:xfrm>
            <a:off x="452512" y="1107044"/>
            <a:ext cx="2339102" cy="461665"/>
          </a:xfrm>
          <a:prstGeom prst="rect">
            <a:avLst/>
          </a:prstGeom>
          <a:noFill/>
        </p:spPr>
        <p:txBody>
          <a:bodyPr wrap="none" rtlCol="0">
            <a:spAutoFit/>
          </a:bodyPr>
          <a:lstStyle/>
          <a:p>
            <a:r>
              <a:rPr lang="zh-CN" altLang="en-US" sz="2400" b="1" dirty="0">
                <a:solidFill>
                  <a:schemeClr val="accent1"/>
                </a:solidFill>
              </a:rPr>
              <a:t>模型特征重要性</a:t>
            </a:r>
          </a:p>
        </p:txBody>
      </p:sp>
      <p:pic>
        <p:nvPicPr>
          <p:cNvPr id="10" name="图片 9">
            <a:extLst>
              <a:ext uri="{FF2B5EF4-FFF2-40B4-BE49-F238E27FC236}">
                <a16:creationId xmlns:a16="http://schemas.microsoft.com/office/drawing/2014/main" id="{BAF980D9-FC19-515C-46C7-928C97234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276" y="1640685"/>
            <a:ext cx="9973447" cy="4609558"/>
          </a:xfrm>
          <a:prstGeom prst="rect">
            <a:avLst/>
          </a:prstGeom>
        </p:spPr>
      </p:pic>
    </p:spTree>
    <p:extLst>
      <p:ext uri="{BB962C8B-B14F-4D97-AF65-F5344CB8AC3E}">
        <p14:creationId xmlns:p14="http://schemas.microsoft.com/office/powerpoint/2010/main" val="297146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25</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最终模型与结论</a:t>
            </a:r>
          </a:p>
        </p:txBody>
      </p:sp>
      <p:sp>
        <p:nvSpPr>
          <p:cNvPr id="8" name="文本框 7">
            <a:extLst>
              <a:ext uri="{FF2B5EF4-FFF2-40B4-BE49-F238E27FC236}">
                <a16:creationId xmlns:a16="http://schemas.microsoft.com/office/drawing/2014/main" id="{DFDAE653-BC18-2709-0679-D017D4525B71}"/>
              </a:ext>
            </a:extLst>
          </p:cNvPr>
          <p:cNvSpPr txBox="1"/>
          <p:nvPr/>
        </p:nvSpPr>
        <p:spPr>
          <a:xfrm>
            <a:off x="452512" y="1107044"/>
            <a:ext cx="2031325" cy="461665"/>
          </a:xfrm>
          <a:prstGeom prst="rect">
            <a:avLst/>
          </a:prstGeom>
          <a:noFill/>
        </p:spPr>
        <p:txBody>
          <a:bodyPr wrap="none" rtlCol="0">
            <a:spAutoFit/>
          </a:bodyPr>
          <a:lstStyle/>
          <a:p>
            <a:r>
              <a:rPr lang="zh-CN" altLang="en-US" sz="2400" b="1" dirty="0">
                <a:solidFill>
                  <a:schemeClr val="accent1"/>
                </a:solidFill>
              </a:rPr>
              <a:t>分析逻辑总结</a:t>
            </a:r>
          </a:p>
        </p:txBody>
      </p:sp>
      <p:sp>
        <p:nvSpPr>
          <p:cNvPr id="2" name="矩形: 圆角 1">
            <a:extLst>
              <a:ext uri="{FF2B5EF4-FFF2-40B4-BE49-F238E27FC236}">
                <a16:creationId xmlns:a16="http://schemas.microsoft.com/office/drawing/2014/main" id="{8BCB8CE6-37E5-AFDC-165D-77245DAF641C}"/>
              </a:ext>
            </a:extLst>
          </p:cNvPr>
          <p:cNvSpPr/>
          <p:nvPr/>
        </p:nvSpPr>
        <p:spPr>
          <a:xfrm>
            <a:off x="4353267" y="1539954"/>
            <a:ext cx="1931575" cy="432658"/>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b="1" dirty="0"/>
              <a:t>数据获取</a:t>
            </a:r>
          </a:p>
        </p:txBody>
      </p:sp>
      <p:sp>
        <p:nvSpPr>
          <p:cNvPr id="10" name="矩形: 圆角 9">
            <a:extLst>
              <a:ext uri="{FF2B5EF4-FFF2-40B4-BE49-F238E27FC236}">
                <a16:creationId xmlns:a16="http://schemas.microsoft.com/office/drawing/2014/main" id="{6CE007A0-2044-0EF1-03DC-E6C777ADF737}"/>
              </a:ext>
            </a:extLst>
          </p:cNvPr>
          <p:cNvSpPr/>
          <p:nvPr/>
        </p:nvSpPr>
        <p:spPr>
          <a:xfrm>
            <a:off x="4353267" y="2578718"/>
            <a:ext cx="1931575" cy="432658"/>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b="1" dirty="0"/>
              <a:t>数据预处理</a:t>
            </a:r>
          </a:p>
        </p:txBody>
      </p:sp>
      <p:sp>
        <p:nvSpPr>
          <p:cNvPr id="11" name="矩形: 圆角 10">
            <a:extLst>
              <a:ext uri="{FF2B5EF4-FFF2-40B4-BE49-F238E27FC236}">
                <a16:creationId xmlns:a16="http://schemas.microsoft.com/office/drawing/2014/main" id="{54C69F62-8A51-3711-8A42-5AFE222A6124}"/>
              </a:ext>
            </a:extLst>
          </p:cNvPr>
          <p:cNvSpPr/>
          <p:nvPr/>
        </p:nvSpPr>
        <p:spPr>
          <a:xfrm>
            <a:off x="7049415" y="1576858"/>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描述性统计</a:t>
            </a:r>
          </a:p>
        </p:txBody>
      </p:sp>
      <p:sp>
        <p:nvSpPr>
          <p:cNvPr id="13" name="矩形: 圆角 12">
            <a:extLst>
              <a:ext uri="{FF2B5EF4-FFF2-40B4-BE49-F238E27FC236}">
                <a16:creationId xmlns:a16="http://schemas.microsoft.com/office/drawing/2014/main" id="{90B1CE9B-F669-F9D1-AA67-DFA659896C33}"/>
              </a:ext>
            </a:extLst>
          </p:cNvPr>
          <p:cNvSpPr/>
          <p:nvPr/>
        </p:nvSpPr>
        <p:spPr>
          <a:xfrm>
            <a:off x="1554898" y="1818781"/>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删除无用字段</a:t>
            </a:r>
          </a:p>
        </p:txBody>
      </p:sp>
      <p:sp>
        <p:nvSpPr>
          <p:cNvPr id="14" name="矩形: 圆角 13">
            <a:extLst>
              <a:ext uri="{FF2B5EF4-FFF2-40B4-BE49-F238E27FC236}">
                <a16:creationId xmlns:a16="http://schemas.microsoft.com/office/drawing/2014/main" id="{E1770B0E-98B2-2ED8-5A1A-7D98E84CD0F0}"/>
              </a:ext>
            </a:extLst>
          </p:cNvPr>
          <p:cNvSpPr/>
          <p:nvPr/>
        </p:nvSpPr>
        <p:spPr>
          <a:xfrm>
            <a:off x="1554898" y="2311551"/>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类型特征处理</a:t>
            </a:r>
          </a:p>
        </p:txBody>
      </p:sp>
      <p:sp>
        <p:nvSpPr>
          <p:cNvPr id="16" name="矩形: 圆角 15">
            <a:extLst>
              <a:ext uri="{FF2B5EF4-FFF2-40B4-BE49-F238E27FC236}">
                <a16:creationId xmlns:a16="http://schemas.microsoft.com/office/drawing/2014/main" id="{586C7CD2-ED28-DD95-9209-4B36DE5113DF}"/>
              </a:ext>
            </a:extLst>
          </p:cNvPr>
          <p:cNvSpPr/>
          <p:nvPr/>
        </p:nvSpPr>
        <p:spPr>
          <a:xfrm>
            <a:off x="1554898" y="2804321"/>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空值数据处理</a:t>
            </a:r>
          </a:p>
        </p:txBody>
      </p:sp>
      <p:sp>
        <p:nvSpPr>
          <p:cNvPr id="17" name="矩形: 圆角 16">
            <a:extLst>
              <a:ext uri="{FF2B5EF4-FFF2-40B4-BE49-F238E27FC236}">
                <a16:creationId xmlns:a16="http://schemas.microsoft.com/office/drawing/2014/main" id="{B280495E-4F45-B4C9-EF96-FF4D458446A6}"/>
              </a:ext>
            </a:extLst>
          </p:cNvPr>
          <p:cNvSpPr/>
          <p:nvPr/>
        </p:nvSpPr>
        <p:spPr>
          <a:xfrm>
            <a:off x="1554898" y="3297091"/>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数据不平衡问题</a:t>
            </a:r>
          </a:p>
        </p:txBody>
      </p:sp>
      <p:sp>
        <p:nvSpPr>
          <p:cNvPr id="19" name="矩形: 圆角 18">
            <a:extLst>
              <a:ext uri="{FF2B5EF4-FFF2-40B4-BE49-F238E27FC236}">
                <a16:creationId xmlns:a16="http://schemas.microsoft.com/office/drawing/2014/main" id="{09367491-1C8E-EDEA-E208-8469FD0EE3FB}"/>
              </a:ext>
            </a:extLst>
          </p:cNvPr>
          <p:cNvSpPr/>
          <p:nvPr/>
        </p:nvSpPr>
        <p:spPr>
          <a:xfrm>
            <a:off x="4353267" y="3483420"/>
            <a:ext cx="1931575" cy="432658"/>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b="1" dirty="0"/>
              <a:t>模型初步选择</a:t>
            </a:r>
          </a:p>
        </p:txBody>
      </p:sp>
      <p:sp>
        <p:nvSpPr>
          <p:cNvPr id="20" name="矩形: 圆角 19">
            <a:extLst>
              <a:ext uri="{FF2B5EF4-FFF2-40B4-BE49-F238E27FC236}">
                <a16:creationId xmlns:a16="http://schemas.microsoft.com/office/drawing/2014/main" id="{8DB8D57D-F055-39A6-94E7-91457D9476FA}"/>
              </a:ext>
            </a:extLst>
          </p:cNvPr>
          <p:cNvSpPr/>
          <p:nvPr/>
        </p:nvSpPr>
        <p:spPr>
          <a:xfrm>
            <a:off x="4350618" y="4350339"/>
            <a:ext cx="1931575" cy="432658"/>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b="1" dirty="0"/>
              <a:t>特征工程</a:t>
            </a:r>
          </a:p>
        </p:txBody>
      </p:sp>
      <p:sp>
        <p:nvSpPr>
          <p:cNvPr id="21" name="矩形: 圆角 20">
            <a:extLst>
              <a:ext uri="{FF2B5EF4-FFF2-40B4-BE49-F238E27FC236}">
                <a16:creationId xmlns:a16="http://schemas.microsoft.com/office/drawing/2014/main" id="{7D334F15-B302-0A50-E713-2001FCB3FD7B}"/>
              </a:ext>
            </a:extLst>
          </p:cNvPr>
          <p:cNvSpPr/>
          <p:nvPr/>
        </p:nvSpPr>
        <p:spPr>
          <a:xfrm>
            <a:off x="4350617" y="5223468"/>
            <a:ext cx="1931575" cy="432658"/>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b="1" dirty="0"/>
              <a:t>最终模型</a:t>
            </a:r>
          </a:p>
        </p:txBody>
      </p:sp>
      <p:sp>
        <p:nvSpPr>
          <p:cNvPr id="22" name="矩形: 圆角 21">
            <a:extLst>
              <a:ext uri="{FF2B5EF4-FFF2-40B4-BE49-F238E27FC236}">
                <a16:creationId xmlns:a16="http://schemas.microsoft.com/office/drawing/2014/main" id="{55E21A3F-A5AD-4B6D-5F32-76817C7419E0}"/>
              </a:ext>
            </a:extLst>
          </p:cNvPr>
          <p:cNvSpPr/>
          <p:nvPr/>
        </p:nvSpPr>
        <p:spPr>
          <a:xfrm>
            <a:off x="7046767" y="4103651"/>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金融逻辑</a:t>
            </a:r>
          </a:p>
        </p:txBody>
      </p:sp>
      <p:sp>
        <p:nvSpPr>
          <p:cNvPr id="23" name="矩形: 圆角 22">
            <a:extLst>
              <a:ext uri="{FF2B5EF4-FFF2-40B4-BE49-F238E27FC236}">
                <a16:creationId xmlns:a16="http://schemas.microsoft.com/office/drawing/2014/main" id="{3CE0FF47-6EE9-754D-D2E5-8798EA7CDDD9}"/>
              </a:ext>
            </a:extLst>
          </p:cNvPr>
          <p:cNvSpPr/>
          <p:nvPr/>
        </p:nvSpPr>
        <p:spPr>
          <a:xfrm>
            <a:off x="7046767" y="4691638"/>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技术手段</a:t>
            </a:r>
          </a:p>
        </p:txBody>
      </p:sp>
      <p:sp>
        <p:nvSpPr>
          <p:cNvPr id="24" name="矩形: 圆角 23">
            <a:extLst>
              <a:ext uri="{FF2B5EF4-FFF2-40B4-BE49-F238E27FC236}">
                <a16:creationId xmlns:a16="http://schemas.microsoft.com/office/drawing/2014/main" id="{15207006-0A63-5414-0878-385ED0E44E40}"/>
              </a:ext>
            </a:extLst>
          </p:cNvPr>
          <p:cNvSpPr/>
          <p:nvPr/>
        </p:nvSpPr>
        <p:spPr>
          <a:xfrm>
            <a:off x="9210847" y="4198868"/>
            <a:ext cx="1866648" cy="365126"/>
          </a:xfrm>
          <a:prstGeom prst="roundRect">
            <a:avLst/>
          </a:prstGeom>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6">
                    <a:lumMod val="75000"/>
                  </a:schemeClr>
                </a:solidFill>
              </a:rPr>
              <a:t>相关系数特征选择</a:t>
            </a:r>
          </a:p>
        </p:txBody>
      </p:sp>
      <p:sp>
        <p:nvSpPr>
          <p:cNvPr id="25" name="矩形: 圆角 24">
            <a:extLst>
              <a:ext uri="{FF2B5EF4-FFF2-40B4-BE49-F238E27FC236}">
                <a16:creationId xmlns:a16="http://schemas.microsoft.com/office/drawing/2014/main" id="{69765999-B54E-CE0F-E441-F3DB85D3F6FF}"/>
              </a:ext>
            </a:extLst>
          </p:cNvPr>
          <p:cNvSpPr/>
          <p:nvPr/>
        </p:nvSpPr>
        <p:spPr>
          <a:xfrm>
            <a:off x="9210847" y="4691638"/>
            <a:ext cx="1866648" cy="365126"/>
          </a:xfrm>
          <a:prstGeom prst="roundRect">
            <a:avLst/>
          </a:prstGeom>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err="1">
                <a:solidFill>
                  <a:schemeClr val="accent6">
                    <a:lumMod val="75000"/>
                  </a:schemeClr>
                </a:solidFill>
              </a:rPr>
              <a:t>LassoCV</a:t>
            </a:r>
            <a:r>
              <a:rPr lang="zh-CN" altLang="en-US" sz="1600" dirty="0">
                <a:solidFill>
                  <a:schemeClr val="accent6">
                    <a:lumMod val="75000"/>
                  </a:schemeClr>
                </a:solidFill>
              </a:rPr>
              <a:t>特征选择</a:t>
            </a:r>
          </a:p>
        </p:txBody>
      </p:sp>
      <p:sp>
        <p:nvSpPr>
          <p:cNvPr id="26" name="矩形: 圆角 25">
            <a:extLst>
              <a:ext uri="{FF2B5EF4-FFF2-40B4-BE49-F238E27FC236}">
                <a16:creationId xmlns:a16="http://schemas.microsoft.com/office/drawing/2014/main" id="{CAFB5556-8A5A-46EF-D8B5-E65D93D50AFA}"/>
              </a:ext>
            </a:extLst>
          </p:cNvPr>
          <p:cNvSpPr/>
          <p:nvPr/>
        </p:nvSpPr>
        <p:spPr>
          <a:xfrm>
            <a:off x="9210847" y="5184408"/>
            <a:ext cx="1866648" cy="365126"/>
          </a:xfrm>
          <a:prstGeom prst="roundRect">
            <a:avLst/>
          </a:prstGeom>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err="1">
                <a:solidFill>
                  <a:schemeClr val="accent6">
                    <a:lumMod val="75000"/>
                  </a:schemeClr>
                </a:solidFill>
              </a:rPr>
              <a:t>XGBoost</a:t>
            </a:r>
            <a:r>
              <a:rPr lang="zh-CN" altLang="en-US" sz="1600" dirty="0">
                <a:solidFill>
                  <a:schemeClr val="accent6">
                    <a:lumMod val="75000"/>
                  </a:schemeClr>
                </a:solidFill>
              </a:rPr>
              <a:t>特征选择</a:t>
            </a:r>
          </a:p>
        </p:txBody>
      </p:sp>
      <p:sp>
        <p:nvSpPr>
          <p:cNvPr id="27" name="矩形: 圆角 26">
            <a:extLst>
              <a:ext uri="{FF2B5EF4-FFF2-40B4-BE49-F238E27FC236}">
                <a16:creationId xmlns:a16="http://schemas.microsoft.com/office/drawing/2014/main" id="{BD94517C-E723-98A0-5074-6022C178AD73}"/>
              </a:ext>
            </a:extLst>
          </p:cNvPr>
          <p:cNvSpPr/>
          <p:nvPr/>
        </p:nvSpPr>
        <p:spPr>
          <a:xfrm>
            <a:off x="1554900" y="4762504"/>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网格搜索调参</a:t>
            </a:r>
          </a:p>
        </p:txBody>
      </p:sp>
      <p:sp>
        <p:nvSpPr>
          <p:cNvPr id="28" name="矩形: 圆角 27">
            <a:extLst>
              <a:ext uri="{FF2B5EF4-FFF2-40B4-BE49-F238E27FC236}">
                <a16:creationId xmlns:a16="http://schemas.microsoft.com/office/drawing/2014/main" id="{6A9A6777-F4FF-0805-B8D2-D395D6BCF181}"/>
              </a:ext>
            </a:extLst>
          </p:cNvPr>
          <p:cNvSpPr/>
          <p:nvPr/>
        </p:nvSpPr>
        <p:spPr>
          <a:xfrm>
            <a:off x="1554900" y="5255274"/>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模型训练与测试</a:t>
            </a:r>
          </a:p>
        </p:txBody>
      </p:sp>
      <p:sp>
        <p:nvSpPr>
          <p:cNvPr id="29" name="矩形: 圆角 28">
            <a:extLst>
              <a:ext uri="{FF2B5EF4-FFF2-40B4-BE49-F238E27FC236}">
                <a16:creationId xmlns:a16="http://schemas.microsoft.com/office/drawing/2014/main" id="{1BCB77E1-E36B-0315-EAC4-4E087FABBA95}"/>
              </a:ext>
            </a:extLst>
          </p:cNvPr>
          <p:cNvSpPr/>
          <p:nvPr/>
        </p:nvSpPr>
        <p:spPr>
          <a:xfrm>
            <a:off x="1554900" y="5748044"/>
            <a:ext cx="1769409"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olidFill>
                  <a:schemeClr val="accent5">
                    <a:lumMod val="75000"/>
                  </a:schemeClr>
                </a:solidFill>
              </a:rPr>
              <a:t>特征重要性排序</a:t>
            </a:r>
          </a:p>
        </p:txBody>
      </p:sp>
      <p:cxnSp>
        <p:nvCxnSpPr>
          <p:cNvPr id="5" name="直接箭头连接符 4">
            <a:extLst>
              <a:ext uri="{FF2B5EF4-FFF2-40B4-BE49-F238E27FC236}">
                <a16:creationId xmlns:a16="http://schemas.microsoft.com/office/drawing/2014/main" id="{1D57405A-65A1-9284-EE46-D413870D7766}"/>
              </a:ext>
            </a:extLst>
          </p:cNvPr>
          <p:cNvCxnSpPr>
            <a:stCxn id="2" idx="2"/>
            <a:endCxn id="10" idx="0"/>
          </p:cNvCxnSpPr>
          <p:nvPr/>
        </p:nvCxnSpPr>
        <p:spPr>
          <a:xfrm>
            <a:off x="5319055" y="1972612"/>
            <a:ext cx="0" cy="60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1322A3A-E887-2190-1CD0-18B2B5AFC8A9}"/>
              </a:ext>
            </a:extLst>
          </p:cNvPr>
          <p:cNvCxnSpPr>
            <a:cxnSpLocks/>
            <a:stCxn id="10" idx="2"/>
            <a:endCxn id="19" idx="0"/>
          </p:cNvCxnSpPr>
          <p:nvPr/>
        </p:nvCxnSpPr>
        <p:spPr>
          <a:xfrm>
            <a:off x="5319055" y="3011376"/>
            <a:ext cx="0" cy="47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54906D5A-A6CE-7C72-FFBA-F82E883E6589}"/>
              </a:ext>
            </a:extLst>
          </p:cNvPr>
          <p:cNvCxnSpPr>
            <a:stCxn id="19" idx="2"/>
            <a:endCxn id="20" idx="0"/>
          </p:cNvCxnSpPr>
          <p:nvPr/>
        </p:nvCxnSpPr>
        <p:spPr>
          <a:xfrm flipH="1">
            <a:off x="5316406" y="3916078"/>
            <a:ext cx="2649" cy="4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2138DA3-D10E-B838-0A74-8D2F12C49862}"/>
              </a:ext>
            </a:extLst>
          </p:cNvPr>
          <p:cNvCxnSpPr>
            <a:stCxn id="20" idx="2"/>
            <a:endCxn id="21" idx="0"/>
          </p:cNvCxnSpPr>
          <p:nvPr/>
        </p:nvCxnSpPr>
        <p:spPr>
          <a:xfrm flipH="1">
            <a:off x="5316405" y="4782997"/>
            <a:ext cx="1" cy="44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F270A39D-94E9-C04C-29F2-1FDF08D7F999}"/>
              </a:ext>
            </a:extLst>
          </p:cNvPr>
          <p:cNvCxnSpPr>
            <a:stCxn id="2" idx="3"/>
            <a:endCxn id="11" idx="1"/>
          </p:cNvCxnSpPr>
          <p:nvPr/>
        </p:nvCxnSpPr>
        <p:spPr>
          <a:xfrm>
            <a:off x="6284842" y="1756283"/>
            <a:ext cx="764573" cy="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09D45229-3E8E-C793-5D4F-2A1288C54A2F}"/>
              </a:ext>
            </a:extLst>
          </p:cNvPr>
          <p:cNvCxnSpPr>
            <a:cxnSpLocks/>
            <a:endCxn id="22" idx="1"/>
          </p:cNvCxnSpPr>
          <p:nvPr/>
        </p:nvCxnSpPr>
        <p:spPr>
          <a:xfrm flipV="1">
            <a:off x="6287495" y="4286214"/>
            <a:ext cx="759272" cy="292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5A69F719-A3C7-2FCE-68FB-8FA0FFF0092C}"/>
              </a:ext>
            </a:extLst>
          </p:cNvPr>
          <p:cNvCxnSpPr>
            <a:cxnSpLocks/>
            <a:endCxn id="23" idx="1"/>
          </p:cNvCxnSpPr>
          <p:nvPr/>
        </p:nvCxnSpPr>
        <p:spPr>
          <a:xfrm>
            <a:off x="6287495" y="4578989"/>
            <a:ext cx="759272" cy="2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6D6A0C26-ED2F-16F3-78CE-9CBBC17CB589}"/>
              </a:ext>
            </a:extLst>
          </p:cNvPr>
          <p:cNvCxnSpPr>
            <a:stCxn id="23" idx="3"/>
            <a:endCxn id="24" idx="1"/>
          </p:cNvCxnSpPr>
          <p:nvPr/>
        </p:nvCxnSpPr>
        <p:spPr>
          <a:xfrm flipV="1">
            <a:off x="8816176" y="4381431"/>
            <a:ext cx="394671" cy="492770"/>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0" name="连接符: 肘形 49">
            <a:extLst>
              <a:ext uri="{FF2B5EF4-FFF2-40B4-BE49-F238E27FC236}">
                <a16:creationId xmlns:a16="http://schemas.microsoft.com/office/drawing/2014/main" id="{8A443CB4-BCCE-4CE7-E00E-5008801DAB96}"/>
              </a:ext>
            </a:extLst>
          </p:cNvPr>
          <p:cNvCxnSpPr>
            <a:stCxn id="23" idx="3"/>
            <a:endCxn id="26" idx="1"/>
          </p:cNvCxnSpPr>
          <p:nvPr/>
        </p:nvCxnSpPr>
        <p:spPr>
          <a:xfrm>
            <a:off x="8816176" y="4874201"/>
            <a:ext cx="394671" cy="492770"/>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直接箭头连接符 51">
            <a:extLst>
              <a:ext uri="{FF2B5EF4-FFF2-40B4-BE49-F238E27FC236}">
                <a16:creationId xmlns:a16="http://schemas.microsoft.com/office/drawing/2014/main" id="{992DAE49-3955-483D-C0B9-6B71A45F548D}"/>
              </a:ext>
            </a:extLst>
          </p:cNvPr>
          <p:cNvCxnSpPr>
            <a:stCxn id="23" idx="3"/>
            <a:endCxn id="25" idx="1"/>
          </p:cNvCxnSpPr>
          <p:nvPr/>
        </p:nvCxnSpPr>
        <p:spPr>
          <a:xfrm>
            <a:off x="8816176" y="4874201"/>
            <a:ext cx="39467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7" name="连接符: 肘形 56">
            <a:extLst>
              <a:ext uri="{FF2B5EF4-FFF2-40B4-BE49-F238E27FC236}">
                <a16:creationId xmlns:a16="http://schemas.microsoft.com/office/drawing/2014/main" id="{71B9C21F-E415-7F07-F181-A7A196BE1804}"/>
              </a:ext>
            </a:extLst>
          </p:cNvPr>
          <p:cNvCxnSpPr>
            <a:stCxn id="10" idx="1"/>
            <a:endCxn id="13" idx="3"/>
          </p:cNvCxnSpPr>
          <p:nvPr/>
        </p:nvCxnSpPr>
        <p:spPr>
          <a:xfrm rot="10800000">
            <a:off x="3324307" y="2001345"/>
            <a:ext cx="1028960" cy="793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020F5F7B-A9C9-B024-0EB0-616C695CC85F}"/>
              </a:ext>
            </a:extLst>
          </p:cNvPr>
          <p:cNvCxnSpPr>
            <a:stCxn id="10" idx="1"/>
            <a:endCxn id="14" idx="3"/>
          </p:cNvCxnSpPr>
          <p:nvPr/>
        </p:nvCxnSpPr>
        <p:spPr>
          <a:xfrm rot="10800000">
            <a:off x="3324307" y="2494115"/>
            <a:ext cx="1028960" cy="3009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AA9A3533-ECD1-ABDA-CFE9-E0070D6491FA}"/>
              </a:ext>
            </a:extLst>
          </p:cNvPr>
          <p:cNvCxnSpPr>
            <a:stCxn id="10" idx="1"/>
            <a:endCxn id="16" idx="3"/>
          </p:cNvCxnSpPr>
          <p:nvPr/>
        </p:nvCxnSpPr>
        <p:spPr>
          <a:xfrm rot="10800000" flipV="1">
            <a:off x="3324307" y="2795046"/>
            <a:ext cx="1028960" cy="191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F8202FAF-67B6-9CEE-19AA-E17755008F58}"/>
              </a:ext>
            </a:extLst>
          </p:cNvPr>
          <p:cNvCxnSpPr>
            <a:stCxn id="10" idx="1"/>
            <a:endCxn id="17" idx="3"/>
          </p:cNvCxnSpPr>
          <p:nvPr/>
        </p:nvCxnSpPr>
        <p:spPr>
          <a:xfrm rot="10800000" flipV="1">
            <a:off x="3324307" y="2795046"/>
            <a:ext cx="1028960" cy="684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AA431F09-ADC2-DBB2-CFA5-134661A6547E}"/>
              </a:ext>
            </a:extLst>
          </p:cNvPr>
          <p:cNvCxnSpPr>
            <a:stCxn id="21" idx="1"/>
            <a:endCxn id="27" idx="3"/>
          </p:cNvCxnSpPr>
          <p:nvPr/>
        </p:nvCxnSpPr>
        <p:spPr>
          <a:xfrm rot="10800000">
            <a:off x="3324309" y="4945067"/>
            <a:ext cx="1026308" cy="4947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1FD3B57E-77C3-8C1A-62C9-9460CA49CE6B}"/>
              </a:ext>
            </a:extLst>
          </p:cNvPr>
          <p:cNvCxnSpPr>
            <a:stCxn id="21" idx="1"/>
            <a:endCxn id="29" idx="3"/>
          </p:cNvCxnSpPr>
          <p:nvPr/>
        </p:nvCxnSpPr>
        <p:spPr>
          <a:xfrm rot="10800000" flipV="1">
            <a:off x="3324309" y="5439797"/>
            <a:ext cx="1026308" cy="490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6B5D177A-648D-6C9C-315D-74CDFFF69B1A}"/>
              </a:ext>
            </a:extLst>
          </p:cNvPr>
          <p:cNvCxnSpPr>
            <a:stCxn id="21" idx="1"/>
            <a:endCxn id="28" idx="3"/>
          </p:cNvCxnSpPr>
          <p:nvPr/>
        </p:nvCxnSpPr>
        <p:spPr>
          <a:xfrm flipH="1" flipV="1">
            <a:off x="3324309" y="5437837"/>
            <a:ext cx="1026308" cy="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A0745491-958D-F1B5-273C-F28D857CAE74}"/>
              </a:ext>
            </a:extLst>
          </p:cNvPr>
          <p:cNvSpPr/>
          <p:nvPr/>
        </p:nvSpPr>
        <p:spPr>
          <a:xfrm>
            <a:off x="7046767" y="3510473"/>
            <a:ext cx="2084987" cy="365126"/>
          </a:xfrm>
          <a:prstGeom prst="roundRect">
            <a:avLst/>
          </a:prstGeom>
          <a:ln>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solidFill>
                  <a:schemeClr val="accent5">
                    <a:lumMod val="75000"/>
                  </a:schemeClr>
                </a:solidFill>
              </a:rPr>
              <a:t>14</a:t>
            </a:r>
            <a:r>
              <a:rPr lang="zh-CN" altLang="en-US" sz="1600" dirty="0">
                <a:solidFill>
                  <a:schemeClr val="accent5">
                    <a:lumMod val="75000"/>
                  </a:schemeClr>
                </a:solidFill>
              </a:rPr>
              <a:t>种机器学习方法</a:t>
            </a:r>
          </a:p>
        </p:txBody>
      </p:sp>
      <p:cxnSp>
        <p:nvCxnSpPr>
          <p:cNvPr id="62" name="直接箭头连接符 61">
            <a:extLst>
              <a:ext uri="{FF2B5EF4-FFF2-40B4-BE49-F238E27FC236}">
                <a16:creationId xmlns:a16="http://schemas.microsoft.com/office/drawing/2014/main" id="{66E9DD2B-1BA2-922B-BBE3-3518BE691282}"/>
              </a:ext>
            </a:extLst>
          </p:cNvPr>
          <p:cNvCxnSpPr/>
          <p:nvPr/>
        </p:nvCxnSpPr>
        <p:spPr>
          <a:xfrm>
            <a:off x="6284841" y="3702881"/>
            <a:ext cx="764573" cy="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037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26</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最终模型与结论</a:t>
            </a:r>
          </a:p>
        </p:txBody>
      </p:sp>
      <p:sp>
        <p:nvSpPr>
          <p:cNvPr id="8" name="文本框 7">
            <a:extLst>
              <a:ext uri="{FF2B5EF4-FFF2-40B4-BE49-F238E27FC236}">
                <a16:creationId xmlns:a16="http://schemas.microsoft.com/office/drawing/2014/main" id="{DFDAE653-BC18-2709-0679-D017D4525B71}"/>
              </a:ext>
            </a:extLst>
          </p:cNvPr>
          <p:cNvSpPr txBox="1"/>
          <p:nvPr/>
        </p:nvSpPr>
        <p:spPr>
          <a:xfrm>
            <a:off x="452512" y="1107044"/>
            <a:ext cx="800219" cy="461665"/>
          </a:xfrm>
          <a:prstGeom prst="rect">
            <a:avLst/>
          </a:prstGeom>
          <a:noFill/>
        </p:spPr>
        <p:txBody>
          <a:bodyPr wrap="none" rtlCol="0">
            <a:spAutoFit/>
          </a:bodyPr>
          <a:lstStyle/>
          <a:p>
            <a:r>
              <a:rPr lang="zh-CN" altLang="en-US" sz="2400" b="1" dirty="0">
                <a:solidFill>
                  <a:schemeClr val="accent1"/>
                </a:solidFill>
              </a:rPr>
              <a:t>总结</a:t>
            </a:r>
          </a:p>
        </p:txBody>
      </p:sp>
      <p:sp>
        <p:nvSpPr>
          <p:cNvPr id="9" name="Rectangle 1">
            <a:extLst>
              <a:ext uri="{FF2B5EF4-FFF2-40B4-BE49-F238E27FC236}">
                <a16:creationId xmlns:a16="http://schemas.microsoft.com/office/drawing/2014/main" id="{DACA67C1-DF08-9920-0BBB-FBE4DD022CE3}"/>
              </a:ext>
            </a:extLst>
          </p:cNvPr>
          <p:cNvSpPr>
            <a:spLocks noChangeArrowheads="1"/>
          </p:cNvSpPr>
          <p:nvPr/>
        </p:nvSpPr>
        <p:spPr bwMode="auto">
          <a:xfrm>
            <a:off x="852621" y="1648222"/>
            <a:ext cx="9767575" cy="41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实证结果表明：</a:t>
            </a:r>
          </a:p>
          <a:p>
            <a:pPr>
              <a:lnSpc>
                <a:spcPct val="150000"/>
              </a:lnSpc>
            </a:pPr>
            <a:r>
              <a:rPr lang="zh-CN" altLang="en-US" sz="2000" dirty="0">
                <a:solidFill>
                  <a:schemeClr val="accent1"/>
                </a:solidFill>
                <a:latin typeface="+mn-ea"/>
                <a:cs typeface="Times New Roman" panose="02020603050405020304" pitchFamily="18" charset="0"/>
              </a:rPr>
              <a:t>第一，本文使用的</a:t>
            </a:r>
            <a:r>
              <a:rPr lang="zh-CN" altLang="en-US" sz="2000" b="1" dirty="0">
                <a:solidFill>
                  <a:schemeClr val="accent1"/>
                </a:solidFill>
                <a:latin typeface="+mn-ea"/>
                <a:cs typeface="Times New Roman" panose="02020603050405020304" pitchFamily="18" charset="0"/>
              </a:rPr>
              <a:t>财务逻辑和技术手段特征选择方法能有效提高模型预测违约概率的准确度</a:t>
            </a:r>
            <a:r>
              <a:rPr lang="zh-CN" altLang="en-US" sz="2000" dirty="0">
                <a:solidFill>
                  <a:schemeClr val="accent1"/>
                </a:solidFill>
                <a:latin typeface="+mn-ea"/>
                <a:cs typeface="Times New Roman" panose="02020603050405020304" pitchFamily="18" charset="0"/>
              </a:rPr>
              <a:t>，其中</a:t>
            </a:r>
            <a:r>
              <a:rPr lang="zh-CN" altLang="en-US" sz="2000" b="1" dirty="0">
                <a:solidFill>
                  <a:schemeClr val="accent1"/>
                </a:solidFill>
                <a:latin typeface="+mn-ea"/>
                <a:cs typeface="Times New Roman" panose="02020603050405020304" pitchFamily="18" charset="0"/>
              </a:rPr>
              <a:t>相关系数</a:t>
            </a:r>
            <a:r>
              <a:rPr lang="en-US" altLang="zh-CN" sz="2000" b="1" dirty="0">
                <a:solidFill>
                  <a:schemeClr val="accent1"/>
                </a:solidFill>
                <a:latin typeface="+mn-ea"/>
                <a:cs typeface="Times New Roman" panose="02020603050405020304" pitchFamily="18" charset="0"/>
              </a:rPr>
              <a:t>+Lasso</a:t>
            </a:r>
            <a:r>
              <a:rPr lang="zh-CN" altLang="en-US" sz="2000" b="1" dirty="0">
                <a:solidFill>
                  <a:schemeClr val="accent1"/>
                </a:solidFill>
                <a:latin typeface="+mn-ea"/>
                <a:cs typeface="Times New Roman" panose="02020603050405020304" pitchFamily="18" charset="0"/>
              </a:rPr>
              <a:t>方法</a:t>
            </a:r>
            <a:r>
              <a:rPr lang="zh-CN" altLang="en-US" sz="2000" dirty="0">
                <a:solidFill>
                  <a:schemeClr val="accent1"/>
                </a:solidFill>
                <a:latin typeface="+mn-ea"/>
                <a:cs typeface="Times New Roman" panose="02020603050405020304" pitchFamily="18" charset="0"/>
              </a:rPr>
              <a:t>对模型的优化效果最佳。</a:t>
            </a:r>
          </a:p>
          <a:p>
            <a:pPr>
              <a:lnSpc>
                <a:spcPct val="150000"/>
              </a:lnSpc>
            </a:pPr>
            <a:r>
              <a:rPr lang="zh-CN" altLang="en-US" sz="2000" dirty="0">
                <a:solidFill>
                  <a:schemeClr val="accent1"/>
                </a:solidFill>
                <a:latin typeface="+mn-ea"/>
                <a:cs typeface="Times New Roman" panose="02020603050405020304" pitchFamily="18" charset="0"/>
              </a:rPr>
              <a:t>第二，发债企业的违约概率与财务数据强相关，利用重要的</a:t>
            </a:r>
            <a:r>
              <a:rPr lang="zh-CN" altLang="en-US" sz="2000" b="1" dirty="0">
                <a:solidFill>
                  <a:schemeClr val="accent1"/>
                </a:solidFill>
                <a:latin typeface="+mn-ea"/>
                <a:cs typeface="Times New Roman" panose="02020603050405020304" pitchFamily="18" charset="0"/>
              </a:rPr>
              <a:t>财务指标对企业违约概率进行预测是可行有效的</a:t>
            </a:r>
            <a:r>
              <a:rPr lang="zh-CN" altLang="en-US" sz="2000" dirty="0">
                <a:solidFill>
                  <a:schemeClr val="accent1"/>
                </a:solidFill>
                <a:latin typeface="+mn-ea"/>
                <a:cs typeface="Times New Roman" panose="02020603050405020304" pitchFamily="18" charset="0"/>
              </a:rPr>
              <a:t>。其中，企业偿债能力、现金流量能力对企业违约风险有相当大的贡献。</a:t>
            </a:r>
          </a:p>
          <a:p>
            <a:pPr>
              <a:lnSpc>
                <a:spcPct val="150000"/>
              </a:lnSpc>
            </a:pPr>
            <a:r>
              <a:rPr lang="zh-CN" altLang="en-US" sz="2000" dirty="0">
                <a:solidFill>
                  <a:schemeClr val="accent1"/>
                </a:solidFill>
                <a:latin typeface="+mn-ea"/>
                <a:cs typeface="Times New Roman" panose="02020603050405020304" pitchFamily="18" charset="0"/>
              </a:rPr>
              <a:t>第三，从技术手段特征选择来看，</a:t>
            </a:r>
            <a:r>
              <a:rPr lang="zh-CN" altLang="en-US" sz="2000" b="1" dirty="0">
                <a:solidFill>
                  <a:schemeClr val="accent1"/>
                </a:solidFill>
                <a:latin typeface="+mn-ea"/>
                <a:cs typeface="Times New Roman" panose="02020603050405020304" pitchFamily="18" charset="0"/>
              </a:rPr>
              <a:t>企业类型、省份对企业违约风险有着较大的重要性。</a:t>
            </a:r>
            <a:r>
              <a:rPr lang="zh-CN" altLang="en-US" sz="2000" dirty="0">
                <a:solidFill>
                  <a:schemeClr val="accent1"/>
                </a:solidFill>
                <a:latin typeface="+mn-ea"/>
                <a:cs typeface="Times New Roman" panose="02020603050405020304" pitchFamily="18" charset="0"/>
              </a:rPr>
              <a:t>国企、央企的违约风险明显低于民营企业；发达省份企业的违约概率明显低于欠发达省份企业。模型重要性排序和市场真实违约情况相吻合。</a:t>
            </a:r>
          </a:p>
        </p:txBody>
      </p:sp>
    </p:spTree>
    <p:extLst>
      <p:ext uri="{BB962C8B-B14F-4D97-AF65-F5344CB8AC3E}">
        <p14:creationId xmlns:p14="http://schemas.microsoft.com/office/powerpoint/2010/main" val="333823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湖边有许多树&#10;&#10;描述已自动生成">
            <a:extLst>
              <a:ext uri="{FF2B5EF4-FFF2-40B4-BE49-F238E27FC236}">
                <a16:creationId xmlns:a16="http://schemas.microsoft.com/office/drawing/2014/main" id="{7F55E367-CD80-40CC-98B1-ECB841502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254750"/>
          </a:xfrm>
          <a:prstGeom prst="rect">
            <a:avLst/>
          </a:prstGeom>
        </p:spPr>
      </p:pic>
      <p:sp>
        <p:nvSpPr>
          <p:cNvPr id="3" name="矩形 2">
            <a:extLst>
              <a:ext uri="{FF2B5EF4-FFF2-40B4-BE49-F238E27FC236}">
                <a16:creationId xmlns:a16="http://schemas.microsoft.com/office/drawing/2014/main" id="{F411D896-6EB6-4BE6-BD38-F1DA7350E8B3}"/>
              </a:ext>
            </a:extLst>
          </p:cNvPr>
          <p:cNvSpPr/>
          <p:nvPr/>
        </p:nvSpPr>
        <p:spPr>
          <a:xfrm>
            <a:off x="0" y="-1"/>
            <a:ext cx="12192000" cy="625475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9A80EC82-E424-4173-8D81-E813E0052251}"/>
              </a:ext>
            </a:extLst>
          </p:cNvPr>
          <p:cNvSpPr/>
          <p:nvPr/>
        </p:nvSpPr>
        <p:spPr>
          <a:xfrm>
            <a:off x="0" y="6254749"/>
            <a:ext cx="12192000" cy="603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9A3BF5AA-E4DF-4B12-ADB9-7BEE855040C7}"/>
              </a:ext>
            </a:extLst>
          </p:cNvPr>
          <p:cNvSpPr txBox="1"/>
          <p:nvPr/>
        </p:nvSpPr>
        <p:spPr>
          <a:xfrm>
            <a:off x="3823354" y="2805001"/>
            <a:ext cx="4046498" cy="769441"/>
          </a:xfrm>
          <a:prstGeom prst="rect">
            <a:avLst/>
          </a:prstGeom>
          <a:noFill/>
        </p:spPr>
        <p:txBody>
          <a:bodyPr wrap="square" rtlCol="0">
            <a:spAutoFit/>
          </a:bodyPr>
          <a:lstStyle/>
          <a:p>
            <a:pPr algn="dist"/>
            <a:r>
              <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感谢聆听</a:t>
            </a:r>
          </a:p>
        </p:txBody>
      </p:sp>
      <p:sp>
        <p:nvSpPr>
          <p:cNvPr id="8" name="文本框 7">
            <a:extLst>
              <a:ext uri="{FF2B5EF4-FFF2-40B4-BE49-F238E27FC236}">
                <a16:creationId xmlns:a16="http://schemas.microsoft.com/office/drawing/2014/main" id="{443D7050-CA26-4D52-8EDD-8BC33E6A2166}"/>
              </a:ext>
            </a:extLst>
          </p:cNvPr>
          <p:cNvSpPr txBox="1"/>
          <p:nvPr/>
        </p:nvSpPr>
        <p:spPr>
          <a:xfrm>
            <a:off x="3200400" y="3553602"/>
            <a:ext cx="5292407" cy="307777"/>
          </a:xfrm>
          <a:prstGeom prst="rect">
            <a:avLst/>
          </a:prstGeom>
          <a:noFill/>
        </p:spPr>
        <p:txBody>
          <a:bodyPr wrap="square" rtlCol="0">
            <a:spAutoFit/>
          </a:bodyPr>
          <a:lstStyle/>
          <a:p>
            <a:pPr algn="dist"/>
            <a:r>
              <a:rPr lang="en-US" altLang="zh-CN" sz="1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THANK YOU  FOR YOUR LESIENING AND WATCHING!</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6" name="图片 15" descr="黑白色的标志&#10;&#10;中度可信度描述已自动生成">
            <a:extLst>
              <a:ext uri="{FF2B5EF4-FFF2-40B4-BE49-F238E27FC236}">
                <a16:creationId xmlns:a16="http://schemas.microsoft.com/office/drawing/2014/main" id="{B7AC5FF7-C538-4599-B5FB-B08F0EF03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139" y="1451235"/>
            <a:ext cx="1949528" cy="549162"/>
          </a:xfrm>
          <a:prstGeom prst="rect">
            <a:avLst/>
          </a:prstGeom>
        </p:spPr>
      </p:pic>
      <p:pic>
        <p:nvPicPr>
          <p:cNvPr id="17" name="图片 16" descr="卡通人物&#10;&#10;描述已自动生成">
            <a:extLst>
              <a:ext uri="{FF2B5EF4-FFF2-40B4-BE49-F238E27FC236}">
                <a16:creationId xmlns:a16="http://schemas.microsoft.com/office/drawing/2014/main" id="{767AF030-44B1-404F-B827-9FBDFA3CF511}"/>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0" y="5345938"/>
            <a:ext cx="12192000" cy="1512063"/>
          </a:xfrm>
          <a:prstGeom prst="rect">
            <a:avLst/>
          </a:prstGeom>
        </p:spPr>
      </p:pic>
    </p:spTree>
    <p:extLst>
      <p:ext uri="{BB962C8B-B14F-4D97-AF65-F5344CB8AC3E}">
        <p14:creationId xmlns:p14="http://schemas.microsoft.com/office/powerpoint/2010/main" val="45581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4FFA3E-88D1-489E-9FF4-11C51246ADBB}"/>
              </a:ext>
            </a:extLst>
          </p:cNvPr>
          <p:cNvSpPr/>
          <p:nvPr/>
        </p:nvSpPr>
        <p:spPr>
          <a:xfrm>
            <a:off x="-600" y="2847975"/>
            <a:ext cx="12193200" cy="2076450"/>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F6571C6A-EDFD-4CA6-9E7A-001B1DC5ABCA}"/>
              </a:ext>
            </a:extLst>
          </p:cNvPr>
          <p:cNvSpPr/>
          <p:nvPr/>
        </p:nvSpPr>
        <p:spPr>
          <a:xfrm>
            <a:off x="1206500" y="1509712"/>
            <a:ext cx="9779000" cy="4479925"/>
          </a:xfrm>
          <a:prstGeom prst="roundRect">
            <a:avLst>
              <a:gd name="adj" fmla="val 3313"/>
            </a:avLst>
          </a:prstGeom>
          <a:solidFill>
            <a:schemeClr val="bg1"/>
          </a:solidFill>
          <a:ln>
            <a:gradFill flip="none" rotWithShape="1">
              <a:gsLst>
                <a:gs pos="0">
                  <a:schemeClr val="accent1"/>
                </a:gs>
                <a:gs pos="15000">
                  <a:schemeClr val="accent2">
                    <a:alpha val="0"/>
                  </a:schemeClr>
                </a:gs>
                <a:gs pos="85000">
                  <a:schemeClr val="accent2">
                    <a:alpha val="0"/>
                  </a:schemeClr>
                </a:gs>
                <a:gs pos="100000">
                  <a:schemeClr val="accent1"/>
                </a:gs>
              </a:gsLst>
              <a:lin ang="0" scaled="1"/>
              <a:tileRect/>
            </a:gradFill>
          </a:ln>
        </p:spPr>
        <p:txBody>
          <a:bodyPr vert="horz" lIns="91440" tIns="45720" rIns="91440" bIns="45720" rtlCol="0" anchor="ctr">
            <a:normAutofit/>
          </a:bodyPr>
          <a:lstStyle/>
          <a:p>
            <a:pPr algn="ctr">
              <a:lnSpc>
                <a:spcPct val="90000"/>
              </a:lnSpc>
              <a:spcBef>
                <a:spcPts val="1000"/>
              </a:spcBef>
            </a:pPr>
            <a:endParaRPr lang="zh-CN" altLang="en-US" sz="8800">
              <a:gradFill flip="none" rotWithShape="1">
                <a:gsLst>
                  <a:gs pos="0">
                    <a:schemeClr val="accent1"/>
                  </a:gs>
                  <a:gs pos="99438">
                    <a:schemeClr val="accent3"/>
                  </a:gs>
                  <a:gs pos="66000">
                    <a:schemeClr val="accent2"/>
                  </a:gs>
                </a:gsLst>
                <a:path path="circle">
                  <a:fillToRect t="100000" r="100000"/>
                </a:path>
                <a:tileRect l="-100000" b="-100000"/>
              </a:gradFill>
              <a:latin typeface="+mj-lt"/>
            </a:endParaRPr>
          </a:p>
        </p:txBody>
      </p:sp>
      <p:cxnSp>
        <p:nvCxnSpPr>
          <p:cNvPr id="4" name="直接连接符 3">
            <a:extLst>
              <a:ext uri="{FF2B5EF4-FFF2-40B4-BE49-F238E27FC236}">
                <a16:creationId xmlns:a16="http://schemas.microsoft.com/office/drawing/2014/main" id="{5C7BFE9B-1CD8-4E95-B819-7BF15FD90247}"/>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DFC742C7-25EC-42DE-BE25-70F1D2F3DB69}"/>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descr="黑白色的标志&#10;&#10;中度可信度描述已自动生成">
            <a:extLst>
              <a:ext uri="{FF2B5EF4-FFF2-40B4-BE49-F238E27FC236}">
                <a16:creationId xmlns:a16="http://schemas.microsoft.com/office/drawing/2014/main" id="{89630CB9-A218-4E54-A6EF-D66AD72FD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9" name="文本框 8">
            <a:extLst>
              <a:ext uri="{FF2B5EF4-FFF2-40B4-BE49-F238E27FC236}">
                <a16:creationId xmlns:a16="http://schemas.microsoft.com/office/drawing/2014/main" id="{C0900990-1BA6-4658-B339-A7304CEA8D3A}"/>
              </a:ext>
            </a:extLst>
          </p:cNvPr>
          <p:cNvSpPr txBox="1"/>
          <p:nvPr/>
        </p:nvSpPr>
        <p:spPr>
          <a:xfrm>
            <a:off x="2368551" y="1611603"/>
            <a:ext cx="7454898" cy="4549194"/>
          </a:xfrm>
          <a:prstGeom prst="rect">
            <a:avLst/>
          </a:prstGeom>
          <a:noFill/>
        </p:spPr>
        <p:txBody>
          <a:bodyPr wrap="square" rtlCol="0">
            <a:spAutoFit/>
          </a:bodyPr>
          <a:lstStyle>
            <a:defPPr>
              <a:defRPr lang="zh-CN"/>
            </a:defPPr>
            <a:lvl1pPr algn="ctr">
              <a:lnSpc>
                <a:spcPct val="110000"/>
              </a:lnSpc>
              <a:defRPr sz="1200">
                <a:solidFill>
                  <a:schemeClr val="accent1">
                    <a:lumMod val="50000"/>
                    <a:alpha val="80000"/>
                  </a:schemeClr>
                </a:solidFill>
                <a:latin typeface="微软雅黑" panose="020B0503020204020204" pitchFamily="34" charset="-122"/>
                <a:ea typeface="微软雅黑" panose="020B0503020204020204" pitchFamily="34" charset="-122"/>
              </a:defRPr>
            </a:lvl1pPr>
          </a:lstStyle>
          <a:p>
            <a:pPr indent="304800" algn="l">
              <a:lnSpc>
                <a:spcPct val="150000"/>
              </a:lnSpc>
            </a:pPr>
            <a:r>
              <a:rPr lang="zh-CN" altLang="zh-CN" sz="1800" kern="100" dirty="0">
                <a:effectLst/>
                <a:latin typeface="Times New Roman" panose="02020603050405020304" pitchFamily="18" charset="0"/>
                <a:ea typeface="宋体" panose="02010600030101010101" pitchFamily="2" charset="-122"/>
              </a:rPr>
              <a:t>改革开放后，随着市场经济的蓬勃发展，我国债券市场经历了从无到有再到发展壮大的过程。</a:t>
            </a:r>
            <a:r>
              <a:rPr lang="zh-CN" altLang="zh-CN" sz="1800" b="1" kern="100" dirty="0">
                <a:effectLst/>
                <a:latin typeface="Times New Roman" panose="02020603050405020304" pitchFamily="18" charset="0"/>
                <a:ea typeface="宋体" panose="02010600030101010101" pitchFamily="2" charset="-122"/>
              </a:rPr>
              <a:t>在债券市场中，企业债的规模和占比都不断上升。</a:t>
            </a:r>
            <a:r>
              <a:rPr lang="zh-CN" altLang="zh-CN" sz="1800" kern="100" dirty="0">
                <a:effectLst/>
                <a:latin typeface="Times New Roman" panose="02020603050405020304" pitchFamily="18" charset="0"/>
                <a:ea typeface="宋体" panose="02010600030101010101" pitchFamily="2" charset="-122"/>
              </a:rPr>
              <a:t>债券在帮助企业融资、促进实体经济发展的同时也在客观上带来了</a:t>
            </a:r>
            <a:r>
              <a:rPr lang="zh-CN" altLang="zh-CN" sz="1800" b="1" kern="100" dirty="0">
                <a:effectLst/>
                <a:latin typeface="Times New Roman" panose="02020603050405020304" pitchFamily="18" charset="0"/>
                <a:ea typeface="宋体" panose="02010600030101010101" pitchFamily="2" charset="-122"/>
              </a:rPr>
              <a:t>违约风险</a:t>
            </a:r>
            <a:r>
              <a:rPr lang="zh-CN" altLang="zh-CN" sz="1800" kern="100" dirty="0">
                <a:effectLst/>
                <a:latin typeface="Times New Roman" panose="02020603050405020304" pitchFamily="18" charset="0"/>
                <a:ea typeface="宋体" panose="02010600030101010101" pitchFamily="2" charset="-122"/>
              </a:rPr>
              <a:t>，为投资者乃至整个金融市场增加不确定性。</a:t>
            </a:r>
            <a:endParaRPr lang="zh-CN" altLang="zh-CN" sz="1400" kern="100" dirty="0">
              <a:effectLst/>
              <a:latin typeface="Times New Roman" panose="02020603050405020304" pitchFamily="18" charset="0"/>
              <a:ea typeface="宋体" panose="02010600030101010101" pitchFamily="2" charset="-122"/>
            </a:endParaRPr>
          </a:p>
          <a:p>
            <a:pPr indent="304800" algn="l">
              <a:lnSpc>
                <a:spcPct val="150000"/>
              </a:lnSpc>
            </a:pPr>
            <a:r>
              <a:rPr lang="zh-CN" altLang="zh-CN" sz="1800" kern="100" dirty="0">
                <a:latin typeface="Times New Roman" panose="02020603050405020304" pitchFamily="18" charset="0"/>
                <a:ea typeface="宋体" panose="02010600030101010101" pitchFamily="2" charset="-122"/>
              </a:rPr>
              <a:t>在这样的现实问题面前，对企业债券市场进行研究，</a:t>
            </a:r>
            <a:r>
              <a:rPr lang="zh-CN" altLang="zh-CN" sz="1800" b="1" kern="100" dirty="0">
                <a:latin typeface="Times New Roman" panose="02020603050405020304" pitchFamily="18" charset="0"/>
                <a:ea typeface="宋体" panose="02010600030101010101" pitchFamily="2" charset="-122"/>
              </a:rPr>
              <a:t>识别发债主体的违约风险就具备了重要的现实意义</a:t>
            </a:r>
            <a:r>
              <a:rPr lang="zh-CN" altLang="zh-CN" sz="1800" kern="100" dirty="0">
                <a:latin typeface="Times New Roman" panose="02020603050405020304" pitchFamily="18" charset="0"/>
                <a:ea typeface="宋体" panose="02010600030101010101" pitchFamily="2" charset="-122"/>
              </a:rPr>
              <a:t>，可以对市场在债券的买入、评级、定价等环节发挥帮助作用。具体来说，本文尝试以发债企业作为研究对象，基于债券发行主体是否发生违约行为作为企业违约风险变量，同时利用财务逻辑和相关系数、</a:t>
            </a:r>
            <a:r>
              <a:rPr lang="en-US" altLang="zh-CN" sz="1800" kern="100" dirty="0">
                <a:latin typeface="Times New Roman" panose="02020603050405020304" pitchFamily="18" charset="0"/>
                <a:ea typeface="宋体" panose="02010600030101010101" pitchFamily="2" charset="-122"/>
              </a:rPr>
              <a:t>Lasso</a:t>
            </a:r>
            <a:r>
              <a:rPr lang="zh-CN" altLang="zh-CN" sz="1800" kern="100" dirty="0">
                <a:latin typeface="Times New Roman" panose="02020603050405020304" pitchFamily="18" charset="0"/>
                <a:ea typeface="宋体" panose="02010600030101010101" pitchFamily="2" charset="-122"/>
              </a:rPr>
              <a:t>等技术手段对特征指标进行有效筛选，并构建</a:t>
            </a:r>
            <a:r>
              <a:rPr lang="zh-CN" altLang="zh-CN" sz="1800" b="1" kern="100" dirty="0">
                <a:latin typeface="Times New Roman" panose="02020603050405020304" pitchFamily="18" charset="0"/>
                <a:ea typeface="宋体" panose="02010600030101010101" pitchFamily="2" charset="-122"/>
              </a:rPr>
              <a:t>基于多种机器学习算法的发债企业违约风险预测模型</a:t>
            </a:r>
            <a:r>
              <a:rPr lang="zh-CN" altLang="zh-CN" sz="1800" kern="100" dirty="0">
                <a:latin typeface="Times New Roman" panose="02020603050405020304" pitchFamily="18" charset="0"/>
                <a:ea typeface="宋体" panose="02010600030101010101" pitchFamily="2" charset="-122"/>
              </a:rPr>
              <a:t>。</a:t>
            </a:r>
            <a:endParaRPr lang="zh-CN" altLang="en-US" sz="1800" kern="100" dirty="0">
              <a:latin typeface="Times New Roman" panose="02020603050405020304" pitchFamily="18" charset="0"/>
              <a:ea typeface="宋体" panose="02010600030101010101" pitchFamily="2" charset="-122"/>
            </a:endParaRPr>
          </a:p>
          <a:p>
            <a:pPr algn="l" hangingPunct="0">
              <a:lnSpc>
                <a:spcPct val="120000"/>
              </a:lnSpc>
            </a:pPr>
            <a:endParaRPr lang="zh-CN" altLang="en-US" sz="1800" spc="100" dirty="0">
              <a:solidFill>
                <a:schemeClr val="tx1">
                  <a:lumMod val="75000"/>
                  <a:lumOff val="25000"/>
                </a:schemeClr>
              </a:solidFill>
              <a:latin typeface="Arial" panose="020B0604020202020204" pitchFamily="34" charset="0"/>
              <a:sym typeface="Arial" panose="020B0604020202020204" pitchFamily="34" charset="0"/>
            </a:endParaRPr>
          </a:p>
        </p:txBody>
      </p:sp>
      <p:sp>
        <p:nvSpPr>
          <p:cNvPr id="10" name="灯片编号占位符 9">
            <a:extLst>
              <a:ext uri="{FF2B5EF4-FFF2-40B4-BE49-F238E27FC236}">
                <a16:creationId xmlns:a16="http://schemas.microsoft.com/office/drawing/2014/main" id="{6A396BDF-E325-4D65-8CEE-C03489FA7CF0}"/>
              </a:ext>
            </a:extLst>
          </p:cNvPr>
          <p:cNvSpPr>
            <a:spLocks noGrp="1"/>
          </p:cNvSpPr>
          <p:nvPr>
            <p:ph type="sldNum" sz="quarter" idx="12"/>
          </p:nvPr>
        </p:nvSpPr>
        <p:spPr/>
        <p:txBody>
          <a:bodyPr/>
          <a:lstStyle/>
          <a:p>
            <a:fld id="{CCBA9D17-A0D3-409F-BFF9-E5BAE63FEE36}" type="slidenum">
              <a:rPr lang="zh-CN" altLang="en-US" smtClean="0"/>
              <a:pPr/>
              <a:t>3</a:t>
            </a:fld>
            <a:endParaRPr lang="zh-CN" altLang="en-US" dirty="0"/>
          </a:p>
        </p:txBody>
      </p:sp>
      <p:sp>
        <p:nvSpPr>
          <p:cNvPr id="13" name="文本框 12">
            <a:extLst>
              <a:ext uri="{FF2B5EF4-FFF2-40B4-BE49-F238E27FC236}">
                <a16:creationId xmlns:a16="http://schemas.microsoft.com/office/drawing/2014/main" id="{2D6CD8B3-7F2E-252C-D36C-D9B161339683}"/>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问题提出</a:t>
            </a:r>
          </a:p>
        </p:txBody>
      </p:sp>
    </p:spTree>
    <p:extLst>
      <p:ext uri="{BB962C8B-B14F-4D97-AF65-F5344CB8AC3E}">
        <p14:creationId xmlns:p14="http://schemas.microsoft.com/office/powerpoint/2010/main" val="177856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B15C2478-5AB4-4541-8008-6447EAA4B2AA}"/>
              </a:ext>
            </a:extLst>
          </p:cNvPr>
          <p:cNvSpPr txBox="1"/>
          <p:nvPr/>
        </p:nvSpPr>
        <p:spPr>
          <a:xfrm>
            <a:off x="781961" y="306224"/>
            <a:ext cx="264304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chemeClr val="accent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目录</a:t>
            </a:r>
          </a:p>
        </p:txBody>
      </p:sp>
      <p:grpSp>
        <p:nvGrpSpPr>
          <p:cNvPr id="34" name="组合 33">
            <a:extLst>
              <a:ext uri="{FF2B5EF4-FFF2-40B4-BE49-F238E27FC236}">
                <a16:creationId xmlns:a16="http://schemas.microsoft.com/office/drawing/2014/main" id="{EDE5656F-E7F2-4BB5-8260-3F1B1062A952}"/>
              </a:ext>
            </a:extLst>
          </p:cNvPr>
          <p:cNvGrpSpPr/>
          <p:nvPr/>
        </p:nvGrpSpPr>
        <p:grpSpPr>
          <a:xfrm>
            <a:off x="854133" y="1251007"/>
            <a:ext cx="3698065" cy="799797"/>
            <a:chOff x="1296445" y="1777506"/>
            <a:chExt cx="3698065" cy="799797"/>
          </a:xfrm>
        </p:grpSpPr>
        <p:sp>
          <p:nvSpPr>
            <p:cNvPr id="40" name="文本框 39">
              <a:extLst>
                <a:ext uri="{FF2B5EF4-FFF2-40B4-BE49-F238E27FC236}">
                  <a16:creationId xmlns:a16="http://schemas.microsoft.com/office/drawing/2014/main" id="{CC28C0EC-7349-4528-9D9B-77994BDA48DA}"/>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问题提出</a:t>
              </a:r>
            </a:p>
          </p:txBody>
        </p:sp>
        <p:grpSp>
          <p:nvGrpSpPr>
            <p:cNvPr id="41" name="组合 40">
              <a:extLst>
                <a:ext uri="{FF2B5EF4-FFF2-40B4-BE49-F238E27FC236}">
                  <a16:creationId xmlns:a16="http://schemas.microsoft.com/office/drawing/2014/main" id="{9786FD86-9D1D-445F-BBA9-963D34E58544}"/>
                </a:ext>
              </a:extLst>
            </p:cNvPr>
            <p:cNvGrpSpPr/>
            <p:nvPr/>
          </p:nvGrpSpPr>
          <p:grpSpPr>
            <a:xfrm>
              <a:off x="1296445" y="1777506"/>
              <a:ext cx="800100" cy="713161"/>
              <a:chOff x="6976951" y="1586703"/>
              <a:chExt cx="800100" cy="713161"/>
            </a:xfrm>
          </p:grpSpPr>
          <p:cxnSp>
            <p:nvCxnSpPr>
              <p:cNvPr id="43" name="直接连接符 42">
                <a:extLst>
                  <a:ext uri="{FF2B5EF4-FFF2-40B4-BE49-F238E27FC236}">
                    <a16:creationId xmlns:a16="http://schemas.microsoft.com/office/drawing/2014/main" id="{BFD77076-092D-4EC2-879D-E900573D34D4}"/>
                  </a:ext>
                </a:extLst>
              </p:cNvPr>
              <p:cNvCxnSpPr/>
              <p:nvPr/>
            </p:nvCxnSpPr>
            <p:spPr>
              <a:xfrm flipH="1">
                <a:off x="7160632" y="1829707"/>
                <a:ext cx="432738" cy="47015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4A5F994-68CE-4016-B167-C1775E3994E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1</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grpSp>
        <p:nvGrpSpPr>
          <p:cNvPr id="49" name="组合 48">
            <a:extLst>
              <a:ext uri="{FF2B5EF4-FFF2-40B4-BE49-F238E27FC236}">
                <a16:creationId xmlns:a16="http://schemas.microsoft.com/office/drawing/2014/main" id="{597EA166-F877-47B9-A437-F4DA9FD6C442}"/>
              </a:ext>
            </a:extLst>
          </p:cNvPr>
          <p:cNvGrpSpPr/>
          <p:nvPr/>
        </p:nvGrpSpPr>
        <p:grpSpPr>
          <a:xfrm>
            <a:off x="853174" y="2181985"/>
            <a:ext cx="4094137" cy="799797"/>
            <a:chOff x="1296445" y="1777506"/>
            <a:chExt cx="4094137" cy="799797"/>
          </a:xfrm>
        </p:grpSpPr>
        <p:sp>
          <p:nvSpPr>
            <p:cNvPr id="50" name="文本框 49">
              <a:extLst>
                <a:ext uri="{FF2B5EF4-FFF2-40B4-BE49-F238E27FC236}">
                  <a16:creationId xmlns:a16="http://schemas.microsoft.com/office/drawing/2014/main" id="{4D30467D-7817-4176-8F71-24AAC59FEE06}"/>
                </a:ext>
              </a:extLst>
            </p:cNvPr>
            <p:cNvSpPr txBox="1"/>
            <p:nvPr/>
          </p:nvSpPr>
          <p:spPr>
            <a:xfrm>
              <a:off x="1830685" y="2115638"/>
              <a:ext cx="35598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schemeClr val="accent1"/>
                  </a:solidFill>
                  <a:latin typeface="Arial" panose="020B0604020202020204" pitchFamily="34" charset="0"/>
                  <a:ea typeface="Microsoft YaHei" panose="020B0503020204020204" pitchFamily="34" charset="-122"/>
                  <a:cs typeface="+mn-ea"/>
                  <a:sym typeface="Arial" panose="020B0604020202020204" pitchFamily="34" charset="0"/>
                </a:rPr>
                <a:t>数据获取与预处理</a:t>
              </a:r>
            </a:p>
          </p:txBody>
        </p:sp>
        <p:grpSp>
          <p:nvGrpSpPr>
            <p:cNvPr id="51" name="组合 50">
              <a:extLst>
                <a:ext uri="{FF2B5EF4-FFF2-40B4-BE49-F238E27FC236}">
                  <a16:creationId xmlns:a16="http://schemas.microsoft.com/office/drawing/2014/main" id="{12147FF2-3F2C-4EA4-96F6-1368A521E62E}"/>
                </a:ext>
              </a:extLst>
            </p:cNvPr>
            <p:cNvGrpSpPr/>
            <p:nvPr/>
          </p:nvGrpSpPr>
          <p:grpSpPr>
            <a:xfrm>
              <a:off x="1296445" y="1777506"/>
              <a:ext cx="800100" cy="713161"/>
              <a:chOff x="6976951" y="1586703"/>
              <a:chExt cx="800100" cy="713161"/>
            </a:xfrm>
          </p:grpSpPr>
          <p:sp>
            <p:nvSpPr>
              <p:cNvPr id="52" name="文本框 51">
                <a:extLst>
                  <a:ext uri="{FF2B5EF4-FFF2-40B4-BE49-F238E27FC236}">
                    <a16:creationId xmlns:a16="http://schemas.microsoft.com/office/drawing/2014/main" id="{5290D6EA-4373-4E3B-8637-81646F1A7B7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2</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3" name="直接连接符 52">
                <a:extLst>
                  <a:ext uri="{FF2B5EF4-FFF2-40B4-BE49-F238E27FC236}">
                    <a16:creationId xmlns:a16="http://schemas.microsoft.com/office/drawing/2014/main" id="{65BC728A-0A27-477D-9233-0A149548E323}"/>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9363B11F-148D-4857-9335-0D8BC165C35A}"/>
              </a:ext>
            </a:extLst>
          </p:cNvPr>
          <p:cNvGrpSpPr/>
          <p:nvPr/>
        </p:nvGrpSpPr>
        <p:grpSpPr>
          <a:xfrm>
            <a:off x="853174" y="3311082"/>
            <a:ext cx="3698065" cy="799797"/>
            <a:chOff x="1296445" y="1777506"/>
            <a:chExt cx="3698065" cy="799797"/>
          </a:xfrm>
        </p:grpSpPr>
        <p:sp>
          <p:nvSpPr>
            <p:cNvPr id="55" name="文本框 54">
              <a:extLst>
                <a:ext uri="{FF2B5EF4-FFF2-40B4-BE49-F238E27FC236}">
                  <a16:creationId xmlns:a16="http://schemas.microsoft.com/office/drawing/2014/main" id="{4502F672-83C0-4117-BF9E-9961F1D92E3C}"/>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模型初步选择</a:t>
              </a:r>
            </a:p>
          </p:txBody>
        </p:sp>
        <p:grpSp>
          <p:nvGrpSpPr>
            <p:cNvPr id="56" name="组合 55">
              <a:extLst>
                <a:ext uri="{FF2B5EF4-FFF2-40B4-BE49-F238E27FC236}">
                  <a16:creationId xmlns:a16="http://schemas.microsoft.com/office/drawing/2014/main" id="{C8BCFD56-2E86-469C-8238-014884FF8E74}"/>
                </a:ext>
              </a:extLst>
            </p:cNvPr>
            <p:cNvGrpSpPr/>
            <p:nvPr/>
          </p:nvGrpSpPr>
          <p:grpSpPr>
            <a:xfrm>
              <a:off x="1296445" y="1777506"/>
              <a:ext cx="800100" cy="713161"/>
              <a:chOff x="6976951" y="1586703"/>
              <a:chExt cx="800100" cy="713161"/>
            </a:xfrm>
          </p:grpSpPr>
          <p:sp>
            <p:nvSpPr>
              <p:cNvPr id="57" name="文本框 56">
                <a:extLst>
                  <a:ext uri="{FF2B5EF4-FFF2-40B4-BE49-F238E27FC236}">
                    <a16:creationId xmlns:a16="http://schemas.microsoft.com/office/drawing/2014/main" id="{B285BD03-11C0-4CAA-94AC-C14495F4C37D}"/>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3</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8" name="直接连接符 57">
                <a:extLst>
                  <a:ext uri="{FF2B5EF4-FFF2-40B4-BE49-F238E27FC236}">
                    <a16:creationId xmlns:a16="http://schemas.microsoft.com/office/drawing/2014/main" id="{94423372-D8CA-4EA5-A40C-6E2DC355B017}"/>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组合 58">
            <a:extLst>
              <a:ext uri="{FF2B5EF4-FFF2-40B4-BE49-F238E27FC236}">
                <a16:creationId xmlns:a16="http://schemas.microsoft.com/office/drawing/2014/main" id="{102C4CA1-7D27-4093-A226-97356026BB7D}"/>
              </a:ext>
            </a:extLst>
          </p:cNvPr>
          <p:cNvGrpSpPr/>
          <p:nvPr/>
        </p:nvGrpSpPr>
        <p:grpSpPr>
          <a:xfrm>
            <a:off x="853174" y="4353883"/>
            <a:ext cx="3698065" cy="799797"/>
            <a:chOff x="1296445" y="1777506"/>
            <a:chExt cx="3698065" cy="799797"/>
          </a:xfrm>
        </p:grpSpPr>
        <p:sp>
          <p:nvSpPr>
            <p:cNvPr id="60" name="文本框 59">
              <a:extLst>
                <a:ext uri="{FF2B5EF4-FFF2-40B4-BE49-F238E27FC236}">
                  <a16:creationId xmlns:a16="http://schemas.microsoft.com/office/drawing/2014/main" id="{B7C24735-7DDE-4BF6-B400-1DF986C3BDA1}"/>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特征工程</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61" name="组合 60">
              <a:extLst>
                <a:ext uri="{FF2B5EF4-FFF2-40B4-BE49-F238E27FC236}">
                  <a16:creationId xmlns:a16="http://schemas.microsoft.com/office/drawing/2014/main" id="{C25F860F-1967-4D0C-A54D-9A5962D626C2}"/>
                </a:ext>
              </a:extLst>
            </p:cNvPr>
            <p:cNvGrpSpPr/>
            <p:nvPr/>
          </p:nvGrpSpPr>
          <p:grpSpPr>
            <a:xfrm>
              <a:off x="1296445" y="1777506"/>
              <a:ext cx="800100" cy="713161"/>
              <a:chOff x="6976951" y="1586703"/>
              <a:chExt cx="800100" cy="713161"/>
            </a:xfrm>
          </p:grpSpPr>
          <p:sp>
            <p:nvSpPr>
              <p:cNvPr id="62" name="文本框 61">
                <a:extLst>
                  <a:ext uri="{FF2B5EF4-FFF2-40B4-BE49-F238E27FC236}">
                    <a16:creationId xmlns:a16="http://schemas.microsoft.com/office/drawing/2014/main" id="{EAD6E1CD-0284-4A52-890E-715E79BF4A3E}"/>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4</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63" name="直接连接符 62">
                <a:extLst>
                  <a:ext uri="{FF2B5EF4-FFF2-40B4-BE49-F238E27FC236}">
                    <a16:creationId xmlns:a16="http://schemas.microsoft.com/office/drawing/2014/main" id="{9E2E41A3-97DB-49C9-88F0-51B44C0C1FD5}"/>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4" name="组合 63">
            <a:extLst>
              <a:ext uri="{FF2B5EF4-FFF2-40B4-BE49-F238E27FC236}">
                <a16:creationId xmlns:a16="http://schemas.microsoft.com/office/drawing/2014/main" id="{4AFB3319-785A-4D39-B3C9-6CEDE5ACD5C1}"/>
              </a:ext>
            </a:extLst>
          </p:cNvPr>
          <p:cNvGrpSpPr/>
          <p:nvPr/>
        </p:nvGrpSpPr>
        <p:grpSpPr>
          <a:xfrm>
            <a:off x="6606576" y="-241003"/>
            <a:ext cx="7357162" cy="7340006"/>
            <a:chOff x="2105799" y="20055838"/>
            <a:chExt cx="6748090" cy="6732363"/>
          </a:xfrm>
          <a:solidFill>
            <a:schemeClr val="accent1">
              <a:alpha val="10000"/>
            </a:schemeClr>
          </a:solidFill>
        </p:grpSpPr>
        <p:sp>
          <p:nvSpPr>
            <p:cNvPr id="65" name="Freeform 8">
              <a:extLst>
                <a:ext uri="{FF2B5EF4-FFF2-40B4-BE49-F238E27FC236}">
                  <a16:creationId xmlns:a16="http://schemas.microsoft.com/office/drawing/2014/main" id="{B71A7C87-2706-408B-9521-B21EB2B67B3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42">
              <a:extLst>
                <a:ext uri="{FF2B5EF4-FFF2-40B4-BE49-F238E27FC236}">
                  <a16:creationId xmlns:a16="http://schemas.microsoft.com/office/drawing/2014/main" id="{6A6D631B-B5A5-472B-BC1C-81CAE6008122}"/>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43">
              <a:extLst>
                <a:ext uri="{FF2B5EF4-FFF2-40B4-BE49-F238E27FC236}">
                  <a16:creationId xmlns:a16="http://schemas.microsoft.com/office/drawing/2014/main" id="{940FF3CB-28AB-4254-8F22-F60B8AD7EFD7}"/>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44">
              <a:extLst>
                <a:ext uri="{FF2B5EF4-FFF2-40B4-BE49-F238E27FC236}">
                  <a16:creationId xmlns:a16="http://schemas.microsoft.com/office/drawing/2014/main" id="{F9151581-BF49-4B02-B27A-EB1364B4A4F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45">
              <a:extLst>
                <a:ext uri="{FF2B5EF4-FFF2-40B4-BE49-F238E27FC236}">
                  <a16:creationId xmlns:a16="http://schemas.microsoft.com/office/drawing/2014/main" id="{001C54D0-B6CB-4F62-A166-409F9374111F}"/>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46">
              <a:extLst>
                <a:ext uri="{FF2B5EF4-FFF2-40B4-BE49-F238E27FC236}">
                  <a16:creationId xmlns:a16="http://schemas.microsoft.com/office/drawing/2014/main" id="{9359636E-6EA2-4EF3-9153-B9BAC046B84C}"/>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1" name="Freeform 47">
              <a:extLst>
                <a:ext uri="{FF2B5EF4-FFF2-40B4-BE49-F238E27FC236}">
                  <a16:creationId xmlns:a16="http://schemas.microsoft.com/office/drawing/2014/main" id="{FB480E91-F6FC-426C-BBEF-7834E0FD7DB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2" name="Freeform 48">
              <a:extLst>
                <a:ext uri="{FF2B5EF4-FFF2-40B4-BE49-F238E27FC236}">
                  <a16:creationId xmlns:a16="http://schemas.microsoft.com/office/drawing/2014/main" id="{FAADDC6A-DDB8-45AA-B3D5-778FC33A22C3}"/>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9">
              <a:extLst>
                <a:ext uri="{FF2B5EF4-FFF2-40B4-BE49-F238E27FC236}">
                  <a16:creationId xmlns:a16="http://schemas.microsoft.com/office/drawing/2014/main" id="{FE31B954-04DA-4B75-ABA8-3BBCD18D3393}"/>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50">
              <a:extLst>
                <a:ext uri="{FF2B5EF4-FFF2-40B4-BE49-F238E27FC236}">
                  <a16:creationId xmlns:a16="http://schemas.microsoft.com/office/drawing/2014/main" id="{BBCD8D72-F3B6-4689-8741-A9A28CCDB1F1}"/>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51">
              <a:extLst>
                <a:ext uri="{FF2B5EF4-FFF2-40B4-BE49-F238E27FC236}">
                  <a16:creationId xmlns:a16="http://schemas.microsoft.com/office/drawing/2014/main" id="{EAA37C54-F7F7-413D-BDBE-F0DC72B7E15F}"/>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52">
              <a:extLst>
                <a:ext uri="{FF2B5EF4-FFF2-40B4-BE49-F238E27FC236}">
                  <a16:creationId xmlns:a16="http://schemas.microsoft.com/office/drawing/2014/main" id="{878A696D-8F5F-4712-BD21-488DC5A65A35}"/>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53">
              <a:extLst>
                <a:ext uri="{FF2B5EF4-FFF2-40B4-BE49-F238E27FC236}">
                  <a16:creationId xmlns:a16="http://schemas.microsoft.com/office/drawing/2014/main" id="{15C5231E-DBEB-43BA-A0D5-4D7D7FBC6878}"/>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54">
              <a:extLst>
                <a:ext uri="{FF2B5EF4-FFF2-40B4-BE49-F238E27FC236}">
                  <a16:creationId xmlns:a16="http://schemas.microsoft.com/office/drawing/2014/main" id="{09133FAB-B306-4112-B500-B714D144C23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55">
              <a:extLst>
                <a:ext uri="{FF2B5EF4-FFF2-40B4-BE49-F238E27FC236}">
                  <a16:creationId xmlns:a16="http://schemas.microsoft.com/office/drawing/2014/main" id="{4995CA68-ADBB-40E1-9132-95E5A2DC7E9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56">
              <a:extLst>
                <a:ext uri="{FF2B5EF4-FFF2-40B4-BE49-F238E27FC236}">
                  <a16:creationId xmlns:a16="http://schemas.microsoft.com/office/drawing/2014/main" id="{F451DD5D-B60E-4ED5-A018-79AF05DE68D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7">
              <a:extLst>
                <a:ext uri="{FF2B5EF4-FFF2-40B4-BE49-F238E27FC236}">
                  <a16:creationId xmlns:a16="http://schemas.microsoft.com/office/drawing/2014/main" id="{463FACCE-4CDF-429F-A57A-2B94D011CC71}"/>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8">
              <a:extLst>
                <a:ext uri="{FF2B5EF4-FFF2-40B4-BE49-F238E27FC236}">
                  <a16:creationId xmlns:a16="http://schemas.microsoft.com/office/drawing/2014/main" id="{52E25580-B857-4DBF-BE18-F04B09A0DD3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9">
              <a:extLst>
                <a:ext uri="{FF2B5EF4-FFF2-40B4-BE49-F238E27FC236}">
                  <a16:creationId xmlns:a16="http://schemas.microsoft.com/office/drawing/2014/main" id="{C0E55FE7-2167-4970-BA3C-C0E842CF26AC}"/>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60">
              <a:extLst>
                <a:ext uri="{FF2B5EF4-FFF2-40B4-BE49-F238E27FC236}">
                  <a16:creationId xmlns:a16="http://schemas.microsoft.com/office/drawing/2014/main" id="{AD4F6AA6-B49F-460D-9365-981FBDF77A1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61">
              <a:extLst>
                <a:ext uri="{FF2B5EF4-FFF2-40B4-BE49-F238E27FC236}">
                  <a16:creationId xmlns:a16="http://schemas.microsoft.com/office/drawing/2014/main" id="{DFE6C5F2-3F8F-40E2-816D-AD4BE6245EF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62">
              <a:extLst>
                <a:ext uri="{FF2B5EF4-FFF2-40B4-BE49-F238E27FC236}">
                  <a16:creationId xmlns:a16="http://schemas.microsoft.com/office/drawing/2014/main" id="{B5F78D71-540D-4820-87AF-BAC00F6E63FE}"/>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71">
              <a:extLst>
                <a:ext uri="{FF2B5EF4-FFF2-40B4-BE49-F238E27FC236}">
                  <a16:creationId xmlns:a16="http://schemas.microsoft.com/office/drawing/2014/main" id="{86488E73-4B49-4E1D-AE2A-B4812E89C969}"/>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47" name="组合 46">
            <a:extLst>
              <a:ext uri="{FF2B5EF4-FFF2-40B4-BE49-F238E27FC236}">
                <a16:creationId xmlns:a16="http://schemas.microsoft.com/office/drawing/2014/main" id="{8FD45E00-8242-E915-FE81-EE2F96B4DB5E}"/>
              </a:ext>
            </a:extLst>
          </p:cNvPr>
          <p:cNvGrpSpPr/>
          <p:nvPr/>
        </p:nvGrpSpPr>
        <p:grpSpPr>
          <a:xfrm>
            <a:off x="853174" y="5394154"/>
            <a:ext cx="3698065" cy="799797"/>
            <a:chOff x="1296445" y="1777506"/>
            <a:chExt cx="3698065" cy="799797"/>
          </a:xfrm>
        </p:grpSpPr>
        <p:sp>
          <p:nvSpPr>
            <p:cNvPr id="48" name="文本框 47">
              <a:extLst>
                <a:ext uri="{FF2B5EF4-FFF2-40B4-BE49-F238E27FC236}">
                  <a16:creationId xmlns:a16="http://schemas.microsoft.com/office/drawing/2014/main" id="{74A8B99D-C842-6D86-8863-D4FF053CFD3D}"/>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最终模型与结论</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88" name="组合 87">
              <a:extLst>
                <a:ext uri="{FF2B5EF4-FFF2-40B4-BE49-F238E27FC236}">
                  <a16:creationId xmlns:a16="http://schemas.microsoft.com/office/drawing/2014/main" id="{6DE5F83B-81A5-D4EE-4D46-3F4C27597D7E}"/>
                </a:ext>
              </a:extLst>
            </p:cNvPr>
            <p:cNvGrpSpPr/>
            <p:nvPr/>
          </p:nvGrpSpPr>
          <p:grpSpPr>
            <a:xfrm>
              <a:off x="1296445" y="1777506"/>
              <a:ext cx="800100" cy="713161"/>
              <a:chOff x="6976951" y="1586703"/>
              <a:chExt cx="800100" cy="713161"/>
            </a:xfrm>
          </p:grpSpPr>
          <p:sp>
            <p:nvSpPr>
              <p:cNvPr id="89" name="文本框 88">
                <a:extLst>
                  <a:ext uri="{FF2B5EF4-FFF2-40B4-BE49-F238E27FC236}">
                    <a16:creationId xmlns:a16="http://schemas.microsoft.com/office/drawing/2014/main" id="{E5C3F1AB-783D-FB49-C565-46A3B21682D1}"/>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5</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4CA9FBC3-0A5D-4E88-BC93-04E99B8F214B}"/>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2428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5</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数据获取与预处理</a:t>
            </a:r>
          </a:p>
        </p:txBody>
      </p:sp>
      <p:sp>
        <p:nvSpPr>
          <p:cNvPr id="5" name="文本框 4">
            <a:extLst>
              <a:ext uri="{FF2B5EF4-FFF2-40B4-BE49-F238E27FC236}">
                <a16:creationId xmlns:a16="http://schemas.microsoft.com/office/drawing/2014/main" id="{96C34DCD-7829-B764-4400-4799E919C56F}"/>
              </a:ext>
            </a:extLst>
          </p:cNvPr>
          <p:cNvSpPr txBox="1"/>
          <p:nvPr/>
        </p:nvSpPr>
        <p:spPr>
          <a:xfrm>
            <a:off x="528704" y="1462033"/>
            <a:ext cx="1415772" cy="461665"/>
          </a:xfrm>
          <a:prstGeom prst="rect">
            <a:avLst/>
          </a:prstGeom>
          <a:noFill/>
        </p:spPr>
        <p:txBody>
          <a:bodyPr wrap="none" rtlCol="0">
            <a:spAutoFit/>
          </a:bodyPr>
          <a:lstStyle/>
          <a:p>
            <a:r>
              <a:rPr lang="zh-CN" altLang="en-US" sz="2400" b="1" dirty="0">
                <a:solidFill>
                  <a:schemeClr val="accent1"/>
                </a:solidFill>
              </a:rPr>
              <a:t>数据来源</a:t>
            </a:r>
          </a:p>
        </p:txBody>
      </p:sp>
      <p:sp>
        <p:nvSpPr>
          <p:cNvPr id="3" name="文本框 2">
            <a:extLst>
              <a:ext uri="{FF2B5EF4-FFF2-40B4-BE49-F238E27FC236}">
                <a16:creationId xmlns:a16="http://schemas.microsoft.com/office/drawing/2014/main" id="{9C27F58F-97D6-4F54-84E4-CEEF34BB1407}"/>
              </a:ext>
            </a:extLst>
          </p:cNvPr>
          <p:cNvSpPr txBox="1"/>
          <p:nvPr/>
        </p:nvSpPr>
        <p:spPr>
          <a:xfrm>
            <a:off x="528704" y="1987509"/>
            <a:ext cx="10491107" cy="677108"/>
          </a:xfrm>
          <a:prstGeom prst="rect">
            <a:avLst/>
          </a:prstGeom>
          <a:noFill/>
        </p:spPr>
        <p:txBody>
          <a:bodyPr wrap="square" rtlCol="0">
            <a:spAutoFit/>
          </a:bodyPr>
          <a:lstStyle/>
          <a:p>
            <a:r>
              <a:rPr kumimoji="0" lang="zh-CN" altLang="zh-CN" sz="2000" i="0" u="none" strike="noStrike" cap="none" normalizeH="0" baseline="0" dirty="0">
                <a:ln>
                  <a:noFill/>
                </a:ln>
                <a:solidFill>
                  <a:schemeClr val="accent1"/>
                </a:solidFill>
                <a:effectLst/>
                <a:latin typeface="+mn-ea"/>
                <a:cs typeface="Times New Roman" panose="02020603050405020304" pitchFamily="18" charset="0"/>
              </a:rPr>
              <a:t>发债企业</a:t>
            </a:r>
            <a:r>
              <a:rPr kumimoji="0" lang="en-US" altLang="zh-CN" sz="2000" i="0" u="none" strike="noStrike" cap="none" normalizeH="0" baseline="0" dirty="0">
                <a:ln>
                  <a:noFill/>
                </a:ln>
                <a:solidFill>
                  <a:schemeClr val="accent1"/>
                </a:solidFill>
                <a:effectLst/>
                <a:latin typeface="+mn-ea"/>
                <a:cs typeface="Times New Roman" panose="02020603050405020304" pitchFamily="18" charset="0"/>
              </a:rPr>
              <a:t>2019-2020</a:t>
            </a:r>
            <a:r>
              <a:rPr kumimoji="0" lang="zh-CN" altLang="en-US" sz="2000" i="0" u="none" strike="noStrike" cap="none" normalizeH="0" baseline="0" dirty="0">
                <a:ln>
                  <a:noFill/>
                </a:ln>
                <a:solidFill>
                  <a:schemeClr val="accent1"/>
                </a:solidFill>
                <a:effectLst/>
                <a:latin typeface="+mn-ea"/>
                <a:cs typeface="Times New Roman" panose="02020603050405020304" pitchFamily="18" charset="0"/>
              </a:rPr>
              <a:t>年之间的违约数据与</a:t>
            </a:r>
            <a:r>
              <a:rPr kumimoji="0" lang="en-US" altLang="zh-CN" sz="2000" i="0" u="none" strike="noStrike" cap="none" normalizeH="0" baseline="0" dirty="0">
                <a:ln>
                  <a:noFill/>
                </a:ln>
                <a:solidFill>
                  <a:schemeClr val="accent1"/>
                </a:solidFill>
                <a:effectLst/>
                <a:latin typeface="+mn-ea"/>
                <a:cs typeface="Times New Roman" panose="02020603050405020304" pitchFamily="18" charset="0"/>
              </a:rPr>
              <a:t>2018-2020</a:t>
            </a:r>
            <a:r>
              <a:rPr kumimoji="0" lang="zh-CN" altLang="en-US" sz="2000" i="0" u="none" strike="noStrike" cap="none" normalizeH="0" baseline="0" dirty="0">
                <a:ln>
                  <a:noFill/>
                </a:ln>
                <a:solidFill>
                  <a:schemeClr val="accent1"/>
                </a:solidFill>
                <a:effectLst/>
                <a:latin typeface="+mn-ea"/>
                <a:cs typeface="Times New Roman" panose="02020603050405020304" pitchFamily="18" charset="0"/>
              </a:rPr>
              <a:t>年的财务指标数据与企业基本信息数据</a:t>
            </a:r>
            <a:endParaRPr kumimoji="0" lang="en-US" altLang="zh-CN" sz="2000" i="0" u="none" strike="noStrike" cap="none" normalizeH="0" baseline="0" dirty="0">
              <a:ln>
                <a:noFill/>
              </a:ln>
              <a:solidFill>
                <a:schemeClr val="accent1"/>
              </a:solidFill>
              <a:effectLst/>
              <a:latin typeface="+mn-ea"/>
              <a:cs typeface="Times New Roman" panose="02020603050405020304" pitchFamily="18" charset="0"/>
            </a:endParaRPr>
          </a:p>
          <a:p>
            <a:endParaRPr lang="zh-CN" altLang="en-US" dirty="0"/>
          </a:p>
        </p:txBody>
      </p:sp>
      <p:sp>
        <p:nvSpPr>
          <p:cNvPr id="11" name="文本框 10">
            <a:extLst>
              <a:ext uri="{FF2B5EF4-FFF2-40B4-BE49-F238E27FC236}">
                <a16:creationId xmlns:a16="http://schemas.microsoft.com/office/drawing/2014/main" id="{0E692A69-FB60-7287-AC52-73C7F2B8D08B}"/>
              </a:ext>
            </a:extLst>
          </p:cNvPr>
          <p:cNvSpPr txBox="1"/>
          <p:nvPr/>
        </p:nvSpPr>
        <p:spPr>
          <a:xfrm>
            <a:off x="528706" y="3044584"/>
            <a:ext cx="1415772" cy="461665"/>
          </a:xfrm>
          <a:prstGeom prst="rect">
            <a:avLst/>
          </a:prstGeom>
          <a:noFill/>
        </p:spPr>
        <p:txBody>
          <a:bodyPr wrap="none" rtlCol="0">
            <a:spAutoFit/>
          </a:bodyPr>
          <a:lstStyle/>
          <a:p>
            <a:r>
              <a:rPr lang="zh-CN" altLang="en-US" sz="2400" b="1" dirty="0">
                <a:solidFill>
                  <a:schemeClr val="accent1"/>
                </a:solidFill>
              </a:rPr>
              <a:t>数据概述</a:t>
            </a:r>
          </a:p>
        </p:txBody>
      </p:sp>
      <p:sp>
        <p:nvSpPr>
          <p:cNvPr id="12" name="文本框 11">
            <a:extLst>
              <a:ext uri="{FF2B5EF4-FFF2-40B4-BE49-F238E27FC236}">
                <a16:creationId xmlns:a16="http://schemas.microsoft.com/office/drawing/2014/main" id="{6070FA30-72A9-7606-FBC7-722416E809D5}"/>
              </a:ext>
            </a:extLst>
          </p:cNvPr>
          <p:cNvSpPr txBox="1"/>
          <p:nvPr/>
        </p:nvSpPr>
        <p:spPr>
          <a:xfrm>
            <a:off x="528705" y="3544220"/>
            <a:ext cx="10491107" cy="960776"/>
          </a:xfrm>
          <a:prstGeom prst="rect">
            <a:avLst/>
          </a:prstGeom>
          <a:noFill/>
        </p:spPr>
        <p:txBody>
          <a:bodyPr wrap="square" rtlCol="0">
            <a:spAutoFit/>
          </a:bodyPr>
          <a:lstStyle/>
          <a:p>
            <a:pPr>
              <a:lnSpc>
                <a:spcPct val="150000"/>
              </a:lnSpc>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原始数据为一个</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62700*178</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的矩阵，包含了企业所有的财务数据和基本信息数据。一共有</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62700</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条数据，</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178</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类特征。其中</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766</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条数据被标注为违约数据。</a:t>
            </a:r>
            <a:endParaRPr lang="zh-CN" altLang="en-US" dirty="0"/>
          </a:p>
        </p:txBody>
      </p:sp>
    </p:spTree>
    <p:extLst>
      <p:ext uri="{BB962C8B-B14F-4D97-AF65-F5344CB8AC3E}">
        <p14:creationId xmlns:p14="http://schemas.microsoft.com/office/powerpoint/2010/main" val="399214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6</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数据获取与预处理</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1723549" cy="461665"/>
          </a:xfrm>
          <a:prstGeom prst="rect">
            <a:avLst/>
          </a:prstGeom>
          <a:noFill/>
        </p:spPr>
        <p:txBody>
          <a:bodyPr wrap="none" rtlCol="0">
            <a:spAutoFit/>
          </a:bodyPr>
          <a:lstStyle/>
          <a:p>
            <a:r>
              <a:rPr lang="zh-CN" altLang="en-US" sz="2400" b="1" dirty="0">
                <a:solidFill>
                  <a:schemeClr val="accent1"/>
                </a:solidFill>
              </a:rPr>
              <a:t>描述性统计</a:t>
            </a:r>
          </a:p>
        </p:txBody>
      </p:sp>
      <p:pic>
        <p:nvPicPr>
          <p:cNvPr id="9" name="图片 8">
            <a:extLst>
              <a:ext uri="{FF2B5EF4-FFF2-40B4-BE49-F238E27FC236}">
                <a16:creationId xmlns:a16="http://schemas.microsoft.com/office/drawing/2014/main" id="{2D78C6AF-A86C-3B53-4F41-44294B2D10B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9942" y="1035067"/>
            <a:ext cx="7072115" cy="5752373"/>
          </a:xfrm>
          <a:prstGeom prst="rect">
            <a:avLst/>
          </a:prstGeom>
          <a:noFill/>
          <a:ln>
            <a:noFill/>
          </a:ln>
        </p:spPr>
      </p:pic>
    </p:spTree>
    <p:extLst>
      <p:ext uri="{BB962C8B-B14F-4D97-AF65-F5344CB8AC3E}">
        <p14:creationId xmlns:p14="http://schemas.microsoft.com/office/powerpoint/2010/main" val="278976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7</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数据获取与预处理</a:t>
            </a:r>
          </a:p>
        </p:txBody>
      </p:sp>
      <p:sp>
        <p:nvSpPr>
          <p:cNvPr id="5" name="文本框 4">
            <a:extLst>
              <a:ext uri="{FF2B5EF4-FFF2-40B4-BE49-F238E27FC236}">
                <a16:creationId xmlns:a16="http://schemas.microsoft.com/office/drawing/2014/main" id="{96C34DCD-7829-B764-4400-4799E919C56F}"/>
              </a:ext>
            </a:extLst>
          </p:cNvPr>
          <p:cNvSpPr txBox="1"/>
          <p:nvPr/>
        </p:nvSpPr>
        <p:spPr>
          <a:xfrm>
            <a:off x="452512" y="1107044"/>
            <a:ext cx="1723549" cy="461665"/>
          </a:xfrm>
          <a:prstGeom prst="rect">
            <a:avLst/>
          </a:prstGeom>
          <a:noFill/>
        </p:spPr>
        <p:txBody>
          <a:bodyPr wrap="none" rtlCol="0">
            <a:spAutoFit/>
          </a:bodyPr>
          <a:lstStyle/>
          <a:p>
            <a:r>
              <a:rPr lang="zh-CN" altLang="en-US" sz="2400" b="1" dirty="0">
                <a:solidFill>
                  <a:schemeClr val="accent1"/>
                </a:solidFill>
              </a:rPr>
              <a:t>数据预处理</a:t>
            </a:r>
          </a:p>
        </p:txBody>
      </p:sp>
      <p:graphicFrame>
        <p:nvGraphicFramePr>
          <p:cNvPr id="2" name="图示 1">
            <a:extLst>
              <a:ext uri="{FF2B5EF4-FFF2-40B4-BE49-F238E27FC236}">
                <a16:creationId xmlns:a16="http://schemas.microsoft.com/office/drawing/2014/main" id="{F58D58D2-D7A2-EB43-AAE0-FEB6D1C74286}"/>
              </a:ext>
            </a:extLst>
          </p:cNvPr>
          <p:cNvGraphicFramePr/>
          <p:nvPr>
            <p:extLst>
              <p:ext uri="{D42A27DB-BD31-4B8C-83A1-F6EECF244321}">
                <p14:modId xmlns:p14="http://schemas.microsoft.com/office/powerpoint/2010/main" val="882091883"/>
              </p:ext>
            </p:extLst>
          </p:nvPr>
        </p:nvGraphicFramePr>
        <p:xfrm>
          <a:off x="2260112" y="2063751"/>
          <a:ext cx="6796424" cy="39258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922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B15C2478-5AB4-4541-8008-6447EAA4B2AA}"/>
              </a:ext>
            </a:extLst>
          </p:cNvPr>
          <p:cNvSpPr txBox="1"/>
          <p:nvPr/>
        </p:nvSpPr>
        <p:spPr>
          <a:xfrm>
            <a:off x="781961" y="306224"/>
            <a:ext cx="264304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solidFill>
                  <a:schemeClr val="accent1"/>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目录</a:t>
            </a:r>
          </a:p>
        </p:txBody>
      </p:sp>
      <p:grpSp>
        <p:nvGrpSpPr>
          <p:cNvPr id="34" name="组合 33">
            <a:extLst>
              <a:ext uri="{FF2B5EF4-FFF2-40B4-BE49-F238E27FC236}">
                <a16:creationId xmlns:a16="http://schemas.microsoft.com/office/drawing/2014/main" id="{EDE5656F-E7F2-4BB5-8260-3F1B1062A952}"/>
              </a:ext>
            </a:extLst>
          </p:cNvPr>
          <p:cNvGrpSpPr/>
          <p:nvPr/>
        </p:nvGrpSpPr>
        <p:grpSpPr>
          <a:xfrm>
            <a:off x="854133" y="1251007"/>
            <a:ext cx="3698065" cy="799797"/>
            <a:chOff x="1296445" y="1777506"/>
            <a:chExt cx="3698065" cy="799797"/>
          </a:xfrm>
        </p:grpSpPr>
        <p:sp>
          <p:nvSpPr>
            <p:cNvPr id="40" name="文本框 39">
              <a:extLst>
                <a:ext uri="{FF2B5EF4-FFF2-40B4-BE49-F238E27FC236}">
                  <a16:creationId xmlns:a16="http://schemas.microsoft.com/office/drawing/2014/main" id="{CC28C0EC-7349-4528-9D9B-77994BDA48DA}"/>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问题提出</a:t>
              </a:r>
            </a:p>
          </p:txBody>
        </p:sp>
        <p:grpSp>
          <p:nvGrpSpPr>
            <p:cNvPr id="41" name="组合 40">
              <a:extLst>
                <a:ext uri="{FF2B5EF4-FFF2-40B4-BE49-F238E27FC236}">
                  <a16:creationId xmlns:a16="http://schemas.microsoft.com/office/drawing/2014/main" id="{9786FD86-9D1D-445F-BBA9-963D34E58544}"/>
                </a:ext>
              </a:extLst>
            </p:cNvPr>
            <p:cNvGrpSpPr/>
            <p:nvPr/>
          </p:nvGrpSpPr>
          <p:grpSpPr>
            <a:xfrm>
              <a:off x="1296445" y="1777506"/>
              <a:ext cx="800100" cy="713161"/>
              <a:chOff x="6976951" y="1586703"/>
              <a:chExt cx="800100" cy="713161"/>
            </a:xfrm>
          </p:grpSpPr>
          <p:cxnSp>
            <p:nvCxnSpPr>
              <p:cNvPr id="43" name="直接连接符 42">
                <a:extLst>
                  <a:ext uri="{FF2B5EF4-FFF2-40B4-BE49-F238E27FC236}">
                    <a16:creationId xmlns:a16="http://schemas.microsoft.com/office/drawing/2014/main" id="{BFD77076-092D-4EC2-879D-E900573D34D4}"/>
                  </a:ext>
                </a:extLst>
              </p:cNvPr>
              <p:cNvCxnSpPr/>
              <p:nvPr/>
            </p:nvCxnSpPr>
            <p:spPr>
              <a:xfrm flipH="1">
                <a:off x="7160632" y="1829707"/>
                <a:ext cx="432738" cy="47015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4A5F994-68CE-4016-B167-C1775E3994E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1</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grpSp>
        <p:nvGrpSpPr>
          <p:cNvPr id="49" name="组合 48">
            <a:extLst>
              <a:ext uri="{FF2B5EF4-FFF2-40B4-BE49-F238E27FC236}">
                <a16:creationId xmlns:a16="http://schemas.microsoft.com/office/drawing/2014/main" id="{597EA166-F877-47B9-A437-F4DA9FD6C442}"/>
              </a:ext>
            </a:extLst>
          </p:cNvPr>
          <p:cNvGrpSpPr/>
          <p:nvPr/>
        </p:nvGrpSpPr>
        <p:grpSpPr>
          <a:xfrm>
            <a:off x="853174" y="2181985"/>
            <a:ext cx="4094137" cy="799797"/>
            <a:chOff x="1296445" y="1777506"/>
            <a:chExt cx="4094137" cy="799797"/>
          </a:xfrm>
        </p:grpSpPr>
        <p:sp>
          <p:nvSpPr>
            <p:cNvPr id="50" name="文本框 49">
              <a:extLst>
                <a:ext uri="{FF2B5EF4-FFF2-40B4-BE49-F238E27FC236}">
                  <a16:creationId xmlns:a16="http://schemas.microsoft.com/office/drawing/2014/main" id="{4D30467D-7817-4176-8F71-24AAC59FEE06}"/>
                </a:ext>
              </a:extLst>
            </p:cNvPr>
            <p:cNvSpPr txBox="1"/>
            <p:nvPr/>
          </p:nvSpPr>
          <p:spPr>
            <a:xfrm>
              <a:off x="1830685" y="2115638"/>
              <a:ext cx="35598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latin typeface="Arial" panose="020B0604020202020204" pitchFamily="34" charset="0"/>
                  <a:ea typeface="Microsoft YaHei" panose="020B0503020204020204" pitchFamily="34" charset="-122"/>
                  <a:cs typeface="+mn-ea"/>
                  <a:sym typeface="Arial" panose="020B0604020202020204" pitchFamily="34" charset="0"/>
                </a:rPr>
                <a:t>数据获取与预处理</a:t>
              </a:r>
            </a:p>
          </p:txBody>
        </p:sp>
        <p:grpSp>
          <p:nvGrpSpPr>
            <p:cNvPr id="51" name="组合 50">
              <a:extLst>
                <a:ext uri="{FF2B5EF4-FFF2-40B4-BE49-F238E27FC236}">
                  <a16:creationId xmlns:a16="http://schemas.microsoft.com/office/drawing/2014/main" id="{12147FF2-3F2C-4EA4-96F6-1368A521E62E}"/>
                </a:ext>
              </a:extLst>
            </p:cNvPr>
            <p:cNvGrpSpPr/>
            <p:nvPr/>
          </p:nvGrpSpPr>
          <p:grpSpPr>
            <a:xfrm>
              <a:off x="1296445" y="1777506"/>
              <a:ext cx="800100" cy="713161"/>
              <a:chOff x="6976951" y="1586703"/>
              <a:chExt cx="800100" cy="713161"/>
            </a:xfrm>
          </p:grpSpPr>
          <p:sp>
            <p:nvSpPr>
              <p:cNvPr id="52" name="文本框 51">
                <a:extLst>
                  <a:ext uri="{FF2B5EF4-FFF2-40B4-BE49-F238E27FC236}">
                    <a16:creationId xmlns:a16="http://schemas.microsoft.com/office/drawing/2014/main" id="{5290D6EA-4373-4E3B-8637-81646F1A7B79}"/>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2</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3" name="直接连接符 52">
                <a:extLst>
                  <a:ext uri="{FF2B5EF4-FFF2-40B4-BE49-F238E27FC236}">
                    <a16:creationId xmlns:a16="http://schemas.microsoft.com/office/drawing/2014/main" id="{65BC728A-0A27-477D-9233-0A149548E323}"/>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9363B11F-148D-4857-9335-0D8BC165C35A}"/>
              </a:ext>
            </a:extLst>
          </p:cNvPr>
          <p:cNvGrpSpPr/>
          <p:nvPr/>
        </p:nvGrpSpPr>
        <p:grpSpPr>
          <a:xfrm>
            <a:off x="853174" y="3231780"/>
            <a:ext cx="3698065" cy="799797"/>
            <a:chOff x="1296445" y="1777506"/>
            <a:chExt cx="3698065" cy="799797"/>
          </a:xfrm>
        </p:grpSpPr>
        <p:sp>
          <p:nvSpPr>
            <p:cNvPr id="55" name="文本框 54">
              <a:extLst>
                <a:ext uri="{FF2B5EF4-FFF2-40B4-BE49-F238E27FC236}">
                  <a16:creationId xmlns:a16="http://schemas.microsoft.com/office/drawing/2014/main" id="{4502F672-83C0-4117-BF9E-9961F1D92E3C}"/>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400" normalizeH="0" baseline="0" noProof="0" dirty="0">
                  <a:ln>
                    <a:noFill/>
                  </a:ln>
                  <a:solidFill>
                    <a:srgbClr val="C0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模型初步选择</a:t>
              </a:r>
            </a:p>
          </p:txBody>
        </p:sp>
        <p:grpSp>
          <p:nvGrpSpPr>
            <p:cNvPr id="56" name="组合 55">
              <a:extLst>
                <a:ext uri="{FF2B5EF4-FFF2-40B4-BE49-F238E27FC236}">
                  <a16:creationId xmlns:a16="http://schemas.microsoft.com/office/drawing/2014/main" id="{C8BCFD56-2E86-469C-8238-014884FF8E74}"/>
                </a:ext>
              </a:extLst>
            </p:cNvPr>
            <p:cNvGrpSpPr/>
            <p:nvPr/>
          </p:nvGrpSpPr>
          <p:grpSpPr>
            <a:xfrm>
              <a:off x="1296445" y="1777506"/>
              <a:ext cx="800100" cy="713161"/>
              <a:chOff x="6976951" y="1586703"/>
              <a:chExt cx="800100" cy="713161"/>
            </a:xfrm>
          </p:grpSpPr>
          <p:sp>
            <p:nvSpPr>
              <p:cNvPr id="57" name="文本框 56">
                <a:extLst>
                  <a:ext uri="{FF2B5EF4-FFF2-40B4-BE49-F238E27FC236}">
                    <a16:creationId xmlns:a16="http://schemas.microsoft.com/office/drawing/2014/main" id="{B285BD03-11C0-4CAA-94AC-C14495F4C37D}"/>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3</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58" name="直接连接符 57">
                <a:extLst>
                  <a:ext uri="{FF2B5EF4-FFF2-40B4-BE49-F238E27FC236}">
                    <a16:creationId xmlns:a16="http://schemas.microsoft.com/office/drawing/2014/main" id="{94423372-D8CA-4EA5-A40C-6E2DC355B017}"/>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组合 58">
            <a:extLst>
              <a:ext uri="{FF2B5EF4-FFF2-40B4-BE49-F238E27FC236}">
                <a16:creationId xmlns:a16="http://schemas.microsoft.com/office/drawing/2014/main" id="{102C4CA1-7D27-4093-A226-97356026BB7D}"/>
              </a:ext>
            </a:extLst>
          </p:cNvPr>
          <p:cNvGrpSpPr/>
          <p:nvPr/>
        </p:nvGrpSpPr>
        <p:grpSpPr>
          <a:xfrm>
            <a:off x="853174" y="4353883"/>
            <a:ext cx="3698065" cy="799797"/>
            <a:chOff x="1296445" y="1777506"/>
            <a:chExt cx="3698065" cy="799797"/>
          </a:xfrm>
        </p:grpSpPr>
        <p:sp>
          <p:nvSpPr>
            <p:cNvPr id="60" name="文本框 59">
              <a:extLst>
                <a:ext uri="{FF2B5EF4-FFF2-40B4-BE49-F238E27FC236}">
                  <a16:creationId xmlns:a16="http://schemas.microsoft.com/office/drawing/2014/main" id="{B7C24735-7DDE-4BF6-B400-1DF986C3BDA1}"/>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特征工程</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61" name="组合 60">
              <a:extLst>
                <a:ext uri="{FF2B5EF4-FFF2-40B4-BE49-F238E27FC236}">
                  <a16:creationId xmlns:a16="http://schemas.microsoft.com/office/drawing/2014/main" id="{C25F860F-1967-4D0C-A54D-9A5962D626C2}"/>
                </a:ext>
              </a:extLst>
            </p:cNvPr>
            <p:cNvGrpSpPr/>
            <p:nvPr/>
          </p:nvGrpSpPr>
          <p:grpSpPr>
            <a:xfrm>
              <a:off x="1296445" y="1777506"/>
              <a:ext cx="800100" cy="713161"/>
              <a:chOff x="6976951" y="1586703"/>
              <a:chExt cx="800100" cy="713161"/>
            </a:xfrm>
          </p:grpSpPr>
          <p:sp>
            <p:nvSpPr>
              <p:cNvPr id="62" name="文本框 61">
                <a:extLst>
                  <a:ext uri="{FF2B5EF4-FFF2-40B4-BE49-F238E27FC236}">
                    <a16:creationId xmlns:a16="http://schemas.microsoft.com/office/drawing/2014/main" id="{EAD6E1CD-0284-4A52-890E-715E79BF4A3E}"/>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4</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63" name="直接连接符 62">
                <a:extLst>
                  <a:ext uri="{FF2B5EF4-FFF2-40B4-BE49-F238E27FC236}">
                    <a16:creationId xmlns:a16="http://schemas.microsoft.com/office/drawing/2014/main" id="{9E2E41A3-97DB-49C9-88F0-51B44C0C1FD5}"/>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4" name="组合 63">
            <a:extLst>
              <a:ext uri="{FF2B5EF4-FFF2-40B4-BE49-F238E27FC236}">
                <a16:creationId xmlns:a16="http://schemas.microsoft.com/office/drawing/2014/main" id="{4AFB3319-785A-4D39-B3C9-6CEDE5ACD5C1}"/>
              </a:ext>
            </a:extLst>
          </p:cNvPr>
          <p:cNvGrpSpPr/>
          <p:nvPr/>
        </p:nvGrpSpPr>
        <p:grpSpPr>
          <a:xfrm>
            <a:off x="6606576" y="-241003"/>
            <a:ext cx="7357162" cy="7340006"/>
            <a:chOff x="2105799" y="20055838"/>
            <a:chExt cx="6748090" cy="6732363"/>
          </a:xfrm>
          <a:solidFill>
            <a:schemeClr val="accent1">
              <a:alpha val="10000"/>
            </a:schemeClr>
          </a:solidFill>
        </p:grpSpPr>
        <p:sp>
          <p:nvSpPr>
            <p:cNvPr id="65" name="Freeform 8">
              <a:extLst>
                <a:ext uri="{FF2B5EF4-FFF2-40B4-BE49-F238E27FC236}">
                  <a16:creationId xmlns:a16="http://schemas.microsoft.com/office/drawing/2014/main" id="{B71A7C87-2706-408B-9521-B21EB2B67B3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42">
              <a:extLst>
                <a:ext uri="{FF2B5EF4-FFF2-40B4-BE49-F238E27FC236}">
                  <a16:creationId xmlns:a16="http://schemas.microsoft.com/office/drawing/2014/main" id="{6A6D631B-B5A5-472B-BC1C-81CAE6008122}"/>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43">
              <a:extLst>
                <a:ext uri="{FF2B5EF4-FFF2-40B4-BE49-F238E27FC236}">
                  <a16:creationId xmlns:a16="http://schemas.microsoft.com/office/drawing/2014/main" id="{940FF3CB-28AB-4254-8F22-F60B8AD7EFD7}"/>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44">
              <a:extLst>
                <a:ext uri="{FF2B5EF4-FFF2-40B4-BE49-F238E27FC236}">
                  <a16:creationId xmlns:a16="http://schemas.microsoft.com/office/drawing/2014/main" id="{F9151581-BF49-4B02-B27A-EB1364B4A4F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45">
              <a:extLst>
                <a:ext uri="{FF2B5EF4-FFF2-40B4-BE49-F238E27FC236}">
                  <a16:creationId xmlns:a16="http://schemas.microsoft.com/office/drawing/2014/main" id="{001C54D0-B6CB-4F62-A166-409F9374111F}"/>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46">
              <a:extLst>
                <a:ext uri="{FF2B5EF4-FFF2-40B4-BE49-F238E27FC236}">
                  <a16:creationId xmlns:a16="http://schemas.microsoft.com/office/drawing/2014/main" id="{9359636E-6EA2-4EF3-9153-B9BAC046B84C}"/>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1" name="Freeform 47">
              <a:extLst>
                <a:ext uri="{FF2B5EF4-FFF2-40B4-BE49-F238E27FC236}">
                  <a16:creationId xmlns:a16="http://schemas.microsoft.com/office/drawing/2014/main" id="{FB480E91-F6FC-426C-BBEF-7834E0FD7DB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2" name="Freeform 48">
              <a:extLst>
                <a:ext uri="{FF2B5EF4-FFF2-40B4-BE49-F238E27FC236}">
                  <a16:creationId xmlns:a16="http://schemas.microsoft.com/office/drawing/2014/main" id="{FAADDC6A-DDB8-45AA-B3D5-778FC33A22C3}"/>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9">
              <a:extLst>
                <a:ext uri="{FF2B5EF4-FFF2-40B4-BE49-F238E27FC236}">
                  <a16:creationId xmlns:a16="http://schemas.microsoft.com/office/drawing/2014/main" id="{FE31B954-04DA-4B75-ABA8-3BBCD18D3393}"/>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50">
              <a:extLst>
                <a:ext uri="{FF2B5EF4-FFF2-40B4-BE49-F238E27FC236}">
                  <a16:creationId xmlns:a16="http://schemas.microsoft.com/office/drawing/2014/main" id="{BBCD8D72-F3B6-4689-8741-A9A28CCDB1F1}"/>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51">
              <a:extLst>
                <a:ext uri="{FF2B5EF4-FFF2-40B4-BE49-F238E27FC236}">
                  <a16:creationId xmlns:a16="http://schemas.microsoft.com/office/drawing/2014/main" id="{EAA37C54-F7F7-413D-BDBE-F0DC72B7E15F}"/>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52">
              <a:extLst>
                <a:ext uri="{FF2B5EF4-FFF2-40B4-BE49-F238E27FC236}">
                  <a16:creationId xmlns:a16="http://schemas.microsoft.com/office/drawing/2014/main" id="{878A696D-8F5F-4712-BD21-488DC5A65A35}"/>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53">
              <a:extLst>
                <a:ext uri="{FF2B5EF4-FFF2-40B4-BE49-F238E27FC236}">
                  <a16:creationId xmlns:a16="http://schemas.microsoft.com/office/drawing/2014/main" id="{15C5231E-DBEB-43BA-A0D5-4D7D7FBC6878}"/>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54">
              <a:extLst>
                <a:ext uri="{FF2B5EF4-FFF2-40B4-BE49-F238E27FC236}">
                  <a16:creationId xmlns:a16="http://schemas.microsoft.com/office/drawing/2014/main" id="{09133FAB-B306-4112-B500-B714D144C23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55">
              <a:extLst>
                <a:ext uri="{FF2B5EF4-FFF2-40B4-BE49-F238E27FC236}">
                  <a16:creationId xmlns:a16="http://schemas.microsoft.com/office/drawing/2014/main" id="{4995CA68-ADBB-40E1-9132-95E5A2DC7E9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56">
              <a:extLst>
                <a:ext uri="{FF2B5EF4-FFF2-40B4-BE49-F238E27FC236}">
                  <a16:creationId xmlns:a16="http://schemas.microsoft.com/office/drawing/2014/main" id="{F451DD5D-B60E-4ED5-A018-79AF05DE68D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7">
              <a:extLst>
                <a:ext uri="{FF2B5EF4-FFF2-40B4-BE49-F238E27FC236}">
                  <a16:creationId xmlns:a16="http://schemas.microsoft.com/office/drawing/2014/main" id="{463FACCE-4CDF-429F-A57A-2B94D011CC71}"/>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8">
              <a:extLst>
                <a:ext uri="{FF2B5EF4-FFF2-40B4-BE49-F238E27FC236}">
                  <a16:creationId xmlns:a16="http://schemas.microsoft.com/office/drawing/2014/main" id="{52E25580-B857-4DBF-BE18-F04B09A0DD3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9">
              <a:extLst>
                <a:ext uri="{FF2B5EF4-FFF2-40B4-BE49-F238E27FC236}">
                  <a16:creationId xmlns:a16="http://schemas.microsoft.com/office/drawing/2014/main" id="{C0E55FE7-2167-4970-BA3C-C0E842CF26AC}"/>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60">
              <a:extLst>
                <a:ext uri="{FF2B5EF4-FFF2-40B4-BE49-F238E27FC236}">
                  <a16:creationId xmlns:a16="http://schemas.microsoft.com/office/drawing/2014/main" id="{AD4F6AA6-B49F-460D-9365-981FBDF77A1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61">
              <a:extLst>
                <a:ext uri="{FF2B5EF4-FFF2-40B4-BE49-F238E27FC236}">
                  <a16:creationId xmlns:a16="http://schemas.microsoft.com/office/drawing/2014/main" id="{DFE6C5F2-3F8F-40E2-816D-AD4BE6245EF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62">
              <a:extLst>
                <a:ext uri="{FF2B5EF4-FFF2-40B4-BE49-F238E27FC236}">
                  <a16:creationId xmlns:a16="http://schemas.microsoft.com/office/drawing/2014/main" id="{B5F78D71-540D-4820-87AF-BAC00F6E63FE}"/>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71">
              <a:extLst>
                <a:ext uri="{FF2B5EF4-FFF2-40B4-BE49-F238E27FC236}">
                  <a16:creationId xmlns:a16="http://schemas.microsoft.com/office/drawing/2014/main" id="{86488E73-4B49-4E1D-AE2A-B4812E89C969}"/>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47" name="组合 46">
            <a:extLst>
              <a:ext uri="{FF2B5EF4-FFF2-40B4-BE49-F238E27FC236}">
                <a16:creationId xmlns:a16="http://schemas.microsoft.com/office/drawing/2014/main" id="{8FD45E00-8242-E915-FE81-EE2F96B4DB5E}"/>
              </a:ext>
            </a:extLst>
          </p:cNvPr>
          <p:cNvGrpSpPr/>
          <p:nvPr/>
        </p:nvGrpSpPr>
        <p:grpSpPr>
          <a:xfrm>
            <a:off x="853174" y="5394154"/>
            <a:ext cx="3698065" cy="799797"/>
            <a:chOff x="1296445" y="1777506"/>
            <a:chExt cx="3698065" cy="799797"/>
          </a:xfrm>
        </p:grpSpPr>
        <p:sp>
          <p:nvSpPr>
            <p:cNvPr id="48" name="文本框 47">
              <a:extLst>
                <a:ext uri="{FF2B5EF4-FFF2-40B4-BE49-F238E27FC236}">
                  <a16:creationId xmlns:a16="http://schemas.microsoft.com/office/drawing/2014/main" id="{74A8B99D-C842-6D86-8863-D4FF053CFD3D}"/>
                </a:ext>
              </a:extLst>
            </p:cNvPr>
            <p:cNvSpPr txBox="1"/>
            <p:nvPr/>
          </p:nvSpPr>
          <p:spPr>
            <a:xfrm>
              <a:off x="1830685" y="2115638"/>
              <a:ext cx="31638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spc="400" dirty="0">
                  <a:solidFill>
                    <a:prstClr val="black">
                      <a:lumMod val="75000"/>
                      <a:lumOff val="25000"/>
                    </a:prstClr>
                  </a:solidFill>
                  <a:latin typeface="Arial" panose="020B0604020202020204" pitchFamily="34" charset="0"/>
                  <a:ea typeface="Microsoft YaHei" panose="020B0503020204020204" pitchFamily="34" charset="-122"/>
                  <a:cs typeface="+mn-ea"/>
                  <a:sym typeface="Arial" panose="020B0604020202020204" pitchFamily="34" charset="0"/>
                </a:rPr>
                <a:t>最终模型与结论</a:t>
              </a:r>
              <a:endParaRPr kumimoji="0" lang="zh-CN" altLang="en-US" sz="2400" b="0" i="0" u="none" strike="noStrike" kern="1200" cap="none" spc="40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88" name="组合 87">
              <a:extLst>
                <a:ext uri="{FF2B5EF4-FFF2-40B4-BE49-F238E27FC236}">
                  <a16:creationId xmlns:a16="http://schemas.microsoft.com/office/drawing/2014/main" id="{6DE5F83B-81A5-D4EE-4D46-3F4C27597D7E}"/>
                </a:ext>
              </a:extLst>
            </p:cNvPr>
            <p:cNvGrpSpPr/>
            <p:nvPr/>
          </p:nvGrpSpPr>
          <p:grpSpPr>
            <a:xfrm>
              <a:off x="1296445" y="1777506"/>
              <a:ext cx="800100" cy="713161"/>
              <a:chOff x="6976951" y="1586703"/>
              <a:chExt cx="800100" cy="713161"/>
            </a:xfrm>
          </p:grpSpPr>
          <p:sp>
            <p:nvSpPr>
              <p:cNvPr id="89" name="文本框 88">
                <a:extLst>
                  <a:ext uri="{FF2B5EF4-FFF2-40B4-BE49-F238E27FC236}">
                    <a16:creationId xmlns:a16="http://schemas.microsoft.com/office/drawing/2014/main" id="{E5C3F1AB-783D-FB49-C565-46A3B21682D1}"/>
                  </a:ext>
                </a:extLst>
              </p:cNvPr>
              <p:cNvSpPr txBox="1"/>
              <p:nvPr/>
            </p:nvSpPr>
            <p:spPr>
              <a:xfrm>
                <a:off x="6976951" y="1586703"/>
                <a:ext cx="8001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rPr>
                  <a:t>5</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4CA9FBC3-0A5D-4E88-BC93-04E99B8F214B}"/>
                  </a:ext>
                </a:extLst>
              </p:cNvPr>
              <p:cNvCxnSpPr/>
              <p:nvPr/>
            </p:nvCxnSpPr>
            <p:spPr>
              <a:xfrm flipH="1">
                <a:off x="7160632" y="1829707"/>
                <a:ext cx="432738" cy="470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3082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D46FB0A1-20BB-415F-B446-E328785C5540}"/>
              </a:ext>
            </a:extLst>
          </p:cNvPr>
          <p:cNvCxnSpPr>
            <a:cxnSpLocks/>
          </p:cNvCxnSpPr>
          <p:nvPr/>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646B305-A8AE-4C90-976B-F9249F1A90F8}"/>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 name="图片 32" descr="黑白色的标志&#10;&#10;中度可信度描述已自动生成">
            <a:extLst>
              <a:ext uri="{FF2B5EF4-FFF2-40B4-BE49-F238E27FC236}">
                <a16:creationId xmlns:a16="http://schemas.microsoft.com/office/drawing/2014/main" id="{8196777C-435C-4CF1-85B8-19029E198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4" name="灯片编号占位符 3">
            <a:extLst>
              <a:ext uri="{FF2B5EF4-FFF2-40B4-BE49-F238E27FC236}">
                <a16:creationId xmlns:a16="http://schemas.microsoft.com/office/drawing/2014/main" id="{99CE7DF5-63C2-4864-A1E3-E8DD59350B30}"/>
              </a:ext>
            </a:extLst>
          </p:cNvPr>
          <p:cNvSpPr>
            <a:spLocks noGrp="1"/>
          </p:cNvSpPr>
          <p:nvPr>
            <p:ph type="sldNum" sz="quarter" idx="12"/>
          </p:nvPr>
        </p:nvSpPr>
        <p:spPr/>
        <p:txBody>
          <a:bodyPr/>
          <a:lstStyle/>
          <a:p>
            <a:fld id="{CCBA9D17-A0D3-409F-BFF9-E5BAE63FEE36}" type="slidenum">
              <a:rPr lang="zh-CN" altLang="en-US" smtClean="0"/>
              <a:pPr/>
              <a:t>9</a:t>
            </a:fld>
            <a:endParaRPr lang="zh-CN" altLang="en-US" dirty="0"/>
          </a:p>
        </p:txBody>
      </p:sp>
      <p:sp>
        <p:nvSpPr>
          <p:cNvPr id="15" name="文本框 14">
            <a:extLst>
              <a:ext uri="{FF2B5EF4-FFF2-40B4-BE49-F238E27FC236}">
                <a16:creationId xmlns:a16="http://schemas.microsoft.com/office/drawing/2014/main" id="{2BE4115A-4BE7-5965-90EF-E8C93DF2BE42}"/>
              </a:ext>
            </a:extLst>
          </p:cNvPr>
          <p:cNvSpPr txBox="1"/>
          <p:nvPr/>
        </p:nvSpPr>
        <p:spPr>
          <a:xfrm>
            <a:off x="452512" y="300592"/>
            <a:ext cx="4606371" cy="461665"/>
          </a:xfrm>
          <a:prstGeom prst="rect">
            <a:avLst/>
          </a:prstGeom>
          <a:noFill/>
        </p:spPr>
        <p:txBody>
          <a:bodyPr wrap="square" rtlCol="0">
            <a:spAutoFit/>
          </a:bodyPr>
          <a:lstStyle/>
          <a:p>
            <a:r>
              <a:rPr lang="zh-CN" altLang="en-US" sz="2400" b="1" dirty="0">
                <a:solidFill>
                  <a:schemeClr val="accent1"/>
                </a:solidFill>
                <a:latin typeface="+mj-ea"/>
                <a:ea typeface="+mj-ea"/>
              </a:rPr>
              <a:t>模型初步选择</a:t>
            </a:r>
          </a:p>
        </p:txBody>
      </p:sp>
      <p:sp>
        <p:nvSpPr>
          <p:cNvPr id="2" name="Rectangle 1">
            <a:extLst>
              <a:ext uri="{FF2B5EF4-FFF2-40B4-BE49-F238E27FC236}">
                <a16:creationId xmlns:a16="http://schemas.microsoft.com/office/drawing/2014/main" id="{44884158-F0E0-0ADC-6526-A209FABD6BEE}"/>
              </a:ext>
            </a:extLst>
          </p:cNvPr>
          <p:cNvSpPr>
            <a:spLocks noChangeArrowheads="1"/>
          </p:cNvSpPr>
          <p:nvPr/>
        </p:nvSpPr>
        <p:spPr bwMode="auto">
          <a:xfrm>
            <a:off x="1212210" y="1502101"/>
            <a:ext cx="9767575"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本部分将在未经特征选择的数据上对不同模型进行比较，初步选取表现良好模型，待选模型包括：</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LR</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LDA</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KNN</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CART</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NB</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SVC</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NN</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AB</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GBM</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XGB</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LGBM</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RF</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ET</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。采取的方法为</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K</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折交叉验证（</a:t>
            </a:r>
            <a:r>
              <a:rPr kumimoji="0" lang="en-US" altLang="zh-CN" sz="2000" b="0" i="0" u="none" strike="noStrike" cap="none" normalizeH="0" baseline="0" dirty="0">
                <a:ln>
                  <a:noFill/>
                </a:ln>
                <a:solidFill>
                  <a:schemeClr val="accent1"/>
                </a:solidFill>
                <a:effectLst/>
                <a:latin typeface="+mn-ea"/>
                <a:cs typeface="Times New Roman" panose="02020603050405020304" pitchFamily="18" charset="0"/>
              </a:rPr>
              <a:t>K=5</a:t>
            </a:r>
            <a:r>
              <a:rPr kumimoji="0" lang="zh-CN" altLang="en-US" sz="2000" b="0" i="0" u="none" strike="noStrike" cap="none" normalizeH="0" baseline="0" dirty="0">
                <a:ln>
                  <a:noFill/>
                </a:ln>
                <a:solidFill>
                  <a:schemeClr val="accent1"/>
                </a:solidFill>
                <a:effectLst/>
                <a:latin typeface="+mn-ea"/>
                <a:cs typeface="Times New Roman" panose="02020603050405020304" pitchFamily="18" charset="0"/>
              </a:rPr>
              <a:t>）。</a:t>
            </a:r>
            <a:endParaRPr kumimoji="0" lang="zh-CN" altLang="en-US" sz="3200" b="0" i="0" u="none" strike="noStrike" cap="none" normalizeH="0" baseline="0" dirty="0">
              <a:ln>
                <a:noFill/>
              </a:ln>
              <a:solidFill>
                <a:schemeClr val="accent1"/>
              </a:solidFill>
              <a:effectLst/>
              <a:latin typeface="+mn-ea"/>
            </a:endParaRPr>
          </a:p>
        </p:txBody>
      </p:sp>
      <p:graphicFrame>
        <p:nvGraphicFramePr>
          <p:cNvPr id="3" name="表格 2">
            <a:extLst>
              <a:ext uri="{FF2B5EF4-FFF2-40B4-BE49-F238E27FC236}">
                <a16:creationId xmlns:a16="http://schemas.microsoft.com/office/drawing/2014/main" id="{93156EA1-8CE2-70C2-0E53-399A90D2AB26}"/>
              </a:ext>
            </a:extLst>
          </p:cNvPr>
          <p:cNvGraphicFramePr>
            <a:graphicFrameLocks noGrp="1"/>
          </p:cNvGraphicFramePr>
          <p:nvPr>
            <p:extLst>
              <p:ext uri="{D42A27DB-BD31-4B8C-83A1-F6EECF244321}">
                <p14:modId xmlns:p14="http://schemas.microsoft.com/office/powerpoint/2010/main" val="3957583289"/>
              </p:ext>
            </p:extLst>
          </p:nvPr>
        </p:nvGraphicFramePr>
        <p:xfrm>
          <a:off x="573703" y="3463984"/>
          <a:ext cx="11044591" cy="2082794"/>
        </p:xfrm>
        <a:graphic>
          <a:graphicData uri="http://schemas.openxmlformats.org/drawingml/2006/table">
            <a:tbl>
              <a:tblPr firstRow="1" firstCol="1" bandRow="1">
                <a:tableStyleId>{5C22544A-7EE6-4342-B048-85BDC9FD1C3A}</a:tableStyleId>
              </a:tblPr>
              <a:tblGrid>
                <a:gridCol w="1228532">
                  <a:extLst>
                    <a:ext uri="{9D8B030D-6E8A-4147-A177-3AD203B41FA5}">
                      <a16:colId xmlns:a16="http://schemas.microsoft.com/office/drawing/2014/main" val="3979509556"/>
                    </a:ext>
                  </a:extLst>
                </a:gridCol>
                <a:gridCol w="781163">
                  <a:extLst>
                    <a:ext uri="{9D8B030D-6E8A-4147-A177-3AD203B41FA5}">
                      <a16:colId xmlns:a16="http://schemas.microsoft.com/office/drawing/2014/main" val="3571355059"/>
                    </a:ext>
                  </a:extLst>
                </a:gridCol>
                <a:gridCol w="752908">
                  <a:extLst>
                    <a:ext uri="{9D8B030D-6E8A-4147-A177-3AD203B41FA5}">
                      <a16:colId xmlns:a16="http://schemas.microsoft.com/office/drawing/2014/main" val="897207361"/>
                    </a:ext>
                  </a:extLst>
                </a:gridCol>
                <a:gridCol w="752908">
                  <a:extLst>
                    <a:ext uri="{9D8B030D-6E8A-4147-A177-3AD203B41FA5}">
                      <a16:colId xmlns:a16="http://schemas.microsoft.com/office/drawing/2014/main" val="1987475727"/>
                    </a:ext>
                  </a:extLst>
                </a:gridCol>
                <a:gridCol w="752908">
                  <a:extLst>
                    <a:ext uri="{9D8B030D-6E8A-4147-A177-3AD203B41FA5}">
                      <a16:colId xmlns:a16="http://schemas.microsoft.com/office/drawing/2014/main" val="2959930073"/>
                    </a:ext>
                  </a:extLst>
                </a:gridCol>
                <a:gridCol w="752908">
                  <a:extLst>
                    <a:ext uri="{9D8B030D-6E8A-4147-A177-3AD203B41FA5}">
                      <a16:colId xmlns:a16="http://schemas.microsoft.com/office/drawing/2014/main" val="2035304142"/>
                    </a:ext>
                  </a:extLst>
                </a:gridCol>
                <a:gridCol w="752908">
                  <a:extLst>
                    <a:ext uri="{9D8B030D-6E8A-4147-A177-3AD203B41FA5}">
                      <a16:colId xmlns:a16="http://schemas.microsoft.com/office/drawing/2014/main" val="1458503698"/>
                    </a:ext>
                  </a:extLst>
                </a:gridCol>
                <a:gridCol w="752908">
                  <a:extLst>
                    <a:ext uri="{9D8B030D-6E8A-4147-A177-3AD203B41FA5}">
                      <a16:colId xmlns:a16="http://schemas.microsoft.com/office/drawing/2014/main" val="2991587804"/>
                    </a:ext>
                  </a:extLst>
                </a:gridCol>
                <a:gridCol w="752908">
                  <a:extLst>
                    <a:ext uri="{9D8B030D-6E8A-4147-A177-3AD203B41FA5}">
                      <a16:colId xmlns:a16="http://schemas.microsoft.com/office/drawing/2014/main" val="3032617460"/>
                    </a:ext>
                  </a:extLst>
                </a:gridCol>
                <a:gridCol w="752908">
                  <a:extLst>
                    <a:ext uri="{9D8B030D-6E8A-4147-A177-3AD203B41FA5}">
                      <a16:colId xmlns:a16="http://schemas.microsoft.com/office/drawing/2014/main" val="1294397641"/>
                    </a:ext>
                  </a:extLst>
                </a:gridCol>
                <a:gridCol w="752908">
                  <a:extLst>
                    <a:ext uri="{9D8B030D-6E8A-4147-A177-3AD203B41FA5}">
                      <a16:colId xmlns:a16="http://schemas.microsoft.com/office/drawing/2014/main" val="3128744596"/>
                    </a:ext>
                  </a:extLst>
                </a:gridCol>
                <a:gridCol w="752908">
                  <a:extLst>
                    <a:ext uri="{9D8B030D-6E8A-4147-A177-3AD203B41FA5}">
                      <a16:colId xmlns:a16="http://schemas.microsoft.com/office/drawing/2014/main" val="3862857389"/>
                    </a:ext>
                  </a:extLst>
                </a:gridCol>
                <a:gridCol w="752908">
                  <a:extLst>
                    <a:ext uri="{9D8B030D-6E8A-4147-A177-3AD203B41FA5}">
                      <a16:colId xmlns:a16="http://schemas.microsoft.com/office/drawing/2014/main" val="595924991"/>
                    </a:ext>
                  </a:extLst>
                </a:gridCol>
                <a:gridCol w="752908">
                  <a:extLst>
                    <a:ext uri="{9D8B030D-6E8A-4147-A177-3AD203B41FA5}">
                      <a16:colId xmlns:a16="http://schemas.microsoft.com/office/drawing/2014/main" val="3761928427"/>
                    </a:ext>
                  </a:extLst>
                </a:gridCol>
              </a:tblGrid>
              <a:tr h="696455">
                <a:tc>
                  <a:txBody>
                    <a:bodyPr/>
                    <a:lstStyle/>
                    <a:p>
                      <a:endParaRPr lang="zh-CN" sz="2000">
                        <a:effectLst/>
                        <a:latin typeface="Times New Roman" panose="02020603050405020304" pitchFamily="18" charset="0"/>
                      </a:endParaRPr>
                    </a:p>
                  </a:txBody>
                  <a:tcPr marL="68580" marR="68580" marT="0" marB="0" anchor="ctr"/>
                </a:tc>
                <a:tc>
                  <a:txBody>
                    <a:bodyPr/>
                    <a:lstStyle/>
                    <a:p>
                      <a:pPr algn="just"/>
                      <a:r>
                        <a:rPr lang="en-US" sz="2000" kern="100" dirty="0">
                          <a:effectLst/>
                        </a:rPr>
                        <a:t>LR</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LDA</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KNN</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1600" kern="100" dirty="0">
                          <a:effectLst/>
                        </a:rPr>
                        <a:t>CART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NB</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a:effectLst/>
                        </a:rPr>
                        <a:t>SVC</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NN</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AB</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a:effectLst/>
                        </a:rPr>
                        <a:t>GBM</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XGB</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1600" b="1" kern="100" dirty="0">
                          <a:effectLst/>
                        </a:rPr>
                        <a:t>LGBM</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RF</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000" kern="100" dirty="0">
                          <a:effectLst/>
                        </a:rPr>
                        <a:t>ET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9505605"/>
                  </a:ext>
                </a:extLst>
              </a:tr>
              <a:tr h="550594">
                <a:tc>
                  <a:txBody>
                    <a:bodyPr/>
                    <a:lstStyle/>
                    <a:p>
                      <a:pPr algn="just"/>
                      <a:r>
                        <a:rPr lang="en-US" sz="2400" kern="100">
                          <a:effectLst/>
                        </a:rPr>
                        <a:t>recall</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0.56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0.74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0.86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0.79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dirty="0">
                          <a:effectLst/>
                        </a:rPr>
                        <a:t>0.49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0.39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dirty="0">
                          <a:effectLst/>
                        </a:rPr>
                        <a:t>0.72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0.84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0.88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0.94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b="1" kern="100" dirty="0">
                          <a:effectLst/>
                        </a:rPr>
                        <a:t>0.94 </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0.86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0.89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20197015"/>
                  </a:ext>
                </a:extLst>
              </a:tr>
              <a:tr h="835745">
                <a:tc>
                  <a:txBody>
                    <a:bodyPr/>
                    <a:lstStyle/>
                    <a:p>
                      <a:pPr algn="just"/>
                      <a:r>
                        <a:rPr lang="en-US" sz="2200" kern="100" dirty="0" err="1">
                          <a:effectLst/>
                        </a:rPr>
                        <a:t>roc_auc</a:t>
                      </a:r>
                      <a:endParaRPr lang="zh-CN" sz="2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0.77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0.87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0.92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0.79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0.68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0.80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0.76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0.93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0.97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0.98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b="1" kern="100" dirty="0">
                          <a:effectLst/>
                        </a:rPr>
                        <a:t>0.98 </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a:effectLst/>
                        </a:rPr>
                        <a:t>0.95 </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2400" kern="100" dirty="0">
                          <a:effectLst/>
                        </a:rPr>
                        <a:t>0.97 </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69668434"/>
                  </a:ext>
                </a:extLst>
              </a:tr>
            </a:tbl>
          </a:graphicData>
        </a:graphic>
      </p:graphicFrame>
    </p:spTree>
    <p:extLst>
      <p:ext uri="{BB962C8B-B14F-4D97-AF65-F5344CB8AC3E}">
        <p14:creationId xmlns:p14="http://schemas.microsoft.com/office/powerpoint/2010/main" val="2365792353"/>
      </p:ext>
    </p:extLst>
  </p:cSld>
  <p:clrMapOvr>
    <a:masterClrMapping/>
  </p:clrMapOvr>
</p:sld>
</file>

<file path=ppt/theme/theme1.xml><?xml version="1.0" encoding="utf-8"?>
<a:theme xmlns:a="http://schemas.openxmlformats.org/drawingml/2006/main" name="1_Office 主题​​">
  <a:themeElements>
    <a:clrScheme name="北京大学-红色主题">
      <a:dk1>
        <a:sysClr val="windowText" lastClr="000000"/>
      </a:dk1>
      <a:lt1>
        <a:sysClr val="window" lastClr="FFFFFF"/>
      </a:lt1>
      <a:dk2>
        <a:srgbClr val="44546A"/>
      </a:dk2>
      <a:lt2>
        <a:srgbClr val="E7E6E6"/>
      </a:lt2>
      <a:accent1>
        <a:srgbClr val="94070A"/>
      </a:accent1>
      <a:accent2>
        <a:srgbClr val="D7C8B5"/>
      </a:accent2>
      <a:accent3>
        <a:srgbClr val="A5A5A5"/>
      </a:accent3>
      <a:accent4>
        <a:srgbClr val="0B4065"/>
      </a:accent4>
      <a:accent5>
        <a:srgbClr val="5B9BD5"/>
      </a:accent5>
      <a:accent6>
        <a:srgbClr val="70AD47"/>
      </a:accent6>
      <a:hlink>
        <a:srgbClr val="94070A"/>
      </a:hlink>
      <a:folHlink>
        <a:srgbClr val="954F72"/>
      </a:folHlink>
    </a:clrScheme>
    <a:fontScheme name="loawae3m">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1689</Words>
  <Application>Microsoft Macintosh PowerPoint</Application>
  <PresentationFormat>宽屏</PresentationFormat>
  <Paragraphs>261</Paragraphs>
  <Slides>27</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微软雅黑</vt:lpstr>
      <vt:lpstr>Arial</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卓识</dc:creator>
  <cp:lastModifiedBy>Microsoft Office User</cp:lastModifiedBy>
  <cp:revision>13</cp:revision>
  <dcterms:created xsi:type="dcterms:W3CDTF">2022-06-20T15:24:47Z</dcterms:created>
  <dcterms:modified xsi:type="dcterms:W3CDTF">2022-09-11T16:01:53Z</dcterms:modified>
</cp:coreProperties>
</file>