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Giuseppe de Candi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+jan@midokura.com +ryu@midokura.com 
Can we add this text below the second diagram?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5"/>
            <a:ext cx="8229600" cy="56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768774"/>
            <a:ext cx="8229600" cy="4157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2386173" y="1703750"/>
            <a:ext cx="206400" cy="170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0" name="Shape 80"/>
          <p:cNvCxnSpPr>
            <a:stCxn id="79" idx="0"/>
            <a:endCxn id="81" idx="2"/>
          </p:cNvCxnSpPr>
          <p:nvPr/>
        </p:nvCxnSpPr>
        <p:spPr>
          <a:xfrm rot="-5400000">
            <a:off x="2973123" y="436400"/>
            <a:ext cx="783600" cy="17511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>
            <a:stCxn id="79" idx="7"/>
            <a:endCxn id="81" idx="3"/>
          </p:cNvCxnSpPr>
          <p:nvPr/>
        </p:nvCxnSpPr>
        <p:spPr>
          <a:xfrm rot="-5400000">
            <a:off x="3042346" y="500548"/>
            <a:ext cx="748200" cy="17082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" name="Shape 81"/>
          <p:cNvSpPr/>
          <p:nvPr/>
        </p:nvSpPr>
        <p:spPr>
          <a:xfrm>
            <a:off x="4240323" y="834775"/>
            <a:ext cx="206400" cy="170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7012173" y="1703750"/>
            <a:ext cx="206400" cy="170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4" name="Shape 84"/>
          <p:cNvCxnSpPr>
            <a:stCxn id="83" idx="0"/>
            <a:endCxn id="85" idx="4"/>
          </p:cNvCxnSpPr>
          <p:nvPr/>
        </p:nvCxnSpPr>
        <p:spPr>
          <a:xfrm flipH="1" rot="5400000">
            <a:off x="5946423" y="534800"/>
            <a:ext cx="698400" cy="1639500"/>
          </a:xfrm>
          <a:prstGeom prst="curvedConnector3">
            <a:avLst>
              <a:gd fmla="val 49991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>
            <a:stCxn id="83" idx="7"/>
            <a:endCxn id="85" idx="6"/>
          </p:cNvCxnSpPr>
          <p:nvPr/>
        </p:nvCxnSpPr>
        <p:spPr>
          <a:xfrm flipH="1" rot="5400000">
            <a:off x="5979496" y="519898"/>
            <a:ext cx="808500" cy="16092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" name="Shape 85"/>
          <p:cNvSpPr/>
          <p:nvPr/>
        </p:nvSpPr>
        <p:spPr>
          <a:xfrm>
            <a:off x="5372723" y="834775"/>
            <a:ext cx="206400" cy="170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1344425" y="2572725"/>
            <a:ext cx="19995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/>
          <p:nvPr/>
        </p:nvSpPr>
        <p:spPr>
          <a:xfrm>
            <a:off x="1447875" y="2895700"/>
            <a:ext cx="636900" cy="6357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1567275" y="3025900"/>
            <a:ext cx="398100" cy="36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 flipH="1">
            <a:off x="1567275" y="3025900"/>
            <a:ext cx="386700" cy="37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/>
          <p:nvPr/>
        </p:nvCxnSpPr>
        <p:spPr>
          <a:xfrm>
            <a:off x="1268925" y="3872325"/>
            <a:ext cx="80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2" name="Shape 92"/>
          <p:cNvSpPr/>
          <p:nvPr/>
        </p:nvSpPr>
        <p:spPr>
          <a:xfrm>
            <a:off x="2133675" y="1676500"/>
            <a:ext cx="636900" cy="635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3" name="Shape 93"/>
          <p:cNvCxnSpPr/>
          <p:nvPr/>
        </p:nvCxnSpPr>
        <p:spPr>
          <a:xfrm>
            <a:off x="2253075" y="1806700"/>
            <a:ext cx="398100" cy="36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/>
          <p:nvPr/>
        </p:nvCxnSpPr>
        <p:spPr>
          <a:xfrm flipH="1">
            <a:off x="2253075" y="1806700"/>
            <a:ext cx="386700" cy="37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/>
          <p:nvPr/>
        </p:nvSpPr>
        <p:spPr>
          <a:xfrm>
            <a:off x="1257925" y="4211575"/>
            <a:ext cx="378600" cy="242400"/>
          </a:xfrm>
          <a:prstGeom prst="roundRect">
            <a:avLst>
              <a:gd fmla="val 11388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VM</a:t>
            </a:r>
          </a:p>
        </p:txBody>
      </p:sp>
      <p:sp>
        <p:nvSpPr>
          <p:cNvPr id="96" name="Shape 96"/>
          <p:cNvSpPr/>
          <p:nvPr/>
        </p:nvSpPr>
        <p:spPr>
          <a:xfrm>
            <a:off x="5486475" y="2895700"/>
            <a:ext cx="636900" cy="6357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5605875" y="3025900"/>
            <a:ext cx="398100" cy="36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/>
          <p:nvPr/>
        </p:nvCxnSpPr>
        <p:spPr>
          <a:xfrm flipH="1">
            <a:off x="5605875" y="3025900"/>
            <a:ext cx="386700" cy="37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>
            <a:off x="5383725" y="3872325"/>
            <a:ext cx="80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/>
          <p:nvPr/>
        </p:nvSpPr>
        <p:spPr>
          <a:xfrm>
            <a:off x="6858075" y="1676500"/>
            <a:ext cx="636900" cy="635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1" name="Shape 101"/>
          <p:cNvCxnSpPr/>
          <p:nvPr/>
        </p:nvCxnSpPr>
        <p:spPr>
          <a:xfrm>
            <a:off x="6977475" y="1806700"/>
            <a:ext cx="398100" cy="36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/>
          <p:nvPr/>
        </p:nvCxnSpPr>
        <p:spPr>
          <a:xfrm flipH="1">
            <a:off x="6977475" y="1806700"/>
            <a:ext cx="386700" cy="37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" name="Shape 103"/>
          <p:cNvSpPr/>
          <p:nvPr/>
        </p:nvSpPr>
        <p:spPr>
          <a:xfrm>
            <a:off x="5372725" y="4211575"/>
            <a:ext cx="378600" cy="242400"/>
          </a:xfrm>
          <a:prstGeom prst="roundRect">
            <a:avLst>
              <a:gd fmla="val 11388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VM</a:t>
            </a:r>
          </a:p>
        </p:txBody>
      </p:sp>
      <p:sp>
        <p:nvSpPr>
          <p:cNvPr id="104" name="Shape 104"/>
          <p:cNvSpPr/>
          <p:nvPr/>
        </p:nvSpPr>
        <p:spPr>
          <a:xfrm>
            <a:off x="2514675" y="2895700"/>
            <a:ext cx="636900" cy="6357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5" name="Shape 105"/>
          <p:cNvCxnSpPr/>
          <p:nvPr/>
        </p:nvCxnSpPr>
        <p:spPr>
          <a:xfrm>
            <a:off x="2634075" y="3025900"/>
            <a:ext cx="398100" cy="36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/>
          <p:nvPr/>
        </p:nvCxnSpPr>
        <p:spPr>
          <a:xfrm flipH="1">
            <a:off x="2634075" y="3025900"/>
            <a:ext cx="386700" cy="37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2411925" y="3872325"/>
            <a:ext cx="80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" name="Shape 108"/>
          <p:cNvSpPr/>
          <p:nvPr/>
        </p:nvSpPr>
        <p:spPr>
          <a:xfrm>
            <a:off x="2400925" y="4211575"/>
            <a:ext cx="378600" cy="242400"/>
          </a:xfrm>
          <a:prstGeom prst="roundRect">
            <a:avLst>
              <a:gd fmla="val 11388" name="adj"/>
            </a:avLst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VM</a:t>
            </a:r>
          </a:p>
        </p:txBody>
      </p:sp>
      <p:cxnSp>
        <p:nvCxnSpPr>
          <p:cNvPr id="109" name="Shape 109"/>
          <p:cNvCxnSpPr/>
          <p:nvPr/>
        </p:nvCxnSpPr>
        <p:spPr>
          <a:xfrm flipH="1" rot="10800000">
            <a:off x="5459225" y="2565825"/>
            <a:ext cx="1933200" cy="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" name="Shape 110"/>
          <p:cNvSpPr/>
          <p:nvPr/>
        </p:nvSpPr>
        <p:spPr>
          <a:xfrm>
            <a:off x="6629475" y="2895700"/>
            <a:ext cx="636900" cy="6357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1" name="Shape 111"/>
          <p:cNvCxnSpPr/>
          <p:nvPr/>
        </p:nvCxnSpPr>
        <p:spPr>
          <a:xfrm>
            <a:off x="6748875" y="3025900"/>
            <a:ext cx="398100" cy="36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/>
          <p:nvPr/>
        </p:nvCxnSpPr>
        <p:spPr>
          <a:xfrm flipH="1">
            <a:off x="6748875" y="3025900"/>
            <a:ext cx="386700" cy="37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/>
          <p:nvPr/>
        </p:nvCxnSpPr>
        <p:spPr>
          <a:xfrm>
            <a:off x="6526725" y="3872325"/>
            <a:ext cx="80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4" name="Shape 114"/>
          <p:cNvSpPr/>
          <p:nvPr/>
        </p:nvSpPr>
        <p:spPr>
          <a:xfrm>
            <a:off x="6515725" y="4211575"/>
            <a:ext cx="378600" cy="242400"/>
          </a:xfrm>
          <a:prstGeom prst="roundRect">
            <a:avLst>
              <a:gd fmla="val 11388" name="adj"/>
            </a:avLst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VM</a:t>
            </a:r>
          </a:p>
        </p:txBody>
      </p:sp>
      <p:cxnSp>
        <p:nvCxnSpPr>
          <p:cNvPr id="115" name="Shape 115"/>
          <p:cNvCxnSpPr>
            <a:stCxn id="95" idx="0"/>
          </p:cNvCxnSpPr>
          <p:nvPr/>
        </p:nvCxnSpPr>
        <p:spPr>
          <a:xfrm rot="10800000">
            <a:off x="1446025" y="3877675"/>
            <a:ext cx="1200" cy="3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>
            <a:stCxn id="88" idx="4"/>
          </p:cNvCxnSpPr>
          <p:nvPr/>
        </p:nvCxnSpPr>
        <p:spPr>
          <a:xfrm>
            <a:off x="1766325" y="3531400"/>
            <a:ext cx="1500" cy="35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>
            <a:stCxn id="88" idx="0"/>
          </p:cNvCxnSpPr>
          <p:nvPr/>
        </p:nvCxnSpPr>
        <p:spPr>
          <a:xfrm rot="10800000">
            <a:off x="1748925" y="2565700"/>
            <a:ext cx="17400" cy="3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stCxn id="92" idx="4"/>
          </p:cNvCxnSpPr>
          <p:nvPr/>
        </p:nvCxnSpPr>
        <p:spPr>
          <a:xfrm>
            <a:off x="2452125" y="2312200"/>
            <a:ext cx="9000" cy="26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/>
          <p:nvPr/>
        </p:nvSpPr>
        <p:spPr>
          <a:xfrm>
            <a:off x="1715125" y="4211575"/>
            <a:ext cx="378600" cy="242400"/>
          </a:xfrm>
          <a:prstGeom prst="roundRect">
            <a:avLst>
              <a:gd fmla="val 11388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VM</a:t>
            </a:r>
          </a:p>
        </p:txBody>
      </p:sp>
      <p:cxnSp>
        <p:nvCxnSpPr>
          <p:cNvPr id="120" name="Shape 120"/>
          <p:cNvCxnSpPr>
            <a:stCxn id="119" idx="0"/>
          </p:cNvCxnSpPr>
          <p:nvPr/>
        </p:nvCxnSpPr>
        <p:spPr>
          <a:xfrm rot="10800000">
            <a:off x="1903225" y="3877675"/>
            <a:ext cx="1200" cy="3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1" name="Shape 121"/>
          <p:cNvSpPr/>
          <p:nvPr/>
        </p:nvSpPr>
        <p:spPr>
          <a:xfrm>
            <a:off x="2858125" y="4211575"/>
            <a:ext cx="378600" cy="242400"/>
          </a:xfrm>
          <a:prstGeom prst="roundRect">
            <a:avLst>
              <a:gd fmla="val 11388" name="adj"/>
            </a:avLst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VM</a:t>
            </a:r>
          </a:p>
        </p:txBody>
      </p:sp>
      <p:sp>
        <p:nvSpPr>
          <p:cNvPr id="122" name="Shape 122"/>
          <p:cNvSpPr/>
          <p:nvPr/>
        </p:nvSpPr>
        <p:spPr>
          <a:xfrm>
            <a:off x="5829925" y="4211575"/>
            <a:ext cx="378600" cy="242400"/>
          </a:xfrm>
          <a:prstGeom prst="roundRect">
            <a:avLst>
              <a:gd fmla="val 11388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VM</a:t>
            </a:r>
          </a:p>
        </p:txBody>
      </p:sp>
      <p:sp>
        <p:nvSpPr>
          <p:cNvPr id="123" name="Shape 123"/>
          <p:cNvSpPr/>
          <p:nvPr/>
        </p:nvSpPr>
        <p:spPr>
          <a:xfrm>
            <a:off x="6972925" y="4211575"/>
            <a:ext cx="378600" cy="242400"/>
          </a:xfrm>
          <a:prstGeom prst="roundRect">
            <a:avLst>
              <a:gd fmla="val 11388" name="adj"/>
            </a:avLst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VM</a:t>
            </a:r>
          </a:p>
        </p:txBody>
      </p:sp>
      <p:cxnSp>
        <p:nvCxnSpPr>
          <p:cNvPr id="124" name="Shape 124"/>
          <p:cNvCxnSpPr/>
          <p:nvPr/>
        </p:nvCxnSpPr>
        <p:spPr>
          <a:xfrm rot="10800000">
            <a:off x="2589025" y="3877675"/>
            <a:ext cx="1200" cy="3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2833125" y="3531400"/>
            <a:ext cx="1500" cy="35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/>
          <p:nvPr/>
        </p:nvCxnSpPr>
        <p:spPr>
          <a:xfrm rot="10800000">
            <a:off x="2815725" y="2565700"/>
            <a:ext cx="17400" cy="3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/>
          <p:nvPr/>
        </p:nvCxnSpPr>
        <p:spPr>
          <a:xfrm rot="10800000">
            <a:off x="3046225" y="3877675"/>
            <a:ext cx="1200" cy="3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/>
          <p:nvPr/>
        </p:nvCxnSpPr>
        <p:spPr>
          <a:xfrm rot="10800000">
            <a:off x="5560825" y="3877675"/>
            <a:ext cx="1200" cy="3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5804925" y="3531400"/>
            <a:ext cx="1500" cy="35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/>
          <p:nvPr/>
        </p:nvCxnSpPr>
        <p:spPr>
          <a:xfrm rot="10800000">
            <a:off x="5787525" y="2565700"/>
            <a:ext cx="17400" cy="3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6018025" y="3877675"/>
            <a:ext cx="1200" cy="3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/>
          <p:nvPr/>
        </p:nvCxnSpPr>
        <p:spPr>
          <a:xfrm rot="10800000">
            <a:off x="6703825" y="3877675"/>
            <a:ext cx="1200" cy="3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3" name="Shape 133"/>
          <p:cNvCxnSpPr/>
          <p:nvPr/>
        </p:nvCxnSpPr>
        <p:spPr>
          <a:xfrm>
            <a:off x="6947925" y="3531400"/>
            <a:ext cx="1500" cy="35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" name="Shape 134"/>
          <p:cNvCxnSpPr/>
          <p:nvPr/>
        </p:nvCxnSpPr>
        <p:spPr>
          <a:xfrm rot="10800000">
            <a:off x="6930525" y="2565700"/>
            <a:ext cx="17400" cy="3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" name="Shape 135"/>
          <p:cNvCxnSpPr/>
          <p:nvPr/>
        </p:nvCxnSpPr>
        <p:spPr>
          <a:xfrm rot="10800000">
            <a:off x="7161025" y="3877675"/>
            <a:ext cx="1200" cy="3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6" name="Shape 136"/>
          <p:cNvCxnSpPr/>
          <p:nvPr/>
        </p:nvCxnSpPr>
        <p:spPr>
          <a:xfrm>
            <a:off x="7176525" y="2312200"/>
            <a:ext cx="9000" cy="26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7" name="Shape 137"/>
          <p:cNvSpPr txBox="1"/>
          <p:nvPr/>
        </p:nvSpPr>
        <p:spPr>
          <a:xfrm>
            <a:off x="1130850" y="3719225"/>
            <a:ext cx="7362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10.0.0.0/24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197650" y="3719225"/>
            <a:ext cx="7362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10.0.0.0/24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169450" y="3719225"/>
            <a:ext cx="7362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10.0.1.0/24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312450" y="3719225"/>
            <a:ext cx="7362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10.0.1.0/24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283250" y="2352125"/>
            <a:ext cx="1079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00"/>
              <a:t>Public Network</a:t>
            </a:r>
          </a:p>
        </p:txBody>
      </p:sp>
      <p:sp>
        <p:nvSpPr>
          <p:cNvPr id="142" name="Shape 142"/>
          <p:cNvSpPr/>
          <p:nvPr/>
        </p:nvSpPr>
        <p:spPr>
          <a:xfrm>
            <a:off x="4028625" y="695000"/>
            <a:ext cx="1655400" cy="511800"/>
          </a:xfrm>
          <a:prstGeom prst="cloudCallout">
            <a:avLst>
              <a:gd fmla="val -17106" name="adj1"/>
              <a:gd fmla="val 49995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sp>
        <p:nvSpPr>
          <p:cNvPr id="143" name="Shape 143"/>
          <p:cNvSpPr/>
          <p:nvPr/>
        </p:nvSpPr>
        <p:spPr>
          <a:xfrm>
            <a:off x="4028625" y="1533200"/>
            <a:ext cx="1655400" cy="511800"/>
          </a:xfrm>
          <a:prstGeom prst="cloudCallout">
            <a:avLst>
              <a:gd fmla="val -17106" name="adj1"/>
              <a:gd fmla="val 49995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Private WAN</a:t>
            </a:r>
          </a:p>
        </p:txBody>
      </p:sp>
      <p:sp>
        <p:nvSpPr>
          <p:cNvPr id="144" name="Shape 144"/>
          <p:cNvSpPr/>
          <p:nvPr/>
        </p:nvSpPr>
        <p:spPr>
          <a:xfrm>
            <a:off x="1937600" y="1884665"/>
            <a:ext cx="3605150" cy="1152950"/>
          </a:xfrm>
          <a:custGeom>
            <a:pathLst>
              <a:path extrusionOk="0" h="46118" w="144206">
                <a:moveTo>
                  <a:pt x="0" y="41965"/>
                </a:moveTo>
                <a:cubicBezTo>
                  <a:pt x="7172" y="39763"/>
                  <a:pt x="29822" y="33220"/>
                  <a:pt x="43035" y="28753"/>
                </a:cubicBezTo>
                <a:cubicBezTo>
                  <a:pt x="56247" y="24285"/>
                  <a:pt x="69145" y="19880"/>
                  <a:pt x="79275" y="15162"/>
                </a:cubicBezTo>
                <a:cubicBezTo>
                  <a:pt x="89404" y="10443"/>
                  <a:pt x="96514" y="1761"/>
                  <a:pt x="103813" y="440"/>
                </a:cubicBezTo>
                <a:cubicBezTo>
                  <a:pt x="111111" y="-881"/>
                  <a:pt x="117529" y="1320"/>
                  <a:pt x="123066" y="7235"/>
                </a:cubicBezTo>
                <a:cubicBezTo>
                  <a:pt x="128602" y="13149"/>
                  <a:pt x="133510" y="29444"/>
                  <a:pt x="137034" y="35925"/>
                </a:cubicBezTo>
                <a:cubicBezTo>
                  <a:pt x="140557" y="42405"/>
                  <a:pt x="143010" y="44419"/>
                  <a:pt x="144206" y="46118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5" name="Shape 145"/>
          <p:cNvSpPr/>
          <p:nvPr/>
        </p:nvSpPr>
        <p:spPr>
          <a:xfrm>
            <a:off x="3117300" y="1832744"/>
            <a:ext cx="3539100" cy="1252050"/>
          </a:xfrm>
          <a:custGeom>
            <a:pathLst>
              <a:path extrusionOk="0" h="50082" w="141564">
                <a:moveTo>
                  <a:pt x="0" y="48950"/>
                </a:moveTo>
                <a:cubicBezTo>
                  <a:pt x="5159" y="47754"/>
                  <a:pt x="20636" y="45929"/>
                  <a:pt x="30955" y="41777"/>
                </a:cubicBezTo>
                <a:cubicBezTo>
                  <a:pt x="41273" y="37624"/>
                  <a:pt x="54297" y="30389"/>
                  <a:pt x="61910" y="24035"/>
                </a:cubicBezTo>
                <a:cubicBezTo>
                  <a:pt x="69523" y="17680"/>
                  <a:pt x="71851" y="7550"/>
                  <a:pt x="76633" y="3649"/>
                </a:cubicBezTo>
                <a:cubicBezTo>
                  <a:pt x="81414" y="-252"/>
                  <a:pt x="85693" y="-503"/>
                  <a:pt x="90601" y="629"/>
                </a:cubicBezTo>
                <a:cubicBezTo>
                  <a:pt x="95508" y="1761"/>
                  <a:pt x="101610" y="6354"/>
                  <a:pt x="106078" y="10444"/>
                </a:cubicBezTo>
                <a:cubicBezTo>
                  <a:pt x="110545" y="14533"/>
                  <a:pt x="113251" y="20007"/>
                  <a:pt x="117404" y="25167"/>
                </a:cubicBezTo>
                <a:cubicBezTo>
                  <a:pt x="121556" y="30326"/>
                  <a:pt x="126967" y="37247"/>
                  <a:pt x="130994" y="41400"/>
                </a:cubicBezTo>
                <a:cubicBezTo>
                  <a:pt x="135020" y="45552"/>
                  <a:pt x="139802" y="48635"/>
                  <a:pt x="141564" y="50082"/>
                </a:cubicBezTo>
              </a:path>
            </a:pathLst>
          </a:cu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6" name="Shape 146"/>
          <p:cNvSpPr txBox="1"/>
          <p:nvPr/>
        </p:nvSpPr>
        <p:spPr>
          <a:xfrm>
            <a:off x="3569250" y="2961725"/>
            <a:ext cx="1497600" cy="37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00"/>
              <a:t>Peering links carry private address traffic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435650" y="751925"/>
            <a:ext cx="7362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Site A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769650" y="751925"/>
            <a:ext cx="7362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Site B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160050" y="2352125"/>
            <a:ext cx="1079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00"/>
              <a:t>Public Network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1142050" y="447125"/>
            <a:ext cx="8013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Site A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901600" y="3042875"/>
            <a:ext cx="14745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192.168.0.0/24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273200" y="3426875"/>
            <a:ext cx="1474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192.168.0.1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054000" y="1140875"/>
            <a:ext cx="8703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200.200.0.1</a:t>
            </a:r>
          </a:p>
        </p:txBody>
      </p:sp>
      <p:sp>
        <p:nvSpPr>
          <p:cNvPr id="158" name="Shape 158"/>
          <p:cNvSpPr/>
          <p:nvPr/>
        </p:nvSpPr>
        <p:spPr>
          <a:xfrm>
            <a:off x="1981700" y="3635250"/>
            <a:ext cx="689100" cy="635700"/>
          </a:xfrm>
          <a:prstGeom prst="flowChartSummingJunction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9" name="Shape 159"/>
          <p:cNvCxnSpPr>
            <a:stCxn id="158" idx="4"/>
          </p:cNvCxnSpPr>
          <p:nvPr/>
        </p:nvCxnSpPr>
        <p:spPr>
          <a:xfrm rot="5400000">
            <a:off x="1677500" y="3944700"/>
            <a:ext cx="322500" cy="97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0" name="Shape 160"/>
          <p:cNvSpPr txBox="1"/>
          <p:nvPr/>
        </p:nvSpPr>
        <p:spPr>
          <a:xfrm>
            <a:off x="1130200" y="4412975"/>
            <a:ext cx="14745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10.0.0.0/24</a:t>
            </a:r>
          </a:p>
        </p:txBody>
      </p:sp>
      <p:sp>
        <p:nvSpPr>
          <p:cNvPr id="161" name="Shape 161"/>
          <p:cNvSpPr/>
          <p:nvPr/>
        </p:nvSpPr>
        <p:spPr>
          <a:xfrm>
            <a:off x="1524500" y="1349250"/>
            <a:ext cx="689100" cy="635700"/>
          </a:xfrm>
          <a:prstGeom prst="flowChartSummingJunction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952025" y="1948550"/>
            <a:ext cx="163500" cy="1626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684850" y="3824325"/>
            <a:ext cx="13566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/>
              <a:t>SiteATenantRouter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991750" y="4586325"/>
            <a:ext cx="1406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SiteATenantNetwork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132650" y="1081125"/>
            <a:ext cx="15186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/>
              <a:t>SiteAVtepRouter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registered as</a:t>
            </a:r>
            <a:r>
              <a:rPr b="1" lang="en" sz="1000"/>
              <a:t> SiteAGatewayDevice</a:t>
            </a:r>
          </a:p>
        </p:txBody>
      </p:sp>
      <p:cxnSp>
        <p:nvCxnSpPr>
          <p:cNvPr id="166" name="Shape 166"/>
          <p:cNvCxnSpPr>
            <a:stCxn id="161" idx="0"/>
          </p:cNvCxnSpPr>
          <p:nvPr/>
        </p:nvCxnSpPr>
        <p:spPr>
          <a:xfrm rot="-5400000">
            <a:off x="1754750" y="1117650"/>
            <a:ext cx="345900" cy="117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>
            <a:stCxn id="158" idx="0"/>
          </p:cNvCxnSpPr>
          <p:nvPr/>
        </p:nvCxnSpPr>
        <p:spPr>
          <a:xfrm flipH="1" rot="5400000">
            <a:off x="1637000" y="2946000"/>
            <a:ext cx="393300" cy="98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8" name="Shape 168"/>
          <p:cNvSpPr txBox="1"/>
          <p:nvPr/>
        </p:nvSpPr>
        <p:spPr>
          <a:xfrm>
            <a:off x="913450" y="3214725"/>
            <a:ext cx="1462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SiteAMultiSiteNetwork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056450" y="1919325"/>
            <a:ext cx="13566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SiteAL2Gateway</a:t>
            </a:r>
          </a:p>
        </p:txBody>
      </p:sp>
      <p:cxnSp>
        <p:nvCxnSpPr>
          <p:cNvPr id="170" name="Shape 170"/>
          <p:cNvCxnSpPr>
            <a:stCxn id="162" idx="2"/>
          </p:cNvCxnSpPr>
          <p:nvPr/>
        </p:nvCxnSpPr>
        <p:spPr>
          <a:xfrm flipH="1" rot="-5400000">
            <a:off x="1521225" y="2623700"/>
            <a:ext cx="1138200" cy="11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1" name="Shape 171"/>
          <p:cNvSpPr txBox="1"/>
          <p:nvPr/>
        </p:nvSpPr>
        <p:spPr>
          <a:xfrm>
            <a:off x="608650" y="2300325"/>
            <a:ext cx="1594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L2GatewayConnection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segmentation_id=100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133175" y="2138900"/>
            <a:ext cx="2181000" cy="509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MAC-VTEP table: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6F:E4:5A:FA:8E:09 =&gt;</a:t>
            </a:r>
            <a:r>
              <a:rPr lang="en" sz="1000"/>
              <a:t> 200.200.0.2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73" name="Shape 173"/>
          <p:cNvSpPr txBox="1"/>
          <p:nvPr/>
        </p:nvSpPr>
        <p:spPr>
          <a:xfrm>
            <a:off x="5245000" y="3042875"/>
            <a:ext cx="14745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192.168.0.0/24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616600" y="3426875"/>
            <a:ext cx="1474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192.168.0.2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397400" y="1140875"/>
            <a:ext cx="8703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200.200.0.2</a:t>
            </a:r>
          </a:p>
        </p:txBody>
      </p:sp>
      <p:sp>
        <p:nvSpPr>
          <p:cNvPr id="176" name="Shape 176"/>
          <p:cNvSpPr/>
          <p:nvPr/>
        </p:nvSpPr>
        <p:spPr>
          <a:xfrm>
            <a:off x="6325100" y="3635250"/>
            <a:ext cx="689100" cy="635700"/>
          </a:xfrm>
          <a:prstGeom prst="flowChartSummingJunction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7" name="Shape 177"/>
          <p:cNvCxnSpPr>
            <a:stCxn id="176" idx="4"/>
          </p:cNvCxnSpPr>
          <p:nvPr/>
        </p:nvCxnSpPr>
        <p:spPr>
          <a:xfrm rot="5400000">
            <a:off x="6020900" y="3944700"/>
            <a:ext cx="322500" cy="97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8" name="Shape 178"/>
          <p:cNvSpPr txBox="1"/>
          <p:nvPr/>
        </p:nvSpPr>
        <p:spPr>
          <a:xfrm>
            <a:off x="5473600" y="4412975"/>
            <a:ext cx="14745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10.0.1.0/24</a:t>
            </a:r>
          </a:p>
        </p:txBody>
      </p:sp>
      <p:sp>
        <p:nvSpPr>
          <p:cNvPr id="179" name="Shape 179"/>
          <p:cNvSpPr/>
          <p:nvPr/>
        </p:nvSpPr>
        <p:spPr>
          <a:xfrm>
            <a:off x="5867900" y="1349250"/>
            <a:ext cx="689100" cy="635700"/>
          </a:xfrm>
          <a:prstGeom prst="flowChartSummingJunction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295425" y="1948550"/>
            <a:ext cx="163500" cy="1626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5028250" y="3824325"/>
            <a:ext cx="13566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SiteBTenantRouter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409250" y="4586325"/>
            <a:ext cx="1406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SiteBTenantNetwork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476050" y="1081125"/>
            <a:ext cx="15186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SiteBVtepRouter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registered as</a:t>
            </a:r>
            <a:r>
              <a:rPr b="1" lang="en" sz="1000"/>
              <a:t> SiteBGatewayDevice</a:t>
            </a:r>
          </a:p>
        </p:txBody>
      </p:sp>
      <p:cxnSp>
        <p:nvCxnSpPr>
          <p:cNvPr id="184" name="Shape 184"/>
          <p:cNvCxnSpPr>
            <a:stCxn id="179" idx="0"/>
          </p:cNvCxnSpPr>
          <p:nvPr/>
        </p:nvCxnSpPr>
        <p:spPr>
          <a:xfrm rot="-5400000">
            <a:off x="6098150" y="1117650"/>
            <a:ext cx="345900" cy="117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5" name="Shape 185"/>
          <p:cNvCxnSpPr>
            <a:stCxn id="176" idx="0"/>
          </p:cNvCxnSpPr>
          <p:nvPr/>
        </p:nvCxnSpPr>
        <p:spPr>
          <a:xfrm flipH="1" rot="5400000">
            <a:off x="5980400" y="2946000"/>
            <a:ext cx="393300" cy="98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6" name="Shape 186"/>
          <p:cNvSpPr txBox="1"/>
          <p:nvPr/>
        </p:nvSpPr>
        <p:spPr>
          <a:xfrm>
            <a:off x="5256850" y="3214725"/>
            <a:ext cx="1462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SiteBMultiSiteNetwork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399850" y="1919325"/>
            <a:ext cx="13566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SiteBL2Gateway</a:t>
            </a:r>
          </a:p>
        </p:txBody>
      </p:sp>
      <p:cxnSp>
        <p:nvCxnSpPr>
          <p:cNvPr id="188" name="Shape 188"/>
          <p:cNvCxnSpPr>
            <a:stCxn id="180" idx="2"/>
          </p:cNvCxnSpPr>
          <p:nvPr/>
        </p:nvCxnSpPr>
        <p:spPr>
          <a:xfrm flipH="1" rot="-5400000">
            <a:off x="5864625" y="2623700"/>
            <a:ext cx="1138200" cy="11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9" name="Shape 189"/>
          <p:cNvSpPr txBox="1"/>
          <p:nvPr/>
        </p:nvSpPr>
        <p:spPr>
          <a:xfrm>
            <a:off x="4952050" y="2300325"/>
            <a:ext cx="1594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L2GatewayConnection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segmentation_id=100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476575" y="2138900"/>
            <a:ext cx="2181000" cy="509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MAC-VTEP table: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16:B7:B5:A4:57:75 =&gt;</a:t>
            </a:r>
            <a:r>
              <a:rPr lang="en" sz="1000"/>
              <a:t> 200.200.0.1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91" name="Shape 191"/>
          <p:cNvSpPr txBox="1"/>
          <p:nvPr/>
        </p:nvSpPr>
        <p:spPr>
          <a:xfrm>
            <a:off x="2578000" y="3655475"/>
            <a:ext cx="1688400" cy="242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MAC: 16:B7:B5:A4:57:75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921400" y="3655475"/>
            <a:ext cx="1688400" cy="242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MAC: 6F:E4:5A:FA:8E:09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857050" y="447125"/>
            <a:ext cx="8013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Site B</a:t>
            </a:r>
          </a:p>
        </p:txBody>
      </p:sp>
      <p:sp>
        <p:nvSpPr>
          <p:cNvPr id="194" name="Shape 194"/>
          <p:cNvSpPr/>
          <p:nvPr/>
        </p:nvSpPr>
        <p:spPr>
          <a:xfrm>
            <a:off x="2023875" y="339100"/>
            <a:ext cx="4259675" cy="573425"/>
          </a:xfrm>
          <a:custGeom>
            <a:pathLst>
              <a:path extrusionOk="0" h="22937" w="170387">
                <a:moveTo>
                  <a:pt x="0" y="22118"/>
                </a:moveTo>
                <a:cubicBezTo>
                  <a:pt x="4710" y="19865"/>
                  <a:pt x="15086" y="12287"/>
                  <a:pt x="28261" y="8601"/>
                </a:cubicBezTo>
                <a:cubicBezTo>
                  <a:pt x="41436" y="4914"/>
                  <a:pt x="60004" y="0"/>
                  <a:pt x="79050" y="0"/>
                </a:cubicBezTo>
                <a:cubicBezTo>
                  <a:pt x="98095" y="0"/>
                  <a:pt x="127312" y="4778"/>
                  <a:pt x="142535" y="8601"/>
                </a:cubicBezTo>
                <a:cubicBezTo>
                  <a:pt x="157757" y="12423"/>
                  <a:pt x="165745" y="20547"/>
                  <a:pt x="170387" y="229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sp>
      <p:sp>
        <p:nvSpPr>
          <p:cNvPr id="195" name="Shape 195"/>
          <p:cNvSpPr txBox="1"/>
          <p:nvPr/>
        </p:nvSpPr>
        <p:spPr>
          <a:xfrm>
            <a:off x="3428575" y="462500"/>
            <a:ext cx="1406700" cy="509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Inter-site connectivity not explained here.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501800" y="4112675"/>
            <a:ext cx="1812300" cy="473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Extra Routes: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10.0.1.0/24 via 192.168.0.2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921400" y="4112675"/>
            <a:ext cx="1812300" cy="473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Extra Routes: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10.0.0.0/24 via 192.168.0.1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441375" y="143200"/>
            <a:ext cx="83682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VM 10.0.0.3 in Site A sends an IP packet to VM 10.0.1.3 in Site B, the packet appears as follows when it egresses SiteAGatewayDevice: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Outer Ethernet header: src is MAC of 200.200.0.1, dst is MAC of SiteAVtepRouter’s peer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Outer IP header: src is 200.200.0.1, dst is 200.200.0.2, proto is UDP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UDP header: src is hash of inner packet, dst is standard VXLAN port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VXLAN header: VNI is 100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Inner Ethernet header: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src is 16:B7:B5:A4:57:75 (MAC of SiteATenantRouter on SiteAMultiSiteNetwork)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dst is 6F:E4:5A:FA:8E:09</a:t>
            </a:r>
            <a:r>
              <a:rPr lang="en">
                <a:solidFill>
                  <a:schemeClr val="dk1"/>
                </a:solidFill>
              </a:rPr>
              <a:t> (MAC of SiteBTenantRouter on SiteBMultiSiteNetwork)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Inner IP header: src is 10.0.0.3, dst is 10.0.1.3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Note that SiteATenantRouter’s and SiteBTenantRouter’s IP addresses do not appear in the packet because they are just intermediate routers. However, traceroute from VM 10.0.0.3 to 10.0.1.3 should find these hops: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10.0.0.1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192.168.0.1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192.168.0.2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10.0.1.1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10.0.1.3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Traceroute will not detect SiteAVtepRouter or SiteBVtepRouter, which are part of the tunneling infrastructure.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