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B6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1896" y="10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y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Sheet1!$B$3:$B$8</c:f>
              <c:numCache>
                <c:formatCode>General</c:formatCode>
                <c:ptCount val="6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8</c:v>
                </c:pt>
                <c:pt idx="4">
                  <c:v>10</c:v>
                </c:pt>
                <c:pt idx="5">
                  <c:v>12</c:v>
                </c:pt>
              </c:numCache>
            </c:numRef>
          </c:xVal>
          <c:yVal>
            <c:numRef>
              <c:f>Sheet1!$C$3:$C$8</c:f>
              <c:numCache>
                <c:formatCode>General</c:formatCode>
                <c:ptCount val="6"/>
                <c:pt idx="0">
                  <c:v>2.5936885278005311</c:v>
                </c:pt>
                <c:pt idx="1">
                  <c:v>3.4400912732934819</c:v>
                </c:pt>
                <c:pt idx="2">
                  <c:v>7.0422045125343491</c:v>
                </c:pt>
                <c:pt idx="3">
                  <c:v>15.277074380856737</c:v>
                </c:pt>
                <c:pt idx="4">
                  <c:v>15.028920025653008</c:v>
                </c:pt>
                <c:pt idx="5">
                  <c:v>23.049694131303283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68B-4A2D-BF9F-63367A54D00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2996367"/>
        <c:axId val="762996783"/>
      </c:scatterChart>
      <c:valAx>
        <c:axId val="7629963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762996783"/>
        <c:crosses val="autoZero"/>
        <c:crossBetween val="midCat"/>
      </c:valAx>
      <c:valAx>
        <c:axId val="762996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76299636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B42F4-3F70-4216-9735-7DCCA719ED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4ECE81-0F27-44FF-A813-C123372ADD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B33CB1-5CD5-445F-9565-60396A6A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F7D1-31EA-481D-8E6C-52F20DBB0D77}" type="datetimeFigureOut">
              <a:rPr lang="es-ES" smtClean="0"/>
              <a:t>25/04/2025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1EBC-3145-409B-A6A7-878B1E225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3A984B-6848-4012-B80F-735F554C4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1B1F-B56D-42ED-999E-D32FEE2F81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02130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D04E-03B3-45E2-A412-F5DE6782C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E628E6-7E94-4958-9285-1D386B1DD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CDA477-058F-4632-BD0F-31AD8AB7B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F7D1-31EA-481D-8E6C-52F20DBB0D77}" type="datetimeFigureOut">
              <a:rPr lang="es-ES" smtClean="0"/>
              <a:t>25/04/2025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D6B03-A585-4513-878C-2A4FB23D6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68B08F-E04C-476A-95CB-A06AF36B5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1B1F-B56D-42ED-999E-D32FEE2F81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0042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87F0FE-DA95-449F-8796-5435547240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B88A24-EF7D-4C38-ACD2-676F1519F7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9F75C-B2AC-4102-9EA1-D6000ED11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F7D1-31EA-481D-8E6C-52F20DBB0D77}" type="datetimeFigureOut">
              <a:rPr lang="es-ES" smtClean="0"/>
              <a:t>25/04/2025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C592FD-7BC9-42EB-B907-34A9B74E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57BE3-31E7-444D-B4C1-A80B9BC13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1B1F-B56D-42ED-999E-D32FEE2F81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6568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6325B9D-6D19-4F8A-BABB-327C4A3893D7}"/>
              </a:ext>
            </a:extLst>
          </p:cNvPr>
          <p:cNvSpPr/>
          <p:nvPr userDrawn="1"/>
        </p:nvSpPr>
        <p:spPr>
          <a:xfrm>
            <a:off x="0" y="0"/>
            <a:ext cx="12192000" cy="952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437FAD-F639-4157-A134-50098324D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934245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ECB68-3B07-4B68-9B44-909144E21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2CE05-4844-4BD3-9375-89D386895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F7D1-31EA-481D-8E6C-52F20DBB0D77}" type="datetimeFigureOut">
              <a:rPr lang="es-ES" smtClean="0"/>
              <a:t>25/04/2025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1F8022-1615-4C5E-BA92-E5BBAF84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26B50-32F6-4CD0-8819-B084CD36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1B1F-B56D-42ED-999E-D32FEE2F81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71600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A9ED7-875B-4B93-944C-5B571395D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82EA5-4DF0-47DB-8C1E-212FB5379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7CA98-7F02-4FDA-B527-0DF2D2676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F7D1-31EA-481D-8E6C-52F20DBB0D77}" type="datetimeFigureOut">
              <a:rPr lang="es-ES" smtClean="0"/>
              <a:t>25/04/2025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B5C51-7B4B-4DFE-8BCF-D586EEE452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0A036-FB2C-4C75-915D-4D774425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1B1F-B56D-42ED-999E-D32FEE2F81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355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95150-A719-4ECF-9837-FE83A4D63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79789-1243-4D0D-AFC3-A9D3575503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BFBD1-560A-4B9C-826D-7ECD841DD7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508005-D29F-4CEC-9DBA-4A5F8133D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F7D1-31EA-481D-8E6C-52F20DBB0D77}" type="datetimeFigureOut">
              <a:rPr lang="es-ES" smtClean="0"/>
              <a:t>25/04/2025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F71A0C-F601-49A4-A065-D621A784D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F0492-4592-41BB-86D4-5F6DCC064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1B1F-B56D-42ED-999E-D32FEE2F81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621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8D02-B907-41C3-B518-BF7B0D2D6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383526-9285-4602-8987-88E5A93A6D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0C4099-26B2-45B5-84FF-A2D406C34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D46611-E1C1-482D-BACD-1B676F3654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D4259-35CB-444B-BBE0-005598791C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C87072-1B12-407F-97BF-06D713EBA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F7D1-31EA-481D-8E6C-52F20DBB0D77}" type="datetimeFigureOut">
              <a:rPr lang="es-ES" smtClean="0"/>
              <a:t>25/04/2025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52DBAA-2E33-468F-A6A6-739AAD15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12BD60-CBF4-4E88-BA8B-9A5F26FBE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1B1F-B56D-42ED-999E-D32FEE2F81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6198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F1D2D-23A0-4EC6-A46C-A0A0351B9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E7EA6-FAFC-46A7-9365-7FE255CB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F7D1-31EA-481D-8E6C-52F20DBB0D77}" type="datetimeFigureOut">
              <a:rPr lang="es-ES" smtClean="0"/>
              <a:t>25/04/2025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16919-C2F8-47D8-8B74-A2434329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ED4992-6610-4E2A-AC44-836EFF375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1B1F-B56D-42ED-999E-D32FEE2F81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8625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E922B2-25FC-4E6E-B74C-3DC81D79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F7D1-31EA-481D-8E6C-52F20DBB0D77}" type="datetimeFigureOut">
              <a:rPr lang="es-ES" smtClean="0"/>
              <a:t>25/04/2025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6FB0D1-3337-413E-8286-096C6F9CF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9EF0E-919B-4CD5-9EBB-4ABB09F30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1B1F-B56D-42ED-999E-D32FEE2F81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6260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10843-2DD1-46F8-8452-ABFD53934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1D1DC-3029-4D36-A51B-F12E66316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FCEF3-69B5-46EE-B7F1-2315D9D3AB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98076-1787-43EC-8A40-47DF8F32A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F7D1-31EA-481D-8E6C-52F20DBB0D77}" type="datetimeFigureOut">
              <a:rPr lang="es-ES" smtClean="0"/>
              <a:t>25/04/2025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16859-1941-4DE4-93E6-8FD45D29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0B200C-9496-42DC-9875-C25F6B565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1B1F-B56D-42ED-999E-D32FEE2F81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6048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D39BA-0B85-46EE-93ED-E8F9B943B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D1D284-0009-4F26-AD3C-4861A78092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B0E1AD-1EE0-4FDE-AC46-20AE3F9210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9B7AB-1E33-41A0-ADE1-FAF153C0B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FF7D1-31EA-481D-8E6C-52F20DBB0D77}" type="datetimeFigureOut">
              <a:rPr lang="es-ES" smtClean="0"/>
              <a:t>25/04/2025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08B5CC-20BB-4BC1-BF4E-C43F2DCA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17169-9D39-4DA0-A2A7-D5BA4BF05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E1B1F-B56D-42ED-999E-D32FEE2F81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797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445683-70DF-4F2B-86C3-E488F98BA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A85424-1E9C-4F0D-9D8A-3856ECE59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77B747-277B-41FB-B667-8FB3EB1FBD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FF7D1-31EA-481D-8E6C-52F20DBB0D77}" type="datetimeFigureOut">
              <a:rPr lang="es-ES" smtClean="0"/>
              <a:t>25/04/2025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047BD-2661-449A-A986-4CF9295B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17926-A667-442A-991C-592D82B04F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3E1B1F-B56D-42ED-999E-D32FEE2F811B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7398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39B1DF9-98B4-4B1D-8B22-507C6404D5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" y="0"/>
            <a:ext cx="12191998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755079-41D6-4072-8B72-8DC55D115C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4363" y="3010860"/>
            <a:ext cx="5702206" cy="836277"/>
          </a:xfrm>
        </p:spPr>
        <p:txBody>
          <a:bodyPr>
            <a:normAutofit/>
          </a:bodyPr>
          <a:lstStyle/>
          <a:p>
            <a:r>
              <a:rPr lang="en-US" sz="4800" b="1" noProof="1">
                <a:solidFill>
                  <a:schemeClr val="bg1"/>
                </a:solidFill>
              </a:rPr>
              <a:t>Data visualization</a:t>
            </a:r>
            <a:r>
              <a:rPr lang="es-ES" sz="4800" b="1">
                <a:solidFill>
                  <a:schemeClr val="bg1"/>
                </a:solidFill>
              </a:rPr>
              <a:t> </a:t>
            </a:r>
            <a:endParaRPr lang="es-ES" sz="480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598178C-BDC8-4678-80CF-0D2EBFC13633}"/>
              </a:ext>
            </a:extLst>
          </p:cNvPr>
          <p:cNvSpPr txBox="1">
            <a:spLocks/>
          </p:cNvSpPr>
          <p:nvPr/>
        </p:nvSpPr>
        <p:spPr>
          <a:xfrm>
            <a:off x="6095999" y="5560291"/>
            <a:ext cx="5950857" cy="9759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>
                <a:solidFill>
                  <a:schemeClr val="bg1"/>
                </a:solidFill>
              </a:rPr>
              <a:t>Diego Garay-Ruiz, IMN-CSIC</a:t>
            </a:r>
          </a:p>
          <a:p>
            <a:r>
              <a:rPr lang="es-ES" sz="2800">
                <a:solidFill>
                  <a:schemeClr val="bg1"/>
                </a:solidFill>
              </a:rPr>
              <a:t>Helsinki, June 2025</a:t>
            </a:r>
          </a:p>
        </p:txBody>
      </p:sp>
    </p:spTree>
    <p:extLst>
      <p:ext uri="{BB962C8B-B14F-4D97-AF65-F5344CB8AC3E}">
        <p14:creationId xmlns:p14="http://schemas.microsoft.com/office/powerpoint/2010/main" val="1127898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BB23DB6-7236-4868-BDDC-875EDD9DB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2" y="2562943"/>
            <a:ext cx="4050018" cy="33513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19C130-A39E-42DE-9482-F2D9659A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 piece of advice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A8B13E-D4BD-42B0-A411-3B536CF026E2}"/>
              </a:ext>
            </a:extLst>
          </p:cNvPr>
          <p:cNvSpPr txBox="1"/>
          <p:nvPr/>
        </p:nvSpPr>
        <p:spPr>
          <a:xfrm>
            <a:off x="653716" y="1257543"/>
            <a:ext cx="107000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463" algn="just"/>
            <a:r>
              <a:rPr lang="es-ES" sz="2000"/>
              <a:t>Coding is ideal for </a:t>
            </a:r>
            <a:r>
              <a:rPr lang="es-ES" sz="2000" i="1"/>
              <a:t>systematic</a:t>
            </a:r>
            <a:r>
              <a:rPr lang="es-ES" sz="2000"/>
              <a:t> aspects…</a:t>
            </a:r>
          </a:p>
          <a:p>
            <a:pPr marL="144463" algn="just"/>
            <a:r>
              <a:rPr lang="es-ES" sz="2000"/>
              <a:t>… but there are many non-systematic things in figure preparation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66A66-82C5-4EF8-AB20-465B4F12B686}"/>
              </a:ext>
            </a:extLst>
          </p:cNvPr>
          <p:cNvSpPr txBox="1"/>
          <p:nvPr/>
        </p:nvSpPr>
        <p:spPr>
          <a:xfrm>
            <a:off x="6648450" y="2974551"/>
            <a:ext cx="433387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7363" indent="-342900" algn="just">
              <a:buFont typeface="Arial" panose="020B0604020202020204" pitchFamily="34" charset="0"/>
              <a:buChar char="•"/>
            </a:pPr>
            <a:r>
              <a:rPr lang="es-ES">
                <a:solidFill>
                  <a:schemeClr val="bg1">
                    <a:lumMod val="75000"/>
                  </a:schemeClr>
                </a:solidFill>
              </a:rPr>
              <a:t>Where should the legend go?</a:t>
            </a:r>
          </a:p>
          <a:p>
            <a:pPr marL="487363" indent="-342900" algn="just">
              <a:buFont typeface="Arial" panose="020B0604020202020204" pitchFamily="34" charset="0"/>
              <a:buChar char="•"/>
            </a:pPr>
            <a:r>
              <a:rPr lang="es-ES"/>
              <a:t>How should we mark peaks?</a:t>
            </a:r>
          </a:p>
          <a:p>
            <a:pPr marL="144463" algn="just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4410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BB23DB6-7236-4868-BDDC-875EDD9DBC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2522" y="2562943"/>
            <a:ext cx="4050017" cy="33513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19C130-A39E-42DE-9482-F2D9659A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 piece of advice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A8B13E-D4BD-42B0-A411-3B536CF026E2}"/>
              </a:ext>
            </a:extLst>
          </p:cNvPr>
          <p:cNvSpPr txBox="1"/>
          <p:nvPr/>
        </p:nvSpPr>
        <p:spPr>
          <a:xfrm>
            <a:off x="653716" y="1257543"/>
            <a:ext cx="107000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463" algn="just"/>
            <a:r>
              <a:rPr lang="es-ES" sz="2000"/>
              <a:t>Coding is ideal for </a:t>
            </a:r>
            <a:r>
              <a:rPr lang="es-ES" sz="2000" i="1"/>
              <a:t>systematic</a:t>
            </a:r>
            <a:r>
              <a:rPr lang="es-ES" sz="2000"/>
              <a:t> aspects…</a:t>
            </a:r>
          </a:p>
          <a:p>
            <a:pPr marL="144463" algn="just"/>
            <a:r>
              <a:rPr lang="es-ES" sz="2000"/>
              <a:t>… but there are many non-systematic things in figure preparation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66A66-82C5-4EF8-AB20-465B4F12B686}"/>
              </a:ext>
            </a:extLst>
          </p:cNvPr>
          <p:cNvSpPr txBox="1"/>
          <p:nvPr/>
        </p:nvSpPr>
        <p:spPr>
          <a:xfrm>
            <a:off x="6648450" y="2974551"/>
            <a:ext cx="507682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7363" indent="-342900" algn="just">
              <a:buFont typeface="Arial" panose="020B0604020202020204" pitchFamily="34" charset="0"/>
              <a:buChar char="•"/>
            </a:pPr>
            <a:r>
              <a:rPr lang="es-ES"/>
              <a:t>Where should the legend go?</a:t>
            </a:r>
          </a:p>
          <a:p>
            <a:pPr marL="487363" indent="-342900" algn="just">
              <a:buFont typeface="Arial" panose="020B0604020202020204" pitchFamily="34" charset="0"/>
              <a:buChar char="•"/>
            </a:pPr>
            <a:r>
              <a:rPr lang="es-ES"/>
              <a:t>How should we mark peaks?</a:t>
            </a:r>
          </a:p>
          <a:p>
            <a:pPr marL="487363" indent="-342900" algn="just">
              <a:buFont typeface="Arial" panose="020B0604020202020204" pitchFamily="34" charset="0"/>
              <a:buChar char="•"/>
            </a:pPr>
            <a:endParaRPr lang="es-ES"/>
          </a:p>
          <a:p>
            <a:pPr marL="144463" algn="just"/>
            <a:r>
              <a:rPr lang="es-ES"/>
              <a:t>All this can be done in Python, but with </a:t>
            </a:r>
            <a:br>
              <a:rPr lang="es-ES"/>
            </a:br>
            <a:r>
              <a:rPr lang="es-ES" i="1"/>
              <a:t>a lot</a:t>
            </a:r>
            <a:r>
              <a:rPr lang="es-ES"/>
              <a:t> of trial and error:</a:t>
            </a:r>
          </a:p>
          <a:p>
            <a:pPr marL="430213" indent="-285750" algn="just">
              <a:buFont typeface="Arial" panose="020B0604020202020204" pitchFamily="34" charset="0"/>
              <a:buChar char="•"/>
            </a:pPr>
            <a:r>
              <a:rPr lang="es-ES"/>
              <a:t>Do we know the coordinates?</a:t>
            </a:r>
          </a:p>
          <a:p>
            <a:pPr marL="430213" indent="-285750" algn="just">
              <a:buFont typeface="Arial" panose="020B0604020202020204" pitchFamily="34" charset="0"/>
              <a:buChar char="•"/>
            </a:pPr>
            <a:r>
              <a:rPr lang="es-ES"/>
              <a:t>How long are our labels?</a:t>
            </a:r>
          </a:p>
          <a:p>
            <a:pPr marL="430213" indent="-285750" algn="just">
              <a:buFont typeface="Arial" panose="020B0604020202020204" pitchFamily="34" charset="0"/>
              <a:buChar char="•"/>
            </a:pPr>
            <a:r>
              <a:rPr lang="es-ES"/>
              <a:t>Do we want to highlight all features?</a:t>
            </a:r>
          </a:p>
          <a:p>
            <a:pPr marL="430213" indent="-285750" algn="just">
              <a:buFont typeface="Arial" panose="020B0604020202020204" pitchFamily="34" charset="0"/>
              <a:buChar char="•"/>
            </a:pPr>
            <a:r>
              <a:rPr lang="es-ES"/>
              <a:t>Will our labels overlap?</a:t>
            </a:r>
          </a:p>
          <a:p>
            <a:pPr marL="430213" indent="-285750" algn="just">
              <a:buFont typeface="Arial" panose="020B0604020202020204" pitchFamily="34" charset="0"/>
              <a:buChar char="•"/>
            </a:pPr>
            <a:endParaRPr lang="es-ES"/>
          </a:p>
          <a:p>
            <a:pPr marL="144463" algn="just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4949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48BFD7A-2E1C-4FBD-9B6D-1A3E4CF05CB6}"/>
              </a:ext>
            </a:extLst>
          </p:cNvPr>
          <p:cNvSpPr/>
          <p:nvPr/>
        </p:nvSpPr>
        <p:spPr>
          <a:xfrm>
            <a:off x="838200" y="2238287"/>
            <a:ext cx="11353801" cy="686521"/>
          </a:xfrm>
          <a:prstGeom prst="rect">
            <a:avLst/>
          </a:prstGeom>
          <a:solidFill>
            <a:srgbClr val="8FB6B4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9C130-A39E-42DE-9482-F2D9659A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 piece of advice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A8B13E-D4BD-42B0-A411-3B536CF026E2}"/>
              </a:ext>
            </a:extLst>
          </p:cNvPr>
          <p:cNvSpPr txBox="1"/>
          <p:nvPr/>
        </p:nvSpPr>
        <p:spPr>
          <a:xfrm>
            <a:off x="653716" y="1257543"/>
            <a:ext cx="107000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463" algn="just"/>
            <a:r>
              <a:rPr lang="es-ES" sz="2000"/>
              <a:t>Coding is ideal for </a:t>
            </a:r>
            <a:r>
              <a:rPr lang="es-ES" sz="2000" i="1"/>
              <a:t>systematic</a:t>
            </a:r>
            <a:r>
              <a:rPr lang="es-ES" sz="2000"/>
              <a:t> aspects…</a:t>
            </a:r>
          </a:p>
          <a:p>
            <a:pPr marL="144463" algn="just"/>
            <a:r>
              <a:rPr lang="es-ES" sz="2000"/>
              <a:t>… but there are many non-systematic things in figure preparation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E8AD55-EFC7-417E-9B0F-C82A9172A986}"/>
              </a:ext>
            </a:extLst>
          </p:cNvPr>
          <p:cNvSpPr txBox="1"/>
          <p:nvPr/>
        </p:nvSpPr>
        <p:spPr>
          <a:xfrm>
            <a:off x="745958" y="2350714"/>
            <a:ext cx="107000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463" algn="just"/>
            <a:r>
              <a:rPr lang="es-ES" sz="2400"/>
              <a:t>Combine coding and further </a:t>
            </a:r>
            <a:r>
              <a:rPr lang="es-ES" sz="2400" b="1"/>
              <a:t>editing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9EE9AB-D5B5-4623-89DE-B0FD2694137C}"/>
              </a:ext>
            </a:extLst>
          </p:cNvPr>
          <p:cNvSpPr txBox="1"/>
          <p:nvPr/>
        </p:nvSpPr>
        <p:spPr>
          <a:xfrm>
            <a:off x="745958" y="3599909"/>
            <a:ext cx="5134142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463" algn="just"/>
            <a:r>
              <a:rPr lang="es-ES" sz="2400" b="1"/>
              <a:t>Scalable Vector Graphics (SVG)</a:t>
            </a:r>
          </a:p>
          <a:p>
            <a:pPr marL="487363" indent="-342900" algn="just">
              <a:buFont typeface="Arial" panose="020B0604020202020204" pitchFamily="34" charset="0"/>
              <a:buChar char="•"/>
            </a:pPr>
            <a:r>
              <a:rPr lang="es-ES" sz="2000" i="1"/>
              <a:t>Vectorial</a:t>
            </a:r>
            <a:r>
              <a:rPr lang="es-ES" sz="2000"/>
              <a:t> format</a:t>
            </a:r>
          </a:p>
          <a:p>
            <a:pPr marL="487363" indent="-342900" algn="just">
              <a:buFont typeface="Arial" panose="020B0604020202020204" pitchFamily="34" charset="0"/>
              <a:buChar char="•"/>
            </a:pPr>
            <a:r>
              <a:rPr lang="es-ES" sz="2000"/>
              <a:t>Preserves quality, infinite zoom</a:t>
            </a:r>
          </a:p>
          <a:p>
            <a:pPr marL="487363" indent="-342900" algn="just">
              <a:buFont typeface="Arial" panose="020B0604020202020204" pitchFamily="34" charset="0"/>
              <a:buChar char="•"/>
            </a:pPr>
            <a:r>
              <a:rPr lang="es-ES" sz="2000"/>
              <a:t>Access to all plot elements (lines, markers, labels…) for tweaking</a:t>
            </a:r>
          </a:p>
          <a:p>
            <a:pPr marL="487363" indent="-342900" algn="just">
              <a:buFont typeface="Arial" panose="020B0604020202020204" pitchFamily="34" charset="0"/>
              <a:buChar char="•"/>
            </a:pPr>
            <a:r>
              <a:rPr lang="es-ES" sz="2000"/>
              <a:t>Get from Python (see later)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1FB94-4001-4A8C-B83C-4ED13D8997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000" y="3582602"/>
            <a:ext cx="1069300" cy="10626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1ECF11D-5E05-41D5-9BD0-7A3D0BB538B1}"/>
              </a:ext>
            </a:extLst>
          </p:cNvPr>
          <p:cNvSpPr txBox="1"/>
          <p:nvPr/>
        </p:nvSpPr>
        <p:spPr>
          <a:xfrm>
            <a:off x="6515100" y="3599909"/>
            <a:ext cx="4838700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463" algn="just"/>
            <a:r>
              <a:rPr lang="es-ES" sz="2400" b="1"/>
              <a:t>Inkscape</a:t>
            </a:r>
          </a:p>
          <a:p>
            <a:pPr marL="487363" indent="-342900" algn="just">
              <a:buFont typeface="Arial" panose="020B0604020202020204" pitchFamily="34" charset="0"/>
              <a:buChar char="•"/>
            </a:pPr>
            <a:r>
              <a:rPr lang="es-ES" sz="2000"/>
              <a:t>Design program </a:t>
            </a:r>
          </a:p>
          <a:p>
            <a:pPr marL="487363" indent="-342900" algn="just">
              <a:buFont typeface="Arial" panose="020B0604020202020204" pitchFamily="34" charset="0"/>
              <a:buChar char="•"/>
            </a:pPr>
            <a:r>
              <a:rPr lang="es-ES" sz="2000"/>
              <a:t>SVG editor</a:t>
            </a:r>
          </a:p>
          <a:p>
            <a:pPr marL="487363" indent="-342900" algn="just">
              <a:buFont typeface="Arial" panose="020B0604020202020204" pitchFamily="34" charset="0"/>
              <a:buChar char="•"/>
            </a:pPr>
            <a:r>
              <a:rPr lang="es-ES" sz="2000"/>
              <a:t>Free and open-source</a:t>
            </a:r>
          </a:p>
          <a:p>
            <a:pPr marL="487363" indent="-342900" algn="just">
              <a:buFont typeface="Arial" panose="020B0604020202020204" pitchFamily="34" charset="0"/>
              <a:buChar char="•"/>
            </a:pPr>
            <a:r>
              <a:rPr lang="es-ES" sz="2000"/>
              <a:t>For Windows, Linux and MacOS</a:t>
            </a:r>
          </a:p>
        </p:txBody>
      </p:sp>
    </p:spTree>
    <p:extLst>
      <p:ext uri="{BB962C8B-B14F-4D97-AF65-F5344CB8AC3E}">
        <p14:creationId xmlns:p14="http://schemas.microsoft.com/office/powerpoint/2010/main" val="2100399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BA1FAA2-BB62-4663-9781-D8E3EC32AB99}"/>
              </a:ext>
            </a:extLst>
          </p:cNvPr>
          <p:cNvSpPr/>
          <p:nvPr/>
        </p:nvSpPr>
        <p:spPr>
          <a:xfrm>
            <a:off x="838199" y="1654629"/>
            <a:ext cx="11353801" cy="1117600"/>
          </a:xfrm>
          <a:prstGeom prst="rect">
            <a:avLst/>
          </a:prstGeom>
          <a:solidFill>
            <a:srgbClr val="8FB6B4">
              <a:alpha val="50196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529662-C5CA-4093-B8DC-8CC5DFA40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The importance of data visualization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2BDB8C-43C6-404D-A244-ACE8509DA175}"/>
              </a:ext>
            </a:extLst>
          </p:cNvPr>
          <p:cNvSpPr txBox="1"/>
          <p:nvPr/>
        </p:nvSpPr>
        <p:spPr>
          <a:xfrm>
            <a:off x="693057" y="1905684"/>
            <a:ext cx="980077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463" algn="just"/>
            <a:r>
              <a:rPr lang="es-ES" sz="3600"/>
              <a:t>“An image is worth a thousand words”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4357A8-531B-4B34-9EAD-5BDB1355A946}"/>
              </a:ext>
            </a:extLst>
          </p:cNvPr>
          <p:cNvSpPr txBox="1"/>
          <p:nvPr/>
        </p:nvSpPr>
        <p:spPr>
          <a:xfrm>
            <a:off x="838199" y="3271313"/>
            <a:ext cx="9800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463" algn="just"/>
            <a:r>
              <a:rPr lang="es-ES" sz="2800"/>
              <a:t>Scientific data is inherently complex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A625D24-BC8B-439D-8A83-4049EA8EE275}"/>
              </a:ext>
            </a:extLst>
          </p:cNvPr>
          <p:cNvSpPr txBox="1"/>
          <p:nvPr/>
        </p:nvSpPr>
        <p:spPr>
          <a:xfrm>
            <a:off x="838199" y="4187019"/>
            <a:ext cx="980077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463" algn="just"/>
            <a:r>
              <a:rPr lang="es-ES" sz="2800"/>
              <a:t>Visualization of this data is:</a:t>
            </a:r>
          </a:p>
          <a:p>
            <a:pPr marL="601663" indent="-457200" algn="just">
              <a:buFont typeface="Arial" panose="020B0604020202020204" pitchFamily="34" charset="0"/>
              <a:buChar char="•"/>
            </a:pPr>
            <a:r>
              <a:rPr lang="es-ES" sz="2800"/>
              <a:t>Part of the understanding</a:t>
            </a:r>
          </a:p>
          <a:p>
            <a:pPr marL="601663" indent="-457200" algn="just">
              <a:buFont typeface="Arial" panose="020B0604020202020204" pitchFamily="34" charset="0"/>
              <a:buChar char="•"/>
            </a:pPr>
            <a:r>
              <a:rPr lang="es-ES" sz="2800"/>
              <a:t>Kind of an art</a:t>
            </a:r>
          </a:p>
        </p:txBody>
      </p:sp>
    </p:spTree>
    <p:extLst>
      <p:ext uri="{BB962C8B-B14F-4D97-AF65-F5344CB8AC3E}">
        <p14:creationId xmlns:p14="http://schemas.microsoft.com/office/powerpoint/2010/main" val="12069109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C130-A39E-42DE-9482-F2D9659A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The importance of data visualization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444D67-AAB4-4C33-A646-52D8F2E0F9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207660"/>
              </p:ext>
            </p:extLst>
          </p:nvPr>
        </p:nvGraphicFramePr>
        <p:xfrm>
          <a:off x="1346200" y="2326957"/>
          <a:ext cx="1935480" cy="2204083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967740">
                  <a:extLst>
                    <a:ext uri="{9D8B030D-6E8A-4147-A177-3AD203B41FA5}">
                      <a16:colId xmlns:a16="http://schemas.microsoft.com/office/drawing/2014/main" val="3154317043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4268309221"/>
                    </a:ext>
                  </a:extLst>
                </a:gridCol>
              </a:tblGrid>
              <a:tr h="31486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x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y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20866"/>
                  </a:ext>
                </a:extLst>
              </a:tr>
              <a:tr h="31486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2.0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2.6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6658233"/>
                  </a:ext>
                </a:extLst>
              </a:tr>
              <a:tr h="31486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4.0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3.4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0959233"/>
                  </a:ext>
                </a:extLst>
              </a:tr>
              <a:tr h="31486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6.0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7.0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1742365"/>
                  </a:ext>
                </a:extLst>
              </a:tr>
              <a:tr h="31486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8.0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15.3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8076814"/>
                  </a:ext>
                </a:extLst>
              </a:tr>
              <a:tr h="31486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10.0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15.0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6326659"/>
                  </a:ext>
                </a:extLst>
              </a:tr>
              <a:tr h="31486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12.0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23.0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0415522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F7A4F0E-3143-4ED6-88CF-AB56293F6FA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570743"/>
              </p:ext>
            </p:extLst>
          </p:nvPr>
        </p:nvGraphicFramePr>
        <p:xfrm>
          <a:off x="4864100" y="1847849"/>
          <a:ext cx="5194300" cy="3162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543157A-0FE2-4EDE-A874-C234B43DD1BA}"/>
              </a:ext>
            </a:extLst>
          </p:cNvPr>
          <p:cNvSpPr txBox="1"/>
          <p:nvPr/>
        </p:nvSpPr>
        <p:spPr>
          <a:xfrm>
            <a:off x="1015999" y="5382277"/>
            <a:ext cx="98007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7363" indent="-342900" algn="just">
              <a:buFont typeface="Arial" panose="020B0604020202020204" pitchFamily="34" charset="0"/>
              <a:buChar char="•"/>
            </a:pPr>
            <a:r>
              <a:rPr lang="es-ES" sz="2000"/>
              <a:t>Lacks information</a:t>
            </a:r>
          </a:p>
          <a:p>
            <a:pPr marL="487363" indent="-342900" algn="just">
              <a:buFont typeface="Arial" panose="020B0604020202020204" pitchFamily="34" charset="0"/>
              <a:buChar char="•"/>
            </a:pPr>
            <a:r>
              <a:rPr lang="es-ES" sz="2000"/>
              <a:t>A bit boring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03423-9408-4410-8C8F-64D2A5789D84}"/>
              </a:ext>
            </a:extLst>
          </p:cNvPr>
          <p:cNvSpPr txBox="1"/>
          <p:nvPr/>
        </p:nvSpPr>
        <p:spPr>
          <a:xfrm>
            <a:off x="5469552" y="1485439"/>
            <a:ext cx="39833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463" algn="just"/>
            <a:r>
              <a:rPr lang="es-ES" sz="1800"/>
              <a:t>Default plot from spreadsheet </a:t>
            </a:r>
          </a:p>
        </p:txBody>
      </p:sp>
    </p:spTree>
    <p:extLst>
      <p:ext uri="{BB962C8B-B14F-4D97-AF65-F5344CB8AC3E}">
        <p14:creationId xmlns:p14="http://schemas.microsoft.com/office/powerpoint/2010/main" val="194094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C130-A39E-42DE-9482-F2D9659A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The importance of data visualization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444D67-AAB4-4C33-A646-52D8F2E0F944}"/>
              </a:ext>
            </a:extLst>
          </p:cNvPr>
          <p:cNvGraphicFramePr>
            <a:graphicFrameLocks noGrp="1"/>
          </p:cNvGraphicFramePr>
          <p:nvPr/>
        </p:nvGraphicFramePr>
        <p:xfrm>
          <a:off x="1346200" y="2326957"/>
          <a:ext cx="1935480" cy="2204083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967740">
                  <a:extLst>
                    <a:ext uri="{9D8B030D-6E8A-4147-A177-3AD203B41FA5}">
                      <a16:colId xmlns:a16="http://schemas.microsoft.com/office/drawing/2014/main" val="3154317043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4268309221"/>
                    </a:ext>
                  </a:extLst>
                </a:gridCol>
              </a:tblGrid>
              <a:tr h="31486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x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y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20866"/>
                  </a:ext>
                </a:extLst>
              </a:tr>
              <a:tr h="31486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2.0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2.6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6658233"/>
                  </a:ext>
                </a:extLst>
              </a:tr>
              <a:tr h="31486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4.0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3.4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0959233"/>
                  </a:ext>
                </a:extLst>
              </a:tr>
              <a:tr h="31486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6.0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7.0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1742365"/>
                  </a:ext>
                </a:extLst>
              </a:tr>
              <a:tr h="31486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8.0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15.3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8076814"/>
                  </a:ext>
                </a:extLst>
              </a:tr>
              <a:tr h="31486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10.0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15.0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6326659"/>
                  </a:ext>
                </a:extLst>
              </a:tr>
              <a:tr h="31486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12.0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23.0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041552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543157A-0FE2-4EDE-A874-C234B43DD1BA}"/>
              </a:ext>
            </a:extLst>
          </p:cNvPr>
          <p:cNvSpPr txBox="1"/>
          <p:nvPr/>
        </p:nvSpPr>
        <p:spPr>
          <a:xfrm>
            <a:off x="1015999" y="5382277"/>
            <a:ext cx="980077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7363" indent="-342900" algn="just">
              <a:buFont typeface="Arial" panose="020B0604020202020204" pitchFamily="34" charset="0"/>
              <a:buChar char="•"/>
            </a:pPr>
            <a:r>
              <a:rPr lang="es-ES" sz="2000"/>
              <a:t>Lacks information</a:t>
            </a:r>
          </a:p>
          <a:p>
            <a:pPr marL="487363" indent="-342900" algn="just">
              <a:buFont typeface="Arial" panose="020B0604020202020204" pitchFamily="34" charset="0"/>
              <a:buChar char="•"/>
            </a:pPr>
            <a:r>
              <a:rPr lang="es-ES" sz="2000"/>
              <a:t>A bit boring</a:t>
            </a:r>
          </a:p>
          <a:p>
            <a:pPr marL="487363" indent="-342900" algn="just">
              <a:buFont typeface="Arial" panose="020B0604020202020204" pitchFamily="34" charset="0"/>
              <a:buChar char="•"/>
            </a:pPr>
            <a:r>
              <a:rPr lang="es-ES" sz="2000"/>
              <a:t>Not much improvement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03423-9408-4410-8C8F-64D2A5789D84}"/>
              </a:ext>
            </a:extLst>
          </p:cNvPr>
          <p:cNvSpPr txBox="1"/>
          <p:nvPr/>
        </p:nvSpPr>
        <p:spPr>
          <a:xfrm>
            <a:off x="5469552" y="1485439"/>
            <a:ext cx="3590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463" algn="just"/>
            <a:r>
              <a:rPr lang="es-ES" sz="1800"/>
              <a:t>Basic Python plot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44AE61-6E29-482B-8B01-434B7BFD7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5245" y="1854771"/>
            <a:ext cx="4572009" cy="27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621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C130-A39E-42DE-9482-F2D9659A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The importance of data visualization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444D67-AAB4-4C33-A646-52D8F2E0F944}"/>
              </a:ext>
            </a:extLst>
          </p:cNvPr>
          <p:cNvGraphicFramePr>
            <a:graphicFrameLocks noGrp="1"/>
          </p:cNvGraphicFramePr>
          <p:nvPr/>
        </p:nvGraphicFramePr>
        <p:xfrm>
          <a:off x="1346200" y="2326957"/>
          <a:ext cx="1935480" cy="2204083"/>
        </p:xfrm>
        <a:graphic>
          <a:graphicData uri="http://schemas.openxmlformats.org/drawingml/2006/table">
            <a:tbl>
              <a:tblPr firstRow="1">
                <a:tableStyleId>{F2DE63D5-997A-4646-A377-4702673A728D}</a:tableStyleId>
              </a:tblPr>
              <a:tblGrid>
                <a:gridCol w="967740">
                  <a:extLst>
                    <a:ext uri="{9D8B030D-6E8A-4147-A177-3AD203B41FA5}">
                      <a16:colId xmlns:a16="http://schemas.microsoft.com/office/drawing/2014/main" val="3154317043"/>
                    </a:ext>
                  </a:extLst>
                </a:gridCol>
                <a:gridCol w="967740">
                  <a:extLst>
                    <a:ext uri="{9D8B030D-6E8A-4147-A177-3AD203B41FA5}">
                      <a16:colId xmlns:a16="http://schemas.microsoft.com/office/drawing/2014/main" val="4268309221"/>
                    </a:ext>
                  </a:extLst>
                </a:gridCol>
              </a:tblGrid>
              <a:tr h="31486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x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y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20866"/>
                  </a:ext>
                </a:extLst>
              </a:tr>
              <a:tr h="31486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2.0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2.6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66658233"/>
                  </a:ext>
                </a:extLst>
              </a:tr>
              <a:tr h="31486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4.0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3.4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00959233"/>
                  </a:ext>
                </a:extLst>
              </a:tr>
              <a:tr h="31486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6.0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7.0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1742365"/>
                  </a:ext>
                </a:extLst>
              </a:tr>
              <a:tr h="31486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8.0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15.3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68076814"/>
                  </a:ext>
                </a:extLst>
              </a:tr>
              <a:tr h="31486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10.0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15.0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76326659"/>
                  </a:ext>
                </a:extLst>
              </a:tr>
              <a:tr h="314869"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12.0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miter lim="800000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S" sz="1800" u="none" strike="noStrike">
                          <a:effectLst/>
                        </a:rPr>
                        <a:t>23.0</a:t>
                      </a:r>
                      <a:endParaRPr lang="es-E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>
                      <a:noFill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0415522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543157A-0FE2-4EDE-A874-C234B43DD1BA}"/>
              </a:ext>
            </a:extLst>
          </p:cNvPr>
          <p:cNvSpPr txBox="1"/>
          <p:nvPr/>
        </p:nvSpPr>
        <p:spPr>
          <a:xfrm>
            <a:off x="1015999" y="5382277"/>
            <a:ext cx="98007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7363" indent="-342900" algn="just">
              <a:buFont typeface="Arial" panose="020B0604020202020204" pitchFamily="34" charset="0"/>
              <a:buChar char="•"/>
            </a:pPr>
            <a:r>
              <a:rPr lang="es-ES" sz="2000"/>
              <a:t>Labeled axes and title</a:t>
            </a:r>
          </a:p>
          <a:p>
            <a:pPr marL="487363" indent="-342900" algn="just">
              <a:buFont typeface="Arial" panose="020B0604020202020204" pitchFamily="34" charset="0"/>
              <a:buChar char="•"/>
            </a:pPr>
            <a:r>
              <a:rPr lang="es-ES" sz="2000"/>
              <a:t>A bit nicer… but move to more “real” things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0C03423-9408-4410-8C8F-64D2A5789D84}"/>
              </a:ext>
            </a:extLst>
          </p:cNvPr>
          <p:cNvSpPr txBox="1"/>
          <p:nvPr/>
        </p:nvSpPr>
        <p:spPr>
          <a:xfrm>
            <a:off x="5469552" y="1485439"/>
            <a:ext cx="35904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463" algn="just"/>
            <a:r>
              <a:rPr lang="es-ES" sz="1800"/>
              <a:t>More elaborate Python plot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30A9CBD-2706-48EC-8DA8-2EC1776B61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8783" y="1964091"/>
            <a:ext cx="4572009" cy="27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192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C130-A39E-42DE-9482-F2D9659A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The importance of data visualization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CA2503-9F4F-4297-BF1B-80BE4B881114}"/>
              </a:ext>
            </a:extLst>
          </p:cNvPr>
          <p:cNvSpPr txBox="1"/>
          <p:nvPr/>
        </p:nvSpPr>
        <p:spPr>
          <a:xfrm>
            <a:off x="1015999" y="1256453"/>
            <a:ext cx="61827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463" algn="just"/>
            <a:r>
              <a:rPr lang="es-ES" sz="2000"/>
              <a:t>Chemistry data can be quite complex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7799BA-EC7B-42C3-8075-9FC65842F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0328" y="2035859"/>
            <a:ext cx="6894590" cy="323586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D3F44E-44EF-4665-884D-39AE3BAADFE9}"/>
              </a:ext>
            </a:extLst>
          </p:cNvPr>
          <p:cNvSpPr txBox="1"/>
          <p:nvPr/>
        </p:nvSpPr>
        <p:spPr>
          <a:xfrm>
            <a:off x="7994918" y="2413337"/>
            <a:ext cx="40497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7363" indent="-342900" algn="just">
              <a:buFont typeface="Arial" panose="020B0604020202020204" pitchFamily="34" charset="0"/>
              <a:buChar char="•"/>
            </a:pPr>
            <a:r>
              <a:rPr lang="es-ES"/>
              <a:t>Multiple data series</a:t>
            </a:r>
          </a:p>
          <a:p>
            <a:pPr marL="487363" indent="-342900" algn="just">
              <a:buFont typeface="Arial" panose="020B0604020202020204" pitchFamily="34" charset="0"/>
              <a:buChar char="•"/>
            </a:pPr>
            <a:r>
              <a:rPr lang="es-ES"/>
              <a:t>Large amount of points </a:t>
            </a:r>
            <a:br>
              <a:rPr lang="es-ES"/>
            </a:br>
            <a:r>
              <a:rPr lang="es-ES"/>
              <a:t>(&gt;80k per series)</a:t>
            </a:r>
          </a:p>
          <a:p>
            <a:pPr marL="487363" indent="-342900" algn="just">
              <a:buFont typeface="Arial" panose="020B0604020202020204" pitchFamily="34" charset="0"/>
              <a:buChar char="•"/>
            </a:pPr>
            <a:r>
              <a:rPr lang="es-ES"/>
              <a:t>Additional marks (t = 18 h)</a:t>
            </a:r>
          </a:p>
        </p:txBody>
      </p:sp>
    </p:spTree>
    <p:extLst>
      <p:ext uri="{BB962C8B-B14F-4D97-AF65-F5344CB8AC3E}">
        <p14:creationId xmlns:p14="http://schemas.microsoft.com/office/powerpoint/2010/main" val="10976229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C130-A39E-42DE-9482-F2D9659A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The importance of data visualization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CA2503-9F4F-4297-BF1B-80BE4B881114}"/>
              </a:ext>
            </a:extLst>
          </p:cNvPr>
          <p:cNvSpPr txBox="1"/>
          <p:nvPr/>
        </p:nvSpPr>
        <p:spPr>
          <a:xfrm>
            <a:off x="1015999" y="1256453"/>
            <a:ext cx="61827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463" algn="just"/>
            <a:r>
              <a:rPr lang="es-ES" sz="2000"/>
              <a:t>Chemistry data can be quite complex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571502-33F9-4F15-B897-10E538A7D082}"/>
              </a:ext>
            </a:extLst>
          </p:cNvPr>
          <p:cNvSpPr txBox="1"/>
          <p:nvPr/>
        </p:nvSpPr>
        <p:spPr>
          <a:xfrm>
            <a:off x="7574294" y="2564976"/>
            <a:ext cx="40497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7363" indent="-342900" algn="just">
              <a:buFont typeface="Arial" panose="020B0604020202020204" pitchFamily="34" charset="0"/>
              <a:buChar char="•"/>
            </a:pPr>
            <a:r>
              <a:rPr lang="es-ES"/>
              <a:t>Color choice: usual code for S and O, similar but distinct shades for Mo oxidation state</a:t>
            </a:r>
          </a:p>
          <a:p>
            <a:pPr marL="487363" indent="-342900" algn="just">
              <a:buFont typeface="Arial" panose="020B0604020202020204" pitchFamily="34" charset="0"/>
              <a:buChar char="•"/>
            </a:pPr>
            <a:r>
              <a:rPr lang="es-ES"/>
              <a:t>Dashed lines for less important contributions</a:t>
            </a:r>
          </a:p>
          <a:p>
            <a:pPr marL="487363" indent="-342900" algn="just">
              <a:buFont typeface="Arial" panose="020B0604020202020204" pitchFamily="34" charset="0"/>
              <a:buChar char="•"/>
            </a:pPr>
            <a:r>
              <a:rPr lang="es-ES"/>
              <a:t>Aligned layout to compare structures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7799BA-EC7B-42C3-8075-9FC65842F3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704" y="1960516"/>
            <a:ext cx="6894590" cy="416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49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9C130-A39E-42DE-9482-F2D9659A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 piece of advice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A8B13E-D4BD-42B0-A411-3B536CF026E2}"/>
              </a:ext>
            </a:extLst>
          </p:cNvPr>
          <p:cNvSpPr txBox="1"/>
          <p:nvPr/>
        </p:nvSpPr>
        <p:spPr>
          <a:xfrm>
            <a:off x="653716" y="1257543"/>
            <a:ext cx="107000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463" algn="just"/>
            <a:r>
              <a:rPr lang="es-ES" sz="2000"/>
              <a:t>Coding is ideal for </a:t>
            </a:r>
            <a:r>
              <a:rPr lang="es-ES" sz="2000" i="1"/>
              <a:t>systematic</a:t>
            </a:r>
            <a:r>
              <a:rPr lang="es-ES" sz="2000"/>
              <a:t> aspects…</a:t>
            </a:r>
          </a:p>
          <a:p>
            <a:pPr marL="144463" algn="just"/>
            <a:r>
              <a:rPr lang="es-ES" sz="2000"/>
              <a:t>… but there are many non-systematic things in figure preparation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4C2F1B-2A7B-4E04-8209-5E9D7881C4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2" y="2562943"/>
            <a:ext cx="4050018" cy="303751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80D2DB3-BB76-4D44-A628-283A8C10CB96}"/>
              </a:ext>
            </a:extLst>
          </p:cNvPr>
          <p:cNvSpPr txBox="1"/>
          <p:nvPr/>
        </p:nvSpPr>
        <p:spPr>
          <a:xfrm>
            <a:off x="6648450" y="2974551"/>
            <a:ext cx="43338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7363" indent="-342900" algn="just">
              <a:buFont typeface="Arial" panose="020B0604020202020204" pitchFamily="34" charset="0"/>
              <a:buChar char="•"/>
            </a:pPr>
            <a:r>
              <a:rPr lang="es-ES"/>
              <a:t>Where should the legend go?</a:t>
            </a:r>
          </a:p>
          <a:p>
            <a:pPr marL="487363" indent="-342900" algn="just">
              <a:buFont typeface="Arial" panose="020B0604020202020204" pitchFamily="34" charset="0"/>
              <a:buChar char="•"/>
            </a:pPr>
            <a:r>
              <a:rPr lang="es-ES"/>
              <a:t>How should we mark peaks?</a:t>
            </a:r>
          </a:p>
        </p:txBody>
      </p:sp>
    </p:spTree>
    <p:extLst>
      <p:ext uri="{BB962C8B-B14F-4D97-AF65-F5344CB8AC3E}">
        <p14:creationId xmlns:p14="http://schemas.microsoft.com/office/powerpoint/2010/main" val="2575681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74388F1-2FEE-44EA-866C-C4A3BDCA4A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22" y="2562943"/>
            <a:ext cx="5001773" cy="353364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19C130-A39E-42DE-9482-F2D9659A8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A piece of advice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A8B13E-D4BD-42B0-A411-3B536CF026E2}"/>
              </a:ext>
            </a:extLst>
          </p:cNvPr>
          <p:cNvSpPr txBox="1"/>
          <p:nvPr/>
        </p:nvSpPr>
        <p:spPr>
          <a:xfrm>
            <a:off x="653716" y="1257543"/>
            <a:ext cx="1070008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44463" algn="just"/>
            <a:r>
              <a:rPr lang="es-ES" sz="2000"/>
              <a:t>Coding is ideal for </a:t>
            </a:r>
            <a:r>
              <a:rPr lang="es-ES" sz="2000" i="1"/>
              <a:t>systematic</a:t>
            </a:r>
            <a:r>
              <a:rPr lang="es-ES" sz="2000"/>
              <a:t> aspects…</a:t>
            </a:r>
          </a:p>
          <a:p>
            <a:pPr marL="144463" algn="just"/>
            <a:r>
              <a:rPr lang="es-ES" sz="2000"/>
              <a:t>… but there are many non-systematic things in figure preparation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D2A8B2-B708-47EA-BF41-B4DE91009EED}"/>
              </a:ext>
            </a:extLst>
          </p:cNvPr>
          <p:cNvSpPr txBox="1"/>
          <p:nvPr/>
        </p:nvSpPr>
        <p:spPr>
          <a:xfrm>
            <a:off x="6648450" y="2974551"/>
            <a:ext cx="43338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87363" indent="-342900" algn="just">
              <a:buFont typeface="Arial" panose="020B0604020202020204" pitchFamily="34" charset="0"/>
              <a:buChar char="•"/>
            </a:pPr>
            <a:r>
              <a:rPr lang="es-ES"/>
              <a:t>Where should the legend go?</a:t>
            </a:r>
          </a:p>
          <a:p>
            <a:pPr marL="487363" indent="-342900" algn="just">
              <a:buFont typeface="Arial" panose="020B0604020202020204" pitchFamily="34" charset="0"/>
              <a:buChar char="•"/>
            </a:pPr>
            <a:r>
              <a:rPr lang="es-ES">
                <a:solidFill>
                  <a:schemeClr val="bg1">
                    <a:lumMod val="75000"/>
                  </a:schemeClr>
                </a:solidFill>
              </a:rPr>
              <a:t>How should we mark peaks?</a:t>
            </a:r>
          </a:p>
        </p:txBody>
      </p:sp>
    </p:spTree>
    <p:extLst>
      <p:ext uri="{BB962C8B-B14F-4D97-AF65-F5344CB8AC3E}">
        <p14:creationId xmlns:p14="http://schemas.microsoft.com/office/powerpoint/2010/main" val="9184766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1364</TotalTime>
  <Words>462</Words>
  <Application>Microsoft Office PowerPoint</Application>
  <PresentationFormat>Widescreen</PresentationFormat>
  <Paragraphs>115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Century Gothic</vt:lpstr>
      <vt:lpstr>Office Theme</vt:lpstr>
      <vt:lpstr>Data visualization </vt:lpstr>
      <vt:lpstr>The importance of data visualization</vt:lpstr>
      <vt:lpstr>The importance of data visualization</vt:lpstr>
      <vt:lpstr>The importance of data visualization</vt:lpstr>
      <vt:lpstr>The importance of data visualization</vt:lpstr>
      <vt:lpstr>The importance of data visualization</vt:lpstr>
      <vt:lpstr>The importance of data visualization</vt:lpstr>
      <vt:lpstr>A piece of advice</vt:lpstr>
      <vt:lpstr>A piece of advice</vt:lpstr>
      <vt:lpstr>A piece of advice</vt:lpstr>
      <vt:lpstr>A piece of advice</vt:lpstr>
      <vt:lpstr>A piece of advice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Where to find data? FAIR principles and open-source projects</dc:title>
  <dc:creator>Diego Garay</dc:creator>
  <cp:lastModifiedBy>Diego Garay</cp:lastModifiedBy>
  <cp:revision>29</cp:revision>
  <dcterms:created xsi:type="dcterms:W3CDTF">2025-04-14T07:05:33Z</dcterms:created>
  <dcterms:modified xsi:type="dcterms:W3CDTF">2025-04-25T12:54:55Z</dcterms:modified>
</cp:coreProperties>
</file>