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3" r:id="rId5"/>
    <p:sldId id="259" r:id="rId6"/>
    <p:sldId id="261" r:id="rId7"/>
    <p:sldId id="258" r:id="rId8"/>
    <p:sldId id="265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1" r:id="rId17"/>
    <p:sldId id="270" r:id="rId18"/>
    <p:sldId id="272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42F4-3F70-4216-9735-7DCCA719E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ECE81-0F27-44FF-A813-C123372AD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33CB1-5CD5-445F-9565-60396A6A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F7D1-31EA-481D-8E6C-52F20DBB0D77}" type="datetimeFigureOut">
              <a:rPr lang="es-ES" smtClean="0"/>
              <a:t>15/04/2025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1EBC-3145-409B-A6A7-878B1E225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A984B-6848-4012-B80F-735F554C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1B1F-B56D-42ED-999E-D32FEE2F81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213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D04E-03B3-45E2-A412-F5DE6782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628E6-7E94-4958-9285-1D386B1DD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DA477-058F-4632-BD0F-31AD8AB7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F7D1-31EA-481D-8E6C-52F20DBB0D77}" type="datetimeFigureOut">
              <a:rPr lang="es-ES" smtClean="0"/>
              <a:t>15/04/2025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D6B03-A585-4513-878C-2A4FB23D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8B08F-E04C-476A-95CB-A06AF36B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1B1F-B56D-42ED-999E-D32FEE2F81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004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87F0FE-DA95-449F-8796-543554724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88A24-EF7D-4C38-ACD2-676F1519F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9F75C-B2AC-4102-9EA1-D6000ED1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F7D1-31EA-481D-8E6C-52F20DBB0D77}" type="datetimeFigureOut">
              <a:rPr lang="es-ES" smtClean="0"/>
              <a:t>15/04/2025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592FD-7BC9-42EB-B907-34A9B74E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57BE3-31E7-444D-B4C1-A80B9BC1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1B1F-B56D-42ED-999E-D32FEE2F81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656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325B9D-6D19-4F8A-BABB-327C4A3893D7}"/>
              </a:ext>
            </a:extLst>
          </p:cNvPr>
          <p:cNvSpPr/>
          <p:nvPr userDrawn="1"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37FAD-F639-4157-A134-50098324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3424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ECB68-3B07-4B68-9B44-909144E21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2CE05-4844-4BD3-9375-89D386895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F7D1-31EA-481D-8E6C-52F20DBB0D77}" type="datetimeFigureOut">
              <a:rPr lang="es-ES" smtClean="0"/>
              <a:t>15/04/2025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F8022-1615-4C5E-BA92-E5BBAF8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26B50-32F6-4CD0-8819-B084CD36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1B1F-B56D-42ED-999E-D32FEE2F81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160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9ED7-875B-4B93-944C-5B571395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82EA5-4DF0-47DB-8C1E-212FB5379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CA98-7F02-4FDA-B527-0DF2D267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F7D1-31EA-481D-8E6C-52F20DBB0D77}" type="datetimeFigureOut">
              <a:rPr lang="es-ES" smtClean="0"/>
              <a:t>15/04/2025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B5C51-7B4B-4DFE-8BCF-D586EEE4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0A036-FB2C-4C75-915D-4D774425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1B1F-B56D-42ED-999E-D32FEE2F81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355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5150-A719-4ECF-9837-FE83A4D6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79789-1243-4D0D-AFC3-A9D357550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BFBD1-560A-4B9C-826D-7ECD841DD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08005-D29F-4CEC-9DBA-4A5F8133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F7D1-31EA-481D-8E6C-52F20DBB0D77}" type="datetimeFigureOut">
              <a:rPr lang="es-ES" smtClean="0"/>
              <a:t>15/04/2025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71A0C-F601-49A4-A065-D621A784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F0492-4592-41BB-86D4-5F6DCC06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1B1F-B56D-42ED-999E-D32FEE2F81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621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8D02-B907-41C3-B518-BF7B0D2D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83526-9285-4602-8987-88E5A93A6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C4099-26B2-45B5-84FF-A2D406C34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46611-E1C1-482D-BACD-1B676F365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D4259-35CB-444B-BBE0-00559879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87072-1B12-407F-97BF-06D713EB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F7D1-31EA-481D-8E6C-52F20DBB0D77}" type="datetimeFigureOut">
              <a:rPr lang="es-ES" smtClean="0"/>
              <a:t>15/04/2025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52DBAA-2E33-468F-A6A6-739AAD15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2BD60-CBF4-4E88-BA8B-9A5F26FB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1B1F-B56D-42ED-999E-D32FEE2F81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19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F1D2D-23A0-4EC6-A46C-A0A0351B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E7EA6-FAFC-46A7-9365-7FE255CB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F7D1-31EA-481D-8E6C-52F20DBB0D77}" type="datetimeFigureOut">
              <a:rPr lang="es-ES" smtClean="0"/>
              <a:t>15/04/2025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16919-C2F8-47D8-8B74-A2434329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D4992-6610-4E2A-AC44-836EFF37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1B1F-B56D-42ED-999E-D32FEE2F81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862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E922B2-25FC-4E6E-B74C-3DC81D79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F7D1-31EA-481D-8E6C-52F20DBB0D77}" type="datetimeFigureOut">
              <a:rPr lang="es-ES" smtClean="0"/>
              <a:t>15/04/2025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FB0D1-3337-413E-8286-096C6F9C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9EF0E-919B-4CD5-9EBB-4ABB09F3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1B1F-B56D-42ED-999E-D32FEE2F81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626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0843-2DD1-46F8-8452-ABFD53934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1D1DC-3029-4D36-A51B-F12E66316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FCEF3-69B5-46EE-B7F1-2315D9D3A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98076-1787-43EC-8A40-47DF8F32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F7D1-31EA-481D-8E6C-52F20DBB0D77}" type="datetimeFigureOut">
              <a:rPr lang="es-ES" smtClean="0"/>
              <a:t>15/04/2025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16859-1941-4DE4-93E6-8FD45D29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B200C-9496-42DC-9875-C25F6B56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1B1F-B56D-42ED-999E-D32FEE2F81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04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39BA-0B85-46EE-93ED-E8F9B943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1D284-0009-4F26-AD3C-4861A7809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0E1AD-1EE0-4FDE-AC46-20AE3F921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9B7AB-1E33-41A0-ADE1-FAF153C0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F7D1-31EA-481D-8E6C-52F20DBB0D77}" type="datetimeFigureOut">
              <a:rPr lang="es-ES" smtClean="0"/>
              <a:t>15/04/2025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8B5CC-20BB-4BC1-BF4E-C43F2DCA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17169-9D39-4DA0-A2A7-D5BA4BF0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1B1F-B56D-42ED-999E-D32FEE2F81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9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45683-70DF-4F2B-86C3-E488F98B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85424-1E9C-4F0D-9D8A-3856ECE59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7B747-277B-41FB-B667-8FB3EB1FB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FF7D1-31EA-481D-8E6C-52F20DBB0D77}" type="datetimeFigureOut">
              <a:rPr lang="es-ES" smtClean="0"/>
              <a:t>15/04/2025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047BD-2661-449A-A986-4CF9295B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17926-A667-442A-991C-592D82B04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E1B1F-B56D-42ED-999E-D32FEE2F81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739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39B1DF9-98B4-4B1D-8B22-507C6404D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755079-41D6-4072-8B72-8DC55D115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7623" y="3309256"/>
            <a:ext cx="7932059" cy="1521506"/>
          </a:xfrm>
        </p:spPr>
        <p:txBody>
          <a:bodyPr>
            <a:normAutofit fontScale="90000"/>
          </a:bodyPr>
          <a:lstStyle/>
          <a:p>
            <a:r>
              <a:rPr lang="en-US" sz="4800" b="1" noProof="1">
                <a:solidFill>
                  <a:schemeClr val="bg1"/>
                </a:solidFill>
              </a:rPr>
              <a:t>Where</a:t>
            </a:r>
            <a:r>
              <a:rPr lang="es-ES" sz="4800" b="1">
                <a:solidFill>
                  <a:schemeClr val="bg1"/>
                </a:solidFill>
              </a:rPr>
              <a:t> </a:t>
            </a:r>
            <a:r>
              <a:rPr lang="es-ES" sz="4800" b="1" err="1">
                <a:solidFill>
                  <a:schemeClr val="bg1"/>
                </a:solidFill>
              </a:rPr>
              <a:t>to</a:t>
            </a:r>
            <a:r>
              <a:rPr lang="es-ES" sz="4800" b="1">
                <a:solidFill>
                  <a:schemeClr val="bg1"/>
                </a:solidFill>
              </a:rPr>
              <a:t> </a:t>
            </a:r>
            <a:r>
              <a:rPr lang="es-ES" sz="4800" b="1" err="1">
                <a:solidFill>
                  <a:schemeClr val="bg1"/>
                </a:solidFill>
              </a:rPr>
              <a:t>find</a:t>
            </a:r>
            <a:r>
              <a:rPr lang="es-ES" sz="4800" b="1">
                <a:solidFill>
                  <a:schemeClr val="bg1"/>
                </a:solidFill>
              </a:rPr>
              <a:t> data? </a:t>
            </a:r>
            <a:br>
              <a:rPr lang="es-ES" sz="4800">
                <a:solidFill>
                  <a:schemeClr val="bg1"/>
                </a:solidFill>
              </a:rPr>
            </a:br>
            <a:r>
              <a:rPr lang="es-ES" sz="4800">
                <a:solidFill>
                  <a:schemeClr val="bg1"/>
                </a:solidFill>
              </a:rPr>
              <a:t>FAIR </a:t>
            </a:r>
            <a:r>
              <a:rPr lang="es-ES" sz="4800" err="1">
                <a:solidFill>
                  <a:schemeClr val="bg1"/>
                </a:solidFill>
              </a:rPr>
              <a:t>principles</a:t>
            </a:r>
            <a:r>
              <a:rPr lang="es-ES" sz="4800">
                <a:solidFill>
                  <a:schemeClr val="bg1"/>
                </a:solidFill>
              </a:rPr>
              <a:t> and open-</a:t>
            </a:r>
            <a:r>
              <a:rPr lang="es-ES" sz="4800" err="1">
                <a:solidFill>
                  <a:schemeClr val="bg1"/>
                </a:solidFill>
              </a:rPr>
              <a:t>source</a:t>
            </a:r>
            <a:r>
              <a:rPr lang="es-ES" sz="4800">
                <a:solidFill>
                  <a:schemeClr val="bg1"/>
                </a:solidFill>
              </a:rPr>
              <a:t> </a:t>
            </a:r>
            <a:r>
              <a:rPr lang="es-ES" sz="4800" err="1">
                <a:solidFill>
                  <a:schemeClr val="bg1"/>
                </a:solidFill>
              </a:rPr>
              <a:t>projects</a:t>
            </a:r>
            <a:endParaRPr lang="es-ES" sz="480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98178C-BDC8-4678-80CF-0D2EBFC13633}"/>
              </a:ext>
            </a:extLst>
          </p:cNvPr>
          <p:cNvSpPr txBox="1">
            <a:spLocks/>
          </p:cNvSpPr>
          <p:nvPr/>
        </p:nvSpPr>
        <p:spPr>
          <a:xfrm>
            <a:off x="6095999" y="5560291"/>
            <a:ext cx="5950857" cy="975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>
                <a:solidFill>
                  <a:schemeClr val="bg1"/>
                </a:solidFill>
              </a:rPr>
              <a:t>Diego Garay-Ruiz, IMN-CSIC</a:t>
            </a:r>
          </a:p>
          <a:p>
            <a:r>
              <a:rPr lang="es-ES" sz="2800">
                <a:solidFill>
                  <a:schemeClr val="bg1"/>
                </a:solidFill>
              </a:rPr>
              <a:t>Helsinki, June 2025</a:t>
            </a:r>
          </a:p>
        </p:txBody>
      </p:sp>
    </p:spTree>
    <p:extLst>
      <p:ext uri="{BB962C8B-B14F-4D97-AF65-F5344CB8AC3E}">
        <p14:creationId xmlns:p14="http://schemas.microsoft.com/office/powerpoint/2010/main" val="1127898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09FA8-A2A6-4BDB-AEE0-F18048612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Other</a:t>
            </a:r>
            <a:r>
              <a:rPr lang="es-ES"/>
              <a:t> </a:t>
            </a:r>
            <a:r>
              <a:rPr lang="es-ES" err="1"/>
              <a:t>sources</a:t>
            </a:r>
            <a:r>
              <a:rPr lang="es-ES"/>
              <a:t>: </a:t>
            </a:r>
            <a:r>
              <a:rPr lang="es-ES" err="1"/>
              <a:t>Materials</a:t>
            </a:r>
            <a:r>
              <a:rPr lang="es-ES"/>
              <a:t>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EC8C8D-F053-4D30-9D28-66041BF32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4096"/>
            <a:ext cx="8597900" cy="46626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84BEEC-6FC3-4DDB-99A9-4756AF89C5DA}"/>
              </a:ext>
            </a:extLst>
          </p:cNvPr>
          <p:cNvSpPr txBox="1"/>
          <p:nvPr/>
        </p:nvSpPr>
        <p:spPr>
          <a:xfrm>
            <a:off x="838200" y="6110770"/>
            <a:ext cx="6096000" cy="49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463" algn="just">
              <a:lnSpc>
                <a:spcPct val="150000"/>
              </a:lnSpc>
            </a:pPr>
            <a:r>
              <a:rPr lang="es-ES" sz="2000"/>
              <a:t>Web interface, do </a:t>
            </a:r>
            <a:r>
              <a:rPr lang="es-ES" sz="2000" err="1"/>
              <a:t>it</a:t>
            </a:r>
            <a:r>
              <a:rPr lang="es-ES" sz="2000"/>
              <a:t> “</a:t>
            </a:r>
            <a:r>
              <a:rPr lang="es-ES" sz="2000" err="1"/>
              <a:t>by</a:t>
            </a:r>
            <a:r>
              <a:rPr lang="es-ES" sz="2000"/>
              <a:t> </a:t>
            </a:r>
            <a:r>
              <a:rPr lang="es-ES" sz="2000" err="1"/>
              <a:t>hand</a:t>
            </a:r>
            <a:r>
              <a:rPr lang="es-ES" sz="2000"/>
              <a:t>”…</a:t>
            </a:r>
          </a:p>
        </p:txBody>
      </p:sp>
    </p:spTree>
    <p:extLst>
      <p:ext uri="{BB962C8B-B14F-4D97-AF65-F5344CB8AC3E}">
        <p14:creationId xmlns:p14="http://schemas.microsoft.com/office/powerpoint/2010/main" val="301353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09FA8-A2A6-4BDB-AEE0-F18048612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Other</a:t>
            </a:r>
            <a:r>
              <a:rPr lang="es-ES"/>
              <a:t> </a:t>
            </a:r>
            <a:r>
              <a:rPr lang="es-ES" err="1"/>
              <a:t>sources</a:t>
            </a:r>
            <a:r>
              <a:rPr lang="es-ES"/>
              <a:t>: </a:t>
            </a:r>
            <a:r>
              <a:rPr lang="es-ES" err="1"/>
              <a:t>Materials</a:t>
            </a:r>
            <a:r>
              <a:rPr lang="es-ES"/>
              <a:t> Project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84BEEC-6FC3-4DDB-99A9-4756AF89C5DA}"/>
              </a:ext>
            </a:extLst>
          </p:cNvPr>
          <p:cNvSpPr txBox="1"/>
          <p:nvPr/>
        </p:nvSpPr>
        <p:spPr>
          <a:xfrm>
            <a:off x="838200" y="4737977"/>
            <a:ext cx="6096000" cy="49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463" algn="just">
              <a:lnSpc>
                <a:spcPct val="150000"/>
              </a:lnSpc>
            </a:pPr>
            <a:r>
              <a:rPr lang="es-ES" sz="2000"/>
              <a:t>.. </a:t>
            </a:r>
            <a:r>
              <a:rPr lang="es-ES" sz="2000" err="1"/>
              <a:t>via</a:t>
            </a:r>
            <a:r>
              <a:rPr lang="es-ES" sz="2000"/>
              <a:t> API, </a:t>
            </a:r>
            <a:r>
              <a:rPr lang="es-ES" sz="2000" err="1"/>
              <a:t>automated</a:t>
            </a:r>
            <a:r>
              <a:rPr lang="es-ES" sz="2000"/>
              <a:t> and </a:t>
            </a:r>
            <a:r>
              <a:rPr lang="es-ES" sz="2000" err="1"/>
              <a:t>customizable</a:t>
            </a:r>
            <a:endParaRPr lang="es-E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5214D6-605D-42BF-A383-C7C1C90A1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0603"/>
            <a:ext cx="10155067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39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8C67-5783-4E57-82B3-875C54D9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Open-source software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72928-0FDA-4178-921D-B8E6B6A0C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7112"/>
            <a:ext cx="4724400" cy="1781175"/>
          </a:xfrm>
        </p:spPr>
        <p:txBody>
          <a:bodyPr>
            <a:normAutofit fontScale="92500" lnSpcReduction="10000"/>
          </a:bodyPr>
          <a:lstStyle/>
          <a:p>
            <a:r>
              <a:rPr lang="es-ES"/>
              <a:t>Free &amp; </a:t>
            </a:r>
            <a:r>
              <a:rPr lang="es-ES" err="1"/>
              <a:t>less</a:t>
            </a:r>
            <a:r>
              <a:rPr lang="es-ES"/>
              <a:t> </a:t>
            </a:r>
            <a:r>
              <a:rPr lang="es-ES" err="1"/>
              <a:t>evil</a:t>
            </a:r>
            <a:endParaRPr lang="es-ES"/>
          </a:p>
          <a:p>
            <a:r>
              <a:rPr lang="es-ES" err="1"/>
              <a:t>Anyone</a:t>
            </a:r>
            <a:r>
              <a:rPr lang="es-ES"/>
              <a:t> can </a:t>
            </a:r>
            <a:r>
              <a:rPr lang="es-ES" err="1"/>
              <a:t>contribute</a:t>
            </a:r>
            <a:endParaRPr lang="es-ES"/>
          </a:p>
          <a:p>
            <a:r>
              <a:rPr lang="es-ES" err="1"/>
              <a:t>Customizable</a:t>
            </a:r>
            <a:endParaRPr lang="es-ES"/>
          </a:p>
          <a:p>
            <a:r>
              <a:rPr lang="es-ES" err="1"/>
              <a:t>Version</a:t>
            </a:r>
            <a:r>
              <a:rPr lang="es-ES"/>
              <a:t> control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9DC14B-55A5-48FB-8D8B-B94A8939B326}"/>
              </a:ext>
            </a:extLst>
          </p:cNvPr>
          <p:cNvSpPr txBox="1">
            <a:spLocks/>
          </p:cNvSpPr>
          <p:nvPr/>
        </p:nvSpPr>
        <p:spPr>
          <a:xfrm>
            <a:off x="1016000" y="1306513"/>
            <a:ext cx="4711700" cy="674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err="1"/>
              <a:t>The</a:t>
            </a:r>
            <a:r>
              <a:rPr lang="es-ES" b="1"/>
              <a:t> </a:t>
            </a:r>
            <a:r>
              <a:rPr lang="es-ES" b="1" err="1"/>
              <a:t>good</a:t>
            </a:r>
            <a:endParaRPr lang="es-ES" b="1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8CECE7-CCB7-408E-A8AE-310A4FDEA09E}"/>
              </a:ext>
            </a:extLst>
          </p:cNvPr>
          <p:cNvSpPr txBox="1">
            <a:spLocks/>
          </p:cNvSpPr>
          <p:nvPr/>
        </p:nvSpPr>
        <p:spPr>
          <a:xfrm>
            <a:off x="6362702" y="2297111"/>
            <a:ext cx="4724400" cy="178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err="1"/>
              <a:t>Less</a:t>
            </a:r>
            <a:r>
              <a:rPr lang="es-ES" sz="2400"/>
              <a:t> </a:t>
            </a:r>
            <a:r>
              <a:rPr lang="es-ES" sz="2400" err="1"/>
              <a:t>polished</a:t>
            </a:r>
            <a:r>
              <a:rPr lang="es-ES" sz="2400"/>
              <a:t> (</a:t>
            </a:r>
            <a:r>
              <a:rPr lang="es-ES" sz="2400" err="1"/>
              <a:t>usually</a:t>
            </a:r>
            <a:r>
              <a:rPr lang="es-ES" sz="2400"/>
              <a:t>)</a:t>
            </a:r>
          </a:p>
          <a:p>
            <a:r>
              <a:rPr lang="es-ES" sz="2400" err="1"/>
              <a:t>Fix-it-yourself</a:t>
            </a:r>
            <a:endParaRPr lang="es-ES" sz="2400"/>
          </a:p>
          <a:p>
            <a:r>
              <a:rPr lang="es-ES" sz="2400" err="1"/>
              <a:t>Commercial</a:t>
            </a:r>
            <a:r>
              <a:rPr lang="es-ES" sz="2400"/>
              <a:t> </a:t>
            </a:r>
            <a:r>
              <a:rPr lang="es-ES" sz="2400" err="1"/>
              <a:t>standards</a:t>
            </a:r>
            <a:endParaRPr lang="es-ES" sz="240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8F9138-E387-454A-A7D9-5B3A6863FB30}"/>
              </a:ext>
            </a:extLst>
          </p:cNvPr>
          <p:cNvSpPr txBox="1">
            <a:spLocks/>
          </p:cNvSpPr>
          <p:nvPr/>
        </p:nvSpPr>
        <p:spPr>
          <a:xfrm>
            <a:off x="6464302" y="1306513"/>
            <a:ext cx="4711700" cy="674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err="1"/>
              <a:t>The</a:t>
            </a:r>
            <a:r>
              <a:rPr lang="es-ES" b="1"/>
              <a:t> </a:t>
            </a:r>
            <a:r>
              <a:rPr lang="es-ES" b="1" err="1"/>
              <a:t>bad</a:t>
            </a:r>
            <a:endParaRPr lang="es-ES" b="1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150635-F58A-47BE-9790-7B25A67A5178}"/>
              </a:ext>
            </a:extLst>
          </p:cNvPr>
          <p:cNvCxnSpPr>
            <a:cxnSpLocks/>
          </p:cNvCxnSpPr>
          <p:nvPr/>
        </p:nvCxnSpPr>
        <p:spPr>
          <a:xfrm>
            <a:off x="1016000" y="1968500"/>
            <a:ext cx="41021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5E5CA6-C0B7-4224-926F-4FD6348A7CDD}"/>
              </a:ext>
            </a:extLst>
          </p:cNvPr>
          <p:cNvCxnSpPr>
            <a:cxnSpLocks/>
          </p:cNvCxnSpPr>
          <p:nvPr/>
        </p:nvCxnSpPr>
        <p:spPr>
          <a:xfrm>
            <a:off x="6464302" y="1968500"/>
            <a:ext cx="41021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8CCE42C-3423-427B-B758-CC22886D3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11" y="5237596"/>
            <a:ext cx="1254978" cy="12255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687035-0D00-44D1-81BE-AB06C8E77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033" y="5304276"/>
            <a:ext cx="928876" cy="10922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88A5B45-8233-4EAD-AF5E-0849F035F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2" y="5207440"/>
            <a:ext cx="2057400" cy="1285876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0A7F567-FA88-49E6-B75F-E6224DA8A222}"/>
              </a:ext>
            </a:extLst>
          </p:cNvPr>
          <p:cNvSpPr txBox="1">
            <a:spLocks/>
          </p:cNvSpPr>
          <p:nvPr/>
        </p:nvSpPr>
        <p:spPr>
          <a:xfrm>
            <a:off x="1016000" y="4406898"/>
            <a:ext cx="4711700" cy="674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err="1"/>
              <a:t>Some</a:t>
            </a:r>
            <a:r>
              <a:rPr lang="es-ES" b="1"/>
              <a:t> </a:t>
            </a:r>
            <a:r>
              <a:rPr lang="es-ES" b="1" err="1"/>
              <a:t>important</a:t>
            </a:r>
            <a:r>
              <a:rPr lang="es-ES" b="1"/>
              <a:t> </a:t>
            </a:r>
            <a:r>
              <a:rPr lang="es-ES" b="1" err="1"/>
              <a:t>players</a:t>
            </a:r>
            <a:endParaRPr lang="es-ES" b="1"/>
          </a:p>
        </p:txBody>
      </p:sp>
    </p:spTree>
    <p:extLst>
      <p:ext uri="{BB962C8B-B14F-4D97-AF65-F5344CB8AC3E}">
        <p14:creationId xmlns:p14="http://schemas.microsoft.com/office/powerpoint/2010/main" val="4005536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8C67-5783-4E57-82B3-875C54D9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Open-source software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72928-0FDA-4178-921D-B8E6B6A0C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7112"/>
            <a:ext cx="4724400" cy="1781175"/>
          </a:xfrm>
        </p:spPr>
        <p:txBody>
          <a:bodyPr>
            <a:normAutofit fontScale="92500" lnSpcReduction="10000"/>
          </a:bodyPr>
          <a:lstStyle/>
          <a:p>
            <a:r>
              <a:rPr lang="es-ES">
                <a:solidFill>
                  <a:schemeClr val="bg1">
                    <a:lumMod val="75000"/>
                  </a:schemeClr>
                </a:solidFill>
              </a:rPr>
              <a:t>Free &amp; </a:t>
            </a:r>
            <a:r>
              <a:rPr lang="es-ES" err="1">
                <a:solidFill>
                  <a:schemeClr val="bg1">
                    <a:lumMod val="75000"/>
                  </a:schemeClr>
                </a:solidFill>
              </a:rPr>
              <a:t>less</a:t>
            </a:r>
            <a:r>
              <a:rPr lang="es-ES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" err="1">
                <a:solidFill>
                  <a:schemeClr val="bg1">
                    <a:lumMod val="75000"/>
                  </a:schemeClr>
                </a:solidFill>
              </a:rPr>
              <a:t>evil</a:t>
            </a:r>
            <a:endParaRPr lang="es-ES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err="1">
                <a:solidFill>
                  <a:schemeClr val="bg1">
                    <a:lumMod val="75000"/>
                  </a:schemeClr>
                </a:solidFill>
              </a:rPr>
              <a:t>Anyone</a:t>
            </a:r>
            <a:r>
              <a:rPr lang="es-ES">
                <a:solidFill>
                  <a:schemeClr val="bg1">
                    <a:lumMod val="75000"/>
                  </a:schemeClr>
                </a:solidFill>
              </a:rPr>
              <a:t> can </a:t>
            </a:r>
            <a:r>
              <a:rPr lang="es-ES" err="1">
                <a:solidFill>
                  <a:schemeClr val="bg1">
                    <a:lumMod val="75000"/>
                  </a:schemeClr>
                </a:solidFill>
              </a:rPr>
              <a:t>contribute</a:t>
            </a:r>
            <a:endParaRPr lang="es-ES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err="1">
                <a:solidFill>
                  <a:schemeClr val="bg1">
                    <a:lumMod val="75000"/>
                  </a:schemeClr>
                </a:solidFill>
              </a:rPr>
              <a:t>Customizable</a:t>
            </a:r>
            <a:endParaRPr lang="es-ES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err="1"/>
              <a:t>Version</a:t>
            </a:r>
            <a:r>
              <a:rPr lang="es-ES"/>
              <a:t> control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9DC14B-55A5-48FB-8D8B-B94A8939B326}"/>
              </a:ext>
            </a:extLst>
          </p:cNvPr>
          <p:cNvSpPr txBox="1">
            <a:spLocks/>
          </p:cNvSpPr>
          <p:nvPr/>
        </p:nvSpPr>
        <p:spPr>
          <a:xfrm>
            <a:off x="1016000" y="1306513"/>
            <a:ext cx="4711700" cy="674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err="1"/>
              <a:t>The</a:t>
            </a:r>
            <a:r>
              <a:rPr lang="es-ES" b="1"/>
              <a:t> </a:t>
            </a:r>
            <a:r>
              <a:rPr lang="es-ES" b="1" err="1"/>
              <a:t>good</a:t>
            </a:r>
            <a:endParaRPr lang="es-ES" b="1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8CECE7-CCB7-408E-A8AE-310A4FDEA09E}"/>
              </a:ext>
            </a:extLst>
          </p:cNvPr>
          <p:cNvSpPr txBox="1">
            <a:spLocks/>
          </p:cNvSpPr>
          <p:nvPr/>
        </p:nvSpPr>
        <p:spPr>
          <a:xfrm>
            <a:off x="6362702" y="2297111"/>
            <a:ext cx="4724400" cy="178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err="1">
                <a:solidFill>
                  <a:schemeClr val="bg1">
                    <a:lumMod val="75000"/>
                  </a:schemeClr>
                </a:solidFill>
              </a:rPr>
              <a:t>Less</a:t>
            </a:r>
            <a:r>
              <a:rPr lang="es-ES" sz="24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" sz="2400" err="1">
                <a:solidFill>
                  <a:schemeClr val="bg1">
                    <a:lumMod val="75000"/>
                  </a:schemeClr>
                </a:solidFill>
              </a:rPr>
              <a:t>polished</a:t>
            </a:r>
            <a:r>
              <a:rPr lang="es-ES" sz="240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es-ES" sz="2400" err="1">
                <a:solidFill>
                  <a:schemeClr val="bg1">
                    <a:lumMod val="75000"/>
                  </a:schemeClr>
                </a:solidFill>
              </a:rPr>
              <a:t>usually</a:t>
            </a:r>
            <a:r>
              <a:rPr lang="es-ES" sz="240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s-ES" sz="2400" err="1">
                <a:solidFill>
                  <a:schemeClr val="bg1">
                    <a:lumMod val="75000"/>
                  </a:schemeClr>
                </a:solidFill>
              </a:rPr>
              <a:t>Fix-it-yourself</a:t>
            </a:r>
            <a:endParaRPr lang="es-ES" sz="240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sz="2400" err="1">
                <a:solidFill>
                  <a:schemeClr val="bg1">
                    <a:lumMod val="75000"/>
                  </a:schemeClr>
                </a:solidFill>
              </a:rPr>
              <a:t>Commercial</a:t>
            </a:r>
            <a:r>
              <a:rPr lang="es-ES" sz="24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" sz="2400" err="1">
                <a:solidFill>
                  <a:schemeClr val="bg1">
                    <a:lumMod val="75000"/>
                  </a:schemeClr>
                </a:solidFill>
              </a:rPr>
              <a:t>standards</a:t>
            </a:r>
            <a:endParaRPr lang="es-ES" sz="2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8F9138-E387-454A-A7D9-5B3A6863FB30}"/>
              </a:ext>
            </a:extLst>
          </p:cNvPr>
          <p:cNvSpPr txBox="1">
            <a:spLocks/>
          </p:cNvSpPr>
          <p:nvPr/>
        </p:nvSpPr>
        <p:spPr>
          <a:xfrm>
            <a:off x="6464302" y="1306513"/>
            <a:ext cx="4711700" cy="674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err="1"/>
              <a:t>The</a:t>
            </a:r>
            <a:r>
              <a:rPr lang="es-ES" b="1"/>
              <a:t> </a:t>
            </a:r>
            <a:r>
              <a:rPr lang="es-ES" b="1" err="1"/>
              <a:t>bad</a:t>
            </a:r>
            <a:endParaRPr lang="es-ES" b="1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150635-F58A-47BE-9790-7B25A67A5178}"/>
              </a:ext>
            </a:extLst>
          </p:cNvPr>
          <p:cNvCxnSpPr>
            <a:cxnSpLocks/>
          </p:cNvCxnSpPr>
          <p:nvPr/>
        </p:nvCxnSpPr>
        <p:spPr>
          <a:xfrm>
            <a:off x="1016000" y="1968500"/>
            <a:ext cx="41021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5E5CA6-C0B7-4224-926F-4FD6348A7CDD}"/>
              </a:ext>
            </a:extLst>
          </p:cNvPr>
          <p:cNvCxnSpPr>
            <a:cxnSpLocks/>
          </p:cNvCxnSpPr>
          <p:nvPr/>
        </p:nvCxnSpPr>
        <p:spPr>
          <a:xfrm>
            <a:off x="6464302" y="1968500"/>
            <a:ext cx="41021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8CCE42C-3423-427B-B758-CC22886D31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11" y="5237596"/>
            <a:ext cx="1254978" cy="12255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687035-0D00-44D1-81BE-AB06C8E77E3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033" y="5304276"/>
            <a:ext cx="928876" cy="10922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88A5B45-8233-4EAD-AF5E-0849F035F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2" y="5207440"/>
            <a:ext cx="2057400" cy="1285876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0A7F567-FA88-49E6-B75F-E6224DA8A222}"/>
              </a:ext>
            </a:extLst>
          </p:cNvPr>
          <p:cNvSpPr txBox="1">
            <a:spLocks/>
          </p:cNvSpPr>
          <p:nvPr/>
        </p:nvSpPr>
        <p:spPr>
          <a:xfrm>
            <a:off x="1016000" y="4406898"/>
            <a:ext cx="4711700" cy="674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err="1"/>
              <a:t>Some</a:t>
            </a:r>
            <a:r>
              <a:rPr lang="es-ES" b="1"/>
              <a:t> </a:t>
            </a:r>
            <a:r>
              <a:rPr lang="es-ES" b="1" err="1"/>
              <a:t>important</a:t>
            </a:r>
            <a:r>
              <a:rPr lang="es-ES" b="1"/>
              <a:t> </a:t>
            </a:r>
            <a:r>
              <a:rPr lang="es-ES" b="1" err="1"/>
              <a:t>players</a:t>
            </a:r>
            <a:endParaRPr lang="es-ES" b="1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981647-FCCD-4CEA-8EC7-16AD033E758C}"/>
              </a:ext>
            </a:extLst>
          </p:cNvPr>
          <p:cNvSpPr/>
          <p:nvPr/>
        </p:nvSpPr>
        <p:spPr>
          <a:xfrm>
            <a:off x="6629400" y="5207440"/>
            <a:ext cx="2374900" cy="1255720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2135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8C67-5783-4E57-82B3-875C54D9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</a:t>
            </a:r>
            <a:r>
              <a:rPr lang="en-US" err="1"/>
              <a:t>init</a:t>
            </a:r>
            <a:endParaRPr lang="es-E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8B749EB-74DF-437E-B8FD-EEAD9CDF7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412"/>
            <a:ext cx="7150100" cy="1781175"/>
          </a:xfrm>
        </p:spPr>
        <p:txBody>
          <a:bodyPr>
            <a:normAutofit/>
          </a:bodyPr>
          <a:lstStyle/>
          <a:p>
            <a:r>
              <a:rPr lang="es-ES" err="1"/>
              <a:t>System</a:t>
            </a:r>
            <a:r>
              <a:rPr lang="es-ES"/>
              <a:t> </a:t>
            </a:r>
            <a:r>
              <a:rPr lang="es-ES" err="1"/>
              <a:t>for</a:t>
            </a:r>
            <a:r>
              <a:rPr lang="es-ES"/>
              <a:t> </a:t>
            </a:r>
            <a:r>
              <a:rPr lang="es-ES" b="1" err="1"/>
              <a:t>version</a:t>
            </a:r>
            <a:r>
              <a:rPr lang="es-ES" b="1"/>
              <a:t> control</a:t>
            </a:r>
          </a:p>
          <a:p>
            <a:r>
              <a:rPr lang="es-ES" err="1"/>
              <a:t>Keep</a:t>
            </a:r>
            <a:r>
              <a:rPr lang="es-ES"/>
              <a:t> </a:t>
            </a:r>
            <a:r>
              <a:rPr lang="es-ES" err="1"/>
              <a:t>the</a:t>
            </a:r>
            <a:r>
              <a:rPr lang="es-ES"/>
              <a:t> </a:t>
            </a:r>
            <a:r>
              <a:rPr lang="es-ES" i="1" err="1"/>
              <a:t>history</a:t>
            </a:r>
            <a:r>
              <a:rPr lang="es-ES" i="1"/>
              <a:t> </a:t>
            </a:r>
            <a:r>
              <a:rPr lang="es-ES" err="1"/>
              <a:t>of</a:t>
            </a:r>
            <a:r>
              <a:rPr lang="es-ES"/>
              <a:t> a </a:t>
            </a:r>
            <a:r>
              <a:rPr lang="es-ES" err="1"/>
              <a:t>project</a:t>
            </a:r>
            <a:endParaRPr lang="es-E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56BC16-B3E7-412C-BC48-D32B61C67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708" y="2989579"/>
            <a:ext cx="3145542" cy="929642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F9107E2-A24B-4FF1-8B19-062D2F536808}"/>
              </a:ext>
            </a:extLst>
          </p:cNvPr>
          <p:cNvSpPr txBox="1">
            <a:spLocks/>
          </p:cNvSpPr>
          <p:nvPr/>
        </p:nvSpPr>
        <p:spPr>
          <a:xfrm>
            <a:off x="2809875" y="4046221"/>
            <a:ext cx="2260600" cy="534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err="1"/>
              <a:t>we’re</a:t>
            </a:r>
            <a:r>
              <a:rPr lang="es-ES" sz="2000"/>
              <a:t> </a:t>
            </a:r>
            <a:r>
              <a:rPr lang="es-ES" sz="2000" err="1"/>
              <a:t>here</a:t>
            </a:r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2282692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8C67-5783-4E57-82B3-875C54D9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</a:t>
            </a:r>
            <a:r>
              <a:rPr lang="en-US" err="1"/>
              <a:t>init</a:t>
            </a:r>
            <a:endParaRPr lang="es-E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8B749EB-74DF-437E-B8FD-EEAD9CDF7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412"/>
            <a:ext cx="7150100" cy="1781175"/>
          </a:xfrm>
        </p:spPr>
        <p:txBody>
          <a:bodyPr>
            <a:normAutofit/>
          </a:bodyPr>
          <a:lstStyle/>
          <a:p>
            <a:r>
              <a:rPr lang="es-ES" err="1"/>
              <a:t>System</a:t>
            </a:r>
            <a:r>
              <a:rPr lang="es-ES"/>
              <a:t> </a:t>
            </a:r>
            <a:r>
              <a:rPr lang="es-ES" err="1"/>
              <a:t>for</a:t>
            </a:r>
            <a:r>
              <a:rPr lang="es-ES"/>
              <a:t> </a:t>
            </a:r>
            <a:r>
              <a:rPr lang="es-ES" b="1" err="1"/>
              <a:t>version</a:t>
            </a:r>
            <a:r>
              <a:rPr lang="es-ES" b="1"/>
              <a:t> control</a:t>
            </a:r>
          </a:p>
          <a:p>
            <a:r>
              <a:rPr lang="es-ES" err="1"/>
              <a:t>Keep</a:t>
            </a:r>
            <a:r>
              <a:rPr lang="es-ES"/>
              <a:t> </a:t>
            </a:r>
            <a:r>
              <a:rPr lang="es-ES" err="1"/>
              <a:t>the</a:t>
            </a:r>
            <a:r>
              <a:rPr lang="es-ES"/>
              <a:t> </a:t>
            </a:r>
            <a:r>
              <a:rPr lang="es-ES" i="1" err="1"/>
              <a:t>history</a:t>
            </a:r>
            <a:r>
              <a:rPr lang="es-ES" i="1"/>
              <a:t> </a:t>
            </a:r>
            <a:r>
              <a:rPr lang="es-ES" err="1"/>
              <a:t>of</a:t>
            </a:r>
            <a:r>
              <a:rPr lang="es-ES"/>
              <a:t> a </a:t>
            </a:r>
            <a:r>
              <a:rPr lang="es-ES" err="1"/>
              <a:t>project</a:t>
            </a:r>
            <a:endParaRPr lang="es-E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F9107E2-A24B-4FF1-8B19-062D2F536808}"/>
              </a:ext>
            </a:extLst>
          </p:cNvPr>
          <p:cNvSpPr txBox="1">
            <a:spLocks/>
          </p:cNvSpPr>
          <p:nvPr/>
        </p:nvSpPr>
        <p:spPr>
          <a:xfrm>
            <a:off x="4181475" y="2546667"/>
            <a:ext cx="2260600" cy="534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err="1"/>
              <a:t>we’re</a:t>
            </a:r>
            <a:r>
              <a:rPr lang="es-ES" sz="2000"/>
              <a:t> </a:t>
            </a:r>
            <a:r>
              <a:rPr lang="es-ES" sz="2000" err="1"/>
              <a:t>here</a:t>
            </a:r>
            <a:endParaRPr lang="es-E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CF762-2DD9-4AB6-A877-DFB2815B1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103" y="2989579"/>
            <a:ext cx="3864872" cy="92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35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8C67-5783-4E57-82B3-875C54D9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</a:t>
            </a:r>
            <a:r>
              <a:rPr lang="en-US" err="1"/>
              <a:t>init</a:t>
            </a:r>
            <a:endParaRPr lang="es-E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8B749EB-74DF-437E-B8FD-EEAD9CDF7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412"/>
            <a:ext cx="7150100" cy="1781175"/>
          </a:xfrm>
        </p:spPr>
        <p:txBody>
          <a:bodyPr>
            <a:normAutofit/>
          </a:bodyPr>
          <a:lstStyle/>
          <a:p>
            <a:r>
              <a:rPr lang="es-ES" err="1"/>
              <a:t>System</a:t>
            </a:r>
            <a:r>
              <a:rPr lang="es-ES"/>
              <a:t> </a:t>
            </a:r>
            <a:r>
              <a:rPr lang="es-ES" err="1"/>
              <a:t>for</a:t>
            </a:r>
            <a:r>
              <a:rPr lang="es-ES"/>
              <a:t> </a:t>
            </a:r>
            <a:r>
              <a:rPr lang="es-ES" b="1" err="1"/>
              <a:t>version</a:t>
            </a:r>
            <a:r>
              <a:rPr lang="es-ES" b="1"/>
              <a:t> control</a:t>
            </a:r>
          </a:p>
          <a:p>
            <a:r>
              <a:rPr lang="es-ES" err="1"/>
              <a:t>Keep</a:t>
            </a:r>
            <a:r>
              <a:rPr lang="es-ES"/>
              <a:t> </a:t>
            </a:r>
            <a:r>
              <a:rPr lang="es-ES" err="1"/>
              <a:t>the</a:t>
            </a:r>
            <a:r>
              <a:rPr lang="es-ES"/>
              <a:t> </a:t>
            </a:r>
            <a:r>
              <a:rPr lang="es-ES" i="1" err="1"/>
              <a:t>history</a:t>
            </a:r>
            <a:r>
              <a:rPr lang="es-ES" i="1"/>
              <a:t> </a:t>
            </a:r>
            <a:r>
              <a:rPr lang="es-ES" err="1"/>
              <a:t>of</a:t>
            </a:r>
            <a:r>
              <a:rPr lang="es-ES"/>
              <a:t> a </a:t>
            </a:r>
            <a:r>
              <a:rPr lang="es-ES" err="1"/>
              <a:t>project</a:t>
            </a:r>
            <a:endParaRPr lang="es-E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F9107E2-A24B-4FF1-8B19-062D2F536808}"/>
              </a:ext>
            </a:extLst>
          </p:cNvPr>
          <p:cNvSpPr txBox="1">
            <a:spLocks/>
          </p:cNvSpPr>
          <p:nvPr/>
        </p:nvSpPr>
        <p:spPr>
          <a:xfrm>
            <a:off x="4181475" y="2546667"/>
            <a:ext cx="2260600" cy="534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err="1"/>
              <a:t>we’re</a:t>
            </a:r>
            <a:r>
              <a:rPr lang="es-ES" sz="2000"/>
              <a:t> </a:t>
            </a:r>
            <a:r>
              <a:rPr lang="es-ES" sz="2000" err="1"/>
              <a:t>here</a:t>
            </a:r>
            <a:endParaRPr lang="es-E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CF762-2DD9-4AB6-A877-DFB2815B1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103" y="2989579"/>
            <a:ext cx="3864872" cy="92964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B0D257-3384-48A8-B190-25A0BFF6BC3D}"/>
              </a:ext>
            </a:extLst>
          </p:cNvPr>
          <p:cNvSpPr txBox="1">
            <a:spLocks/>
          </p:cNvSpPr>
          <p:nvPr/>
        </p:nvSpPr>
        <p:spPr>
          <a:xfrm>
            <a:off x="1108074" y="4235766"/>
            <a:ext cx="6334126" cy="534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/>
              <a:t>And </a:t>
            </a:r>
            <a:r>
              <a:rPr lang="es-ES" sz="2000" err="1"/>
              <a:t>suddenly</a:t>
            </a:r>
            <a:r>
              <a:rPr lang="es-ES" sz="2000"/>
              <a:t> </a:t>
            </a:r>
            <a:r>
              <a:rPr lang="es-ES" sz="2000" err="1"/>
              <a:t>we</a:t>
            </a:r>
            <a:r>
              <a:rPr lang="es-ES" sz="2000"/>
              <a:t> </a:t>
            </a:r>
            <a:r>
              <a:rPr lang="es-ES" sz="2000" err="1"/>
              <a:t>realize</a:t>
            </a:r>
            <a:r>
              <a:rPr lang="es-ES" sz="2000"/>
              <a:t> </a:t>
            </a:r>
            <a:r>
              <a:rPr lang="es-ES" sz="2000" err="1"/>
              <a:t>an</a:t>
            </a:r>
            <a:r>
              <a:rPr lang="es-ES" sz="2000"/>
              <a:t> </a:t>
            </a:r>
            <a:r>
              <a:rPr lang="es-ES" sz="2000" err="1"/>
              <a:t>important</a:t>
            </a:r>
            <a:r>
              <a:rPr lang="es-ES" sz="2000"/>
              <a:t> </a:t>
            </a:r>
            <a:r>
              <a:rPr lang="es-ES" sz="2000" err="1"/>
              <a:t>mistake</a:t>
            </a:r>
            <a:r>
              <a:rPr lang="es-ES" sz="20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64378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8C67-5783-4E57-82B3-875C54D9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</a:t>
            </a:r>
            <a:r>
              <a:rPr lang="en-US" err="1"/>
              <a:t>init</a:t>
            </a:r>
            <a:endParaRPr lang="es-E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8B749EB-74DF-437E-B8FD-EEAD9CDF7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412"/>
            <a:ext cx="7150100" cy="1781175"/>
          </a:xfrm>
        </p:spPr>
        <p:txBody>
          <a:bodyPr>
            <a:normAutofit/>
          </a:bodyPr>
          <a:lstStyle/>
          <a:p>
            <a:r>
              <a:rPr lang="es-ES" err="1"/>
              <a:t>System</a:t>
            </a:r>
            <a:r>
              <a:rPr lang="es-ES"/>
              <a:t> </a:t>
            </a:r>
            <a:r>
              <a:rPr lang="es-ES" err="1"/>
              <a:t>for</a:t>
            </a:r>
            <a:r>
              <a:rPr lang="es-ES"/>
              <a:t> </a:t>
            </a:r>
            <a:r>
              <a:rPr lang="es-ES" b="1" err="1"/>
              <a:t>version</a:t>
            </a:r>
            <a:r>
              <a:rPr lang="es-ES" b="1"/>
              <a:t> control</a:t>
            </a:r>
          </a:p>
          <a:p>
            <a:r>
              <a:rPr lang="es-ES" err="1"/>
              <a:t>Keep</a:t>
            </a:r>
            <a:r>
              <a:rPr lang="es-ES"/>
              <a:t> </a:t>
            </a:r>
            <a:r>
              <a:rPr lang="es-ES" err="1"/>
              <a:t>the</a:t>
            </a:r>
            <a:r>
              <a:rPr lang="es-ES"/>
              <a:t> </a:t>
            </a:r>
            <a:r>
              <a:rPr lang="es-ES" i="1" err="1"/>
              <a:t>history</a:t>
            </a:r>
            <a:r>
              <a:rPr lang="es-ES" i="1"/>
              <a:t> </a:t>
            </a:r>
            <a:r>
              <a:rPr lang="es-ES" err="1"/>
              <a:t>of</a:t>
            </a:r>
            <a:r>
              <a:rPr lang="es-ES"/>
              <a:t> a </a:t>
            </a:r>
            <a:r>
              <a:rPr lang="es-ES" err="1"/>
              <a:t>project</a:t>
            </a:r>
            <a:endParaRPr lang="es-E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F9107E2-A24B-4FF1-8B19-062D2F536808}"/>
              </a:ext>
            </a:extLst>
          </p:cNvPr>
          <p:cNvSpPr txBox="1">
            <a:spLocks/>
          </p:cNvSpPr>
          <p:nvPr/>
        </p:nvSpPr>
        <p:spPr>
          <a:xfrm>
            <a:off x="940939" y="3454400"/>
            <a:ext cx="2260600" cy="534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err="1"/>
              <a:t>we’re</a:t>
            </a:r>
            <a:r>
              <a:rPr lang="es-ES" sz="2000"/>
              <a:t> </a:t>
            </a:r>
            <a:r>
              <a:rPr lang="es-ES" sz="2000" err="1"/>
              <a:t>here</a:t>
            </a:r>
            <a:endParaRPr lang="es-E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CF762-2DD9-4AB6-A877-DFB2815B1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9103" y="2989579"/>
            <a:ext cx="3864872" cy="92964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C69041-A436-4B9A-94E9-5990DA2B6FE2}"/>
              </a:ext>
            </a:extLst>
          </p:cNvPr>
          <p:cNvSpPr txBox="1">
            <a:spLocks/>
          </p:cNvSpPr>
          <p:nvPr/>
        </p:nvSpPr>
        <p:spPr>
          <a:xfrm>
            <a:off x="940939" y="4418012"/>
            <a:ext cx="5510661" cy="178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err="1"/>
              <a:t>Checkpoint</a:t>
            </a:r>
            <a:r>
              <a:rPr lang="es-ES"/>
              <a:t> </a:t>
            </a:r>
            <a:r>
              <a:rPr lang="es-ES" err="1"/>
              <a:t>for</a:t>
            </a:r>
            <a:r>
              <a:rPr lang="es-ES"/>
              <a:t> </a:t>
            </a:r>
            <a:r>
              <a:rPr lang="es-ES" err="1"/>
              <a:t>our</a:t>
            </a:r>
            <a:r>
              <a:rPr lang="es-ES"/>
              <a:t> </a:t>
            </a:r>
            <a:r>
              <a:rPr lang="es-ES" err="1"/>
              <a:t>project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0041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8C67-5783-4E57-82B3-875C54D9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</a:t>
            </a:r>
            <a:r>
              <a:rPr lang="en-US" err="1"/>
              <a:t>init</a:t>
            </a:r>
            <a:endParaRPr lang="es-E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8B749EB-74DF-437E-B8FD-EEAD9CDF7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412"/>
            <a:ext cx="7150100" cy="1781175"/>
          </a:xfrm>
        </p:spPr>
        <p:txBody>
          <a:bodyPr>
            <a:normAutofit/>
          </a:bodyPr>
          <a:lstStyle/>
          <a:p>
            <a:r>
              <a:rPr lang="es-ES" err="1"/>
              <a:t>System</a:t>
            </a:r>
            <a:r>
              <a:rPr lang="es-ES"/>
              <a:t> </a:t>
            </a:r>
            <a:r>
              <a:rPr lang="es-ES" err="1"/>
              <a:t>for</a:t>
            </a:r>
            <a:r>
              <a:rPr lang="es-ES"/>
              <a:t> </a:t>
            </a:r>
            <a:r>
              <a:rPr lang="es-ES" b="1" err="1"/>
              <a:t>version</a:t>
            </a:r>
            <a:r>
              <a:rPr lang="es-ES" b="1"/>
              <a:t> control</a:t>
            </a:r>
          </a:p>
          <a:p>
            <a:r>
              <a:rPr lang="es-ES" err="1"/>
              <a:t>Keep</a:t>
            </a:r>
            <a:r>
              <a:rPr lang="es-ES"/>
              <a:t> </a:t>
            </a:r>
            <a:r>
              <a:rPr lang="es-ES" err="1"/>
              <a:t>the</a:t>
            </a:r>
            <a:r>
              <a:rPr lang="es-ES"/>
              <a:t> </a:t>
            </a:r>
            <a:r>
              <a:rPr lang="es-ES" i="1" err="1"/>
              <a:t>history</a:t>
            </a:r>
            <a:r>
              <a:rPr lang="es-ES" i="1"/>
              <a:t> </a:t>
            </a:r>
            <a:r>
              <a:rPr lang="es-ES" err="1"/>
              <a:t>of</a:t>
            </a:r>
            <a:r>
              <a:rPr lang="es-ES"/>
              <a:t> a </a:t>
            </a:r>
            <a:r>
              <a:rPr lang="es-ES" err="1"/>
              <a:t>project</a:t>
            </a:r>
            <a:endParaRPr lang="es-E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F9107E2-A24B-4FF1-8B19-062D2F536808}"/>
              </a:ext>
            </a:extLst>
          </p:cNvPr>
          <p:cNvSpPr txBox="1">
            <a:spLocks/>
          </p:cNvSpPr>
          <p:nvPr/>
        </p:nvSpPr>
        <p:spPr>
          <a:xfrm>
            <a:off x="940939" y="3454400"/>
            <a:ext cx="2260600" cy="534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err="1"/>
              <a:t>we’re</a:t>
            </a:r>
            <a:r>
              <a:rPr lang="es-ES" sz="2000"/>
              <a:t> </a:t>
            </a:r>
            <a:r>
              <a:rPr lang="es-ES" sz="2000" err="1"/>
              <a:t>here</a:t>
            </a:r>
            <a:endParaRPr lang="es-E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CF762-2DD9-4AB6-A877-DFB2815B1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9103" y="2989579"/>
            <a:ext cx="3864872" cy="92964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C69041-A436-4B9A-94E9-5990DA2B6FE2}"/>
              </a:ext>
            </a:extLst>
          </p:cNvPr>
          <p:cNvSpPr txBox="1">
            <a:spLocks/>
          </p:cNvSpPr>
          <p:nvPr/>
        </p:nvSpPr>
        <p:spPr>
          <a:xfrm>
            <a:off x="940939" y="4418012"/>
            <a:ext cx="7307711" cy="1781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err="1"/>
              <a:t>Checkpoint</a:t>
            </a:r>
            <a:r>
              <a:rPr lang="es-ES"/>
              <a:t> </a:t>
            </a:r>
            <a:r>
              <a:rPr lang="es-ES" err="1"/>
              <a:t>for</a:t>
            </a:r>
            <a:r>
              <a:rPr lang="es-ES"/>
              <a:t> </a:t>
            </a:r>
            <a:r>
              <a:rPr lang="es-ES" err="1"/>
              <a:t>our</a:t>
            </a:r>
            <a:r>
              <a:rPr lang="es-ES"/>
              <a:t> </a:t>
            </a:r>
            <a:r>
              <a:rPr lang="es-ES" err="1"/>
              <a:t>project</a:t>
            </a:r>
            <a:endParaRPr lang="es-ES"/>
          </a:p>
          <a:p>
            <a:r>
              <a:rPr lang="es-ES" err="1"/>
              <a:t>Synchronize</a:t>
            </a:r>
            <a:r>
              <a:rPr lang="es-ES"/>
              <a:t> </a:t>
            </a:r>
            <a:r>
              <a:rPr lang="es-ES" err="1"/>
              <a:t>with</a:t>
            </a:r>
            <a:r>
              <a:rPr lang="es-ES"/>
              <a:t> </a:t>
            </a:r>
            <a:r>
              <a:rPr lang="es-ES" err="1"/>
              <a:t>clouds</a:t>
            </a:r>
            <a:endParaRPr lang="es-ES"/>
          </a:p>
          <a:p>
            <a:pPr lvl="1"/>
            <a:r>
              <a:rPr lang="es-ES" sz="2800"/>
              <a:t>Git ≠ GitHub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CA881-BF33-40E5-9981-55857710C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18411" y="2749786"/>
            <a:ext cx="1207104" cy="111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F27E7E-304E-4EA9-88CB-573D92610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588" y="2568812"/>
            <a:ext cx="1692274" cy="16922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5206E9-FE0D-411D-B6D3-F13696C13832}"/>
              </a:ext>
            </a:extLst>
          </p:cNvPr>
          <p:cNvSpPr txBox="1"/>
          <p:nvPr/>
        </p:nvSpPr>
        <p:spPr>
          <a:xfrm>
            <a:off x="7640836" y="4260235"/>
            <a:ext cx="1248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/>
              <a:t>GitHub</a:t>
            </a:r>
            <a:endParaRPr lang="es-ES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13F619-CBD1-403B-97F5-5D8A72B0F007}"/>
              </a:ext>
            </a:extLst>
          </p:cNvPr>
          <p:cNvSpPr txBox="1"/>
          <p:nvPr/>
        </p:nvSpPr>
        <p:spPr>
          <a:xfrm>
            <a:off x="10003061" y="4260235"/>
            <a:ext cx="1248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err="1"/>
              <a:t>GitLab</a:t>
            </a:r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221443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9662-C5CA-4093-B8DC-8CC5DFA4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Data, the non-Pythonic way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E80F07-422A-4D09-BFDD-2CCA4C874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43" y="1724803"/>
            <a:ext cx="5961900" cy="12893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2BDB8C-43C6-404D-A244-ACE8509DA175}"/>
              </a:ext>
            </a:extLst>
          </p:cNvPr>
          <p:cNvSpPr txBox="1"/>
          <p:nvPr/>
        </p:nvSpPr>
        <p:spPr>
          <a:xfrm>
            <a:off x="722086" y="3655251"/>
            <a:ext cx="622315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463" algn="just"/>
            <a:r>
              <a:rPr lang="es-ES" sz="2800"/>
              <a:t>Spreadsheets, XLSX </a:t>
            </a:r>
          </a:p>
          <a:p>
            <a:pPr marL="144463" algn="just"/>
            <a:r>
              <a:rPr lang="es-ES" sz="2800"/>
              <a:t>Drag &amp; drop formulas</a:t>
            </a:r>
          </a:p>
          <a:p>
            <a:pPr marL="144463" algn="just"/>
            <a:r>
              <a:rPr lang="es-ES" sz="2800"/>
              <a:t>Only as organized as the creator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B59691-8DF3-4BD2-98DA-805BAF683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395" y="1724803"/>
            <a:ext cx="2810262" cy="410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1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9662-C5CA-4093-B8DC-8CC5DFA4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Data, along the Pythonic way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E80F07-422A-4D09-BFDD-2CCA4C874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43" y="1724803"/>
            <a:ext cx="5961900" cy="12893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2BDB8C-43C6-404D-A244-ACE8509DA175}"/>
              </a:ext>
            </a:extLst>
          </p:cNvPr>
          <p:cNvSpPr txBox="1"/>
          <p:nvPr/>
        </p:nvSpPr>
        <p:spPr>
          <a:xfrm>
            <a:off x="722086" y="3655251"/>
            <a:ext cx="669788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463" algn="just"/>
            <a:r>
              <a:rPr lang="es-ES" sz="2800"/>
              <a:t>Tables in CSV format</a:t>
            </a:r>
          </a:p>
          <a:p>
            <a:pPr marL="144463" algn="just"/>
            <a:r>
              <a:rPr lang="es-ES" sz="2800"/>
              <a:t>Leave operations to the code</a:t>
            </a:r>
          </a:p>
          <a:p>
            <a:pPr marL="144463" algn="just"/>
            <a:r>
              <a:rPr lang="es-ES" sz="2800"/>
              <a:t>Less messy data, towards a scheme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B59691-8DF3-4BD2-98DA-805BAF683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9833" y="1724803"/>
            <a:ext cx="2027385" cy="410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4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9662-C5CA-4093-B8DC-8CC5DFA4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The</a:t>
            </a:r>
            <a:r>
              <a:rPr lang="es-ES"/>
              <a:t> </a:t>
            </a:r>
            <a:r>
              <a:rPr lang="es-ES" err="1"/>
              <a:t>issues</a:t>
            </a:r>
            <a:r>
              <a:rPr lang="es-ES"/>
              <a:t> </a:t>
            </a:r>
            <a:r>
              <a:rPr lang="es-ES" err="1"/>
              <a:t>with</a:t>
            </a:r>
            <a:r>
              <a:rPr lang="es-ES"/>
              <a:t> data in </a:t>
            </a:r>
            <a:r>
              <a:rPr lang="es-ES" err="1"/>
              <a:t>Chemistry</a:t>
            </a:r>
            <a:endParaRPr lang="es-E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41B8F9-3B6A-48D5-8B4B-8EB5C8D6B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009" y="1502126"/>
            <a:ext cx="10673382" cy="30954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FC4716-8DDB-431E-B714-3D1F57B37666}"/>
              </a:ext>
            </a:extLst>
          </p:cNvPr>
          <p:cNvSpPr txBox="1"/>
          <p:nvPr/>
        </p:nvSpPr>
        <p:spPr>
          <a:xfrm>
            <a:off x="856766" y="5147235"/>
            <a:ext cx="968244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1313" indent="-196850">
              <a:buFont typeface="Arial" panose="020B0604020202020204" pitchFamily="34" charset="0"/>
              <a:buChar char="•"/>
            </a:pPr>
            <a:r>
              <a:rPr lang="es-ES" sz="2800"/>
              <a:t>Too much data in </a:t>
            </a:r>
            <a:r>
              <a:rPr lang="es-ES" sz="2800" i="1"/>
              <a:t>local </a:t>
            </a:r>
            <a:r>
              <a:rPr lang="es-ES" sz="2800"/>
              <a:t>storage </a:t>
            </a:r>
            <a:br>
              <a:rPr lang="es-ES" sz="2800"/>
            </a:br>
            <a:r>
              <a:rPr lang="es-ES" sz="2800"/>
              <a:t>... which can be difficult to locate later on</a:t>
            </a:r>
          </a:p>
          <a:p>
            <a:pPr marL="341313" indent="-196850" algn="just">
              <a:buFont typeface="Arial" panose="020B0604020202020204" pitchFamily="34" charset="0"/>
              <a:buChar char="•"/>
            </a:pPr>
            <a:r>
              <a:rPr lang="es-ES" sz="2800">
                <a:solidFill>
                  <a:schemeClr val="bg1">
                    <a:lumMod val="65000"/>
                  </a:schemeClr>
                </a:solidFill>
              </a:rPr>
              <a:t>The “story” does not include the data!</a:t>
            </a:r>
          </a:p>
          <a:p>
            <a:pPr marL="341313" indent="-196850" algn="just">
              <a:buFont typeface="Arial" panose="020B0604020202020204" pitchFamily="34" charset="0"/>
              <a:buChar char="•"/>
            </a:pPr>
            <a:endParaRPr lang="es-ES" sz="2800"/>
          </a:p>
        </p:txBody>
      </p:sp>
    </p:spTree>
    <p:extLst>
      <p:ext uri="{BB962C8B-B14F-4D97-AF65-F5344CB8AC3E}">
        <p14:creationId xmlns:p14="http://schemas.microsoft.com/office/powerpoint/2010/main" val="422952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9662-C5CA-4093-B8DC-8CC5DFA4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The</a:t>
            </a:r>
            <a:r>
              <a:rPr lang="es-ES"/>
              <a:t> </a:t>
            </a:r>
            <a:r>
              <a:rPr lang="es-ES" err="1"/>
              <a:t>issues</a:t>
            </a:r>
            <a:r>
              <a:rPr lang="es-ES"/>
              <a:t> </a:t>
            </a:r>
            <a:r>
              <a:rPr lang="es-ES" err="1"/>
              <a:t>with</a:t>
            </a:r>
            <a:r>
              <a:rPr lang="es-ES"/>
              <a:t> data in </a:t>
            </a:r>
            <a:r>
              <a:rPr lang="es-ES" err="1"/>
              <a:t>Chemistry</a:t>
            </a:r>
            <a:endParaRPr lang="es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C92DC8-441F-4191-BCA4-0D769E774D78}"/>
              </a:ext>
            </a:extLst>
          </p:cNvPr>
          <p:cNvSpPr txBox="1"/>
          <p:nvPr/>
        </p:nvSpPr>
        <p:spPr>
          <a:xfrm>
            <a:off x="856766" y="5147235"/>
            <a:ext cx="968244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1313" indent="-196850">
              <a:buFont typeface="Arial" panose="020B0604020202020204" pitchFamily="34" charset="0"/>
              <a:buChar char="•"/>
            </a:pPr>
            <a:r>
              <a:rPr lang="es-ES" sz="2800">
                <a:solidFill>
                  <a:schemeClr val="bg1">
                    <a:lumMod val="65000"/>
                  </a:schemeClr>
                </a:solidFill>
              </a:rPr>
              <a:t>Too much data in </a:t>
            </a:r>
            <a:r>
              <a:rPr lang="es-ES" sz="2800" i="1">
                <a:solidFill>
                  <a:schemeClr val="bg1">
                    <a:lumMod val="65000"/>
                  </a:schemeClr>
                </a:solidFill>
              </a:rPr>
              <a:t>local </a:t>
            </a:r>
            <a:r>
              <a:rPr lang="es-ES" sz="2800">
                <a:solidFill>
                  <a:schemeClr val="bg1">
                    <a:lumMod val="65000"/>
                  </a:schemeClr>
                </a:solidFill>
              </a:rPr>
              <a:t>storage </a:t>
            </a:r>
            <a:br>
              <a:rPr lang="es-ES" sz="2800">
                <a:solidFill>
                  <a:schemeClr val="bg1">
                    <a:lumMod val="65000"/>
                  </a:schemeClr>
                </a:solidFill>
              </a:rPr>
            </a:br>
            <a:r>
              <a:rPr lang="es-ES" sz="2800">
                <a:solidFill>
                  <a:schemeClr val="bg1">
                    <a:lumMod val="65000"/>
                  </a:schemeClr>
                </a:solidFill>
              </a:rPr>
              <a:t>... which can be difficult to locate later on</a:t>
            </a:r>
          </a:p>
          <a:p>
            <a:pPr marL="341313" indent="-196850" algn="just">
              <a:buFont typeface="Arial" panose="020B0604020202020204" pitchFamily="34" charset="0"/>
              <a:buChar char="•"/>
            </a:pPr>
            <a:r>
              <a:rPr lang="es-ES" sz="2800"/>
              <a:t>The “story” does not include the data!</a:t>
            </a:r>
          </a:p>
          <a:p>
            <a:pPr marL="341313" indent="-196850" algn="just">
              <a:buFont typeface="Arial" panose="020B0604020202020204" pitchFamily="34" charset="0"/>
              <a:buChar char="•"/>
            </a:pPr>
            <a:endParaRPr lang="es-ES" sz="2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5ABD9-C90F-46F0-92C1-6FE6707551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93142" y="1603748"/>
            <a:ext cx="9605716" cy="250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6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9662-C5CA-4093-B8DC-8CC5DFA4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The</a:t>
            </a:r>
            <a:r>
              <a:rPr lang="es-ES"/>
              <a:t> </a:t>
            </a:r>
            <a:r>
              <a:rPr lang="es-ES" err="1"/>
              <a:t>issues</a:t>
            </a:r>
            <a:r>
              <a:rPr lang="es-ES"/>
              <a:t> </a:t>
            </a:r>
            <a:r>
              <a:rPr lang="es-ES" err="1"/>
              <a:t>with</a:t>
            </a:r>
            <a:r>
              <a:rPr lang="es-ES"/>
              <a:t> data in </a:t>
            </a:r>
            <a:r>
              <a:rPr lang="es-ES" err="1"/>
              <a:t>Chemistry</a:t>
            </a:r>
            <a:endParaRPr lang="es-E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5ABD9-C90F-46F0-92C1-6FE670755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3142" y="2249908"/>
            <a:ext cx="9605716" cy="15771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60289B-C7D6-410C-B242-B1212F9F02C5}"/>
              </a:ext>
            </a:extLst>
          </p:cNvPr>
          <p:cNvSpPr txBox="1"/>
          <p:nvPr/>
        </p:nvSpPr>
        <p:spPr>
          <a:xfrm>
            <a:off x="838200" y="4702735"/>
            <a:ext cx="968244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1313" indent="-196850">
              <a:buFont typeface="Arial" panose="020B0604020202020204" pitchFamily="34" charset="0"/>
              <a:buChar char="•"/>
            </a:pPr>
            <a:r>
              <a:rPr lang="es-ES" sz="2800" err="1"/>
              <a:t>Some</a:t>
            </a:r>
            <a:r>
              <a:rPr lang="es-ES" sz="2800"/>
              <a:t> data </a:t>
            </a:r>
            <a:r>
              <a:rPr lang="es-ES" sz="2800" err="1"/>
              <a:t>is</a:t>
            </a:r>
            <a:r>
              <a:rPr lang="es-ES" sz="2800"/>
              <a:t> digital, </a:t>
            </a:r>
            <a:r>
              <a:rPr lang="es-ES" sz="2800" err="1"/>
              <a:t>some</a:t>
            </a:r>
            <a:r>
              <a:rPr lang="es-ES" sz="2800"/>
              <a:t> </a:t>
            </a:r>
            <a:r>
              <a:rPr lang="es-ES" sz="2800" err="1"/>
              <a:t>is</a:t>
            </a:r>
            <a:r>
              <a:rPr lang="es-ES" sz="2800"/>
              <a:t> </a:t>
            </a:r>
            <a:r>
              <a:rPr lang="es-ES" sz="2800" err="1"/>
              <a:t>not</a:t>
            </a:r>
            <a:r>
              <a:rPr lang="es-ES" sz="2800"/>
              <a:t>…</a:t>
            </a:r>
          </a:p>
          <a:p>
            <a:pPr marL="341313" indent="-196850">
              <a:buFont typeface="Arial" panose="020B0604020202020204" pitchFamily="34" charset="0"/>
              <a:buChar char="•"/>
            </a:pPr>
            <a:r>
              <a:rPr lang="es-ES" sz="2800"/>
              <a:t>“Notebook </a:t>
            </a:r>
            <a:r>
              <a:rPr lang="es-ES" sz="2800" err="1"/>
              <a:t>archeology</a:t>
            </a:r>
            <a:r>
              <a:rPr lang="es-ES" sz="2800"/>
              <a:t>”: </a:t>
            </a:r>
            <a:r>
              <a:rPr lang="es-ES" sz="2800" err="1"/>
              <a:t>the</a:t>
            </a:r>
            <a:r>
              <a:rPr lang="es-ES" sz="2800"/>
              <a:t> </a:t>
            </a:r>
            <a:r>
              <a:rPr lang="es-ES" sz="2800" err="1"/>
              <a:t>longer</a:t>
            </a:r>
            <a:r>
              <a:rPr lang="es-ES" sz="2800"/>
              <a:t> </a:t>
            </a:r>
            <a:r>
              <a:rPr lang="es-ES" sz="2800" err="1"/>
              <a:t>the</a:t>
            </a:r>
            <a:r>
              <a:rPr lang="es-ES" sz="2800"/>
              <a:t> </a:t>
            </a:r>
            <a:r>
              <a:rPr lang="es-ES" sz="2800" err="1"/>
              <a:t>project</a:t>
            </a:r>
            <a:r>
              <a:rPr lang="es-ES" sz="2800"/>
              <a:t>, </a:t>
            </a:r>
            <a:r>
              <a:rPr lang="es-ES" sz="2800" err="1"/>
              <a:t>the</a:t>
            </a:r>
            <a:r>
              <a:rPr lang="es-ES" sz="2800"/>
              <a:t> more </a:t>
            </a:r>
            <a:r>
              <a:rPr lang="es-ES" sz="2800" err="1"/>
              <a:t>complex</a:t>
            </a:r>
            <a:r>
              <a:rPr lang="es-ES" sz="2800"/>
              <a:t> </a:t>
            </a:r>
            <a:r>
              <a:rPr lang="es-ES" sz="2800" err="1"/>
              <a:t>it</a:t>
            </a:r>
            <a:r>
              <a:rPr lang="es-ES" sz="2800"/>
              <a:t> </a:t>
            </a:r>
            <a:r>
              <a:rPr lang="es-ES" sz="2800" err="1"/>
              <a:t>gets</a:t>
            </a:r>
            <a:endParaRPr lang="es-ES" sz="2800"/>
          </a:p>
        </p:txBody>
      </p:sp>
    </p:spTree>
    <p:extLst>
      <p:ext uri="{BB962C8B-B14F-4D97-AF65-F5344CB8AC3E}">
        <p14:creationId xmlns:p14="http://schemas.microsoft.com/office/powerpoint/2010/main" val="283940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DBB0C5-69E4-4A25-93C1-3A48D0272CC1}"/>
              </a:ext>
            </a:extLst>
          </p:cNvPr>
          <p:cNvSpPr/>
          <p:nvPr/>
        </p:nvSpPr>
        <p:spPr>
          <a:xfrm>
            <a:off x="685800" y="1983800"/>
            <a:ext cx="5740400" cy="3343275"/>
          </a:xfrm>
          <a:prstGeom prst="roundRect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EAA5F-CA18-41DD-BF24-53B239D6C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8525"/>
            <a:ext cx="5854700" cy="2784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800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F</a:t>
            </a:r>
            <a:r>
              <a:rPr lang="es-ES" sz="4800"/>
              <a:t> → </a:t>
            </a:r>
            <a:r>
              <a:rPr lang="es-ES" sz="4800" b="1" err="1"/>
              <a:t>F</a:t>
            </a:r>
            <a:r>
              <a:rPr lang="es-ES" sz="4800" err="1"/>
              <a:t>indable</a:t>
            </a:r>
            <a:endParaRPr lang="es-ES" sz="4800"/>
          </a:p>
          <a:p>
            <a:pPr marL="0" indent="0">
              <a:buNone/>
            </a:pPr>
            <a:r>
              <a:rPr lang="es-ES" sz="4800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</a:t>
            </a:r>
            <a:r>
              <a:rPr lang="es-ES" sz="4800"/>
              <a:t> → </a:t>
            </a:r>
            <a:r>
              <a:rPr lang="es-ES" sz="4800" b="1" err="1"/>
              <a:t>A</a:t>
            </a:r>
            <a:r>
              <a:rPr lang="es-ES" sz="4800" err="1"/>
              <a:t>ccessible</a:t>
            </a:r>
            <a:endParaRPr lang="es-ES" sz="4800"/>
          </a:p>
          <a:p>
            <a:pPr marL="0" indent="0">
              <a:buNone/>
            </a:pPr>
            <a:r>
              <a:rPr lang="es-ES" sz="4800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s-ES" sz="4800"/>
              <a:t> → </a:t>
            </a:r>
            <a:r>
              <a:rPr lang="es-ES" sz="4800" b="1"/>
              <a:t>I</a:t>
            </a:r>
            <a:r>
              <a:rPr lang="es-ES" sz="4800"/>
              <a:t>nteroperable</a:t>
            </a:r>
          </a:p>
          <a:p>
            <a:pPr marL="0" indent="0">
              <a:buNone/>
            </a:pPr>
            <a:r>
              <a:rPr lang="es-ES" sz="4800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</a:t>
            </a:r>
            <a:r>
              <a:rPr lang="es-ES" sz="4800"/>
              <a:t> → </a:t>
            </a:r>
            <a:r>
              <a:rPr lang="es-ES" sz="4800" b="1"/>
              <a:t>R</a:t>
            </a:r>
            <a:r>
              <a:rPr lang="es-ES" sz="4800"/>
              <a:t>eusable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79E727-DDE0-4321-9EC3-E236FE66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3"/>
            <a:ext cx="10515600" cy="935037"/>
          </a:xfrm>
        </p:spPr>
        <p:txBody>
          <a:bodyPr/>
          <a:lstStyle/>
          <a:p>
            <a:r>
              <a:rPr lang="es-ES"/>
              <a:t>FAIR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5B4078-F2B9-4010-BBF3-CD4B7AAE3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760" y="2449296"/>
            <a:ext cx="3636640" cy="9797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AC16D0-3909-40CE-B47C-C37511141AA9}"/>
              </a:ext>
            </a:extLst>
          </p:cNvPr>
          <p:cNvSpPr txBox="1"/>
          <p:nvPr/>
        </p:nvSpPr>
        <p:spPr>
          <a:xfrm>
            <a:off x="7327901" y="3655438"/>
            <a:ext cx="45592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463"/>
            <a:r>
              <a:rPr lang="es-ES" sz="2800" err="1"/>
              <a:t>Manuscript</a:t>
            </a:r>
            <a:r>
              <a:rPr lang="es-ES" sz="2800"/>
              <a:t> + </a:t>
            </a:r>
            <a:r>
              <a:rPr lang="es-ES" sz="2800" err="1"/>
              <a:t>Dataset</a:t>
            </a:r>
            <a:r>
              <a:rPr lang="es-ES" sz="2800"/>
              <a:t>(s)</a:t>
            </a:r>
          </a:p>
          <a:p>
            <a:pPr marL="144463"/>
            <a:r>
              <a:rPr lang="es-ES" sz="2800"/>
              <a:t>Open </a:t>
            </a:r>
            <a:r>
              <a:rPr lang="es-ES" sz="2800" err="1"/>
              <a:t>Science</a:t>
            </a:r>
            <a:endParaRPr lang="es-ES" sz="2800"/>
          </a:p>
          <a:p>
            <a:pPr marL="144463"/>
            <a:r>
              <a:rPr lang="es-ES" sz="2800" err="1"/>
              <a:t>Reproducibility</a:t>
            </a:r>
            <a:endParaRPr lang="es-ES" sz="2800"/>
          </a:p>
        </p:txBody>
      </p:sp>
    </p:spTree>
    <p:extLst>
      <p:ext uri="{BB962C8B-B14F-4D97-AF65-F5344CB8AC3E}">
        <p14:creationId xmlns:p14="http://schemas.microsoft.com/office/powerpoint/2010/main" val="262798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79E727-DDE0-4321-9EC3-E236FE66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3"/>
            <a:ext cx="10515600" cy="935037"/>
          </a:xfrm>
        </p:spPr>
        <p:txBody>
          <a:bodyPr/>
          <a:lstStyle/>
          <a:p>
            <a:r>
              <a:rPr lang="es-ES" err="1"/>
              <a:t>Computational</a:t>
            </a:r>
            <a:r>
              <a:rPr lang="es-ES"/>
              <a:t> </a:t>
            </a:r>
            <a:r>
              <a:rPr lang="es-ES" err="1"/>
              <a:t>chemistry</a:t>
            </a:r>
            <a:r>
              <a:rPr lang="es-ES"/>
              <a:t>: </a:t>
            </a:r>
            <a:r>
              <a:rPr lang="es-ES" err="1"/>
              <a:t>ioChem</a:t>
            </a:r>
            <a:r>
              <a:rPr lang="es-ES"/>
              <a:t>-BD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20A68E-C316-447E-A4EB-50FBCA127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88"/>
          <a:stretch/>
        </p:blipFill>
        <p:spPr>
          <a:xfrm>
            <a:off x="435874" y="1285242"/>
            <a:ext cx="5660126" cy="53184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AFB81F-F986-4D21-9D03-DB4544F47841}"/>
              </a:ext>
            </a:extLst>
          </p:cNvPr>
          <p:cNvSpPr txBox="1"/>
          <p:nvPr/>
        </p:nvSpPr>
        <p:spPr>
          <a:xfrm>
            <a:off x="6917399" y="2548414"/>
            <a:ext cx="4940327" cy="2792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1313" indent="-1968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/>
              <a:t>FAIR </a:t>
            </a:r>
            <a:r>
              <a:rPr lang="es-ES" sz="2400" err="1"/>
              <a:t>approach</a:t>
            </a:r>
            <a:endParaRPr lang="es-ES" sz="2400"/>
          </a:p>
          <a:p>
            <a:pPr marL="341313" indent="-1968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err="1"/>
              <a:t>Unified</a:t>
            </a:r>
            <a:r>
              <a:rPr lang="es-ES" sz="2400"/>
              <a:t> </a:t>
            </a:r>
            <a:r>
              <a:rPr lang="es-ES" sz="2400" err="1"/>
              <a:t>format</a:t>
            </a:r>
            <a:r>
              <a:rPr lang="es-ES" sz="2400"/>
              <a:t> (CML)</a:t>
            </a:r>
          </a:p>
          <a:p>
            <a:pPr marL="341313" indent="-1968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/>
              <a:t>Web interface</a:t>
            </a:r>
          </a:p>
          <a:p>
            <a:pPr marL="341313" indent="-1968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/>
              <a:t>Link </a:t>
            </a:r>
            <a:r>
              <a:rPr lang="es-ES" sz="2400" err="1"/>
              <a:t>to</a:t>
            </a:r>
            <a:r>
              <a:rPr lang="es-ES" sz="2400"/>
              <a:t> </a:t>
            </a:r>
            <a:r>
              <a:rPr lang="es-ES" sz="2400" err="1"/>
              <a:t>publications</a:t>
            </a:r>
            <a:r>
              <a:rPr lang="es-ES" sz="2400"/>
              <a:t> (DOI)</a:t>
            </a:r>
          </a:p>
          <a:p>
            <a:pPr marL="341313" indent="-1968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b="1"/>
              <a:t>Python interface </a:t>
            </a:r>
            <a:r>
              <a:rPr lang="es-ES" sz="2400"/>
              <a:t>(</a:t>
            </a:r>
            <a:r>
              <a:rPr lang="es-ES" sz="2400" err="1"/>
              <a:t>py-iochem</a:t>
            </a:r>
            <a:r>
              <a:rPr lang="es-ES" sz="2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773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79E727-DDE0-4321-9EC3-E236FE66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3"/>
            <a:ext cx="10515600" cy="935037"/>
          </a:xfrm>
        </p:spPr>
        <p:txBody>
          <a:bodyPr/>
          <a:lstStyle/>
          <a:p>
            <a:r>
              <a:rPr lang="es-ES" err="1"/>
              <a:t>Computational</a:t>
            </a:r>
            <a:r>
              <a:rPr lang="es-ES"/>
              <a:t> </a:t>
            </a:r>
            <a:r>
              <a:rPr lang="es-ES" err="1"/>
              <a:t>chemistry</a:t>
            </a:r>
            <a:r>
              <a:rPr lang="es-ES"/>
              <a:t>: </a:t>
            </a:r>
            <a:r>
              <a:rPr lang="es-ES" err="1"/>
              <a:t>ioChem</a:t>
            </a:r>
            <a:r>
              <a:rPr lang="es-ES"/>
              <a:t>-BD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20A68E-C316-447E-A4EB-50FBCA1272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0088"/>
          <a:stretch/>
        </p:blipFill>
        <p:spPr>
          <a:xfrm>
            <a:off x="435874" y="1285242"/>
            <a:ext cx="5660126" cy="53184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AFB81F-F986-4D21-9D03-DB4544F47841}"/>
              </a:ext>
            </a:extLst>
          </p:cNvPr>
          <p:cNvSpPr txBox="1"/>
          <p:nvPr/>
        </p:nvSpPr>
        <p:spPr>
          <a:xfrm>
            <a:off x="6917399" y="2548414"/>
            <a:ext cx="4940327" cy="2792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1313" indent="-1968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>
                <a:solidFill>
                  <a:schemeClr val="bg1">
                    <a:lumMod val="75000"/>
                  </a:schemeClr>
                </a:solidFill>
              </a:rPr>
              <a:t>FAIR </a:t>
            </a:r>
            <a:r>
              <a:rPr lang="es-ES" sz="2400" err="1">
                <a:solidFill>
                  <a:schemeClr val="bg1">
                    <a:lumMod val="75000"/>
                  </a:schemeClr>
                </a:solidFill>
              </a:rPr>
              <a:t>approach</a:t>
            </a:r>
            <a:endParaRPr lang="es-ES" sz="2400">
              <a:solidFill>
                <a:schemeClr val="bg1">
                  <a:lumMod val="75000"/>
                </a:schemeClr>
              </a:solidFill>
            </a:endParaRPr>
          </a:p>
          <a:p>
            <a:pPr marL="341313" indent="-1968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err="1">
                <a:solidFill>
                  <a:schemeClr val="bg1">
                    <a:lumMod val="75000"/>
                  </a:schemeClr>
                </a:solidFill>
              </a:rPr>
              <a:t>Unified</a:t>
            </a:r>
            <a:r>
              <a:rPr lang="es-ES" sz="24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" sz="2400" err="1">
                <a:solidFill>
                  <a:schemeClr val="bg1">
                    <a:lumMod val="75000"/>
                  </a:schemeClr>
                </a:solidFill>
              </a:rPr>
              <a:t>format</a:t>
            </a:r>
            <a:r>
              <a:rPr lang="es-ES" sz="2400">
                <a:solidFill>
                  <a:schemeClr val="bg1">
                    <a:lumMod val="75000"/>
                  </a:schemeClr>
                </a:solidFill>
              </a:rPr>
              <a:t> (CML)</a:t>
            </a:r>
          </a:p>
          <a:p>
            <a:pPr marL="341313" indent="-1968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>
                <a:solidFill>
                  <a:schemeClr val="bg1">
                    <a:lumMod val="75000"/>
                  </a:schemeClr>
                </a:solidFill>
              </a:rPr>
              <a:t>Web interface</a:t>
            </a:r>
          </a:p>
          <a:p>
            <a:pPr marL="341313" indent="-1968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>
                <a:solidFill>
                  <a:schemeClr val="bg1">
                    <a:lumMod val="75000"/>
                  </a:schemeClr>
                </a:solidFill>
              </a:rPr>
              <a:t>Link </a:t>
            </a:r>
            <a:r>
              <a:rPr lang="es-ES" sz="2400" err="1">
                <a:solidFill>
                  <a:schemeClr val="bg1">
                    <a:lumMod val="75000"/>
                  </a:schemeClr>
                </a:solidFill>
              </a:rPr>
              <a:t>to</a:t>
            </a:r>
            <a:r>
              <a:rPr lang="es-ES" sz="24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" sz="2400" err="1">
                <a:solidFill>
                  <a:schemeClr val="bg1">
                    <a:lumMod val="75000"/>
                  </a:schemeClr>
                </a:solidFill>
              </a:rPr>
              <a:t>publications</a:t>
            </a:r>
            <a:r>
              <a:rPr lang="es-ES" sz="2400">
                <a:solidFill>
                  <a:schemeClr val="bg1">
                    <a:lumMod val="75000"/>
                  </a:schemeClr>
                </a:solidFill>
              </a:rPr>
              <a:t> (DOI)</a:t>
            </a:r>
          </a:p>
          <a:p>
            <a:pPr marL="341313" indent="-1968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b="1"/>
              <a:t>Python interface </a:t>
            </a:r>
            <a:r>
              <a:rPr lang="es-ES" sz="2400"/>
              <a:t>(</a:t>
            </a:r>
            <a:r>
              <a:rPr lang="es-ES" sz="2400" err="1"/>
              <a:t>py-iochem</a:t>
            </a:r>
            <a:r>
              <a:rPr lang="es-ES" sz="2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4271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397</Words>
  <Application>Microsoft Office PowerPoint</Application>
  <PresentationFormat>Widescreen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Cascadia Mono</vt:lpstr>
      <vt:lpstr>Century Gothic</vt:lpstr>
      <vt:lpstr>Office Theme</vt:lpstr>
      <vt:lpstr>Where to find data?  FAIR principles and open-source projects</vt:lpstr>
      <vt:lpstr>Data, the non-Pythonic way</vt:lpstr>
      <vt:lpstr>Data, along the Pythonic way</vt:lpstr>
      <vt:lpstr>The issues with data in Chemistry</vt:lpstr>
      <vt:lpstr>The issues with data in Chemistry</vt:lpstr>
      <vt:lpstr>The issues with data in Chemistry</vt:lpstr>
      <vt:lpstr>FAIR Data</vt:lpstr>
      <vt:lpstr>Computational chemistry: ioChem-BD</vt:lpstr>
      <vt:lpstr>Computational chemistry: ioChem-BD</vt:lpstr>
      <vt:lpstr>Other sources: Materials Project</vt:lpstr>
      <vt:lpstr>Other sources: Materials Project</vt:lpstr>
      <vt:lpstr>Open-source software</vt:lpstr>
      <vt:lpstr>Open-source software</vt:lpstr>
      <vt:lpstr>git init</vt:lpstr>
      <vt:lpstr>git init</vt:lpstr>
      <vt:lpstr>git init</vt:lpstr>
      <vt:lpstr>git init</vt:lpstr>
      <vt:lpstr>git init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find data? FAIR principles and open-source projects</dc:title>
  <dc:creator>Diego Garay</dc:creator>
  <cp:lastModifiedBy>Diego Garay</cp:lastModifiedBy>
  <cp:revision>19</cp:revision>
  <dcterms:created xsi:type="dcterms:W3CDTF">2025-04-14T07:05:33Z</dcterms:created>
  <dcterms:modified xsi:type="dcterms:W3CDTF">2025-04-15T14:35:47Z</dcterms:modified>
</cp:coreProperties>
</file>