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r9F+O/l4X381psXRb4MBCVDeT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0FAB29-89F4-41B0-BE9E-7C3D75304372}">
  <a:tblStyle styleId="{CB0FAB29-89F4-41B0-BE9E-7C3D75304372}" styleName="Table_0">
    <a:wholeTbl>
      <a:tcTxStyle b="off" i="off">
        <a:font>
          <a:latin typeface="Avenir Next LT Pro"/>
          <a:ea typeface="Avenir Next LT Pro"/>
          <a:cs typeface="Avenir Next LT Pro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venir Next LT Pro"/>
          <a:ea typeface="Avenir Next LT Pro"/>
          <a:cs typeface="Avenir Next LT Pro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opedia.org/images/article/211/1799.1594111209.p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serious-scrum/the-hidden-cost-of-technical-debt-1963b958e5ed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g2.com/it-portfolio-management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d-gate.com/blog/database-devops/devops-automating-repayment-technical-debt-devopsguy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reconsulting.com.au/governing-projects-programs-portfolios/" TargetMode="External"/><Relationship Id="rId3" Type="http://schemas.openxmlformats.org/officeDocument/2006/relationships/hyperlink" Target="https://www.information-age.com/technical-debt-a-123484731/" TargetMode="External"/><Relationship Id="rId4" Type="http://schemas.openxmlformats.org/officeDocument/2006/relationships/hyperlink" Target="https://www.information-age.com/technical-debt-a-123484731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rotiviti.com/US-en/about-u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gilepainrelief.com/blog/paying-down-technical-debt.html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itchronicles.com/business-agility/a-look-at-technical-debt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reference 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https://devopedia.org/images/article/211/1799.1594111209.png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https://medium.com/serious-scrum/the-hidden-cost-of-technical-debt-1963b958e5ed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https://learn.g2.com/it-portfolio-management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 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https://www.red-gate.com/blog/database-devops/devops-automating-repayment-technical-debt-devopsguys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reference: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https://coreconsulting.com.au/governing-projects-programs-portfolios/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sources: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https://www.information-age.com/technical-debt-a-123484731/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Information Source </a:t>
            </a:r>
            <a:r>
              <a:rPr lang="en-US" sz="800"/>
              <a:t>- </a:t>
            </a:r>
            <a:r>
              <a:rPr lang="en-US" sz="14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https://www.protiviti.com/US-en/about-us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https://agilepainrelief.com/blog/paying-down-technical-debt.html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source: 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https://itchronicles.com/business-agility/a-look-at-technical-debt/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4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72" name="Google Shape;172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3" name="Google Shape;17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5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2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1" name="Google Shape;181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5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5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5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3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3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4" name="Google Shape;8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  <a:defRPr b="0" i="0" sz="4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  <a:defRPr b="0" i="0" sz="4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9" name="Google Shape;10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l7G4nzON60gCVKe4CnhRvuQky9dg6OPq/view?usp=sharing" TargetMode="External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omidor.com/blog/cloud-technology/legacy-systems-modernization/" TargetMode="External"/><Relationship Id="rId10" Type="http://schemas.openxmlformats.org/officeDocument/2006/relationships/hyperlink" Target="https://thevaluable.dev/fighting-software-entropy/" TargetMode="External"/><Relationship Id="rId13" Type="http://schemas.openxmlformats.org/officeDocument/2006/relationships/hyperlink" Target="https://hackernoon.com/there-are-3-main-types-of-technical-debt-heres-how-to-manage-them-4a3328a4c50c" TargetMode="External"/><Relationship Id="rId12" Type="http://schemas.openxmlformats.org/officeDocument/2006/relationships/hyperlink" Target="https://www.productplan.com/glossary/technical-debt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reconsulting.com.au/governing-projects-programs-portfolios/" TargetMode="External"/><Relationship Id="rId4" Type="http://schemas.openxmlformats.org/officeDocument/2006/relationships/hyperlink" Target="https://www.information-age.com/technical-debt-a-123484731/" TargetMode="External"/><Relationship Id="rId9" Type="http://schemas.openxmlformats.org/officeDocument/2006/relationships/hyperlink" Target="https://www.gartner.com/en/information-technology/glossary/shadow" TargetMode="External"/><Relationship Id="rId15" Type="http://schemas.openxmlformats.org/officeDocument/2006/relationships/hyperlink" Target="https://www.planview.com/resources/guide/ppm-solution-guide-beginners/project-management-vs-program-management-vs-portfolio-management/" TargetMode="External"/><Relationship Id="rId14" Type="http://schemas.openxmlformats.org/officeDocument/2006/relationships/hyperlink" Target="https://books.google.com/books?id=LYQlOaRwpnEC&amp;pg=PA17#v=onepage&amp;q&amp;f=false" TargetMode="External"/><Relationship Id="rId17" Type="http://schemas.openxmlformats.org/officeDocument/2006/relationships/hyperlink" Target="https://www.protiviti.com/US-en/about-us" TargetMode="External"/><Relationship Id="rId16" Type="http://schemas.openxmlformats.org/officeDocument/2006/relationships/hyperlink" Target="https://www.bakertilly.com/insights/the-agile-internal-audit-journey-part-4-auditing-an-agile-it-project-environment" TargetMode="External"/><Relationship Id="rId5" Type="http://schemas.openxmlformats.org/officeDocument/2006/relationships/hyperlink" Target="https://medium.com/serious-scrum/the-hidden-cost-of-technical-debt-1963b958e5ed" TargetMode="External"/><Relationship Id="rId6" Type="http://schemas.openxmlformats.org/officeDocument/2006/relationships/hyperlink" Target="https://www.red-gate.com/blog/database-devops/devops-automating-repayment-technical-debt-devopsguys" TargetMode="External"/><Relationship Id="rId7" Type="http://schemas.openxmlformats.org/officeDocument/2006/relationships/hyperlink" Target="https://learn.g2.com/it-portfolio-management" TargetMode="External"/><Relationship Id="rId8" Type="http://schemas.openxmlformats.org/officeDocument/2006/relationships/hyperlink" Target="https://agilepainrelief.com/blog/paying-down-technical-deb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 amt="55000"/>
          </a:blip>
          <a:srcRect b="3401" l="0" r="0" t="12329"/>
          <a:stretch/>
        </p:blipFill>
        <p:spPr>
          <a:xfrm>
            <a:off x="20" y="9374"/>
            <a:ext cx="12188932" cy="68566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/>
          <p:nvPr>
            <p:ph type="ctrTitle"/>
          </p:nvPr>
        </p:nvSpPr>
        <p:spPr>
          <a:xfrm>
            <a:off x="3577192" y="1032483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haroni"/>
              <a:buNone/>
            </a:pPr>
            <a:r>
              <a:rPr b="1" lang="en-US" sz="5400"/>
              <a:t>Assessing technical debt </a:t>
            </a:r>
            <a:br>
              <a:rPr b="1" lang="en-US" sz="5400"/>
            </a:br>
            <a:r>
              <a:rPr b="1" lang="en-US" sz="5400"/>
              <a:t>for Protiviti</a:t>
            </a:r>
            <a:endParaRPr b="1" sz="5400"/>
          </a:p>
        </p:txBody>
      </p:sp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3577192" y="4106918"/>
            <a:ext cx="50376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By: 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Abhinav Tandon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Akshaya Sivakumar Karunambika</a:t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Aneri Shah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Courtney Monaghan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Dhruv Dhami</a:t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Manthiramoothy Cherathian</a:t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sz="96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sz="960"/>
          </a:p>
        </p:txBody>
      </p:sp>
      <p:sp>
        <p:nvSpPr>
          <p:cNvPr id="212" name="Google Shape;212;p1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" name="Google Shape;397;p10"/>
          <p:cNvGrpSpPr/>
          <p:nvPr/>
        </p:nvGrpSpPr>
        <p:grpSpPr>
          <a:xfrm>
            <a:off x="918654" y="2117296"/>
            <a:ext cx="10489160" cy="3449624"/>
            <a:chOff x="13219" y="450856"/>
            <a:chExt cx="10489160" cy="3449624"/>
          </a:xfrm>
        </p:grpSpPr>
        <p:sp>
          <p:nvSpPr>
            <p:cNvPr id="398" name="Google Shape;398;p10"/>
            <p:cNvSpPr/>
            <p:nvPr/>
          </p:nvSpPr>
          <p:spPr>
            <a:xfrm>
              <a:off x="13219" y="450856"/>
              <a:ext cx="811316" cy="68257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13219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 txBox="1"/>
            <p:nvPr/>
          </p:nvSpPr>
          <p:spPr>
            <a:xfrm>
              <a:off x="13219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Scope creep</a:t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13219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 txBox="1"/>
            <p:nvPr/>
          </p:nvSpPr>
          <p:spPr>
            <a:xfrm>
              <a:off x="13219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Project's scope, deliverables, or features expansion from what was originally set, without additional time or budget being accounted for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1.Lack of clear requirements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2.Gold Plating, developers add extra features without client knowledge</a:t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2736924" y="450856"/>
              <a:ext cx="811316" cy="68257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2736924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 txBox="1"/>
            <p:nvPr/>
          </p:nvSpPr>
          <p:spPr>
            <a:xfrm>
              <a:off x="2736924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 churn</a:t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736924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 txBox="1"/>
            <p:nvPr/>
          </p:nvSpPr>
          <p:spPr>
            <a:xfrm>
              <a:off x="2736924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Employee churn is the offboarding or resources within a team or organization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1.Lack of learning opportunities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2.Lack of innovative topics</a:t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460629" y="450856"/>
              <a:ext cx="811316" cy="6825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460629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 txBox="1"/>
            <p:nvPr/>
          </p:nvSpPr>
          <p:spPr>
            <a:xfrm>
              <a:off x="5460629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Lack of skillset</a:t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5460629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 txBox="1"/>
            <p:nvPr/>
          </p:nvSpPr>
          <p:spPr>
            <a:xfrm>
              <a:off x="5460629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resources do not have the right level of competence in a module or skillset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1.Lack of team diversity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2.Organizational factors – resource utilization over skill</a:t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8184333" y="450856"/>
              <a:ext cx="811316" cy="68257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8184333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 txBox="1"/>
            <p:nvPr/>
          </p:nvSpPr>
          <p:spPr>
            <a:xfrm>
              <a:off x="8184333" y="1281761"/>
              <a:ext cx="2318046" cy="292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Lack of cross training</a:t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8184333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 txBox="1"/>
            <p:nvPr/>
          </p:nvSpPr>
          <p:spPr>
            <a:xfrm>
              <a:off x="8184333" y="1643284"/>
              <a:ext cx="2318046" cy="225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Lack of cross trained resources is when there are 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SMEs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 and the current resources are not able to have a proxy/substitute team member make decisions or provide feedback in their absence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1.Lack of knowledge transfers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2.Lack of documentation/process definition</a:t>
              </a:r>
              <a:endParaRPr/>
            </a:p>
          </p:txBody>
        </p:sp>
      </p:grpSp>
      <p:sp>
        <p:nvSpPr>
          <p:cNvPr id="418" name="Google Shape;418;p10"/>
          <p:cNvSpPr txBox="1"/>
          <p:nvPr>
            <p:ph type="title"/>
          </p:nvPr>
        </p:nvSpPr>
        <p:spPr>
          <a:xfrm>
            <a:off x="852864" y="272843"/>
            <a:ext cx="83906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Types of technical debt</a:t>
            </a:r>
            <a:endParaRPr b="1" sz="3700"/>
          </a:p>
        </p:txBody>
      </p:sp>
      <p:sp>
        <p:nvSpPr>
          <p:cNvPr id="419" name="Google Shape;41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11"/>
          <p:cNvGrpSpPr/>
          <p:nvPr/>
        </p:nvGrpSpPr>
        <p:grpSpPr>
          <a:xfrm>
            <a:off x="1595829" y="1814793"/>
            <a:ext cx="9439927" cy="4381638"/>
            <a:chOff x="723" y="656835"/>
            <a:chExt cx="9439927" cy="4381638"/>
          </a:xfrm>
        </p:grpSpPr>
        <p:sp>
          <p:nvSpPr>
            <p:cNvPr id="427" name="Google Shape;427;p11"/>
            <p:cNvSpPr/>
            <p:nvPr/>
          </p:nvSpPr>
          <p:spPr>
            <a:xfrm>
              <a:off x="723" y="656835"/>
              <a:ext cx="730160" cy="7301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723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 txBox="1"/>
            <p:nvPr/>
          </p:nvSpPr>
          <p:spPr>
            <a:xfrm>
              <a:off x="723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In-House productivity</a:t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23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 txBox="1"/>
            <p:nvPr/>
          </p:nvSpPr>
          <p:spPr>
            <a:xfrm>
              <a:off x="723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is taken care of by in-house software developers</a:t>
              </a:r>
              <a:b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1.Strategic implementation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2.Lack of cross trained resources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3.Lack of project scalability</a:t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2451975" y="656835"/>
              <a:ext cx="730160" cy="7301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451975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 txBox="1"/>
            <p:nvPr/>
          </p:nvSpPr>
          <p:spPr>
            <a:xfrm>
              <a:off x="2451975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Outsourcing</a:t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451975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 txBox="1"/>
            <p:nvPr/>
          </p:nvSpPr>
          <p:spPr>
            <a:xfrm>
              <a:off x="2451975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Delegating tasks, projects and/or processes to external entities or third-party vendors</a:t>
              </a:r>
              <a:b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1.Cost reduction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2.Flexibility of  project development within deadlines</a:t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4903227" y="656835"/>
              <a:ext cx="730160" cy="73016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903227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 txBox="1"/>
            <p:nvPr/>
          </p:nvSpPr>
          <p:spPr>
            <a:xfrm>
              <a:off x="4903227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 debt</a:t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903227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 txBox="1"/>
            <p:nvPr/>
          </p:nvSpPr>
          <p:spPr>
            <a:xfrm>
              <a:off x="4903227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Any process or code that is built or maintained without any supported documentation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1.No formal policy for Documenting Code/ Processes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2.When developers fail to document the code or a  new process, requirements or design changes</a:t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7354479" y="656835"/>
              <a:ext cx="730160" cy="73016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7354479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 txBox="1"/>
            <p:nvPr/>
          </p:nvSpPr>
          <p:spPr>
            <a:xfrm>
              <a:off x="7354479" y="1575405"/>
              <a:ext cx="2086171" cy="312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Task estimation</a:t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7354479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 txBox="1"/>
            <p:nvPr/>
          </p:nvSpPr>
          <p:spPr>
            <a:xfrm>
              <a:off x="7354479" y="1975964"/>
              <a:ext cx="2086171" cy="3062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Estimating tasks is a process in SDLC to predict the realistic effort and time required in developing the product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</a:t>
              </a: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1.Development time calculated by non-programmers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2.Lack of continuous task assessment</a:t>
              </a:r>
              <a:endParaRPr/>
            </a:p>
          </p:txBody>
        </p:sp>
      </p:grpSp>
      <p:sp>
        <p:nvSpPr>
          <p:cNvPr id="447" name="Google Shape;447;p11"/>
          <p:cNvSpPr txBox="1"/>
          <p:nvPr>
            <p:ph type="title"/>
          </p:nvPr>
        </p:nvSpPr>
        <p:spPr>
          <a:xfrm>
            <a:off x="852864" y="272843"/>
            <a:ext cx="83906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Types of technical debt</a:t>
            </a:r>
            <a:endParaRPr b="1" sz="3700"/>
          </a:p>
        </p:txBody>
      </p:sp>
      <p:sp>
        <p:nvSpPr>
          <p:cNvPr id="448" name="Google Shape;4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2"/>
          <p:cNvSpPr/>
          <p:nvPr/>
        </p:nvSpPr>
        <p:spPr>
          <a:xfrm flipH="1">
            <a:off x="505262" y="859948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1B2E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2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b="1" lang="en-US">
                <a:solidFill>
                  <a:srgbClr val="FFFFFF"/>
                </a:solidFill>
              </a:rPr>
              <a:t>Impact of technical debt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57" name="Google Shape;457;p12"/>
          <p:cNvSpPr/>
          <p:nvPr/>
        </p:nvSpPr>
        <p:spPr>
          <a:xfrm>
            <a:off x="4485452" y="434266"/>
            <a:ext cx="7217701" cy="5922084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2"/>
          <p:cNvGrpSpPr/>
          <p:nvPr/>
        </p:nvGrpSpPr>
        <p:grpSpPr>
          <a:xfrm>
            <a:off x="5116104" y="424147"/>
            <a:ext cx="5933547" cy="5933547"/>
            <a:chOff x="1204209" y="2798"/>
            <a:chExt cx="5933547" cy="5933547"/>
          </a:xfrm>
        </p:grpSpPr>
        <p:sp>
          <p:nvSpPr>
            <p:cNvPr id="459" name="Google Shape;459;p12"/>
            <p:cNvSpPr/>
            <p:nvPr/>
          </p:nvSpPr>
          <p:spPr>
            <a:xfrm>
              <a:off x="3220903" y="2798"/>
              <a:ext cx="1900159" cy="190015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2"/>
            <p:cNvSpPr txBox="1"/>
            <p:nvPr/>
          </p:nvSpPr>
          <p:spPr>
            <a:xfrm>
              <a:off x="3499175" y="281070"/>
              <a:ext cx="1343615" cy="1343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Productivity pressure </a:t>
              </a:r>
              <a:endParaRPr/>
            </a:p>
          </p:txBody>
        </p:sp>
        <p:sp>
          <p:nvSpPr>
            <p:cNvPr id="461" name="Google Shape;461;p12"/>
            <p:cNvSpPr/>
            <p:nvPr/>
          </p:nvSpPr>
          <p:spPr>
            <a:xfrm rot="2700000">
              <a:off x="4916987" y="1630477"/>
              <a:ext cx="504494" cy="6413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2"/>
            <p:cNvSpPr txBox="1"/>
            <p:nvPr/>
          </p:nvSpPr>
          <p:spPr>
            <a:xfrm rot="2700000">
              <a:off x="4939151" y="1705228"/>
              <a:ext cx="353146" cy="384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venir"/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p12"/>
            <p:cNvSpPr/>
            <p:nvPr/>
          </p:nvSpPr>
          <p:spPr>
            <a:xfrm>
              <a:off x="5237597" y="2019492"/>
              <a:ext cx="1900159" cy="190015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2"/>
            <p:cNvSpPr txBox="1"/>
            <p:nvPr/>
          </p:nvSpPr>
          <p:spPr>
            <a:xfrm>
              <a:off x="5515869" y="2297764"/>
              <a:ext cx="1343615" cy="1343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Higher technical debt</a:t>
              </a:r>
              <a:endParaRPr/>
            </a:p>
          </p:txBody>
        </p:sp>
        <p:sp>
          <p:nvSpPr>
            <p:cNvPr id="465" name="Google Shape;465;p12"/>
            <p:cNvSpPr/>
            <p:nvPr/>
          </p:nvSpPr>
          <p:spPr>
            <a:xfrm rot="8100000">
              <a:off x="4937179" y="3647171"/>
              <a:ext cx="504494" cy="6413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2"/>
            <p:cNvSpPr txBox="1"/>
            <p:nvPr/>
          </p:nvSpPr>
          <p:spPr>
            <a:xfrm rot="-2700000">
              <a:off x="5066363" y="3721922"/>
              <a:ext cx="353146" cy="384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venir"/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" name="Google Shape;467;p12"/>
            <p:cNvSpPr/>
            <p:nvPr/>
          </p:nvSpPr>
          <p:spPr>
            <a:xfrm>
              <a:off x="3220903" y="4036186"/>
              <a:ext cx="1900159" cy="190015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2"/>
            <p:cNvSpPr txBox="1"/>
            <p:nvPr/>
          </p:nvSpPr>
          <p:spPr>
            <a:xfrm>
              <a:off x="3499175" y="4314458"/>
              <a:ext cx="1343615" cy="1343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Lower morale and output quality</a:t>
              </a:r>
              <a:endParaRPr/>
            </a:p>
          </p:txBody>
        </p:sp>
        <p:sp>
          <p:nvSpPr>
            <p:cNvPr id="469" name="Google Shape;469;p12"/>
            <p:cNvSpPr/>
            <p:nvPr/>
          </p:nvSpPr>
          <p:spPr>
            <a:xfrm rot="-8100000">
              <a:off x="2920485" y="3667363"/>
              <a:ext cx="504494" cy="6413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2"/>
            <p:cNvSpPr txBox="1"/>
            <p:nvPr/>
          </p:nvSpPr>
          <p:spPr>
            <a:xfrm rot="2700000">
              <a:off x="3049669" y="3849134"/>
              <a:ext cx="353146" cy="384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venir"/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" name="Google Shape;471;p12"/>
            <p:cNvSpPr/>
            <p:nvPr/>
          </p:nvSpPr>
          <p:spPr>
            <a:xfrm>
              <a:off x="1204209" y="2019492"/>
              <a:ext cx="1900159" cy="190015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2"/>
            <p:cNvSpPr txBox="1"/>
            <p:nvPr/>
          </p:nvSpPr>
          <p:spPr>
            <a:xfrm>
              <a:off x="1482481" y="2297764"/>
              <a:ext cx="1343615" cy="13436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 productivity</a:t>
              </a:r>
              <a:endParaRPr/>
            </a:p>
          </p:txBody>
        </p:sp>
        <p:sp>
          <p:nvSpPr>
            <p:cNvPr id="473" name="Google Shape;473;p12"/>
            <p:cNvSpPr/>
            <p:nvPr/>
          </p:nvSpPr>
          <p:spPr>
            <a:xfrm rot="-2700000">
              <a:off x="2900293" y="1650669"/>
              <a:ext cx="504494" cy="64130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8A9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2"/>
            <p:cNvSpPr txBox="1"/>
            <p:nvPr/>
          </p:nvSpPr>
          <p:spPr>
            <a:xfrm rot="-2700000">
              <a:off x="2922457" y="1832440"/>
              <a:ext cx="353146" cy="384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Avenir"/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5" name="Google Shape;47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3"/>
          <p:cNvSpPr txBox="1"/>
          <p:nvPr>
            <p:ph type="title"/>
          </p:nvPr>
        </p:nvSpPr>
        <p:spPr>
          <a:xfrm>
            <a:off x="6769570" y="530578"/>
            <a:ext cx="47711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Impact of technical debt on projects</a:t>
            </a:r>
            <a:endParaRPr b="1" sz="3700"/>
          </a:p>
        </p:txBody>
      </p:sp>
      <p:pic>
        <p:nvPicPr>
          <p:cNvPr descr="Chart&#10;&#10;Description automatically generated" id="483" name="Google Shape;4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774498"/>
            <a:ext cx="5440195" cy="3196114"/>
          </a:xfrm>
          <a:custGeom>
            <a:rect b="b" l="l" r="r" t="t"/>
            <a:pathLst>
              <a:path extrusionOk="0" h="5550370" w="4643496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84" name="Google Shape;484;p13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3"/>
          <p:cNvSpPr txBox="1"/>
          <p:nvPr/>
        </p:nvSpPr>
        <p:spPr>
          <a:xfrm>
            <a:off x="6769550" y="2450550"/>
            <a:ext cx="47712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of defects/bugs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time spent on project deliverables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motivation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project budget 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customer complaints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4"/>
          <p:cNvSpPr txBox="1"/>
          <p:nvPr>
            <p:ph type="title"/>
          </p:nvPr>
        </p:nvSpPr>
        <p:spPr>
          <a:xfrm>
            <a:off x="6769570" y="530578"/>
            <a:ext cx="47711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Portfolio management</a:t>
            </a:r>
            <a:endParaRPr b="1" sz="3700">
              <a:solidFill>
                <a:schemeClr val="dk1"/>
              </a:solidFill>
            </a:endParaRPr>
          </a:p>
        </p:txBody>
      </p:sp>
      <p:pic>
        <p:nvPicPr>
          <p:cNvPr descr="Graphical user interface, diagram, application, Teams&#10;&#10;Description automatically generated" id="494" name="Google Shape;49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311718"/>
            <a:ext cx="5440195" cy="21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4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4"/>
          <p:cNvSpPr txBox="1"/>
          <p:nvPr/>
        </p:nvSpPr>
        <p:spPr>
          <a:xfrm>
            <a:off x="6604020" y="2368162"/>
            <a:ext cx="5262353" cy="212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collection of projects </a:t>
            </a:r>
            <a:endParaRPr/>
          </a:p>
          <a:p>
            <a:pPr indent="-342900" lvl="0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management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way to bridge the gap between strategy &amp; implementation </a:t>
            </a:r>
            <a:endParaRPr/>
          </a:p>
          <a:p>
            <a:pPr indent="-342900" lvl="0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to balance strategic initiatives and resources to optimize the return on investment(ROI)</a:t>
            </a:r>
            <a:endParaRPr/>
          </a:p>
        </p:txBody>
      </p:sp>
      <p:sp>
        <p:nvSpPr>
          <p:cNvPr id="497" name="Google Shape;4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5"/>
          <p:cNvSpPr txBox="1"/>
          <p:nvPr>
            <p:ph type="title"/>
          </p:nvPr>
        </p:nvSpPr>
        <p:spPr>
          <a:xfrm>
            <a:off x="6769570" y="530578"/>
            <a:ext cx="47711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Impact of technical debt on portfolio</a:t>
            </a:r>
            <a:endParaRPr b="1" sz="3700"/>
          </a:p>
        </p:txBody>
      </p:sp>
      <p:pic>
        <p:nvPicPr>
          <p:cNvPr descr="Diagram&#10;&#10;Description automatically generated" id="505" name="Google Shape;5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754462"/>
            <a:ext cx="5440195" cy="5236187"/>
          </a:xfrm>
          <a:custGeom>
            <a:rect b="b" l="l" r="r" t="t"/>
            <a:pathLst>
              <a:path extrusionOk="0" h="5550370" w="4643496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06" name="Google Shape;506;p15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5"/>
          <p:cNvSpPr txBox="1"/>
          <p:nvPr>
            <p:ph idx="1" type="body"/>
          </p:nvPr>
        </p:nvSpPr>
        <p:spPr>
          <a:xfrm>
            <a:off x="6769570" y="1825625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Reduced agility and market competitiveness 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Affects returns on projects due to</a:t>
            </a:r>
            <a:endParaRPr/>
          </a:p>
          <a:p>
            <a:pPr indent="-22860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Risk of revenue loss </a:t>
            </a:r>
            <a:endParaRPr/>
          </a:p>
          <a:p>
            <a:pPr indent="-22860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Monetary penalties incurred for missing project milestones</a:t>
            </a:r>
            <a:endParaRPr/>
          </a:p>
          <a:p>
            <a:pPr indent="-22860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Non-compliance during security audits could result in huge fines 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Longer time period to recover project investment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Resource allocation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9" name="Google Shape;5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6"/>
          <p:cNvSpPr txBox="1"/>
          <p:nvPr>
            <p:ph type="title"/>
          </p:nvPr>
        </p:nvSpPr>
        <p:spPr>
          <a:xfrm>
            <a:off x="6769570" y="530578"/>
            <a:ext cx="47711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Impact of technical debt on portfolio</a:t>
            </a:r>
            <a:endParaRPr b="1" sz="3700"/>
          </a:p>
        </p:txBody>
      </p:sp>
      <p:sp>
        <p:nvSpPr>
          <p:cNvPr id="517" name="Google Shape;517;p16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6"/>
          <p:cNvSpPr txBox="1"/>
          <p:nvPr/>
        </p:nvSpPr>
        <p:spPr>
          <a:xfrm>
            <a:off x="6982482" y="1825625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a study by Claranet: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84%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 organizations cite technical debt as a significant issue limiting their ability to respond quickly to customer demand with new software feature release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of the budget is spent on technical debt for large software enterprises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6"/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079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20" name="Google Shape;520;p16"/>
          <p:cNvGrpSpPr/>
          <p:nvPr/>
        </p:nvGrpSpPr>
        <p:grpSpPr>
          <a:xfrm>
            <a:off x="990278" y="751751"/>
            <a:ext cx="6263640" cy="5504687"/>
            <a:chOff x="0" y="0"/>
            <a:chExt cx="6263640" cy="5504687"/>
          </a:xfrm>
        </p:grpSpPr>
        <p:sp>
          <p:nvSpPr>
            <p:cNvPr id="521" name="Google Shape;521;p16"/>
            <p:cNvSpPr/>
            <p:nvPr/>
          </p:nvSpPr>
          <p:spPr>
            <a:xfrm>
              <a:off x="2348865" y="0"/>
              <a:ext cx="1565910" cy="1376171"/>
            </a:xfrm>
            <a:prstGeom prst="trapezoid">
              <a:avLst>
                <a:gd fmla="val 56894" name="adj"/>
              </a:avLst>
            </a:prstGeom>
            <a:gradFill>
              <a:gsLst>
                <a:gs pos="0">
                  <a:srgbClr val="68C1A6"/>
                </a:gs>
                <a:gs pos="50000">
                  <a:srgbClr val="4BBF9D"/>
                </a:gs>
                <a:gs pos="100000">
                  <a:srgbClr val="3DAE8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 txBox="1"/>
            <p:nvPr/>
          </p:nvSpPr>
          <p:spPr>
            <a:xfrm>
              <a:off x="2348865" y="0"/>
              <a:ext cx="156591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venir"/>
                <a:buNone/>
              </a:pPr>
              <a:r>
                <a:t/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1565910" y="1376171"/>
              <a:ext cx="3131820" cy="1376171"/>
            </a:xfrm>
            <a:prstGeom prst="trapezoid">
              <a:avLst>
                <a:gd fmla="val 56894" name="adj"/>
              </a:avLst>
            </a:prstGeom>
            <a:gradFill>
              <a:gsLst>
                <a:gs pos="0">
                  <a:srgbClr val="7ECBB3"/>
                </a:gs>
                <a:gs pos="50000">
                  <a:srgbClr val="68C8AB"/>
                </a:gs>
                <a:gs pos="100000">
                  <a:srgbClr val="55B79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 txBox="1"/>
            <p:nvPr/>
          </p:nvSpPr>
          <p:spPr>
            <a:xfrm>
              <a:off x="2113978" y="1376171"/>
              <a:ext cx="2035683" cy="137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1" lang="en-US" sz="2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Portfolio Management</a:t>
              </a:r>
              <a:endParaRPr b="1"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2955" y="2752343"/>
              <a:ext cx="4697730" cy="1376171"/>
            </a:xfrm>
            <a:prstGeom prst="trapezoid">
              <a:avLst>
                <a:gd fmla="val 56894" name="adj"/>
              </a:avLst>
            </a:prstGeom>
            <a:gradFill>
              <a:gsLst>
                <a:gs pos="0">
                  <a:srgbClr val="95D6C2"/>
                </a:gs>
                <a:gs pos="50000">
                  <a:srgbClr val="84D4BC"/>
                </a:gs>
                <a:gs pos="100000">
                  <a:srgbClr val="6FC0A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 txBox="1"/>
            <p:nvPr/>
          </p:nvSpPr>
          <p:spPr>
            <a:xfrm>
              <a:off x="1605057" y="2752343"/>
              <a:ext cx="3053524" cy="137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1"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 Management</a:t>
              </a:r>
              <a:endParaRPr b="1" sz="2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0" y="4128516"/>
              <a:ext cx="6263640" cy="1376171"/>
            </a:xfrm>
            <a:prstGeom prst="trapezoid">
              <a:avLst>
                <a:gd fmla="val 56894" name="adj"/>
              </a:avLst>
            </a:prstGeom>
            <a:gradFill>
              <a:gsLst>
                <a:gs pos="0">
                  <a:srgbClr val="AEE1D0"/>
                </a:gs>
                <a:gs pos="50000">
                  <a:srgbClr val="9FDFCA"/>
                </a:gs>
                <a:gs pos="100000">
                  <a:srgbClr val="89C8B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 txBox="1"/>
            <p:nvPr/>
          </p:nvSpPr>
          <p:spPr>
            <a:xfrm>
              <a:off x="1096136" y="4128516"/>
              <a:ext cx="4071366" cy="137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1"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Management</a:t>
              </a:r>
              <a:endParaRPr b="1" sz="2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9" name="Google Shape;529;p16"/>
          <p:cNvSpPr/>
          <p:nvPr/>
        </p:nvSpPr>
        <p:spPr>
          <a:xfrm>
            <a:off x="55784" y="2186485"/>
            <a:ext cx="2741437" cy="10045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3C64"/>
          </a:solidFill>
          <a:ln cap="flat" cmpd="sng" w="12700">
            <a:solidFill>
              <a:srgbClr val="384B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0" y="2519503"/>
            <a:ext cx="25088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Do the "right" projects</a:t>
            </a:r>
            <a:endParaRPr/>
          </a:p>
        </p:txBody>
      </p:sp>
      <p:sp>
        <p:nvSpPr>
          <p:cNvPr id="531" name="Google Shape;531;p16"/>
          <p:cNvSpPr txBox="1"/>
          <p:nvPr/>
        </p:nvSpPr>
        <p:spPr>
          <a:xfrm>
            <a:off x="3517844" y="1544380"/>
            <a:ext cx="12764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2" name="Google Shape;532;p16"/>
          <p:cNvSpPr/>
          <p:nvPr/>
        </p:nvSpPr>
        <p:spPr>
          <a:xfrm>
            <a:off x="55784" y="4345097"/>
            <a:ext cx="1625098" cy="100459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63C64"/>
          </a:solidFill>
          <a:ln cap="flat" cmpd="sng" w="12700">
            <a:solidFill>
              <a:srgbClr val="384B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16"/>
          <p:cNvSpPr txBox="1"/>
          <p:nvPr/>
        </p:nvSpPr>
        <p:spPr>
          <a:xfrm>
            <a:off x="-370323" y="4585782"/>
            <a:ext cx="24276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Do the projects 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right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4" name="Google Shape;5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7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2" name="Google Shape;542;p17"/>
          <p:cNvPicPr preferRelativeResize="0"/>
          <p:nvPr/>
        </p:nvPicPr>
        <p:blipFill rotWithShape="1">
          <a:blip r:embed="rId3">
            <a:alphaModFix amt="55000"/>
          </a:blip>
          <a:srcRect b="14315" l="0" r="0" t="14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7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7"/>
          <p:cNvSpPr txBox="1"/>
          <p:nvPr>
            <p:ph type="title"/>
          </p:nvPr>
        </p:nvSpPr>
        <p:spPr>
          <a:xfrm>
            <a:off x="3504123" y="1617031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haroni"/>
              <a:buNone/>
            </a:pPr>
            <a:r>
              <a:rPr b="1" lang="en-US" sz="5100"/>
              <a:t>Our proposed</a:t>
            </a:r>
            <a:br>
              <a:rPr b="1" lang="en-US" sz="5100"/>
            </a:br>
            <a:r>
              <a:rPr b="1" lang="en-US" sz="5100"/>
              <a:t>approach for technical debt assessment</a:t>
            </a:r>
            <a:endParaRPr b="1" sz="5100"/>
          </a:p>
        </p:txBody>
      </p:sp>
      <p:sp>
        <p:nvSpPr>
          <p:cNvPr id="545" name="Google Shape;545;p17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7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8"/>
          <p:cNvSpPr/>
          <p:nvPr/>
        </p:nvSpPr>
        <p:spPr>
          <a:xfrm flipH="1">
            <a:off x="505262" y="859948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1B2E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8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haroni"/>
              <a:buNone/>
            </a:pPr>
            <a:r>
              <a:rPr b="1" lang="en-US" sz="3100">
                <a:solidFill>
                  <a:srgbClr val="FFFFFF"/>
                </a:solidFill>
              </a:rPr>
              <a:t>Our proposed approach for technical debt assessment</a:t>
            </a:r>
            <a:endParaRPr b="1" sz="3100">
              <a:solidFill>
                <a:srgbClr val="FFFFFF"/>
              </a:solidFill>
            </a:endParaRPr>
          </a:p>
        </p:txBody>
      </p:sp>
      <p:sp>
        <p:nvSpPr>
          <p:cNvPr id="555" name="Google Shape;555;p18"/>
          <p:cNvSpPr/>
          <p:nvPr/>
        </p:nvSpPr>
        <p:spPr>
          <a:xfrm>
            <a:off x="4485452" y="434266"/>
            <a:ext cx="7217701" cy="5922084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18"/>
          <p:cNvGrpSpPr/>
          <p:nvPr/>
        </p:nvGrpSpPr>
        <p:grpSpPr>
          <a:xfrm>
            <a:off x="5162893" y="467292"/>
            <a:ext cx="5853970" cy="5932723"/>
            <a:chOff x="586872" y="3829"/>
            <a:chExt cx="5853970" cy="5932723"/>
          </a:xfrm>
        </p:grpSpPr>
        <p:sp>
          <p:nvSpPr>
            <p:cNvPr id="557" name="Google Shape;557;p18"/>
            <p:cNvSpPr/>
            <p:nvPr/>
          </p:nvSpPr>
          <p:spPr>
            <a:xfrm>
              <a:off x="3210171" y="745638"/>
              <a:ext cx="57317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 txBox="1"/>
            <p:nvPr/>
          </p:nvSpPr>
          <p:spPr>
            <a:xfrm>
              <a:off x="3481663" y="788339"/>
              <a:ext cx="30188" cy="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venir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586872" y="3829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 txBox="1"/>
            <p:nvPr/>
          </p:nvSpPr>
          <p:spPr>
            <a:xfrm>
              <a:off x="586872" y="3829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Segmentation of framework into domains</a:t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1899422" y="1577088"/>
              <a:ext cx="3228871" cy="57317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580"/>
                  </a:lnTo>
                  <a:lnTo>
                    <a:pt x="0" y="635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 txBox="1"/>
            <p:nvPr/>
          </p:nvSpPr>
          <p:spPr>
            <a:xfrm>
              <a:off x="3431737" y="1860656"/>
              <a:ext cx="164241" cy="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venir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3815744" y="3829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 txBox="1"/>
            <p:nvPr/>
          </p:nvSpPr>
          <p:spPr>
            <a:xfrm>
              <a:off x="3815744" y="3829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Identification of associated technical de</a:t>
              </a:r>
              <a:r>
                <a:rPr b="0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bt(s)</a:t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3210171" y="2924471"/>
              <a:ext cx="57317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3481663" y="2967172"/>
              <a:ext cx="30188" cy="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venir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86872" y="2182661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 txBox="1"/>
            <p:nvPr/>
          </p:nvSpPr>
          <p:spPr>
            <a:xfrm>
              <a:off x="586872" y="2182661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Creation of</a:t>
              </a:r>
              <a:r>
                <a:rPr b="1" lang="en-US" sz="24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questionnaire</a:t>
              </a:r>
              <a:endParaRPr b="1"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899422" y="3755920"/>
              <a:ext cx="3228871" cy="57317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580"/>
                  </a:lnTo>
                  <a:lnTo>
                    <a:pt x="0" y="6358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 txBox="1"/>
            <p:nvPr/>
          </p:nvSpPr>
          <p:spPr>
            <a:xfrm>
              <a:off x="3431737" y="4039488"/>
              <a:ext cx="164241" cy="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venir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815744" y="2182661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 txBox="1"/>
            <p:nvPr/>
          </p:nvSpPr>
          <p:spPr>
            <a:xfrm>
              <a:off x="3815744" y="2182661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Definition of scoring rubric</a:t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210171" y="5103303"/>
              <a:ext cx="57317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 txBox="1"/>
            <p:nvPr/>
          </p:nvSpPr>
          <p:spPr>
            <a:xfrm>
              <a:off x="3481663" y="5146004"/>
              <a:ext cx="30188" cy="6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venir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86872" y="4361493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 txBox="1"/>
            <p:nvPr/>
          </p:nvSpPr>
          <p:spPr>
            <a:xfrm>
              <a:off x="586872" y="4361493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Creation of ReadMe guide</a:t>
              </a:r>
              <a:endParaRPr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815744" y="4361493"/>
              <a:ext cx="2625098" cy="157505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rgbClr val="B3DCF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 txBox="1"/>
            <p:nvPr/>
          </p:nvSpPr>
          <p:spPr>
            <a:xfrm>
              <a:off x="3815744" y="4361493"/>
              <a:ext cx="2625098" cy="1575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5000" lIns="128625" spcFirstLastPara="1" rIns="128625" wrap="square" tIns="135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haroni"/>
                <a:buNone/>
              </a:pPr>
              <a:r>
                <a:rPr b="1" lang="en-US" sz="2400">
                  <a:solidFill>
                    <a:schemeClr val="lt1"/>
                  </a:solidFill>
                  <a:latin typeface="Aharoni"/>
                  <a:ea typeface="Aharoni"/>
                  <a:cs typeface="Aharoni"/>
                  <a:sym typeface="Aharoni"/>
                </a:rPr>
                <a:t>Assessment of scores &amp; proposed mitigation plans</a:t>
              </a:r>
              <a:endParaRPr sz="24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</p:grpSp>
      <p:sp>
        <p:nvSpPr>
          <p:cNvPr id="579" name="Google Shape;5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C5F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9"/>
          <p:cNvSpPr/>
          <p:nvPr/>
        </p:nvSpPr>
        <p:spPr>
          <a:xfrm flipH="1">
            <a:off x="505262" y="859948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1B2E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9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haroni"/>
              <a:buNone/>
            </a:pPr>
            <a:r>
              <a:rPr b="1" lang="en-US" sz="3400">
                <a:solidFill>
                  <a:srgbClr val="FFFFFF"/>
                </a:solidFill>
              </a:rPr>
              <a:t>Framework domains - explained</a:t>
            </a:r>
            <a:endParaRPr b="1" sz="3400">
              <a:solidFill>
                <a:srgbClr val="FFFFFF"/>
              </a:solidFill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4485452" y="434266"/>
            <a:ext cx="7217701" cy="5922084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8" name="Google Shape;588;p19"/>
          <p:cNvGrpSpPr/>
          <p:nvPr/>
        </p:nvGrpSpPr>
        <p:grpSpPr>
          <a:xfrm>
            <a:off x="4763911" y="611400"/>
            <a:ext cx="6735443" cy="5561001"/>
            <a:chOff x="0" y="1800"/>
            <a:chExt cx="6735443" cy="5561001"/>
          </a:xfrm>
        </p:grpSpPr>
        <p:sp>
          <p:nvSpPr>
            <p:cNvPr id="589" name="Google Shape;589;p19"/>
            <p:cNvSpPr/>
            <p:nvPr/>
          </p:nvSpPr>
          <p:spPr>
            <a:xfrm>
              <a:off x="0" y="1800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232028" y="174382"/>
              <a:ext cx="421869" cy="4218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885925" y="1800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9"/>
            <p:cNvSpPr txBox="1"/>
            <p:nvPr/>
          </p:nvSpPr>
          <p:spPr>
            <a:xfrm>
              <a:off x="885925" y="1800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Application </a:t>
              </a:r>
              <a:endParaRPr/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3916874" y="1800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 txBox="1"/>
            <p:nvPr/>
          </p:nvSpPr>
          <p:spPr>
            <a:xfrm>
              <a:off x="3916874" y="1800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Program(s) developed for an end user</a:t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0" y="960593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32028" y="1133176"/>
              <a:ext cx="421869" cy="4218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885925" y="960593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 txBox="1"/>
            <p:nvPr/>
          </p:nvSpPr>
          <p:spPr>
            <a:xfrm>
              <a:off x="885925" y="960593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</a:t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916874" y="960593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 txBox="1"/>
            <p:nvPr/>
          </p:nvSpPr>
          <p:spPr>
            <a:xfrm>
              <a:off x="3916874" y="960593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Hardware/software components, servers, data centers  </a:t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0" y="1919386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32028" y="2091969"/>
              <a:ext cx="421869" cy="42186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885925" y="1919386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 txBox="1"/>
            <p:nvPr/>
          </p:nvSpPr>
          <p:spPr>
            <a:xfrm>
              <a:off x="885925" y="1919386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Partnering</a:t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16874" y="1919386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 txBox="1"/>
            <p:nvPr/>
          </p:nvSpPr>
          <p:spPr>
            <a:xfrm>
              <a:off x="3916874" y="1919386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Onsite, offshore &amp; near shore agreements</a:t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0" y="2878180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232028" y="3050763"/>
              <a:ext cx="421869" cy="42186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885925" y="2878180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 txBox="1"/>
            <p:nvPr/>
          </p:nvSpPr>
          <p:spPr>
            <a:xfrm>
              <a:off x="885925" y="2878180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People</a:t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3916874" y="2878180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 txBox="1"/>
            <p:nvPr/>
          </p:nvSpPr>
          <p:spPr>
            <a:xfrm>
              <a:off x="3916874" y="2878180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&amp; functional team members and stakeholders</a:t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0" y="3836973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32028" y="4009556"/>
              <a:ext cx="421869" cy="42186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885925" y="3836973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 txBox="1"/>
            <p:nvPr/>
          </p:nvSpPr>
          <p:spPr>
            <a:xfrm>
              <a:off x="885925" y="3836973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3916874" y="3836973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 txBox="1"/>
            <p:nvPr/>
          </p:nvSpPr>
          <p:spPr>
            <a:xfrm>
              <a:off x="3916874" y="3836973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Defined framework(s) for optimal IT development</a:t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0" y="4795767"/>
              <a:ext cx="6735443" cy="76703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232028" y="4968350"/>
              <a:ext cx="421869" cy="42186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85925" y="4795767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 txBox="1"/>
            <p:nvPr/>
          </p:nvSpPr>
          <p:spPr>
            <a:xfrm>
              <a:off x="885925" y="4795767"/>
              <a:ext cx="3030949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</a:t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3916874" y="4795767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 txBox="1"/>
            <p:nvPr/>
          </p:nvSpPr>
          <p:spPr>
            <a:xfrm>
              <a:off x="3916874" y="4795767"/>
              <a:ext cx="2818568" cy="76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175" lIns="81175" spcFirstLastPara="1" rIns="81175" wrap="square" tIns="811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protocols, patching and measures implemented for the project</a:t>
              </a:r>
              <a:endParaRPr/>
            </a:p>
          </p:txBody>
        </p:sp>
      </p:grpSp>
      <p:sp>
        <p:nvSpPr>
          <p:cNvPr id="625" name="Google Shape;62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b="1" lang="en-US">
                <a:solidFill>
                  <a:srgbClr val="FFFFFF"/>
                </a:solidFill>
              </a:rPr>
              <a:t>Table of Contents</a:t>
            </a:r>
            <a:endParaRPr b="1"/>
          </a:p>
        </p:txBody>
      </p:sp>
      <p:sp>
        <p:nvSpPr>
          <p:cNvPr id="222" name="Google Shape;22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‹#›</a:t>
            </a:fld>
            <a:endParaRPr>
              <a:solidFill>
                <a:srgbClr val="898989"/>
              </a:solidFill>
            </a:endParaRPr>
          </a:p>
        </p:txBody>
      </p:sp>
      <p:grpSp>
        <p:nvGrpSpPr>
          <p:cNvPr id="223" name="Google Shape;223;p2"/>
          <p:cNvGrpSpPr/>
          <p:nvPr/>
        </p:nvGrpSpPr>
        <p:grpSpPr>
          <a:xfrm>
            <a:off x="4771496" y="646166"/>
            <a:ext cx="5203857" cy="5525334"/>
            <a:chOff x="0" y="2700"/>
            <a:chExt cx="5203857" cy="5525334"/>
          </a:xfrm>
        </p:grpSpPr>
        <p:cxnSp>
          <p:nvCxnSpPr>
            <p:cNvPr id="224" name="Google Shape;224;p2"/>
            <p:cNvCxnSpPr/>
            <p:nvPr/>
          </p:nvCxnSpPr>
          <p:spPr>
            <a:xfrm>
              <a:off x="0" y="2700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2"/>
            <p:cNvSpPr/>
            <p:nvPr/>
          </p:nvSpPr>
          <p:spPr>
            <a:xfrm>
              <a:off x="0" y="2700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 txBox="1"/>
            <p:nvPr/>
          </p:nvSpPr>
          <p:spPr>
            <a:xfrm>
              <a:off x="0" y="2700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Topics</a:t>
              </a:r>
              <a:endParaRPr/>
            </a:p>
          </p:txBody>
        </p:sp>
        <p:cxnSp>
          <p:nvCxnSpPr>
            <p:cNvPr id="227" name="Google Shape;227;p2"/>
            <p:cNvCxnSpPr/>
            <p:nvPr/>
          </p:nvCxnSpPr>
          <p:spPr>
            <a:xfrm>
              <a:off x="0" y="505003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8" name="Google Shape;228;p2"/>
            <p:cNvSpPr/>
            <p:nvPr/>
          </p:nvSpPr>
          <p:spPr>
            <a:xfrm>
              <a:off x="0" y="505003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 txBox="1"/>
            <p:nvPr/>
          </p:nvSpPr>
          <p:spPr>
            <a:xfrm>
              <a:off x="0" y="505003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information                      </a:t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30" name="Google Shape;230;p2"/>
            <p:cNvCxnSpPr/>
            <p:nvPr/>
          </p:nvCxnSpPr>
          <p:spPr>
            <a:xfrm>
              <a:off x="0" y="1007306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2"/>
            <p:cNvSpPr/>
            <p:nvPr/>
          </p:nvSpPr>
          <p:spPr>
            <a:xfrm>
              <a:off x="0" y="1007306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 txBox="1"/>
            <p:nvPr/>
          </p:nvSpPr>
          <p:spPr>
            <a:xfrm>
              <a:off x="0" y="1007306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goals</a:t>
              </a:r>
              <a:endParaRPr/>
            </a:p>
          </p:txBody>
        </p:sp>
        <p:cxnSp>
          <p:nvCxnSpPr>
            <p:cNvPr id="233" name="Google Shape;233;p2"/>
            <p:cNvCxnSpPr/>
            <p:nvPr/>
          </p:nvCxnSpPr>
          <p:spPr>
            <a:xfrm>
              <a:off x="0" y="1509609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2"/>
            <p:cNvSpPr/>
            <p:nvPr/>
          </p:nvSpPr>
          <p:spPr>
            <a:xfrm>
              <a:off x="0" y="1509609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 txBox="1"/>
            <p:nvPr/>
          </p:nvSpPr>
          <p:spPr>
            <a:xfrm>
              <a:off x="0" y="1509609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Approach</a:t>
              </a:r>
              <a:endParaRPr/>
            </a:p>
          </p:txBody>
        </p:sp>
        <p:cxnSp>
          <p:nvCxnSpPr>
            <p:cNvPr id="236" name="Google Shape;236;p2"/>
            <p:cNvCxnSpPr/>
            <p:nvPr/>
          </p:nvCxnSpPr>
          <p:spPr>
            <a:xfrm>
              <a:off x="0" y="2011912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7" name="Google Shape;237;p2"/>
            <p:cNvSpPr/>
            <p:nvPr/>
          </p:nvSpPr>
          <p:spPr>
            <a:xfrm>
              <a:off x="0" y="2011912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 txBox="1"/>
            <p:nvPr/>
          </p:nvSpPr>
          <p:spPr>
            <a:xfrm>
              <a:off x="0" y="2011912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debt and reasons</a:t>
              </a:r>
              <a:endParaRPr/>
            </a:p>
          </p:txBody>
        </p:sp>
        <p:cxnSp>
          <p:nvCxnSpPr>
            <p:cNvPr id="239" name="Google Shape;239;p2"/>
            <p:cNvCxnSpPr/>
            <p:nvPr/>
          </p:nvCxnSpPr>
          <p:spPr>
            <a:xfrm>
              <a:off x="0" y="2514215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0" name="Google Shape;240;p2"/>
            <p:cNvSpPr/>
            <p:nvPr/>
          </p:nvSpPr>
          <p:spPr>
            <a:xfrm>
              <a:off x="0" y="2514215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 txBox="1"/>
            <p:nvPr/>
          </p:nvSpPr>
          <p:spPr>
            <a:xfrm>
              <a:off x="0" y="2514215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Types of technical debt</a:t>
              </a:r>
              <a:endParaRPr/>
            </a:p>
          </p:txBody>
        </p:sp>
        <p:cxnSp>
          <p:nvCxnSpPr>
            <p:cNvPr id="242" name="Google Shape;242;p2"/>
            <p:cNvCxnSpPr/>
            <p:nvPr/>
          </p:nvCxnSpPr>
          <p:spPr>
            <a:xfrm>
              <a:off x="0" y="3016519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3" name="Google Shape;243;p2"/>
            <p:cNvSpPr/>
            <p:nvPr/>
          </p:nvSpPr>
          <p:spPr>
            <a:xfrm>
              <a:off x="0" y="3016519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 txBox="1"/>
            <p:nvPr/>
          </p:nvSpPr>
          <p:spPr>
            <a:xfrm>
              <a:off x="0" y="3016519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 of technical debt</a:t>
              </a:r>
              <a:endParaRPr/>
            </a:p>
          </p:txBody>
        </p:sp>
        <p:cxnSp>
          <p:nvCxnSpPr>
            <p:cNvPr id="245" name="Google Shape;245;p2"/>
            <p:cNvCxnSpPr/>
            <p:nvPr/>
          </p:nvCxnSpPr>
          <p:spPr>
            <a:xfrm>
              <a:off x="0" y="3518822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2"/>
            <p:cNvSpPr/>
            <p:nvPr/>
          </p:nvSpPr>
          <p:spPr>
            <a:xfrm>
              <a:off x="0" y="3518822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 txBox="1"/>
            <p:nvPr/>
          </p:nvSpPr>
          <p:spPr>
            <a:xfrm>
              <a:off x="0" y="3518822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Our proposed approach for technical debt assessment</a:t>
              </a:r>
              <a:endParaRPr/>
            </a:p>
          </p:txBody>
        </p:sp>
        <p:cxnSp>
          <p:nvCxnSpPr>
            <p:cNvPr id="248" name="Google Shape;248;p2"/>
            <p:cNvCxnSpPr/>
            <p:nvPr/>
          </p:nvCxnSpPr>
          <p:spPr>
            <a:xfrm>
              <a:off x="0" y="4021125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9" name="Google Shape;249;p2"/>
            <p:cNvSpPr/>
            <p:nvPr/>
          </p:nvSpPr>
          <p:spPr>
            <a:xfrm>
              <a:off x="0" y="4021125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 txBox="1"/>
            <p:nvPr/>
          </p:nvSpPr>
          <p:spPr>
            <a:xfrm>
              <a:off x="0" y="4021125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 proposals</a:t>
              </a:r>
              <a:endParaRPr/>
            </a:p>
          </p:txBody>
        </p:sp>
        <p:cxnSp>
          <p:nvCxnSpPr>
            <p:cNvPr id="251" name="Google Shape;251;p2"/>
            <p:cNvCxnSpPr/>
            <p:nvPr/>
          </p:nvCxnSpPr>
          <p:spPr>
            <a:xfrm>
              <a:off x="0" y="4523428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2" name="Google Shape;252;p2"/>
            <p:cNvSpPr/>
            <p:nvPr/>
          </p:nvSpPr>
          <p:spPr>
            <a:xfrm>
              <a:off x="0" y="4523428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 txBox="1"/>
            <p:nvPr/>
          </p:nvSpPr>
          <p:spPr>
            <a:xfrm>
              <a:off x="0" y="4523428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/>
            </a:p>
          </p:txBody>
        </p:sp>
        <p:cxnSp>
          <p:nvCxnSpPr>
            <p:cNvPr id="254" name="Google Shape;254;p2"/>
            <p:cNvCxnSpPr/>
            <p:nvPr/>
          </p:nvCxnSpPr>
          <p:spPr>
            <a:xfrm>
              <a:off x="0" y="5025731"/>
              <a:ext cx="5203857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5" name="Google Shape;255;p2"/>
            <p:cNvSpPr/>
            <p:nvPr/>
          </p:nvSpPr>
          <p:spPr>
            <a:xfrm>
              <a:off x="0" y="5025731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 txBox="1"/>
            <p:nvPr/>
          </p:nvSpPr>
          <p:spPr>
            <a:xfrm>
              <a:off x="0" y="5025731"/>
              <a:ext cx="5203857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/>
            </a:p>
          </p:txBody>
        </p:sp>
      </p:grpSp>
      <p:grpSp>
        <p:nvGrpSpPr>
          <p:cNvPr id="257" name="Google Shape;257;p2"/>
          <p:cNvGrpSpPr/>
          <p:nvPr/>
        </p:nvGrpSpPr>
        <p:grpSpPr>
          <a:xfrm>
            <a:off x="9982200" y="646166"/>
            <a:ext cx="777241" cy="5525334"/>
            <a:chOff x="0" y="2700"/>
            <a:chExt cx="777241" cy="5525334"/>
          </a:xfrm>
        </p:grpSpPr>
        <p:cxnSp>
          <p:nvCxnSpPr>
            <p:cNvPr id="258" name="Google Shape;258;p2"/>
            <p:cNvCxnSpPr/>
            <p:nvPr/>
          </p:nvCxnSpPr>
          <p:spPr>
            <a:xfrm>
              <a:off x="0" y="2700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9" name="Google Shape;259;p2"/>
            <p:cNvSpPr/>
            <p:nvPr/>
          </p:nvSpPr>
          <p:spPr>
            <a:xfrm>
              <a:off x="0" y="2700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 txBox="1"/>
            <p:nvPr/>
          </p:nvSpPr>
          <p:spPr>
            <a:xfrm>
              <a:off x="0" y="2700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Page Number</a:t>
              </a:r>
              <a:endParaRPr/>
            </a:p>
          </p:txBody>
        </p:sp>
        <p:cxnSp>
          <p:nvCxnSpPr>
            <p:cNvPr id="261" name="Google Shape;261;p2"/>
            <p:cNvCxnSpPr/>
            <p:nvPr/>
          </p:nvCxnSpPr>
          <p:spPr>
            <a:xfrm>
              <a:off x="0" y="505003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2" name="Google Shape;262;p2"/>
            <p:cNvSpPr/>
            <p:nvPr/>
          </p:nvSpPr>
          <p:spPr>
            <a:xfrm>
              <a:off x="0" y="505003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 txBox="1"/>
            <p:nvPr/>
          </p:nvSpPr>
          <p:spPr>
            <a:xfrm>
              <a:off x="0" y="505003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3           </a:t>
              </a:r>
              <a:endParaRPr b="0" i="0" sz="14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endParaRPr>
            </a:p>
          </p:txBody>
        </p:sp>
        <p:cxnSp>
          <p:nvCxnSpPr>
            <p:cNvPr id="264" name="Google Shape;264;p2"/>
            <p:cNvCxnSpPr/>
            <p:nvPr/>
          </p:nvCxnSpPr>
          <p:spPr>
            <a:xfrm>
              <a:off x="0" y="1007306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5" name="Google Shape;265;p2"/>
            <p:cNvSpPr/>
            <p:nvPr/>
          </p:nvSpPr>
          <p:spPr>
            <a:xfrm>
              <a:off x="0" y="1007306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0" y="1007306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"/>
            <p:cNvCxnSpPr/>
            <p:nvPr/>
          </p:nvCxnSpPr>
          <p:spPr>
            <a:xfrm>
              <a:off x="0" y="1509609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8" name="Google Shape;268;p2"/>
            <p:cNvSpPr/>
            <p:nvPr/>
          </p:nvSpPr>
          <p:spPr>
            <a:xfrm>
              <a:off x="0" y="1509609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 txBox="1"/>
            <p:nvPr/>
          </p:nvSpPr>
          <p:spPr>
            <a:xfrm>
              <a:off x="0" y="1509609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0" name="Google Shape;270;p2"/>
            <p:cNvCxnSpPr/>
            <p:nvPr/>
          </p:nvCxnSpPr>
          <p:spPr>
            <a:xfrm>
              <a:off x="0" y="2011912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1" name="Google Shape;271;p2"/>
            <p:cNvSpPr/>
            <p:nvPr/>
          </p:nvSpPr>
          <p:spPr>
            <a:xfrm>
              <a:off x="0" y="2011912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 txBox="1"/>
            <p:nvPr/>
          </p:nvSpPr>
          <p:spPr>
            <a:xfrm>
              <a:off x="0" y="2011912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cxnSp>
          <p:nvCxnSpPr>
            <p:cNvPr id="273" name="Google Shape;273;p2"/>
            <p:cNvCxnSpPr/>
            <p:nvPr/>
          </p:nvCxnSpPr>
          <p:spPr>
            <a:xfrm>
              <a:off x="0" y="2514215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4" name="Google Shape;274;p2"/>
            <p:cNvSpPr/>
            <p:nvPr/>
          </p:nvSpPr>
          <p:spPr>
            <a:xfrm>
              <a:off x="0" y="2514215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 txBox="1"/>
            <p:nvPr/>
          </p:nvSpPr>
          <p:spPr>
            <a:xfrm>
              <a:off x="0" y="2514215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cxnSp>
          <p:nvCxnSpPr>
            <p:cNvPr id="276" name="Google Shape;276;p2"/>
            <p:cNvCxnSpPr/>
            <p:nvPr/>
          </p:nvCxnSpPr>
          <p:spPr>
            <a:xfrm>
              <a:off x="0" y="3016519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7" name="Google Shape;277;p2"/>
            <p:cNvSpPr/>
            <p:nvPr/>
          </p:nvSpPr>
          <p:spPr>
            <a:xfrm>
              <a:off x="0" y="3016519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 txBox="1"/>
            <p:nvPr/>
          </p:nvSpPr>
          <p:spPr>
            <a:xfrm>
              <a:off x="0" y="3016519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  <p:cxnSp>
          <p:nvCxnSpPr>
            <p:cNvPr id="279" name="Google Shape;279;p2"/>
            <p:cNvCxnSpPr/>
            <p:nvPr/>
          </p:nvCxnSpPr>
          <p:spPr>
            <a:xfrm>
              <a:off x="0" y="3518822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0" name="Google Shape;280;p2"/>
            <p:cNvSpPr/>
            <p:nvPr/>
          </p:nvSpPr>
          <p:spPr>
            <a:xfrm>
              <a:off x="0" y="3518822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 txBox="1"/>
            <p:nvPr/>
          </p:nvSpPr>
          <p:spPr>
            <a:xfrm>
              <a:off x="0" y="3518822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17</a:t>
              </a:r>
              <a:endParaRPr/>
            </a:p>
          </p:txBody>
        </p:sp>
        <p:cxnSp>
          <p:nvCxnSpPr>
            <p:cNvPr id="282" name="Google Shape;282;p2"/>
            <p:cNvCxnSpPr/>
            <p:nvPr/>
          </p:nvCxnSpPr>
          <p:spPr>
            <a:xfrm>
              <a:off x="0" y="4021125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3" name="Google Shape;283;p2"/>
            <p:cNvSpPr/>
            <p:nvPr/>
          </p:nvSpPr>
          <p:spPr>
            <a:xfrm>
              <a:off x="0" y="4021125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 txBox="1"/>
            <p:nvPr/>
          </p:nvSpPr>
          <p:spPr>
            <a:xfrm>
              <a:off x="0" y="4021125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r>
              <a:endParaRPr/>
            </a:p>
          </p:txBody>
        </p:sp>
        <p:cxnSp>
          <p:nvCxnSpPr>
            <p:cNvPr id="285" name="Google Shape;285;p2"/>
            <p:cNvCxnSpPr/>
            <p:nvPr/>
          </p:nvCxnSpPr>
          <p:spPr>
            <a:xfrm>
              <a:off x="0" y="4523428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6" name="Google Shape;286;p2"/>
            <p:cNvSpPr/>
            <p:nvPr/>
          </p:nvSpPr>
          <p:spPr>
            <a:xfrm>
              <a:off x="0" y="4523428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0" y="4523428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r>
              <a:endParaRPr/>
            </a:p>
          </p:txBody>
        </p:sp>
        <p:cxnSp>
          <p:nvCxnSpPr>
            <p:cNvPr id="288" name="Google Shape;288;p2"/>
            <p:cNvCxnSpPr/>
            <p:nvPr/>
          </p:nvCxnSpPr>
          <p:spPr>
            <a:xfrm>
              <a:off x="0" y="5025731"/>
              <a:ext cx="777241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9" name="Google Shape;289;p2"/>
            <p:cNvSpPr/>
            <p:nvPr/>
          </p:nvSpPr>
          <p:spPr>
            <a:xfrm>
              <a:off x="0" y="5025731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 txBox="1"/>
            <p:nvPr/>
          </p:nvSpPr>
          <p:spPr>
            <a:xfrm>
              <a:off x="0" y="5025731"/>
              <a:ext cx="777241" cy="502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0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0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3" name="Google Shape;633;p20"/>
          <p:cNvPicPr preferRelativeResize="0"/>
          <p:nvPr/>
        </p:nvPicPr>
        <p:blipFill rotWithShape="1">
          <a:blip r:embed="rId3">
            <a:alphaModFix amt="55000"/>
          </a:blip>
          <a:srcRect b="8165" l="0" r="0" t="52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0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0"/>
          <p:cNvSpPr txBox="1"/>
          <p:nvPr>
            <p:ph type="title"/>
          </p:nvPr>
        </p:nvSpPr>
        <p:spPr>
          <a:xfrm>
            <a:off x="3577192" y="1032483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haroni"/>
              <a:buNone/>
            </a:pPr>
            <a:r>
              <a:rPr b="1" lang="en-US" sz="5100"/>
              <a:t>How to fill out the assessment questionnaire?</a:t>
            </a:r>
            <a:endParaRPr b="1"/>
          </a:p>
        </p:txBody>
      </p:sp>
      <p:sp>
        <p:nvSpPr>
          <p:cNvPr id="636" name="Google Shape;636;p20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0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1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haroni"/>
              <a:buNone/>
            </a:pPr>
            <a:r>
              <a:rPr b="1" lang="en-US" sz="3400">
                <a:solidFill>
                  <a:srgbClr val="FFFFFF"/>
                </a:solidFill>
              </a:rPr>
              <a:t>Questionnaire </a:t>
            </a:r>
            <a:endParaRPr b="1"/>
          </a:p>
        </p:txBody>
      </p:sp>
      <p:sp>
        <p:nvSpPr>
          <p:cNvPr id="646" name="Google Shape;646;p21"/>
          <p:cNvSpPr txBox="1"/>
          <p:nvPr/>
        </p:nvSpPr>
        <p:spPr>
          <a:xfrm>
            <a:off x="4887839" y="638969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620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1430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excel spreadsheet to quantify: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 of technical debt exists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domain has the highest technical debt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762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with instructions and glossary to help fill the questionnaire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1430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that shows: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debt score &amp; percentage for each domain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tech debt score &amp; percentage 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of the scores generated</a:t>
            </a:r>
            <a:endParaRPr b="0" i="0" sz="24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14300" lvl="1" marL="228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7" name="Google Shape;647;p2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2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2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2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656" name="Google Shape;656;p22"/>
          <p:cNvPicPr preferRelativeResize="0"/>
          <p:nvPr/>
        </p:nvPicPr>
        <p:blipFill rotWithShape="1">
          <a:blip r:embed="rId3">
            <a:alphaModFix amt="55000"/>
          </a:blip>
          <a:srcRect b="0" l="0" r="12444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2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2"/>
          <p:cNvSpPr txBox="1"/>
          <p:nvPr/>
        </p:nvSpPr>
        <p:spPr>
          <a:xfrm>
            <a:off x="3371322" y="1514541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Each tab consists of a set of questions mapped to a technical debt type</a:t>
            </a:r>
            <a:endParaRPr b="1" sz="42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659" name="Google Shape;659;p22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2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2"/>
          <p:cNvSpPr/>
          <p:nvPr/>
        </p:nvSpPr>
        <p:spPr>
          <a:xfrm rot="7255802">
            <a:off x="2774897" y="5160811"/>
            <a:ext cx="1077357" cy="12474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C5F1"/>
          </a:solidFill>
          <a:ln cap="flat" cmpd="sng" w="12700">
            <a:solidFill>
              <a:srgbClr val="384B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2" name="Google Shape;662;p22"/>
          <p:cNvSpPr/>
          <p:nvPr/>
        </p:nvSpPr>
        <p:spPr>
          <a:xfrm>
            <a:off x="2382788" y="6296444"/>
            <a:ext cx="5591737" cy="571500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3" name="Google Shape;66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3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haroni"/>
              <a:buNone/>
            </a:pPr>
            <a:r>
              <a:rPr b="1" lang="en-US" sz="3400">
                <a:solidFill>
                  <a:srgbClr val="FFFFFF"/>
                </a:solidFill>
              </a:rPr>
              <a:t>Questionnaire </a:t>
            </a:r>
            <a:endParaRPr b="1"/>
          </a:p>
        </p:txBody>
      </p:sp>
      <p:sp>
        <p:nvSpPr>
          <p:cNvPr id="671" name="Google Shape;671;p23"/>
          <p:cNvSpPr txBox="1"/>
          <p:nvPr/>
        </p:nvSpPr>
        <p:spPr>
          <a:xfrm>
            <a:off x="4227397" y="1931988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question has a predefined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score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based on two factors: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associated technical debts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solution time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questions are to be answered with the following: 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Low – 1 , Medium – 2 , Critical –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overall technical debt score is generated</a:t>
            </a:r>
            <a:endParaRPr/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Access the Technical Debt Assessment Framework Here!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101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673" name="Google Shape;6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345" y="433079"/>
            <a:ext cx="7899747" cy="1863472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3"/>
          <p:cNvSpPr/>
          <p:nvPr/>
        </p:nvSpPr>
        <p:spPr>
          <a:xfrm>
            <a:off x="8344317" y="368532"/>
            <a:ext cx="3742767" cy="2005852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5" name="Google Shape;67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4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683" name="Google Shape;683;p24"/>
          <p:cNvPicPr preferRelativeResize="0"/>
          <p:nvPr/>
        </p:nvPicPr>
        <p:blipFill rotWithShape="1">
          <a:blip r:embed="rId3">
            <a:alphaModFix amt="55000"/>
          </a:blip>
          <a:srcRect b="0" l="0" r="12444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4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4"/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 summary tab outlines the scores for each technical debt domain </a:t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4"/>
          <p:cNvSpPr/>
          <p:nvPr/>
        </p:nvSpPr>
        <p:spPr>
          <a:xfrm rot="7255802">
            <a:off x="1433137" y="4877461"/>
            <a:ext cx="2076737" cy="12474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3C5F1"/>
          </a:solidFill>
          <a:ln cap="flat" cmpd="sng" w="12700">
            <a:solidFill>
              <a:srgbClr val="384B9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1519936" y="6408503"/>
            <a:ext cx="829237" cy="448236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0" name="Google Shape;6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4526920" y="443492"/>
            <a:ext cx="6906491" cy="517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1143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1143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debt score for each domain – split across each debt type</a:t>
            </a:r>
            <a:endParaRPr/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debt percentage for each domain to identify the domain with the highest tech debt.</a:t>
            </a:r>
            <a:endParaRPr/>
          </a:p>
          <a:p>
            <a:pPr indent="-101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tech debt score and percentage to assess the total tech debt.</a:t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haroni"/>
              <a:buNone/>
            </a:pPr>
            <a:r>
              <a:rPr b="1" lang="en-US" sz="4100">
                <a:solidFill>
                  <a:srgbClr val="FFFFFF"/>
                </a:solidFill>
              </a:rPr>
              <a:t>Summary </a:t>
            </a:r>
            <a:endParaRPr b="1" sz="4700"/>
          </a:p>
        </p:txBody>
      </p:sp>
      <p:pic>
        <p:nvPicPr>
          <p:cNvPr descr="Table&#10;&#10;Description automatically generated" id="700" name="Google Shape;7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71" y="341744"/>
            <a:ext cx="11528612" cy="1311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701" name="Google Shape;7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025" y="5047719"/>
            <a:ext cx="5824817" cy="167354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5"/>
          <p:cNvSpPr/>
          <p:nvPr/>
        </p:nvSpPr>
        <p:spPr>
          <a:xfrm>
            <a:off x="8882203" y="5047719"/>
            <a:ext cx="2476639" cy="1673540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Google Shape;703;p25"/>
          <p:cNvSpPr/>
          <p:nvPr/>
        </p:nvSpPr>
        <p:spPr>
          <a:xfrm>
            <a:off x="1187115" y="341744"/>
            <a:ext cx="1716505" cy="1311159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4" name="Google Shape;70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186772" y="1201197"/>
            <a:ext cx="3902868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Interpretation of technical debt scores</a:t>
            </a:r>
            <a:endParaRPr b="1"/>
          </a:p>
        </p:txBody>
      </p:sp>
      <p:sp>
        <p:nvSpPr>
          <p:cNvPr id="712" name="Google Shape;712;p2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3" name="Google Shape;713;p26"/>
          <p:cNvGraphicFramePr/>
          <p:nvPr/>
        </p:nvGraphicFramePr>
        <p:xfrm>
          <a:off x="4641599" y="1762087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{CB0FAB29-89F4-41B0-BE9E-7C3D75304372}</a:tableStyleId>
              </a:tblPr>
              <a:tblGrid>
                <a:gridCol w="2234000"/>
                <a:gridCol w="2255700"/>
                <a:gridCol w="2255700"/>
              </a:tblGrid>
              <a:tr h="698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proposal</a:t>
                      </a:r>
                      <a:endParaRPr/>
                    </a:p>
                  </a:txBody>
                  <a:tcPr marT="174625" marB="174625" marR="52400" marL="52400" anchor="b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&lt;30%</a:t>
                      </a:r>
                      <a:endParaRPr/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Acceptable</a:t>
                      </a:r>
                      <a:endParaRPr/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N/A</a:t>
                      </a:r>
                      <a:endParaRPr/>
                    </a:p>
                  </a:txBody>
                  <a:tcPr marT="174625" marB="174625" marR="52400" marL="52400" anchor="b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31% - 50%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Monitor progress</a:t>
                      </a:r>
                      <a:endParaRPr/>
                    </a:p>
                  </a:txBody>
                  <a:tcPr marT="174625" marB="174625" marR="52400" marL="52400" anchor="b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51% - 70%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Requires attention</a:t>
                      </a:r>
                      <a:endParaRPr/>
                    </a:p>
                  </a:txBody>
                  <a:tcPr marT="174625" marB="174625" marR="52400" marL="52400" anchor="b"/>
                </a:tc>
              </a:tr>
              <a:tr h="64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&gt;71%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74625" marB="174625" marR="52400" marL="524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Requires immediate action</a:t>
                      </a:r>
                      <a:endParaRPr/>
                    </a:p>
                  </a:txBody>
                  <a:tcPr marT="174625" marB="174625" marR="52400" marL="524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7"/>
          <p:cNvSpPr/>
          <p:nvPr/>
        </p:nvSpPr>
        <p:spPr>
          <a:xfrm flipH="1">
            <a:off x="505262" y="859948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rgbClr val="11B2E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7"/>
          <p:cNvSpPr txBox="1"/>
          <p:nvPr/>
        </p:nvSpPr>
        <p:spPr>
          <a:xfrm>
            <a:off x="838200" y="643467"/>
            <a:ext cx="297703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Technical </a:t>
            </a:r>
            <a:endParaRPr b="1" sz="4400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debt </a:t>
            </a:r>
            <a:endParaRPr b="1" sz="4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FFFFF"/>
                </a:solidFill>
                <a:latin typeface="Aharoni"/>
                <a:ea typeface="Aharoni"/>
                <a:cs typeface="Aharoni"/>
                <a:sym typeface="Aharoni"/>
              </a:rPr>
              <a:t>mitigation proposals</a:t>
            </a:r>
            <a:endParaRPr b="1" sz="4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21" name="Google Shape;721;p27"/>
          <p:cNvSpPr/>
          <p:nvPr/>
        </p:nvSpPr>
        <p:spPr>
          <a:xfrm>
            <a:off x="4485452" y="434266"/>
            <a:ext cx="7217701" cy="5922084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2" name="Google Shape;722;p27"/>
          <p:cNvGraphicFramePr/>
          <p:nvPr/>
        </p:nvGraphicFramePr>
        <p:xfrm>
          <a:off x="4961091" y="893622"/>
          <a:ext cx="3000000" cy="3000000"/>
        </p:xfrm>
        <a:graphic>
          <a:graphicData uri="http://schemas.openxmlformats.org/drawingml/2006/table">
            <a:tbl>
              <a:tblPr bandCol="1" bandRow="1" firstRow="1">
                <a:noFill/>
                <a:tableStyleId>{CB0FAB29-89F4-41B0-BE9E-7C3D75304372}</a:tableStyleId>
              </a:tblPr>
              <a:tblGrid>
                <a:gridCol w="1979625"/>
                <a:gridCol w="2246300"/>
                <a:gridCol w="2065800"/>
              </a:tblGrid>
              <a:tr h="308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Technical Debt</a:t>
                      </a:r>
                      <a:endParaRPr/>
                    </a:p>
                  </a:txBody>
                  <a:tcPr marT="33850" marB="33850" marR="67700" marL="6770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 Mitigation Proposals</a:t>
                      </a:r>
                      <a:endParaRPr/>
                    </a:p>
                  </a:txBody>
                  <a:tcPr marT="33850" marB="33850" marR="67700" marL="67700"/>
                </a:tc>
                <a:tc hMerge="1"/>
              </a:tr>
              <a:tr h="27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Bit Rot/Software Entropy</a:t>
                      </a:r>
                      <a:endParaRPr b="1" sz="1100" u="none" strike="noStrike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Code refactoring</a:t>
                      </a:r>
                      <a:endParaRPr sz="1100" u="none" strike="noStrike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Testing in regular intervals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62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Scope Creep</a:t>
                      </a:r>
                      <a:endParaRPr b="1" sz="1100" u="none" strike="noStrike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Requirements verification with stakeholders.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t/>
                      </a:r>
                      <a:endParaRPr sz="1100" u="none" strike="noStrike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Clear project schedule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44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In-House Productivity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Performing cost-benefit analysis.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 Deploy financial models/ set threshold limits.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6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Outsourcing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Technical debt sync between partners and organization.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Due diligence to ensure alignment of business outcomes.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620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Task Estimation </a:t>
                      </a:r>
                      <a:endParaRPr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Estimation to involve both technical and functional teams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Implement continuous assessment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27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Legacy System/Code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Re-architect the system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Re-platform the system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27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Employee churn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Training/upskilling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Onboard/offboard Process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27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Lack of Skillset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Training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Team agility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62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Lack of Cross Trained Resources</a:t>
                      </a:r>
                      <a:endParaRPr b="1"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t/>
                      </a:r>
                      <a:endParaRPr b="1" sz="1100" u="none" strike="noStrike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Paired working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Regular knowledge transfers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448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Shadow IT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Policies for use of these resources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Educating the employees</a:t>
                      </a:r>
                      <a:endParaRPr sz="1100"/>
                    </a:p>
                  </a:txBody>
                  <a:tcPr marT="33850" marB="33850" marR="67700" marL="67700"/>
                </a:tc>
              </a:tr>
              <a:tr h="27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b="1" lang="en-US" sz="1100" u="none" strike="noStrike"/>
                        <a:t>Documentation Debt</a:t>
                      </a:r>
                      <a:endParaRPr b="1"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Formal documentation process </a:t>
                      </a:r>
                      <a:endParaRPr sz="1100"/>
                    </a:p>
                  </a:txBody>
                  <a:tcPr marT="33850" marB="33850" marR="67700" marL="67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venir"/>
                        <a:buNone/>
                      </a:pPr>
                      <a:r>
                        <a:rPr lang="en-US" sz="1100" u="none" strike="noStrike"/>
                        <a:t>Training employees</a:t>
                      </a:r>
                      <a:endParaRPr sz="1100"/>
                    </a:p>
                  </a:txBody>
                  <a:tcPr marT="33850" marB="33850" marR="67700" marL="67700"/>
                </a:tc>
              </a:tr>
            </a:tbl>
          </a:graphicData>
        </a:graphic>
      </p:graphicFrame>
      <p:sp>
        <p:nvSpPr>
          <p:cNvPr id="723" name="Google Shape;72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8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8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haroni"/>
              <a:buNone/>
            </a:pPr>
            <a:r>
              <a:rPr b="1" lang="en-US" sz="4100">
                <a:solidFill>
                  <a:srgbClr val="FFFFFF"/>
                </a:solidFill>
              </a:rPr>
              <a:t>Conclusion</a:t>
            </a:r>
            <a:endParaRPr b="1"/>
          </a:p>
        </p:txBody>
      </p:sp>
      <p:sp>
        <p:nvSpPr>
          <p:cNvPr id="731" name="Google Shape;73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98989"/>
                </a:solidFill>
              </a:rPr>
              <a:t>‹#›</a:t>
            </a:fld>
            <a:endParaRPr>
              <a:solidFill>
                <a:srgbClr val="898989"/>
              </a:solidFill>
            </a:endParaRPr>
          </a:p>
        </p:txBody>
      </p:sp>
      <p:grpSp>
        <p:nvGrpSpPr>
          <p:cNvPr id="732" name="Google Shape;732;p28"/>
          <p:cNvGrpSpPr/>
          <p:nvPr/>
        </p:nvGrpSpPr>
        <p:grpSpPr>
          <a:xfrm>
            <a:off x="5207640" y="643466"/>
            <a:ext cx="6291714" cy="5530734"/>
            <a:chOff x="0" y="0"/>
            <a:chExt cx="6291714" cy="5530734"/>
          </a:xfrm>
        </p:grpSpPr>
        <p:cxnSp>
          <p:nvCxnSpPr>
            <p:cNvPr id="733" name="Google Shape;733;p28"/>
            <p:cNvCxnSpPr/>
            <p:nvPr/>
          </p:nvCxnSpPr>
          <p:spPr>
            <a:xfrm>
              <a:off x="0" y="0"/>
              <a:ext cx="6291714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4" name="Google Shape;734;p28"/>
            <p:cNvSpPr/>
            <p:nvPr/>
          </p:nvSpPr>
          <p:spPr>
            <a:xfrm>
              <a:off x="0" y="0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 txBox="1"/>
            <p:nvPr/>
          </p:nvSpPr>
          <p:spPr>
            <a:xfrm>
              <a:off x="0" y="0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venir"/>
                <a:buNone/>
              </a:pPr>
              <a:r>
                <a:rPr lang="en-US" sz="3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Overall view of technical debt in different domains ​</a:t>
              </a:r>
              <a:endParaRPr/>
            </a:p>
          </p:txBody>
        </p:sp>
        <p:cxnSp>
          <p:nvCxnSpPr>
            <p:cNvPr id="736" name="Google Shape;736;p28"/>
            <p:cNvCxnSpPr/>
            <p:nvPr/>
          </p:nvCxnSpPr>
          <p:spPr>
            <a:xfrm>
              <a:off x="0" y="1382683"/>
              <a:ext cx="6291714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7" name="Google Shape;737;p28"/>
            <p:cNvSpPr/>
            <p:nvPr/>
          </p:nvSpPr>
          <p:spPr>
            <a:xfrm>
              <a:off x="0" y="1382683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 txBox="1"/>
            <p:nvPr/>
          </p:nvSpPr>
          <p:spPr>
            <a:xfrm>
              <a:off x="0" y="1382683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venir"/>
                <a:buNone/>
              </a:pPr>
              <a:r>
                <a:rPr lang="en-US" sz="3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Helps drill-down on the various causes of it​</a:t>
              </a:r>
              <a:endParaRPr/>
            </a:p>
          </p:txBody>
        </p:sp>
        <p:cxnSp>
          <p:nvCxnSpPr>
            <p:cNvPr id="739" name="Google Shape;739;p28"/>
            <p:cNvCxnSpPr/>
            <p:nvPr/>
          </p:nvCxnSpPr>
          <p:spPr>
            <a:xfrm>
              <a:off x="0" y="2765367"/>
              <a:ext cx="6291714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0" name="Google Shape;740;p28"/>
            <p:cNvSpPr/>
            <p:nvPr/>
          </p:nvSpPr>
          <p:spPr>
            <a:xfrm>
              <a:off x="0" y="2765367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 txBox="1"/>
            <p:nvPr/>
          </p:nvSpPr>
          <p:spPr>
            <a:xfrm>
              <a:off x="0" y="2765367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venir"/>
                <a:buNone/>
              </a:pPr>
              <a:r>
                <a:rPr lang="en-US" sz="3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Technical debt is difficult to manage​</a:t>
              </a:r>
              <a:endParaRPr/>
            </a:p>
          </p:txBody>
        </p:sp>
        <p:cxnSp>
          <p:nvCxnSpPr>
            <p:cNvPr id="742" name="Google Shape;742;p28"/>
            <p:cNvCxnSpPr/>
            <p:nvPr/>
          </p:nvCxnSpPr>
          <p:spPr>
            <a:xfrm>
              <a:off x="0" y="4148051"/>
              <a:ext cx="6291714" cy="0"/>
            </a:xfrm>
            <a:prstGeom prst="straightConnector1">
              <a:avLst/>
            </a:prstGeom>
            <a:solidFill>
              <a:schemeClr val="dk2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3" name="Google Shape;743;p28"/>
            <p:cNvSpPr/>
            <p:nvPr/>
          </p:nvSpPr>
          <p:spPr>
            <a:xfrm>
              <a:off x="0" y="4148051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 txBox="1"/>
            <p:nvPr/>
          </p:nvSpPr>
          <p:spPr>
            <a:xfrm>
              <a:off x="0" y="4148051"/>
              <a:ext cx="6291714" cy="1382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8575" lIns="148575" spcFirstLastPara="1" rIns="148575" wrap="square" tIns="14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venir"/>
                <a:buNone/>
              </a:pPr>
              <a:r>
                <a:rPr lang="en-US" sz="39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Technical debt is inevitable! ​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9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Aharoni"/>
              <a:buNone/>
            </a:pPr>
            <a:r>
              <a:rPr b="1" lang="en-US" sz="4100">
                <a:solidFill>
                  <a:srgbClr val="FFFFFF"/>
                </a:solidFill>
              </a:rPr>
              <a:t>References</a:t>
            </a:r>
            <a:endParaRPr b="1" sz="4100">
              <a:solidFill>
                <a:srgbClr val="FFFFFF"/>
              </a:solidFill>
            </a:endParaRPr>
          </a:p>
        </p:txBody>
      </p:sp>
      <p:sp>
        <p:nvSpPr>
          <p:cNvPr id="752" name="Google Shape;7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3" name="Google Shape;753;p29"/>
          <p:cNvSpPr txBox="1"/>
          <p:nvPr/>
        </p:nvSpPr>
        <p:spPr>
          <a:xfrm>
            <a:off x="4830061" y="347478"/>
            <a:ext cx="6754319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https://coreconsulting.com.au/governing-projects-programs-portfolios/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https://www.information-age.com/technical-debt-a-123484731/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https://medium.com/serious-scrum/the-hidden-cost-of-technical-debt-1963b958e5ed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https://www.red-gate.com/blog/database-devops/devops-automating-repayment-technical-debt-devopsguys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https://learn.g2.com/it-portfolio-management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https://agilepainrelief.com/blog/paying-down-technical-debt.html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https://www.gartner.com/en/information-technology/glossary/shadow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https://thevaluable.dev/fighting-software-entropy/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https://www.comidor.com/blog/cloud-technology/legacy-systems-modernization/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https://www.productplan.com/glossary/technical-debt/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https://hackernoon.com/there-are-3-main-types-of-technical-debt-heres-how-to-manage-them-4a3328a4c50c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https://books.google.com/books?id=LYQlOaRwpnEC&amp;pg=PA17#v=onepage&amp;q&amp;f=false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Management vs. Program Management vs. Portfolio Management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https://www.bakertilly.com/insights/the-agile-internal-audit-journey-part-4-auditing-an-agile-it-project-environment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https://www.protiviti.com/US-en/about-us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 :The sources for all images used in the presentation deck are referenced in the notes section within the corresponding slide.</a:t>
            </a:r>
            <a:b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 txBox="1"/>
          <p:nvPr/>
        </p:nvSpPr>
        <p:spPr>
          <a:xfrm>
            <a:off x="842513" y="2107720"/>
            <a:ext cx="554678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Protiviti provides consulting solutions 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finance, technology, operations, data, analytics, governance, risk and internal audit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our clients through our network of more than 75 offices in over 27 countries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picture containing logo&#10;&#10;Description automatically generated"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751" y="310303"/>
            <a:ext cx="3907766" cy="132371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3"/>
          <p:cNvSpPr txBox="1"/>
          <p:nvPr/>
        </p:nvSpPr>
        <p:spPr>
          <a:xfrm>
            <a:off x="842514" y="3804249"/>
            <a:ext cx="51873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60% of 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1000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35% of </a:t>
            </a:r>
            <a:r>
              <a:rPr b="1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Global 500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Protiviti is a subsidiary of Robert Half International.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Protiviti works with small, mid, large-sized companies as well as with government agencies.</a:t>
            </a:r>
            <a:endParaRPr/>
          </a:p>
        </p:txBody>
      </p:sp>
      <p:pic>
        <p:nvPicPr>
          <p:cNvPr descr="Diagram&#10;&#10;Description automatically generated" id="299" name="Google Shape;2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1253" y="1721703"/>
            <a:ext cx="3577086" cy="42168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b="1" lang="en-US">
                <a:solidFill>
                  <a:srgbClr val="FFFFFF"/>
                </a:solidFill>
              </a:rPr>
              <a:t>Project goals </a:t>
            </a:r>
            <a:endParaRPr b="1"/>
          </a:p>
        </p:txBody>
      </p:sp>
      <p:grpSp>
        <p:nvGrpSpPr>
          <p:cNvPr id="308" name="Google Shape;308;p4"/>
          <p:cNvGrpSpPr/>
          <p:nvPr/>
        </p:nvGrpSpPr>
        <p:grpSpPr>
          <a:xfrm>
            <a:off x="5282668" y="1771987"/>
            <a:ext cx="6141657" cy="3273691"/>
            <a:chOff x="75028" y="1128521"/>
            <a:chExt cx="6141657" cy="3273691"/>
          </a:xfrm>
        </p:grpSpPr>
        <p:sp>
          <p:nvSpPr>
            <p:cNvPr id="309" name="Google Shape;309;p4"/>
            <p:cNvSpPr/>
            <p:nvPr/>
          </p:nvSpPr>
          <p:spPr>
            <a:xfrm>
              <a:off x="851560" y="1128521"/>
              <a:ext cx="1270687" cy="12706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5028" y="2890494"/>
              <a:ext cx="2823750" cy="15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"/>
            <p:cNvSpPr txBox="1"/>
            <p:nvPr/>
          </p:nvSpPr>
          <p:spPr>
            <a:xfrm>
              <a:off x="75028" y="2890494"/>
              <a:ext cx="2823750" cy="15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Investigate the types of technical debt and the impact on the organization</a:t>
              </a:r>
              <a:endPara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69466" y="1128521"/>
              <a:ext cx="1270687" cy="12706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392935" y="2890494"/>
              <a:ext cx="2823750" cy="15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"/>
            <p:cNvSpPr txBox="1"/>
            <p:nvPr/>
          </p:nvSpPr>
          <p:spPr>
            <a:xfrm>
              <a:off x="3392935" y="2890494"/>
              <a:ext cx="2823750" cy="15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Build a framework to quantify and prioritize the domains that have greater technical debt 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0" y="1"/>
            <a:ext cx="4512467" cy="6858000"/>
          </a:xfrm>
          <a:custGeom>
            <a:rect b="b" l="l" r="r" t="t"/>
            <a:pathLst>
              <a:path extrusionOk="0" h="6858000" w="4512467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5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haroni"/>
              <a:buNone/>
            </a:pPr>
            <a:r>
              <a:rPr b="1" lang="en-US">
                <a:solidFill>
                  <a:srgbClr val="FFFFFF"/>
                </a:solidFill>
              </a:rPr>
              <a:t>Approach</a:t>
            </a:r>
            <a:endParaRPr b="1">
              <a:solidFill>
                <a:srgbClr val="FFFFFF"/>
              </a:solidFill>
            </a:endParaRPr>
          </a:p>
        </p:txBody>
      </p:sp>
      <p:grpSp>
        <p:nvGrpSpPr>
          <p:cNvPr id="322" name="Google Shape;322;p5"/>
          <p:cNvGrpSpPr/>
          <p:nvPr/>
        </p:nvGrpSpPr>
        <p:grpSpPr>
          <a:xfrm>
            <a:off x="5062086" y="178246"/>
            <a:ext cx="6291714" cy="4490006"/>
            <a:chOff x="0" y="0"/>
            <a:chExt cx="6291714" cy="4490006"/>
          </a:xfrm>
        </p:grpSpPr>
        <p:cxnSp>
          <p:nvCxnSpPr>
            <p:cNvPr id="323" name="Google Shape;323;p5"/>
            <p:cNvCxnSpPr/>
            <p:nvPr/>
          </p:nvCxnSpPr>
          <p:spPr>
            <a:xfrm>
              <a:off x="0" y="0"/>
              <a:ext cx="6291714" cy="0"/>
            </a:xfrm>
            <a:prstGeom prst="straightConnector1">
              <a:avLst/>
            </a:prstGeom>
            <a:solidFill>
              <a:srgbClr val="5DCCF3"/>
            </a:solidFill>
            <a:ln cap="flat" cmpd="sng" w="12700">
              <a:solidFill>
                <a:srgbClr val="5DCCF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4" name="Google Shape;324;p5"/>
            <p:cNvSpPr/>
            <p:nvPr/>
          </p:nvSpPr>
          <p:spPr>
            <a:xfrm>
              <a:off x="0" y="0"/>
              <a:ext cx="6291714" cy="2245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 txBox="1"/>
            <p:nvPr/>
          </p:nvSpPr>
          <p:spPr>
            <a:xfrm>
              <a:off x="0" y="0"/>
              <a:ext cx="6291714" cy="2245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Researched about technical debt and the impacts on projects and portfolios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6" name="Google Shape;326;p5"/>
            <p:cNvCxnSpPr/>
            <p:nvPr/>
          </p:nvCxnSpPr>
          <p:spPr>
            <a:xfrm>
              <a:off x="0" y="2245003"/>
              <a:ext cx="6291714" cy="0"/>
            </a:xfrm>
            <a:prstGeom prst="straightConnector1">
              <a:avLst/>
            </a:prstGeom>
            <a:solidFill>
              <a:srgbClr val="A6E950"/>
            </a:solidFill>
            <a:ln cap="flat" cmpd="sng" w="12700">
              <a:solidFill>
                <a:srgbClr val="A6E95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7" name="Google Shape;327;p5"/>
            <p:cNvSpPr/>
            <p:nvPr/>
          </p:nvSpPr>
          <p:spPr>
            <a:xfrm>
              <a:off x="0" y="2245003"/>
              <a:ext cx="6291714" cy="2245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 txBox="1"/>
            <p:nvPr/>
          </p:nvSpPr>
          <p:spPr>
            <a:xfrm>
              <a:off x="0" y="2245003"/>
              <a:ext cx="6291714" cy="2245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Discussed with 15 project managers about their experiences with technical debt in the following business areas:</a:t>
              </a:r>
              <a:endPara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5"/>
          <p:cNvSpPr/>
          <p:nvPr/>
        </p:nvSpPr>
        <p:spPr>
          <a:xfrm>
            <a:off x="5486400" y="4990607"/>
            <a:ext cx="4844716" cy="154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HR: Recruiting &amp; Payroll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Warehousing &amp; Analytics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Security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6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6"/>
          <p:cNvPicPr preferRelativeResize="0"/>
          <p:nvPr/>
        </p:nvPicPr>
        <p:blipFill rotWithShape="1">
          <a:blip r:embed="rId3">
            <a:alphaModFix amt="55000"/>
          </a:blip>
          <a:srcRect b="14315" l="0" r="0" t="14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6"/>
          <p:cNvSpPr/>
          <p:nvPr/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"/>
          <p:cNvSpPr txBox="1"/>
          <p:nvPr>
            <p:ph type="title"/>
          </p:nvPr>
        </p:nvSpPr>
        <p:spPr>
          <a:xfrm>
            <a:off x="3577192" y="1032483"/>
            <a:ext cx="5037616" cy="2982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b="1" lang="en-US" sz="6000"/>
              <a:t>What is technical debt?</a:t>
            </a:r>
            <a:endParaRPr b="1"/>
          </a:p>
        </p:txBody>
      </p:sp>
      <p:sp>
        <p:nvSpPr>
          <p:cNvPr id="340" name="Google Shape;340;p6"/>
          <p:cNvSpPr/>
          <p:nvPr/>
        </p:nvSpPr>
        <p:spPr>
          <a:xfrm flipH="1" rot="-1433260">
            <a:off x="2607299" y="8363"/>
            <a:ext cx="6816262" cy="6816262"/>
          </a:xfrm>
          <a:prstGeom prst="arc">
            <a:avLst>
              <a:gd fmla="val 16200000" name="adj1"/>
              <a:gd fmla="val 20401595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6"/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 txBox="1"/>
          <p:nvPr>
            <p:ph type="title"/>
          </p:nvPr>
        </p:nvSpPr>
        <p:spPr>
          <a:xfrm>
            <a:off x="6769569" y="262020"/>
            <a:ext cx="47711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Technical debt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t/>
            </a:r>
            <a:endParaRPr b="1" sz="3700"/>
          </a:p>
        </p:txBody>
      </p:sp>
      <p:sp>
        <p:nvSpPr>
          <p:cNvPr id="350" name="Google Shape;350;p7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 txBox="1"/>
          <p:nvPr>
            <p:ph idx="1" type="body"/>
          </p:nvPr>
        </p:nvSpPr>
        <p:spPr>
          <a:xfrm>
            <a:off x="6769569" y="2637807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1. Accidental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Occurs when a process is not followed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2. Inevitable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Occurs when scope changes, new requests or tool upgrades take place causing a change in the original design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3. Strategic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Intentionally accruing technical debt because of constraints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(cost, time, resources, organizational decisions etc.)</a:t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6689880" y="1015596"/>
            <a:ext cx="47711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consequence of choosing a quick solution, implying re-work to be done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6769569" y="1538254"/>
            <a:ext cx="5422431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 u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Reasons</a:t>
            </a:r>
            <a:endParaRPr b="1" sz="3700" u="none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descr="A picture containing ball, person, holding, drawing&#10;&#10;Description automatically generated" id="354" name="Google Shape;3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172" y="687153"/>
            <a:ext cx="4013070" cy="5527380"/>
          </a:xfrm>
          <a:custGeom>
            <a:rect b="b" l="l" r="r" t="t"/>
            <a:pathLst>
              <a:path extrusionOk="0" h="5550370" w="4643496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55" name="Google Shape;3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 txBox="1"/>
          <p:nvPr>
            <p:ph type="title"/>
          </p:nvPr>
        </p:nvSpPr>
        <p:spPr>
          <a:xfrm>
            <a:off x="6769575" y="530575"/>
            <a:ext cx="50766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Types of technical debt</a:t>
            </a:r>
            <a:endParaRPr b="1" sz="3700"/>
          </a:p>
        </p:txBody>
      </p:sp>
      <p:pic>
        <p:nvPicPr>
          <p:cNvPr descr="A picture containing text&#10;&#10;Description automatically generated" id="363" name="Google Shape;36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540555"/>
            <a:ext cx="5440195" cy="56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8"/>
          <p:cNvSpPr/>
          <p:nvPr/>
        </p:nvSpPr>
        <p:spPr>
          <a:xfrm rot="6269068">
            <a:off x="8717845" y="3339275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"/>
          <p:cNvSpPr txBox="1"/>
          <p:nvPr/>
        </p:nvSpPr>
        <p:spPr>
          <a:xfrm>
            <a:off x="6769570" y="1825625"/>
            <a:ext cx="4771178" cy="438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Rot/Software Entropy​​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System (Code)​​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 IT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Creep​​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Churn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Skillset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Cross Trained Resources 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In-House Productivity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Outsourcing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Debt​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Estimation 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579500" y="1587975"/>
            <a:ext cx="11033100" cy="505650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 txBox="1"/>
          <p:nvPr>
            <p:ph type="title"/>
          </p:nvPr>
        </p:nvSpPr>
        <p:spPr>
          <a:xfrm>
            <a:off x="852864" y="272843"/>
            <a:ext cx="8390678" cy="116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haroni"/>
              <a:buNone/>
            </a:pPr>
            <a:r>
              <a:rPr b="1" lang="en-US" sz="3700"/>
              <a:t>Types of technical debt</a:t>
            </a:r>
            <a:endParaRPr b="1" sz="3700"/>
          </a:p>
        </p:txBody>
      </p:sp>
      <p:grpSp>
        <p:nvGrpSpPr>
          <p:cNvPr id="374" name="Google Shape;374;p9"/>
          <p:cNvGrpSpPr/>
          <p:nvPr/>
        </p:nvGrpSpPr>
        <p:grpSpPr>
          <a:xfrm>
            <a:off x="1515503" y="1481343"/>
            <a:ext cx="9436394" cy="3651807"/>
            <a:chOff x="13926" y="349777"/>
            <a:chExt cx="9436394" cy="3651807"/>
          </a:xfrm>
        </p:grpSpPr>
        <p:sp>
          <p:nvSpPr>
            <p:cNvPr id="375" name="Google Shape;375;p9"/>
            <p:cNvSpPr/>
            <p:nvPr/>
          </p:nvSpPr>
          <p:spPr>
            <a:xfrm>
              <a:off x="13926" y="349777"/>
              <a:ext cx="985891" cy="82820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392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 txBox="1"/>
            <p:nvPr/>
          </p:nvSpPr>
          <p:spPr>
            <a:xfrm>
              <a:off x="1392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 rot</a:t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13926" y="1762984"/>
              <a:ext cx="2816834" cy="22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 txBox="1"/>
            <p:nvPr/>
          </p:nvSpPr>
          <p:spPr>
            <a:xfrm>
              <a:off x="13926" y="1762984"/>
              <a:ext cx="2816834" cy="22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 Entropy is the tendency for an instance of software to become increasingly error prone with time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1.Software age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2.Obsolete documentation</a:t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323706" y="349777"/>
              <a:ext cx="985891" cy="82820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32370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 txBox="1"/>
            <p:nvPr/>
          </p:nvSpPr>
          <p:spPr>
            <a:xfrm>
              <a:off x="332370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Legacy system</a:t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323706" y="1762984"/>
              <a:ext cx="2816834" cy="22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 txBox="1"/>
            <p:nvPr/>
          </p:nvSpPr>
          <p:spPr>
            <a:xfrm>
              <a:off x="3323698" y="1762984"/>
              <a:ext cx="2816700" cy="22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Legacy system is an old method, technology, computer system, or application program, "of, relating to, or being a previous or outdated computer system," yet still in use.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1.Application dependency on outdated technologies, libraries or frameworks 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2.Insubstantial or non-existent documentation </a:t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6633486" y="349777"/>
              <a:ext cx="985891" cy="82820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63348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 txBox="1"/>
            <p:nvPr/>
          </p:nvSpPr>
          <p:spPr>
            <a:xfrm>
              <a:off x="6633486" y="1335005"/>
              <a:ext cx="2816834" cy="35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Shadow IT</a:t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633486" y="1762984"/>
              <a:ext cx="2816834" cy="22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 txBox="1"/>
            <p:nvPr/>
          </p:nvSpPr>
          <p:spPr>
            <a:xfrm>
              <a:off x="6633486" y="1762984"/>
              <a:ext cx="2816834" cy="2238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 resources do not have the right level of competence in a module or skillset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Causes: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1.Use of unauthorized and unauthenticated hardware and software resources that are not defined in the organization's architecture</a:t>
              </a:r>
              <a:endParaRPr/>
            </a:p>
          </p:txBody>
        </p:sp>
      </p:grpSp>
      <p:sp>
        <p:nvSpPr>
          <p:cNvPr id="390" name="Google Shape;39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AnalogousFromRegularSeedRightStep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2020-12-09T02:36:29Z</dcterms:created>
  <dc:creator>Monaghan, Courtney L</dc:creator>
</cp:coreProperties>
</file>