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5" r:id="rId2"/>
    <p:sldId id="311" r:id="rId3"/>
    <p:sldId id="342" r:id="rId4"/>
    <p:sldId id="341" r:id="rId5"/>
    <p:sldId id="432" r:id="rId6"/>
    <p:sldId id="312" r:id="rId7"/>
    <p:sldId id="257" r:id="rId8"/>
    <p:sldId id="258" r:id="rId9"/>
    <p:sldId id="422" r:id="rId10"/>
    <p:sldId id="423" r:id="rId11"/>
    <p:sldId id="306" r:id="rId12"/>
    <p:sldId id="296" r:id="rId13"/>
    <p:sldId id="274" r:id="rId14"/>
    <p:sldId id="425" r:id="rId15"/>
    <p:sldId id="426" r:id="rId16"/>
    <p:sldId id="427" r:id="rId17"/>
    <p:sldId id="428" r:id="rId18"/>
    <p:sldId id="431" r:id="rId19"/>
    <p:sldId id="430" r:id="rId20"/>
    <p:sldId id="424" r:id="rId21"/>
    <p:sldId id="434" r:id="rId22"/>
    <p:sldId id="433" r:id="rId23"/>
    <p:sldId id="43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78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B25D-146C-4040-B1A2-CC1577559202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6FE2-A3C5-4AC4-A3FC-413842185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3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8EA5-CEF4-41E8-99D2-78102674A772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183F-A14E-407D-8D23-74E64BA75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ChartsAndGraphs.vi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ChartsAndGraphs.vi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Whiteboard</a:t>
            </a:r>
            <a:r>
              <a:rPr lang="en-US" baseline="0" dirty="0" smtClean="0"/>
              <a:t> why</a:t>
            </a:r>
          </a:p>
          <a:p>
            <a:r>
              <a:rPr lang="en-US" baseline="0" dirty="0" smtClean="0"/>
              <a:t>Whiteboard what we need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Whiteboard</a:t>
            </a:r>
            <a:r>
              <a:rPr lang="en-US" baseline="0" dirty="0" smtClean="0"/>
              <a:t> branching and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Whiteboard</a:t>
            </a:r>
            <a:r>
              <a:rPr lang="en-US" baseline="0" dirty="0" smtClean="0"/>
              <a:t> branching and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</a:t>
            </a:r>
            <a:r>
              <a:rPr lang="en-US" baseline="0" dirty="0" smtClean="0"/>
              <a:t> what languages is the class familiar?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Palettes turn on and off from view menu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Also, right click and </a:t>
            </a:r>
            <a:r>
              <a:rPr lang="en-US" dirty="0" err="1" smtClean="0"/>
              <a:t>ctrl+right</a:t>
            </a:r>
            <a:r>
              <a:rPr lang="en-US" dirty="0" smtClean="0"/>
              <a:t> 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ChartsAndGraphs.vi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160020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160020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itleslidebackgrou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9143428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3E8F-7E11-441D-A7B2-22C1D4408A3B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33868"/>
            <a:ext cx="34290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F85-95C5-4CE9-B955-B7E426931255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70D-D92B-4C9F-B7CA-4258442F2F83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CC3-981F-480F-8B18-33A1095C3D80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000"/>
            </a:lvl2pPr>
            <a:lvl3pPr marL="685800" indent="-169863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86B-E93A-4DAF-BF13-27D9B3143134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B34C-5BDB-45E9-B4B2-D88C0FA96CB2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EF84-3195-4DD0-970E-B65FF184EF6A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3239-FB53-41A1-801F-3FE9356702F6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3AB-5E05-4D4A-AA14-5FA2B5DBB75D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4451-20B7-4053-9595-77BE6F247F65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6" y="0"/>
            <a:ext cx="914342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54367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A586-7A74-4B07-A04D-03B4B13DB1EB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233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268" y="6519332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C6EF-94A2-4537-B1EB-15D4E295B1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453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346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20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30405041937/http:/www.ni.com/news/releases/april9801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archive.org/web/20130405041937/http:/www.ni.com/news/releases/april901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Getting Data in the Lab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4"/>
            <a:ext cx="6400800" cy="1978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ME5990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Jason D. </a:t>
            </a:r>
            <a:r>
              <a:rPr lang="en-US" sz="2000" dirty="0" err="1" smtClean="0">
                <a:solidFill>
                  <a:schemeClr val="tx1"/>
                </a:solidFill>
              </a:rPr>
              <a:t>Sommerville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2016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43000"/>
            <a:ext cx="3733800" cy="4983163"/>
          </a:xfrm>
        </p:spPr>
        <p:txBody>
          <a:bodyPr/>
          <a:lstStyle/>
          <a:p>
            <a:r>
              <a:rPr lang="en-US" b="0" dirty="0" smtClean="0"/>
              <a:t>Using </a:t>
            </a:r>
            <a:r>
              <a:rPr lang="en-US" b="0" dirty="0" err="1" smtClean="0"/>
              <a:t>SubVIs</a:t>
            </a:r>
            <a:endParaRPr lang="en-US" b="0" dirty="0" smtClean="0"/>
          </a:p>
          <a:p>
            <a:r>
              <a:rPr lang="en-US" b="0" dirty="0" smtClean="0"/>
              <a:t>State Machine</a:t>
            </a:r>
          </a:p>
          <a:p>
            <a:r>
              <a:rPr lang="en-US" b="0" dirty="0" smtClean="0"/>
              <a:t>Master-Slave</a:t>
            </a:r>
          </a:p>
          <a:p>
            <a:r>
              <a:rPr lang="en-US" b="0" dirty="0" smtClean="0"/>
              <a:t>Producer-Consumer</a:t>
            </a:r>
          </a:p>
          <a:p>
            <a:r>
              <a:rPr lang="en-US" b="0" dirty="0" smtClean="0"/>
              <a:t>Message Handler</a:t>
            </a:r>
          </a:p>
          <a:p>
            <a:pPr marL="228600" lvl="1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86B-E93A-4DAF-BF13-27D9B3143134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074773"/>
            <a:ext cx="3468992" cy="2439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112" y="3676650"/>
            <a:ext cx="8297152" cy="269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5562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LabVIEW</a:t>
            </a:r>
            <a:r>
              <a:rPr lang="en-US" dirty="0" smtClean="0">
                <a:solidFill>
                  <a:srgbClr val="0000FF"/>
                </a:solidFill>
              </a:rPr>
              <a:t> has numerous functions for analyzing data</a:t>
            </a:r>
          </a:p>
          <a:p>
            <a:pPr lvl="1"/>
            <a:r>
              <a:rPr lang="en-US" dirty="0" smtClean="0"/>
              <a:t>May not be the best choice for all analysis</a:t>
            </a:r>
          </a:p>
          <a:p>
            <a:pPr lvl="1"/>
            <a:r>
              <a:rPr lang="en-US" dirty="0" smtClean="0"/>
              <a:t>Is your analysis simple, consisting of only a few steps?</a:t>
            </a:r>
          </a:p>
          <a:p>
            <a:pPr lvl="1"/>
            <a:r>
              <a:rPr lang="en-US" dirty="0" smtClean="0"/>
              <a:t>Does your analysis need to be online during your acquisition?</a:t>
            </a:r>
          </a:p>
          <a:p>
            <a:pPr lvl="1"/>
            <a:r>
              <a:rPr lang="en-US" dirty="0" smtClean="0"/>
              <a:t>Do you know exactly what you want to do to analyze your data?</a:t>
            </a:r>
          </a:p>
          <a:p>
            <a:r>
              <a:rPr lang="en-US" dirty="0" smtClean="0"/>
              <a:t>Other choices:</a:t>
            </a:r>
          </a:p>
          <a:p>
            <a:pPr lvl="1"/>
            <a:r>
              <a:rPr lang="en-US" dirty="0" smtClean="0"/>
              <a:t>Diadem</a:t>
            </a:r>
          </a:p>
          <a:p>
            <a:pPr lvl="1"/>
            <a:r>
              <a:rPr lang="en-US" dirty="0" smtClean="0"/>
              <a:t>Igor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+ </a:t>
            </a:r>
            <a:r>
              <a:rPr lang="en-US" dirty="0" err="1" smtClean="0"/>
              <a:t>NumPy</a:t>
            </a:r>
            <a:r>
              <a:rPr lang="en-US" dirty="0" smtClean="0"/>
              <a:t> + Python</a:t>
            </a:r>
          </a:p>
          <a:p>
            <a:pPr lvl="1"/>
            <a:r>
              <a:rPr lang="en-US" dirty="0" smtClean="0"/>
              <a:t>It is possible to incorporate analysis functions from Diadem or </a:t>
            </a:r>
            <a:r>
              <a:rPr lang="en-US" dirty="0" err="1" smtClean="0"/>
              <a:t>Matlab</a:t>
            </a:r>
            <a:r>
              <a:rPr lang="en-US" dirty="0" smtClean="0"/>
              <a:t> into </a:t>
            </a:r>
            <a:r>
              <a:rPr lang="en-US" dirty="0" err="1" smtClean="0"/>
              <a:t>LabVIEW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E3-8300-49DA-89E2-AD8C6B1AA2A6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086224"/>
            <a:ext cx="3062410" cy="216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90600"/>
            <a:ext cx="2344293" cy="25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109854" y="3546764"/>
            <a:ext cx="23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Some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the palettes with analysis functions</a:t>
            </a:r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save?</a:t>
            </a:r>
          </a:p>
          <a:p>
            <a:pPr lvl="1"/>
            <a:r>
              <a:rPr lang="en-US" dirty="0" smtClean="0"/>
              <a:t>Dataset: The raw data (if feasible)</a:t>
            </a:r>
          </a:p>
          <a:p>
            <a:pPr lvl="1"/>
            <a:r>
              <a:rPr lang="en-US" dirty="0" smtClean="0"/>
              <a:t>Intermediate results (standard deviations and other simple processing)</a:t>
            </a:r>
          </a:p>
          <a:p>
            <a:pPr lvl="1"/>
            <a:r>
              <a:rPr lang="en-US" dirty="0" smtClean="0"/>
              <a:t>Attributes (aka properties, metadata):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Purpose of data (comments)</a:t>
            </a:r>
          </a:p>
          <a:p>
            <a:pPr lvl="2"/>
            <a:r>
              <a:rPr lang="en-US" dirty="0" smtClean="0"/>
              <a:t>Acquisition information (instrumentation, settings)</a:t>
            </a:r>
          </a:p>
          <a:p>
            <a:pPr lvl="1"/>
            <a:r>
              <a:rPr lang="en-US" dirty="0" smtClean="0"/>
              <a:t>You can’t save too many details!</a:t>
            </a:r>
          </a:p>
          <a:p>
            <a:pPr lvl="2"/>
            <a:r>
              <a:rPr lang="en-US" dirty="0" smtClean="0"/>
              <a:t>You never know what you’ll wish you had recorded latter</a:t>
            </a:r>
          </a:p>
          <a:p>
            <a:r>
              <a:rPr lang="en-US" dirty="0" smtClean="0"/>
              <a:t>Saving processed results?</a:t>
            </a:r>
          </a:p>
          <a:p>
            <a:pPr lvl="1"/>
            <a:r>
              <a:rPr lang="en-US" dirty="0" smtClean="0"/>
              <a:t>Best to save in separate files</a:t>
            </a:r>
          </a:p>
          <a:p>
            <a:pPr lvl="1"/>
            <a:r>
              <a:rPr lang="en-US" dirty="0" smtClean="0"/>
              <a:t>Use attributes to describe the raw data source and processing methods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C823-039C-4A14-99F7-218FFC13D46A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Data: What Format?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Text, CSV</a:t>
            </a:r>
          </a:p>
          <a:p>
            <a:pPr lvl="1"/>
            <a:r>
              <a:rPr lang="en-US" dirty="0" smtClean="0"/>
              <a:t>Raw binary</a:t>
            </a:r>
          </a:p>
          <a:p>
            <a:pPr lvl="1"/>
            <a:r>
              <a:rPr lang="en-US" dirty="0" smtClean="0"/>
              <a:t>Self-describing formats</a:t>
            </a:r>
          </a:p>
          <a:p>
            <a:pPr lvl="2"/>
            <a:r>
              <a:rPr lang="en-US" dirty="0" smtClean="0"/>
              <a:t>TDMS</a:t>
            </a:r>
          </a:p>
          <a:p>
            <a:pPr lvl="2"/>
            <a:r>
              <a:rPr lang="en-US" dirty="0" err="1" smtClean="0"/>
              <a:t>NetCDF</a:t>
            </a:r>
            <a:endParaRPr lang="en-US" dirty="0" smtClean="0"/>
          </a:p>
          <a:p>
            <a:pPr lvl="2"/>
            <a:r>
              <a:rPr lang="en-US" dirty="0" smtClean="0"/>
              <a:t>HDF5</a:t>
            </a:r>
          </a:p>
          <a:p>
            <a:pPr lvl="2"/>
            <a:r>
              <a:rPr lang="en-US" dirty="0" smtClean="0"/>
              <a:t>Etc.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Use Simple Query Language (SQL) to write, search, etc.</a:t>
            </a:r>
          </a:p>
          <a:p>
            <a:pPr lvl="1"/>
            <a:r>
              <a:rPr lang="en-US" dirty="0" smtClean="0"/>
              <a:t>Data organized in cross-linked tables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, Access, Oracle,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3971-8C24-45EA-87BE-DF63F1B3F5B6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0" y="3714750"/>
            <a:ext cx="1209675" cy="461665"/>
            <a:chOff x="609600" y="3733800"/>
            <a:chExt cx="1209675" cy="461665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3774132"/>
              <a:ext cx="3714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609600" y="3733800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TDMS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56712" y="2688613"/>
            <a:ext cx="1171575" cy="1066469"/>
            <a:chOff x="7326590" y="3307407"/>
            <a:chExt cx="1171575" cy="1066469"/>
          </a:xfrm>
        </p:grpSpPr>
        <p:pic>
          <p:nvPicPr>
            <p:cNvPr id="1026" name="Picture 2" descr="https://www.dmn3.com/hs-fs/hub/244478/file-376223271-jpg/images/blog/bigstock-Binary-Code-Background-4608184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33" r="50000" b="23652"/>
            <a:stretch/>
          </p:blipFill>
          <p:spPr bwMode="auto">
            <a:xfrm>
              <a:off x="7326590" y="3307407"/>
              <a:ext cx="1171575" cy="106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356712" y="3371850"/>
              <a:ext cx="11113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Raw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Binary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200" y="1371600"/>
            <a:ext cx="3383240" cy="1828800"/>
            <a:chOff x="3886200" y="1371600"/>
            <a:chExt cx="3383240" cy="1828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/>
            <a:srcRect b="30179"/>
            <a:stretch>
              <a:fillRect/>
            </a:stretch>
          </p:blipFill>
          <p:spPr bwMode="auto">
            <a:xfrm>
              <a:off x="3886200" y="1371600"/>
              <a:ext cx="338324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4987895" y="1567934"/>
              <a:ext cx="112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ASCII Text</a:t>
              </a:r>
              <a:endParaRPr lang="en-US" b="1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6096" y="2514600"/>
            <a:ext cx="1009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http://upload.wikimedia.org/wikipedia/en/1/19/HDF_File_Format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2876550"/>
            <a:ext cx="1523999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Signal Acquisition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analog voltage signals into digital data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measurements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an analog-to-digital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temperature, sounds, voltage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Example: proximity sensor, </a:t>
            </a:r>
            <a:r>
              <a:rPr lang="en-US" sz="1600" b="0" dirty="0" err="1" smtClean="0"/>
              <a:t>photointerrupter</a:t>
            </a:r>
            <a:endParaRPr lang="en-US" sz="1600" b="0" dirty="0" smtClean="0"/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419600" cy="121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Count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Time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encoders, pulse train timing, delay timing, delay generation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66800" y="2533710"/>
            <a:ext cx="7391400" cy="1374458"/>
            <a:chOff x="1143000" y="2533710"/>
            <a:chExt cx="7391400" cy="1374458"/>
          </a:xfrm>
        </p:grpSpPr>
        <p:pic>
          <p:nvPicPr>
            <p:cNvPr id="102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7200" y="5753100"/>
            <a:ext cx="3686430" cy="619899"/>
            <a:chOff x="457200" y="5753100"/>
            <a:chExt cx="3686430" cy="619899"/>
          </a:xfrm>
        </p:grpSpPr>
        <p:sp>
          <p:nvSpPr>
            <p:cNvPr id="37" name="TextBox 36"/>
            <p:cNvSpPr txBox="1"/>
            <p:nvPr/>
          </p:nvSpPr>
          <p:spPr>
            <a:xfrm>
              <a:off x="3657600" y="5868115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57200" y="5762625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Arrow 89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286000" y="5753100"/>
              <a:ext cx="952500" cy="619899"/>
              <a:chOff x="2286000" y="5753100"/>
              <a:chExt cx="952500" cy="6198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1032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2819400" y="5029200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482332" y="6096000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4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2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Generation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digital data into analog waveforms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generation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 digital-to-analog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sound, system excitation, motor control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Generating a slow trigger, controlling an LED, controlling a bus</a:t>
            </a:r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Control timing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Pulse train generation, delay generation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" y="5791200"/>
            <a:ext cx="3838830" cy="762000"/>
            <a:chOff x="1190370" y="5715000"/>
            <a:chExt cx="3838830" cy="762000"/>
          </a:xfrm>
        </p:grpSpPr>
        <p:sp>
          <p:nvSpPr>
            <p:cNvPr id="47" name="TextBox 46"/>
            <p:cNvSpPr txBox="1"/>
            <p:nvPr/>
          </p:nvSpPr>
          <p:spPr>
            <a:xfrm>
              <a:off x="1190370" y="586740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3810000" y="5715000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93"/>
            <p:cNvGrpSpPr/>
            <p:nvPr/>
          </p:nvGrpSpPr>
          <p:grpSpPr>
            <a:xfrm>
              <a:off x="2286000" y="5753100"/>
              <a:ext cx="952500" cy="723900"/>
              <a:chOff x="2286000" y="5753100"/>
              <a:chExt cx="952500" cy="723900"/>
            </a:xfrm>
          </p:grpSpPr>
          <p:grpSp>
            <p:nvGrpSpPr>
              <p:cNvPr id="53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55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2514600" y="5029201"/>
                  <a:ext cx="152401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82332" y="6200001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58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762000" y="2514600"/>
            <a:ext cx="7391400" cy="1374458"/>
            <a:chOff x="1143000" y="2533710"/>
            <a:chExt cx="7391400" cy="1374458"/>
          </a:xfrm>
        </p:grpSpPr>
        <p:pic>
          <p:nvPicPr>
            <p:cNvPr id="7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79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 flipH="1"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 flipH="1"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 flipH="1"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1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measurement do you need to make?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Calibration Curve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Range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Input range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(25 – 300 ºC, 1 – 100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Output range (0 to 10V, -5 to 5 V, 4 to 20 mA, etc.)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Sensitivity—How well can change be detected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good is the measurement?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Accuracy (±1 ºC, ±0.1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Precision (repeatability)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Linearity—can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 handled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Drift—Change in calibration over time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Hysteresis—is it the same going up as coming back down?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Timing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Response time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Bandwidth (1 Hz, 100 kHz – 1 MHz,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Other considerations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 or digital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Analog: voltage, current, impedance,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signal conditioning or excitation/power does it require?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will I connect it to my DAQ system?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Environmental isolation</a:t>
            </a:r>
          </a:p>
          <a:p>
            <a:pPr lvl="2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Voltage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temperature, noise, vacuum, water, etc.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Ruggedness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chose a transducer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99501" y="2819400"/>
            <a:ext cx="361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A:</a:t>
            </a:r>
            <a:r>
              <a:rPr lang="en-US" sz="2400" dirty="0" smtClean="0">
                <a:cs typeface="Arial" panose="020B0604020202020204" pitchFamily="34" charset="0"/>
              </a:rPr>
              <a:t> All this info </a:t>
            </a:r>
            <a:r>
              <a:rPr lang="en-US" sz="2400" i="1" dirty="0" smtClean="0">
                <a:cs typeface="Arial" panose="020B0604020202020204" pitchFamily="34" charset="0"/>
              </a:rPr>
              <a:t>should</a:t>
            </a:r>
            <a:r>
              <a:rPr lang="en-US" sz="2400" dirty="0" smtClean="0">
                <a:cs typeface="Arial" panose="020B0604020202020204" pitchFamily="34" charset="0"/>
              </a:rPr>
              <a:t> be on the transducer’s datasheet or specification sheet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9501" y="2057400"/>
            <a:ext cx="3788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Q:</a:t>
            </a:r>
            <a:r>
              <a:rPr lang="en-US" sz="2400" dirty="0">
                <a:cs typeface="Arial" panose="020B0604020202020204" pitchFamily="34" charset="0"/>
              </a:rPr>
              <a:t> Where </a:t>
            </a:r>
            <a:r>
              <a:rPr lang="en-US" sz="2400" dirty="0" smtClean="0">
                <a:cs typeface="Arial" panose="020B0604020202020204" pitchFamily="34" charset="0"/>
              </a:rPr>
              <a:t>do I </a:t>
            </a:r>
            <a:r>
              <a:rPr lang="en-US" sz="2400" dirty="0">
                <a:cs typeface="Arial" panose="020B0604020202020204" pitchFamily="34" charset="0"/>
              </a:rPr>
              <a:t>find this stuff?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9500" y="4019729"/>
            <a:ext cx="353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(which </a:t>
            </a:r>
            <a:r>
              <a:rPr lang="en-US" sz="2400" i="1" dirty="0" smtClean="0">
                <a:cs typeface="Arial" panose="020B0604020202020204" pitchFamily="34" charset="0"/>
              </a:rPr>
              <a:t>should</a:t>
            </a:r>
            <a:r>
              <a:rPr lang="en-US" sz="2400" dirty="0" smtClean="0">
                <a:cs typeface="Arial" panose="020B0604020202020204" pitchFamily="34" charset="0"/>
              </a:rPr>
              <a:t> be available from the manufacturer’s website)</a:t>
            </a:r>
          </a:p>
        </p:txBody>
      </p:sp>
    </p:spTree>
    <p:extLst>
      <p:ext uri="{BB962C8B-B14F-4D97-AF65-F5344CB8AC3E}">
        <p14:creationId xmlns:p14="http://schemas.microsoft.com/office/powerpoint/2010/main" val="29592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DAQ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signals do you need to acquire/generate?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many channels of each type?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After external conditioning, what will the polarity and range of your signal be?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DI/SE?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resolution do you need across that range?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bandwidth do you need?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At what rate do you need to acquire/generate the data?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 that bandwidth ≠ sampling frequency, but related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precise are you timing requirements? Can you use software timing?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time-skew is acceptable?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Memory depth if signals cannot be transferred to system memory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Connectors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Form factor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Computer interface (e.g.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PCIe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PXI, USB,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Software interface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Front panel controls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Content Placeholder 9" descr="resolution-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2025" y="3829050"/>
            <a:ext cx="3784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1430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Configure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Start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Read/Write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Stop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Clear</a:t>
            </a:r>
            <a:endParaRPr kumimoji="0" lang="en-US" sz="36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371600"/>
            <a:ext cx="1807369" cy="62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2143125" cy="8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0"/>
            <a:ext cx="10001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657600"/>
            <a:ext cx="1993106" cy="7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572000"/>
            <a:ext cx="1014413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334000"/>
            <a:ext cx="105727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6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Acquiring data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forever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47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But how will I graduate?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67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87642"/>
            <a:ext cx="7315200" cy="463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4724400" y="2286000"/>
            <a:ext cx="3886200" cy="2133600"/>
            <a:chOff x="4724400" y="2286000"/>
            <a:chExt cx="3886200" cy="21336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228600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Specify number of samples to read.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Defaults to “all available.”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419600" y="335280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6200" y="6248400"/>
            <a:ext cx="492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 NI Example: Voltage – Continuous Input.vi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867B-6939-4293-B322-84E9708D510B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Slide Number Placeholder 6"/>
          <p:cNvSpPr txBox="1">
            <a:spLocks/>
          </p:cNvSpPr>
          <p:nvPr/>
        </p:nvSpPr>
        <p:spPr>
          <a:xfrm>
            <a:off x="7042536" y="651413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EC6EF-94A2-4537-B1EB-15D4E295B1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3" name="Group 73"/>
          <p:cNvGrpSpPr/>
          <p:nvPr/>
        </p:nvGrpSpPr>
        <p:grpSpPr>
          <a:xfrm>
            <a:off x="457200" y="1752600"/>
            <a:ext cx="1559260" cy="1907977"/>
            <a:chOff x="498140" y="1752600"/>
            <a:chExt cx="1559260" cy="1907977"/>
          </a:xfrm>
        </p:grpSpPr>
        <p:pic>
          <p:nvPicPr>
            <p:cNvPr id="195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196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4" name="Group 71"/>
          <p:cNvGrpSpPr/>
          <p:nvPr/>
        </p:nvGrpSpPr>
        <p:grpSpPr>
          <a:xfrm>
            <a:off x="1217468" y="609167"/>
            <a:ext cx="1901984" cy="1724026"/>
            <a:chOff x="1219200" y="609600"/>
            <a:chExt cx="1901984" cy="1724026"/>
          </a:xfrm>
        </p:grpSpPr>
        <p:pic>
          <p:nvPicPr>
            <p:cNvPr id="19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92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5" name="Group 69"/>
          <p:cNvGrpSpPr/>
          <p:nvPr/>
        </p:nvGrpSpPr>
        <p:grpSpPr>
          <a:xfrm>
            <a:off x="3122468" y="532967"/>
            <a:ext cx="2116028" cy="1676400"/>
            <a:chOff x="3124200" y="533400"/>
            <a:chExt cx="2116028" cy="1676400"/>
          </a:xfrm>
        </p:grpSpPr>
        <p:pic>
          <p:nvPicPr>
            <p:cNvPr id="187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8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6" name="Group 74"/>
          <p:cNvGrpSpPr/>
          <p:nvPr/>
        </p:nvGrpSpPr>
        <p:grpSpPr>
          <a:xfrm>
            <a:off x="5332268" y="532967"/>
            <a:ext cx="1913156" cy="1483398"/>
            <a:chOff x="5334000" y="533400"/>
            <a:chExt cx="1913156" cy="1483398"/>
          </a:xfrm>
        </p:grpSpPr>
        <p:grpSp>
          <p:nvGrpSpPr>
            <p:cNvPr id="181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85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6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82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7" name="Group 75"/>
          <p:cNvGrpSpPr/>
          <p:nvPr/>
        </p:nvGrpSpPr>
        <p:grpSpPr>
          <a:xfrm>
            <a:off x="6932468" y="1523567"/>
            <a:ext cx="1795684" cy="1530729"/>
            <a:chOff x="6934200" y="1524000"/>
            <a:chExt cx="1795684" cy="1530729"/>
          </a:xfrm>
        </p:grpSpPr>
        <p:grpSp>
          <p:nvGrpSpPr>
            <p:cNvPr id="175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7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0" name="Picture 1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76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8" name="Group 78"/>
          <p:cNvGrpSpPr/>
          <p:nvPr/>
        </p:nvGrpSpPr>
        <p:grpSpPr>
          <a:xfrm>
            <a:off x="6246668" y="4038167"/>
            <a:ext cx="1140056" cy="1470026"/>
            <a:chOff x="6248400" y="4038600"/>
            <a:chExt cx="1140056" cy="1470026"/>
          </a:xfrm>
        </p:grpSpPr>
        <p:pic>
          <p:nvPicPr>
            <p:cNvPr id="171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2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9" name="Group 79"/>
          <p:cNvGrpSpPr/>
          <p:nvPr/>
        </p:nvGrpSpPr>
        <p:grpSpPr>
          <a:xfrm>
            <a:off x="4341668" y="3276167"/>
            <a:ext cx="1607726" cy="1572090"/>
            <a:chOff x="4343400" y="3276600"/>
            <a:chExt cx="1607726" cy="1572090"/>
          </a:xfrm>
        </p:grpSpPr>
        <p:pic>
          <p:nvPicPr>
            <p:cNvPr id="169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0" name="TextBox 169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oup 77"/>
          <p:cNvGrpSpPr/>
          <p:nvPr/>
        </p:nvGrpSpPr>
        <p:grpSpPr>
          <a:xfrm>
            <a:off x="7571519" y="4495367"/>
            <a:ext cx="1189749" cy="1452946"/>
            <a:chOff x="7573251" y="4495800"/>
            <a:chExt cx="1189749" cy="1452946"/>
          </a:xfrm>
        </p:grpSpPr>
        <p:pic>
          <p:nvPicPr>
            <p:cNvPr id="165" name="Picture 1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6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1" name="Group 80"/>
          <p:cNvGrpSpPr/>
          <p:nvPr/>
        </p:nvGrpSpPr>
        <p:grpSpPr>
          <a:xfrm>
            <a:off x="4551000" y="4876367"/>
            <a:ext cx="1467068" cy="1457326"/>
            <a:chOff x="4552732" y="4876800"/>
            <a:chExt cx="1467068" cy="1457326"/>
          </a:xfrm>
        </p:grpSpPr>
        <p:pic>
          <p:nvPicPr>
            <p:cNvPr id="161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2" name="Group 125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2" name="Group 81"/>
          <p:cNvGrpSpPr/>
          <p:nvPr/>
        </p:nvGrpSpPr>
        <p:grpSpPr>
          <a:xfrm>
            <a:off x="2360468" y="3657167"/>
            <a:ext cx="1402948" cy="2220402"/>
            <a:chOff x="2362200" y="3657600"/>
            <a:chExt cx="1402948" cy="2220402"/>
          </a:xfrm>
        </p:grpSpPr>
        <p:pic>
          <p:nvPicPr>
            <p:cNvPr id="159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60" name="TextBox 159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Group 82"/>
          <p:cNvGrpSpPr/>
          <p:nvPr/>
        </p:nvGrpSpPr>
        <p:grpSpPr>
          <a:xfrm>
            <a:off x="531668" y="4049835"/>
            <a:ext cx="1524000" cy="1969532"/>
            <a:chOff x="533400" y="4050268"/>
            <a:chExt cx="1524000" cy="1969532"/>
          </a:xfrm>
        </p:grpSpPr>
        <p:pic>
          <p:nvPicPr>
            <p:cNvPr id="157" name="Picture 1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8" name="TextBox 157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0" name="Group 76"/>
          <p:cNvGrpSpPr/>
          <p:nvPr/>
        </p:nvGrpSpPr>
        <p:grpSpPr>
          <a:xfrm>
            <a:off x="6932468" y="3211721"/>
            <a:ext cx="1838966" cy="1283646"/>
            <a:chOff x="6934200" y="3212154"/>
            <a:chExt cx="1838966" cy="1283646"/>
          </a:xfrm>
        </p:grpSpPr>
        <p:pic>
          <p:nvPicPr>
            <p:cNvPr id="201" name="Picture 200" descr="labview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202" name="TextBox 20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DAQ 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Analog Output, DIO, Counter-Timers</a:t>
            </a:r>
          </a:p>
          <a:p>
            <a:r>
              <a:rPr lang="en-US" b="0" dirty="0" smtClean="0"/>
              <a:t>Triggering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External Clocking to synchronize acquisition between devices</a:t>
            </a:r>
          </a:p>
          <a:p>
            <a:r>
              <a:rPr lang="en-US" b="0" dirty="0" smtClean="0"/>
              <a:t>Integrating DAQ with design patterns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6025"/>
            <a:ext cx="2995580" cy="1806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09800"/>
            <a:ext cx="2971806" cy="17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317182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There are several communication links: GPIB, USB, Serial, etc.</a:t>
            </a:r>
          </a:p>
          <a:p>
            <a:r>
              <a:rPr lang="en-US" b="0" dirty="0" smtClean="0"/>
              <a:t>Serial is the most common, but also the biggest hassle.</a:t>
            </a:r>
          </a:p>
          <a:p>
            <a:r>
              <a:rPr lang="en-US" b="0" dirty="0" smtClean="0"/>
              <a:t>Make sure to configure your instruments for the communication link</a:t>
            </a:r>
          </a:p>
          <a:p>
            <a:r>
              <a:rPr lang="en-US" b="0" dirty="0"/>
              <a:t>Find an instrument </a:t>
            </a:r>
            <a:r>
              <a:rPr lang="en-US" b="0" dirty="0" smtClean="0"/>
              <a:t>driver</a:t>
            </a:r>
          </a:p>
          <a:p>
            <a:r>
              <a:rPr lang="en-US" b="0" dirty="0" smtClean="0"/>
              <a:t>If you can’t, or you need to modify the driver you find:</a:t>
            </a:r>
          </a:p>
          <a:p>
            <a:pPr lvl="1"/>
            <a:r>
              <a:rPr lang="en-US" b="0" dirty="0" smtClean="0"/>
              <a:t>Many instruments use text, “message-based” protocols such as SCPI</a:t>
            </a:r>
          </a:p>
          <a:p>
            <a:pPr lvl="1"/>
            <a:r>
              <a:rPr lang="en-US" b="0" dirty="0" smtClean="0"/>
              <a:t>Get the protocol documentation</a:t>
            </a:r>
          </a:p>
          <a:p>
            <a:pPr lvl="1"/>
            <a:r>
              <a:rPr lang="en-US" dirty="0" smtClean="0"/>
              <a:t>Use string functions to format and parse messages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 descr="http://www.tek.com/sites/tek.com/files/media/image/2440_SMU_34view_3in1_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3" b="17333"/>
          <a:stretch/>
        </p:blipFill>
        <p:spPr bwMode="auto">
          <a:xfrm>
            <a:off x="4191000" y="4977762"/>
            <a:ext cx="2133600" cy="10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rack.2.mshcdn.com/media/ZgkyMDEyLzEyLzA0LzA1L0hQUENJbWFnZU1hLjVxMi5qcGcKcAl0aHVtYgk5NTB4NTM0IwplCWpwZw/66a60e1e/3cc/HP-PC-Image-Mashab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1315"/>
            <a:ext cx="3310958" cy="18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048000" y="5409516"/>
            <a:ext cx="10668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4600" y="5409516"/>
            <a:ext cx="7620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6" descr="https://pixabay.com/static/uploads/photo/2012/04/01/17/05/earth-23546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475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95600" y="4314825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22533" y="4324350"/>
            <a:ext cx="1566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Measurement,</a:t>
            </a:r>
          </a:p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Real-time DAQ and LabVIEW RT</a:t>
            </a:r>
          </a:p>
          <a:p>
            <a:r>
              <a:rPr lang="en-US" b="0" dirty="0" smtClean="0"/>
              <a:t>LabVIEW FPGA, esp. with </a:t>
            </a:r>
            <a:r>
              <a:rPr lang="en-US" b="0" dirty="0" err="1" smtClean="0"/>
              <a:t>compactRIO</a:t>
            </a:r>
            <a:endParaRPr lang="en-US" b="0" dirty="0" smtClean="0"/>
          </a:p>
          <a:p>
            <a:r>
              <a:rPr lang="en-US" b="0" dirty="0" smtClean="0"/>
              <a:t>Designing and implementing control systems (MEEM 5750)</a:t>
            </a:r>
          </a:p>
          <a:p>
            <a:r>
              <a:rPr lang="en-US" b="0" dirty="0" smtClean="0"/>
              <a:t>Calling external code libraries</a:t>
            </a:r>
          </a:p>
          <a:p>
            <a:r>
              <a:rPr lang="en-US" b="0" dirty="0" smtClean="0"/>
              <a:t>LabVIEW code optimization</a:t>
            </a:r>
          </a:p>
          <a:p>
            <a:r>
              <a:rPr lang="en-US" b="0" dirty="0" smtClean="0"/>
              <a:t>LabVIEW’s threading and priority system</a:t>
            </a:r>
          </a:p>
          <a:p>
            <a:r>
              <a:rPr lang="en-US" b="0" dirty="0" smtClean="0"/>
              <a:t>Signal conditioning design: filters, isolation, etc.</a:t>
            </a:r>
          </a:p>
          <a:p>
            <a:r>
              <a:rPr lang="en-US" b="0" dirty="0" smtClean="0"/>
              <a:t>Signal processing, data analysis, etc. (MEEM 5700)</a:t>
            </a:r>
          </a:p>
          <a:p>
            <a:r>
              <a:rPr lang="en-US" b="0" dirty="0" smtClean="0"/>
              <a:t>Image acquisition and processing</a:t>
            </a:r>
          </a:p>
          <a:p>
            <a:r>
              <a:rPr lang="en-US" b="0" dirty="0" smtClean="0"/>
              <a:t>Motion control</a:t>
            </a:r>
          </a:p>
          <a:p>
            <a:endParaRPr lang="en-US" b="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Network communications</a:t>
            </a:r>
          </a:p>
          <a:p>
            <a:r>
              <a:rPr lang="en-US" b="0" dirty="0" smtClean="0"/>
              <a:t>Remote systems</a:t>
            </a:r>
          </a:p>
          <a:p>
            <a:r>
              <a:rPr lang="en-US" b="0" dirty="0" smtClean="0"/>
              <a:t>Inter-VI </a:t>
            </a:r>
            <a:r>
              <a:rPr lang="en-US" b="0" dirty="0" err="1" smtClean="0"/>
              <a:t>communciation</a:t>
            </a:r>
            <a:endParaRPr lang="en-US" b="0" dirty="0" smtClean="0"/>
          </a:p>
          <a:p>
            <a:r>
              <a:rPr lang="en-US" b="0" dirty="0" smtClean="0"/>
              <a:t>Dynamic VI calls</a:t>
            </a:r>
          </a:p>
          <a:p>
            <a:r>
              <a:rPr lang="en-US" b="0" dirty="0" smtClean="0"/>
              <a:t>DAQ/Instrument Control from other languages</a:t>
            </a:r>
          </a:p>
          <a:p>
            <a:pPr lvl="1"/>
            <a:r>
              <a:rPr lang="en-US" b="0" dirty="0" smtClean="0"/>
              <a:t>Python</a:t>
            </a:r>
          </a:p>
          <a:p>
            <a:pPr lvl="1"/>
            <a:r>
              <a:rPr lang="en-US" dirty="0" smtClean="0"/>
              <a:t>C/C++</a:t>
            </a:r>
            <a:endParaRPr lang="en-US" b="0" dirty="0" smtClean="0"/>
          </a:p>
          <a:p>
            <a:pPr lvl="1"/>
            <a:r>
              <a:rPr lang="en-US" b="0" dirty="0" err="1" smtClean="0"/>
              <a:t>Matlab</a:t>
            </a:r>
            <a:endParaRPr lang="en-US" b="0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0" dirty="0" smtClean="0"/>
              <a:t>Embedded measurement systems</a:t>
            </a:r>
          </a:p>
          <a:p>
            <a:r>
              <a:rPr lang="en-US" b="0" dirty="0" smtClean="0"/>
              <a:t>Tracking down noise problems</a:t>
            </a:r>
          </a:p>
          <a:p>
            <a:r>
              <a:rPr lang="en-US" b="0" dirty="0" smtClean="0"/>
              <a:t>Designing experiments to be statistically valid (MEEM 5670)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smtClean="0"/>
              <a:t>Thanks for being my guinea pigs!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86B-E93A-4DAF-BF13-27D9B3143134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133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074" name="Picture 2" descr="https://emilytalmage.files.wordpress.com/2015/07/guineapig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86000"/>
            <a:ext cx="5905500" cy="275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5181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b="0" i="1" dirty="0" smtClean="0"/>
              <a:t>I hope you found the experiment successful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7690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from 30,000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do we develop software?</a:t>
            </a:r>
          </a:p>
          <a:p>
            <a:pPr lvl="1"/>
            <a:r>
              <a:rPr lang="en-US" dirty="0" smtClean="0"/>
              <a:t>To interface with the real world via hardware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flexibility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extensibility</a:t>
            </a:r>
          </a:p>
          <a:p>
            <a:pPr lvl="1"/>
            <a:r>
              <a:rPr lang="en-US" dirty="0" smtClean="0"/>
              <a:t>To enable us to acquire and process more than we could by hand</a:t>
            </a:r>
          </a:p>
          <a:p>
            <a:r>
              <a:rPr lang="en-US" dirty="0" smtClean="0"/>
              <a:t>What do we need?</a:t>
            </a:r>
          </a:p>
          <a:p>
            <a:pPr lvl="1"/>
            <a:r>
              <a:rPr lang="en-US" dirty="0" smtClean="0"/>
              <a:t>A problem</a:t>
            </a:r>
          </a:p>
          <a:p>
            <a:pPr lvl="1"/>
            <a:r>
              <a:rPr lang="en-US" i="1" dirty="0" smtClean="0"/>
              <a:t>A plan (1)</a:t>
            </a:r>
          </a:p>
          <a:p>
            <a:pPr lvl="1"/>
            <a:r>
              <a:rPr lang="en-US" dirty="0" smtClean="0"/>
              <a:t>A computer</a:t>
            </a:r>
          </a:p>
          <a:p>
            <a:pPr lvl="1"/>
            <a:r>
              <a:rPr lang="en-US" i="1" dirty="0" smtClean="0"/>
              <a:t>A language (3)</a:t>
            </a:r>
          </a:p>
          <a:p>
            <a:pPr lvl="1"/>
            <a:r>
              <a:rPr lang="en-US" dirty="0" smtClean="0"/>
              <a:t>Other tools</a:t>
            </a:r>
          </a:p>
          <a:p>
            <a:pPr lvl="2"/>
            <a:r>
              <a:rPr lang="en-US" dirty="0" smtClean="0"/>
              <a:t>Editor or integrated development environment</a:t>
            </a:r>
          </a:p>
          <a:p>
            <a:pPr lvl="2"/>
            <a:r>
              <a:rPr lang="en-US" dirty="0" smtClean="0"/>
              <a:t>Documentation tools (e.g. word processor)</a:t>
            </a:r>
          </a:p>
          <a:p>
            <a:pPr lvl="2"/>
            <a:r>
              <a:rPr lang="en-US" i="1" dirty="0" smtClean="0"/>
              <a:t>Source code control (2)</a:t>
            </a:r>
          </a:p>
          <a:p>
            <a:pPr lvl="2"/>
            <a:r>
              <a:rPr lang="en-US" dirty="0" smtClean="0"/>
              <a:t>Issue tracking database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 (SCC)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69342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Also called Revision Control System (RCS) or Version Control system (VCS)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Keeps track of edits to code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Allows for review of history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Allows for global, long-term undo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Allows multiple people to work on code simultaneously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minimal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conflicts!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Allows for branching and 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2162" name="Picture 2" descr="http://www.essentialsql.com/wp-content/uploads/2015/02/Version-Contro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038600"/>
            <a:ext cx="5114925" cy="242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 401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458200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https://web.archive.org/web/20130405041937/http://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www.ni.com/news/releases/april9801.htm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4"/>
              </a:rPr>
              <a:t>https://web.archive.org/web/20130405041937/http://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www.ni.com/news/releases/april901.htm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Software Choices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F0B-258F-4A4B-A36B-CE0E89A58F99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304800" y="1828800"/>
          <a:ext cx="8534392" cy="32359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749886"/>
                <a:gridCol w="753834"/>
                <a:gridCol w="753834"/>
                <a:gridCol w="753834"/>
                <a:gridCol w="753834"/>
                <a:gridCol w="753834"/>
                <a:gridCol w="753834"/>
                <a:gridCol w="753834"/>
                <a:gridCol w="753834"/>
                <a:gridCol w="753834"/>
              </a:tblGrid>
              <a:tr h="175260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Ease of Language</a:t>
                      </a:r>
                      <a:endParaRPr lang="en-US" dirty="0"/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 Environment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Acquisition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Instrument Control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Analysis Capabilities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Debugging Capabilities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UI Development</a:t>
                      </a:r>
                      <a:r>
                        <a:rPr lang="en-US" baseline="0" dirty="0" smtClean="0"/>
                        <a:t> Ease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UI Development Capabilities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Initial Cost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LabVIEW</a:t>
                      </a:r>
                      <a:endParaRPr lang="en-US" b="1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541020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My opinion on the effectiveness of the languages for laboratory usage. Scale of 1 = worst to 5 = best.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LabVIEW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Programming language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Graphical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General purpose (but…)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Great for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acquisition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Instrumentation control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Simple to moderately complex UIs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Rapid prototyping of complex software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Programming real time systems and FPGAs*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Okay for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analysis and plotting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so good for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UIs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Embedded systems not supported by NI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8BC2-614E-490C-9F28-DCA0745B2667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248400"/>
            <a:ext cx="594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*Provided you are programming an NI or compatible RT or FPGA system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1347-2238-4D0F-A071-EAA58C68318A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828800"/>
            <a:ext cx="3581400" cy="25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95400"/>
            <a:ext cx="35696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733800"/>
            <a:ext cx="15526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4724400"/>
            <a:ext cx="593367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34200" y="2209800"/>
            <a:ext cx="1697846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143000" y="19050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Front Panel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24384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 interface goes here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24384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Block Diagram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2895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Code goes here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586740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 Palette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3025" y="6248400"/>
            <a:ext cx="94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(FP Only)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0" y="50292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Palette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2825" y="54102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(BD Only)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5791200"/>
            <a:ext cx="194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Tools Palette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Data types</a:t>
            </a:r>
          </a:p>
          <a:p>
            <a:r>
              <a:rPr lang="en-US" b="0" dirty="0" smtClean="0"/>
              <a:t>Flow control</a:t>
            </a:r>
          </a:p>
          <a:p>
            <a:pPr lvl="1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Shift registers</a:t>
            </a:r>
          </a:p>
          <a:p>
            <a:pPr lvl="2"/>
            <a:r>
              <a:rPr lang="en-US" dirty="0" smtClean="0"/>
              <a:t>Auto-indexing/building</a:t>
            </a:r>
          </a:p>
          <a:p>
            <a:pPr lvl="1"/>
            <a:r>
              <a:rPr lang="en-US" dirty="0" smtClean="0"/>
              <a:t>Parallel loops</a:t>
            </a:r>
          </a:p>
          <a:p>
            <a:pPr lvl="1"/>
            <a:r>
              <a:rPr lang="en-US" b="0" dirty="0" smtClean="0"/>
              <a:t>Case statements</a:t>
            </a:r>
          </a:p>
          <a:p>
            <a:pPr lvl="1"/>
            <a:r>
              <a:rPr lang="en-US" dirty="0" smtClean="0"/>
              <a:t>Event structure</a:t>
            </a:r>
          </a:p>
          <a:p>
            <a:r>
              <a:rPr lang="en-US" b="0" dirty="0" smtClean="0"/>
              <a:t>Error Handling</a:t>
            </a:r>
          </a:p>
          <a:p>
            <a:pPr marL="228600" lvl="1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86B-E93A-4DAF-BF13-27D9B3143134}" type="datetime1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00150"/>
            <a:ext cx="3974459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19487"/>
            <a:ext cx="3190875" cy="275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285999"/>
            <a:ext cx="3343275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5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32311</TotalTime>
  <Words>1560</Words>
  <Application>Microsoft Office PowerPoint</Application>
  <PresentationFormat>On-screen Show (4:3)</PresentationFormat>
  <Paragraphs>443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Getting Data in the Lab</vt:lpstr>
      <vt:lpstr>PowerPoint Presentation</vt:lpstr>
      <vt:lpstr>Software Development from 30,000 ft</vt:lpstr>
      <vt:lpstr>Source Code Control (SCC)</vt:lpstr>
      <vt:lpstr>NI 401 Past</vt:lpstr>
      <vt:lpstr>Laboratory Software Choices</vt:lpstr>
      <vt:lpstr>What is LabVIEW?</vt:lpstr>
      <vt:lpstr>LabVIEW Environment</vt:lpstr>
      <vt:lpstr>Coding Elements</vt:lpstr>
      <vt:lpstr>Design Patterns</vt:lpstr>
      <vt:lpstr>Analysis</vt:lpstr>
      <vt:lpstr>Saving Data</vt:lpstr>
      <vt:lpstr>Saving Data: What Format?</vt:lpstr>
      <vt:lpstr>Types of DAQ: Signal Acquisition</vt:lpstr>
      <vt:lpstr>Types of DAQ: Generation</vt:lpstr>
      <vt:lpstr>How to chose a transducer</vt:lpstr>
      <vt:lpstr>How to choose DAQ hardware</vt:lpstr>
      <vt:lpstr>The Mantra</vt:lpstr>
      <vt:lpstr>Continuous Sampling</vt:lpstr>
      <vt:lpstr>Other DAQ Topics Covered</vt:lpstr>
      <vt:lpstr>Instrument Control</vt:lpstr>
      <vt:lpstr>Much more to explore</vt:lpstr>
      <vt:lpstr>Thanks for being my guinea pigs!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Sommerville</dc:creator>
  <cp:lastModifiedBy>Jason Sommerville</cp:lastModifiedBy>
  <cp:revision>265</cp:revision>
  <dcterms:created xsi:type="dcterms:W3CDTF">2015-03-13T14:22:56Z</dcterms:created>
  <dcterms:modified xsi:type="dcterms:W3CDTF">2016-04-21T11:00:36Z</dcterms:modified>
</cp:coreProperties>
</file>