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80" r:id="rId2"/>
    <p:sldId id="281" r:id="rId3"/>
    <p:sldId id="258" r:id="rId4"/>
    <p:sldId id="274" r:id="rId5"/>
    <p:sldId id="275" r:id="rId6"/>
    <p:sldId id="276" r:id="rId7"/>
    <p:sldId id="259" r:id="rId8"/>
    <p:sldId id="257" r:id="rId9"/>
    <p:sldId id="260" r:id="rId10"/>
    <p:sldId id="261" r:id="rId11"/>
    <p:sldId id="264" r:id="rId12"/>
    <p:sldId id="262" r:id="rId13"/>
    <p:sldId id="263" r:id="rId14"/>
    <p:sldId id="265" r:id="rId15"/>
    <p:sldId id="266" r:id="rId16"/>
    <p:sldId id="282" r:id="rId17"/>
    <p:sldId id="301" r:id="rId18"/>
    <p:sldId id="291" r:id="rId19"/>
    <p:sldId id="298" r:id="rId20"/>
    <p:sldId id="300" r:id="rId21"/>
    <p:sldId id="299" r:id="rId22"/>
    <p:sldId id="302" r:id="rId23"/>
    <p:sldId id="285" r:id="rId24"/>
    <p:sldId id="286" r:id="rId25"/>
    <p:sldId id="305" r:id="rId26"/>
    <p:sldId id="287" r:id="rId27"/>
    <p:sldId id="288" r:id="rId28"/>
    <p:sldId id="289" r:id="rId29"/>
    <p:sldId id="290" r:id="rId30"/>
    <p:sldId id="295" r:id="rId31"/>
    <p:sldId id="283" r:id="rId32"/>
    <p:sldId id="284" r:id="rId33"/>
    <p:sldId id="306" r:id="rId34"/>
    <p:sldId id="292" r:id="rId35"/>
    <p:sldId id="293" r:id="rId36"/>
    <p:sldId id="303" r:id="rId37"/>
    <p:sldId id="304" r:id="rId38"/>
    <p:sldId id="297" r:id="rId39"/>
    <p:sldId id="294" r:id="rId40"/>
    <p:sldId id="338" r:id="rId41"/>
    <p:sldId id="307" r:id="rId42"/>
    <p:sldId id="325" r:id="rId43"/>
    <p:sldId id="328" r:id="rId44"/>
    <p:sldId id="326" r:id="rId45"/>
    <p:sldId id="32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31" r:id="rId62"/>
    <p:sldId id="323" r:id="rId63"/>
    <p:sldId id="324" r:id="rId64"/>
    <p:sldId id="332" r:id="rId65"/>
    <p:sldId id="333" r:id="rId66"/>
    <p:sldId id="334" r:id="rId67"/>
    <p:sldId id="335" r:id="rId68"/>
    <p:sldId id="336" r:id="rId69"/>
    <p:sldId id="337" r:id="rId70"/>
    <p:sldId id="329" r:id="rId71"/>
    <p:sldId id="330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DD6205"/>
    <a:srgbClr val="00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2709" autoAdjust="0"/>
  </p:normalViewPr>
  <p:slideViewPr>
    <p:cSldViewPr>
      <p:cViewPr varScale="1">
        <p:scale>
          <a:sx n="48" d="100"/>
          <a:sy n="48" d="100"/>
        </p:scale>
        <p:origin x="-95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786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C8EA5-CEF4-41E8-99D2-78102674A772}" type="datetimeFigureOut">
              <a:rPr lang="en-US" smtClean="0"/>
              <a:pPr/>
              <a:t>12/28/2015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2183F-A14E-407D-8D23-74E64BA759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2183F-A14E-407D-8D23-74E64BA7594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2183F-A14E-407D-8D23-74E64BA7594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Modify Finite into Continuous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2183F-A14E-407D-8D23-74E64BA7594D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Modify Finite into Continuous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2183F-A14E-407D-8D23-74E64BA7594D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Modify Finite into Continuous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2183F-A14E-407D-8D23-74E64BA7594D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Modify Finite into Continuous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2183F-A14E-407D-8D23-74E64BA7594D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Modify Finite into Continuous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2183F-A14E-407D-8D23-74E64BA7594D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Modify Finite into Continuous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2183F-A14E-407D-8D23-74E64BA7594D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Modify Finite into Continuous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2183F-A14E-407D-8D23-74E64BA7594D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9144000" cy="6858000"/>
            <a:chOff x="1600200" y="0"/>
            <a:chExt cx="9144000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160020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titleslidebackground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600200" y="0"/>
              <a:ext cx="9143428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33868"/>
            <a:ext cx="3429000" cy="365125"/>
          </a:xfrm>
        </p:spPr>
        <p:txBody>
          <a:bodyPr/>
          <a:lstStyle>
            <a:lvl1pPr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Data Acquisition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9831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4983163"/>
          </a:xfrm>
        </p:spPr>
        <p:txBody>
          <a:bodyPr/>
          <a:lstStyle>
            <a:lvl1pPr>
              <a:spcBef>
                <a:spcPts val="1200"/>
              </a:spcBef>
              <a:defRPr sz="2200"/>
            </a:lvl1pPr>
            <a:lvl2pPr>
              <a:defRPr sz="2000"/>
            </a:lvl2pPr>
            <a:lvl3pPr marL="685800" indent="-169863">
              <a:defRPr sz="2000"/>
            </a:lvl3pPr>
            <a:lvl4pPr marL="914400" indent="-228600">
              <a:defRPr sz="2000"/>
            </a:lvl4pPr>
            <a:lvl5pPr marL="1143000" indent="-228600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267200" cy="49831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268788" cy="685800"/>
          </a:xfrm>
        </p:spPr>
        <p:txBody>
          <a:bodyPr anchor="ctr" anchorCtr="0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752600"/>
            <a:ext cx="4268788" cy="43735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066800"/>
            <a:ext cx="4270375" cy="685800"/>
          </a:xfrm>
        </p:spPr>
        <p:txBody>
          <a:bodyPr anchor="ctr" anchorCtr="0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270375" cy="43735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background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86" y="0"/>
            <a:ext cx="9143428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6868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543674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2015-04-07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42335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Data Acquisition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268" y="6519332"/>
            <a:ext cx="21336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EC6EF-94A2-4537-B1EB-15D4E295B1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spcBef>
          <a:spcPts val="1200"/>
        </a:spcBef>
        <a:buFont typeface="Arial" pitchFamily="34" charset="0"/>
        <a:buChar char="•"/>
        <a:defRPr sz="22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44538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33463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62063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jpeg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en-US" dirty="0" smtClean="0"/>
              <a:t>Getting Data in the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8775"/>
            <a:ext cx="6400800" cy="1066800"/>
          </a:xfrm>
        </p:spPr>
        <p:txBody>
          <a:bodyPr/>
          <a:lstStyle/>
          <a:p>
            <a:r>
              <a:rPr lang="en-US" b="0" dirty="0" err="1" smtClean="0">
                <a:solidFill>
                  <a:schemeClr val="tx1"/>
                </a:solidFill>
              </a:rPr>
              <a:t>LabVIEW</a:t>
            </a:r>
            <a:r>
              <a:rPr lang="en-US" b="0" dirty="0" smtClean="0">
                <a:solidFill>
                  <a:schemeClr val="tx1"/>
                </a:solidFill>
              </a:rPr>
              <a:t>, Data Acquisition,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and Instrument Control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4270374"/>
            <a:ext cx="6400800" cy="1597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Dr. Jason D.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Sommerville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President, UPVI, LLC.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jason.sommerville@upvi.net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www.upvi.net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8400" y="6172200"/>
            <a:ext cx="4737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Copyright © 2015 UPVI, LLC. Redistribution is prohibited.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What type of measurement do you need to make?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Range (25 – 300 ºC, 1 – 100 </a:t>
            </a:r>
            <a:r>
              <a:rPr lang="en-US" b="0" dirty="0" err="1" smtClean="0">
                <a:solidFill>
                  <a:schemeClr val="bg1">
                    <a:lumMod val="65000"/>
                  </a:schemeClr>
                </a:solidFill>
              </a:rPr>
              <a:t>mN</a:t>
            </a:r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, etc.)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Accuracy (±1 ºC, ±0.1 </a:t>
            </a:r>
            <a:r>
              <a:rPr lang="en-US" b="0" dirty="0" err="1" smtClean="0">
                <a:solidFill>
                  <a:schemeClr val="bg1">
                    <a:lumMod val="65000"/>
                  </a:schemeClr>
                </a:solidFill>
              </a:rPr>
              <a:t>mN</a:t>
            </a:r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, etc.)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Repeatability</a:t>
            </a:r>
          </a:p>
          <a:p>
            <a:pPr lvl="1"/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Linearity—can be handled in software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Hysteresis—is it the same going up as coming back down?</a:t>
            </a:r>
            <a:endParaRPr lang="en-US" b="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Timing</a:t>
            </a:r>
          </a:p>
          <a:p>
            <a:pPr lvl="1"/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Bandwidth (1 Hz, 100 kHz – 1 MHz, etc.)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Response time</a:t>
            </a:r>
            <a:endParaRPr lang="en-US" b="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Output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Analog or digital</a:t>
            </a:r>
            <a:endParaRPr lang="en-US" b="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Analog: voltage, current, etc.</a:t>
            </a:r>
            <a:endParaRPr lang="en-US" b="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What signal conditioning (or excitation) does it require?</a:t>
            </a:r>
          </a:p>
          <a:p>
            <a:pPr lvl="1"/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How will I connect it to my DAQ system?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Environmental isolation</a:t>
            </a:r>
          </a:p>
          <a:p>
            <a:pPr lvl="1"/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Voltage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temperature, noise, vacuum, water, etc.</a:t>
            </a:r>
            <a:endParaRPr lang="en-US" b="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Cost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chose a transducer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ircular Arrow 68"/>
          <p:cNvSpPr/>
          <p:nvPr/>
        </p:nvSpPr>
        <p:spPr>
          <a:xfrm>
            <a:off x="990600" y="1066800"/>
            <a:ext cx="7162800" cy="4876800"/>
          </a:xfrm>
          <a:prstGeom prst="circularArrow">
            <a:avLst>
              <a:gd name="adj1" fmla="val 13937"/>
              <a:gd name="adj2" fmla="val 952624"/>
              <a:gd name="adj3" fmla="val 8800799"/>
              <a:gd name="adj4" fmla="val 11941561"/>
              <a:gd name="adj5" fmla="val 15132"/>
            </a:avLst>
          </a:prstGeom>
          <a:gradFill flip="none" rotWithShape="1">
            <a:gsLst>
              <a:gs pos="0">
                <a:srgbClr val="000082">
                  <a:alpha val="50000"/>
                </a:srgbClr>
              </a:gs>
              <a:gs pos="30000">
                <a:srgbClr val="66008F">
                  <a:alpha val="50000"/>
                </a:srgbClr>
              </a:gs>
              <a:gs pos="64999">
                <a:srgbClr val="BA0066">
                  <a:alpha val="50000"/>
                </a:srgbClr>
              </a:gs>
              <a:gs pos="89999">
                <a:srgbClr val="FF0000">
                  <a:alpha val="50000"/>
                </a:srgbClr>
              </a:gs>
              <a:gs pos="100000">
                <a:srgbClr val="FF8200">
                  <a:alpha val="5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8854" name="AutoShape 6" descr="Image result for ni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56" name="AutoShape 8" descr="Image result for ni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70"/>
          <p:cNvGrpSpPr/>
          <p:nvPr/>
        </p:nvGrpSpPr>
        <p:grpSpPr>
          <a:xfrm>
            <a:off x="498140" y="533400"/>
            <a:ext cx="8275026" cy="5800726"/>
            <a:chOff x="498140" y="533400"/>
            <a:chExt cx="8275026" cy="5800726"/>
          </a:xfrm>
        </p:grpSpPr>
        <p:grpSp>
          <p:nvGrpSpPr>
            <p:cNvPr id="3" name="Group 73"/>
            <p:cNvGrpSpPr/>
            <p:nvPr/>
          </p:nvGrpSpPr>
          <p:grpSpPr>
            <a:xfrm>
              <a:off x="498140" y="1752600"/>
              <a:ext cx="1559260" cy="1907977"/>
              <a:chOff x="498140" y="1752600"/>
              <a:chExt cx="1559260" cy="1907977"/>
            </a:xfrm>
          </p:grpSpPr>
          <p:pic>
            <p:nvPicPr>
              <p:cNvPr id="2066" name="Picture 18" descr="https://booksntea.files.wordpress.com/2011/03/keep-calm-and-carry-on-mug-larg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62000" y="1752600"/>
                <a:ext cx="1295400" cy="1295400"/>
              </a:xfrm>
              <a:prstGeom prst="rect">
                <a:avLst/>
              </a:prstGeom>
              <a:noFill/>
            </p:spPr>
          </p:pic>
          <p:grpSp>
            <p:nvGrpSpPr>
              <p:cNvPr id="4" name="Group 72"/>
              <p:cNvGrpSpPr/>
              <p:nvPr/>
            </p:nvGrpSpPr>
            <p:grpSpPr>
              <a:xfrm>
                <a:off x="498140" y="3048000"/>
                <a:ext cx="1556836" cy="612577"/>
                <a:chOff x="498140" y="3048000"/>
                <a:chExt cx="1556836" cy="612577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498140" y="3048000"/>
                  <a:ext cx="1556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Phenomenon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10574" y="3352800"/>
                  <a:ext cx="13319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Cooling of Tea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5" name="Group 71"/>
            <p:cNvGrpSpPr/>
            <p:nvPr/>
          </p:nvGrpSpPr>
          <p:grpSpPr>
            <a:xfrm>
              <a:off x="1219200" y="609600"/>
              <a:ext cx="1901984" cy="1724026"/>
              <a:chOff x="1219200" y="609600"/>
              <a:chExt cx="1901984" cy="1724026"/>
            </a:xfrm>
          </p:grpSpPr>
          <p:pic>
            <p:nvPicPr>
              <p:cNvPr id="2056" name="Picture 8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219200" y="1066800"/>
                <a:ext cx="1901984" cy="12668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9" name="Group 70"/>
              <p:cNvGrpSpPr/>
              <p:nvPr/>
            </p:nvGrpSpPr>
            <p:grpSpPr>
              <a:xfrm>
                <a:off x="1559259" y="609600"/>
                <a:ext cx="1343060" cy="612577"/>
                <a:chOff x="1559259" y="609600"/>
                <a:chExt cx="1343060" cy="612577"/>
              </a:xfrm>
            </p:grpSpPr>
            <p:sp>
              <p:nvSpPr>
                <p:cNvPr id="32" name="TextBox 31"/>
                <p:cNvSpPr txBox="1"/>
                <p:nvPr/>
              </p:nvSpPr>
              <p:spPr>
                <a:xfrm>
                  <a:off x="1559259" y="609600"/>
                  <a:ext cx="13430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Transducer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1566985" y="914400"/>
                  <a:ext cx="13276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Thermocouple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0" name="Group 69"/>
            <p:cNvGrpSpPr/>
            <p:nvPr/>
          </p:nvGrpSpPr>
          <p:grpSpPr>
            <a:xfrm>
              <a:off x="3124200" y="533400"/>
              <a:ext cx="2116028" cy="1676400"/>
              <a:chOff x="3124200" y="533400"/>
              <a:chExt cx="2116028" cy="1676400"/>
            </a:xfrm>
          </p:grpSpPr>
          <p:pic>
            <p:nvPicPr>
              <p:cNvPr id="2057" name="Picture 9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352800" y="1066800"/>
                <a:ext cx="1230406" cy="1143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11" name="Group 36"/>
              <p:cNvGrpSpPr/>
              <p:nvPr/>
            </p:nvGrpSpPr>
            <p:grpSpPr>
              <a:xfrm>
                <a:off x="3124200" y="533400"/>
                <a:ext cx="2116028" cy="612577"/>
                <a:chOff x="3509063" y="533400"/>
                <a:chExt cx="2116028" cy="612577"/>
              </a:xfrm>
            </p:grpSpPr>
            <p:sp>
              <p:nvSpPr>
                <p:cNvPr id="35" name="TextBox 34"/>
                <p:cNvSpPr txBox="1"/>
                <p:nvPr/>
              </p:nvSpPr>
              <p:spPr>
                <a:xfrm>
                  <a:off x="3532179" y="533400"/>
                  <a:ext cx="20697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Signal Conditioner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509063" y="838200"/>
                  <a:ext cx="21160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Amplifier, Low pass filter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2" name="Group 74"/>
            <p:cNvGrpSpPr/>
            <p:nvPr/>
          </p:nvGrpSpPr>
          <p:grpSpPr>
            <a:xfrm>
              <a:off x="5334000" y="533400"/>
              <a:ext cx="1913156" cy="1483399"/>
              <a:chOff x="5334000" y="533400"/>
              <a:chExt cx="1913156" cy="1483399"/>
            </a:xfrm>
          </p:grpSpPr>
          <p:grpSp>
            <p:nvGrpSpPr>
              <p:cNvPr id="13" name="Group 25"/>
              <p:cNvGrpSpPr/>
              <p:nvPr/>
            </p:nvGrpSpPr>
            <p:grpSpPr>
              <a:xfrm>
                <a:off x="5334000" y="1143000"/>
                <a:ext cx="1676400" cy="873799"/>
                <a:chOff x="1752600" y="1295400"/>
                <a:chExt cx="4933950" cy="2571750"/>
              </a:xfrm>
            </p:grpSpPr>
            <p:pic>
              <p:nvPicPr>
                <p:cNvPr id="2055" name="Picture 7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752600" y="1295400"/>
                  <a:ext cx="2371725" cy="20669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058" name="Picture 10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2286000" y="1447800"/>
                  <a:ext cx="4400550" cy="24193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14" name="Group 37"/>
              <p:cNvGrpSpPr/>
              <p:nvPr/>
            </p:nvGrpSpPr>
            <p:grpSpPr>
              <a:xfrm>
                <a:off x="5497958" y="533400"/>
                <a:ext cx="1749198" cy="612577"/>
                <a:chOff x="3520621" y="533400"/>
                <a:chExt cx="1749198" cy="612577"/>
              </a:xfrm>
            </p:grpSpPr>
            <p:sp>
              <p:nvSpPr>
                <p:cNvPr id="39" name="TextBox 38"/>
                <p:cNvSpPr txBox="1"/>
                <p:nvPr/>
              </p:nvSpPr>
              <p:spPr>
                <a:xfrm>
                  <a:off x="3520621" y="533400"/>
                  <a:ext cx="17491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DAQ Hardware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635236" y="838200"/>
                  <a:ext cx="15199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NI </a:t>
                  </a:r>
                  <a:r>
                    <a:rPr lang="en-US" sz="1400" i="1" dirty="0" err="1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CompactDAQ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5" name="Group 75"/>
            <p:cNvGrpSpPr/>
            <p:nvPr/>
          </p:nvGrpSpPr>
          <p:grpSpPr>
            <a:xfrm>
              <a:off x="6934200" y="1524000"/>
              <a:ext cx="1795684" cy="1530729"/>
              <a:chOff x="6934200" y="1524000"/>
              <a:chExt cx="1795684" cy="1530729"/>
            </a:xfrm>
          </p:grpSpPr>
          <p:grpSp>
            <p:nvGrpSpPr>
              <p:cNvPr id="16" name="Group 28"/>
              <p:cNvGrpSpPr/>
              <p:nvPr/>
            </p:nvGrpSpPr>
            <p:grpSpPr>
              <a:xfrm>
                <a:off x="7162800" y="2133600"/>
                <a:ext cx="1447800" cy="921129"/>
                <a:chOff x="3581400" y="3048000"/>
                <a:chExt cx="1981200" cy="1260492"/>
              </a:xfrm>
            </p:grpSpPr>
            <p:pic>
              <p:nvPicPr>
                <p:cNvPr id="2054" name="Picture 6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3581400" y="3048000"/>
                  <a:ext cx="1981200" cy="12604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067" name="Picture 19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038600" y="3161652"/>
                  <a:ext cx="762002" cy="4959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17" name="Group 40"/>
              <p:cNvGrpSpPr/>
              <p:nvPr/>
            </p:nvGrpSpPr>
            <p:grpSpPr>
              <a:xfrm>
                <a:off x="6934200" y="1524000"/>
                <a:ext cx="1795684" cy="612577"/>
                <a:chOff x="3597164" y="533400"/>
                <a:chExt cx="1795684" cy="612577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3896124" y="533400"/>
                  <a:ext cx="11977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Computer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3597164" y="838200"/>
                  <a:ext cx="17956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Brought to you by IT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8" name="Group 78"/>
            <p:cNvGrpSpPr/>
            <p:nvPr/>
          </p:nvGrpSpPr>
          <p:grpSpPr>
            <a:xfrm>
              <a:off x="6248400" y="4038600"/>
              <a:ext cx="1140056" cy="1470026"/>
              <a:chOff x="6248400" y="4038600"/>
              <a:chExt cx="1140056" cy="1470026"/>
            </a:xfrm>
          </p:grpSpPr>
          <p:pic>
            <p:nvPicPr>
              <p:cNvPr id="2060" name="Picture 12"/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324600" y="4648200"/>
                <a:ext cx="906934" cy="860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19" name="Group 43"/>
              <p:cNvGrpSpPr/>
              <p:nvPr/>
            </p:nvGrpSpPr>
            <p:grpSpPr>
              <a:xfrm>
                <a:off x="6248400" y="4038600"/>
                <a:ext cx="1140056" cy="612577"/>
                <a:chOff x="3784715" y="533400"/>
                <a:chExt cx="1140056" cy="612577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3832805" y="533400"/>
                  <a:ext cx="1043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Analysis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784715" y="838200"/>
                  <a:ext cx="11400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Curve fitting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20" name="Group 79"/>
            <p:cNvGrpSpPr/>
            <p:nvPr/>
          </p:nvGrpSpPr>
          <p:grpSpPr>
            <a:xfrm>
              <a:off x="4343400" y="3276600"/>
              <a:ext cx="1607726" cy="1572090"/>
              <a:chOff x="4343400" y="3276600"/>
              <a:chExt cx="1607726" cy="1572090"/>
            </a:xfrm>
          </p:grpSpPr>
          <p:pic>
            <p:nvPicPr>
              <p:cNvPr id="2062" name="Picture 14"/>
              <p:cNvPicPr>
                <a:picLocks noChangeAspect="1" noChangeArrowheads="1"/>
              </p:cNvPicPr>
              <p:nvPr/>
            </p:nvPicPr>
            <p:blipFill>
              <a:blip r:embed="rId10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343400" y="3657600"/>
                <a:ext cx="1607726" cy="11910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4724400" y="3276600"/>
                <a:ext cx="954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Plotting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1" name="Group 77"/>
            <p:cNvGrpSpPr/>
            <p:nvPr/>
          </p:nvGrpSpPr>
          <p:grpSpPr>
            <a:xfrm>
              <a:off x="7573251" y="4495800"/>
              <a:ext cx="1189749" cy="1452946"/>
              <a:chOff x="7573251" y="4495800"/>
              <a:chExt cx="1189749" cy="1452946"/>
            </a:xfrm>
          </p:grpSpPr>
          <p:pic>
            <p:nvPicPr>
              <p:cNvPr id="2059" name="Picture 11"/>
              <p:cNvPicPr>
                <a:picLocks noChangeAspect="1" noChangeArrowheads="1"/>
              </p:cNvPicPr>
              <p:nvPr/>
            </p:nvPicPr>
            <p:blipFill>
              <a:blip r:embed="rId11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725651" y="5105400"/>
                <a:ext cx="866774" cy="843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22" name="Group 49"/>
              <p:cNvGrpSpPr/>
              <p:nvPr/>
            </p:nvGrpSpPr>
            <p:grpSpPr>
              <a:xfrm>
                <a:off x="7573251" y="4495800"/>
                <a:ext cx="1189749" cy="612577"/>
                <a:chOff x="3784715" y="533400"/>
                <a:chExt cx="1189749" cy="612577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4037188" y="533400"/>
                  <a:ext cx="6848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DAQ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3784715" y="838200"/>
                  <a:ext cx="118974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Analog Input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23" name="Group 80"/>
            <p:cNvGrpSpPr/>
            <p:nvPr/>
          </p:nvGrpSpPr>
          <p:grpSpPr>
            <a:xfrm>
              <a:off x="4552732" y="4876800"/>
              <a:ext cx="1467068" cy="1457326"/>
              <a:chOff x="4552732" y="4876800"/>
              <a:chExt cx="1467068" cy="1457326"/>
            </a:xfrm>
          </p:grpSpPr>
          <p:pic>
            <p:nvPicPr>
              <p:cNvPr id="2061" name="Picture 13"/>
              <p:cNvPicPr>
                <a:picLocks noChangeAspect="1" noChangeArrowheads="1"/>
              </p:cNvPicPr>
              <p:nvPr/>
            </p:nvPicPr>
            <p:blipFill>
              <a:blip r:embed="rId1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876800" y="5486400"/>
                <a:ext cx="847726" cy="8477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24" name="Group 52"/>
              <p:cNvGrpSpPr/>
              <p:nvPr/>
            </p:nvGrpSpPr>
            <p:grpSpPr>
              <a:xfrm>
                <a:off x="4552732" y="4876800"/>
                <a:ext cx="1467068" cy="612577"/>
                <a:chOff x="3808760" y="533400"/>
                <a:chExt cx="1467068" cy="612577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3808760" y="533400"/>
                  <a:ext cx="14670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Storing Data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4001922" y="838200"/>
                  <a:ext cx="10807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HDF5 Files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25" name="Group 81"/>
            <p:cNvGrpSpPr/>
            <p:nvPr/>
          </p:nvGrpSpPr>
          <p:grpSpPr>
            <a:xfrm>
              <a:off x="2362200" y="3657600"/>
              <a:ext cx="1402948" cy="2220402"/>
              <a:chOff x="2362200" y="3657600"/>
              <a:chExt cx="1402948" cy="2220402"/>
            </a:xfrm>
          </p:grpSpPr>
          <p:pic>
            <p:nvPicPr>
              <p:cNvPr id="2063" name="Picture 15"/>
              <p:cNvPicPr>
                <a:picLocks noChangeAspect="1" noChangeArrowheads="1"/>
              </p:cNvPicPr>
              <p:nvPr/>
            </p:nvPicPr>
            <p:blipFill>
              <a:blip r:embed="rId1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438400" y="4267200"/>
                <a:ext cx="1245656" cy="16108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2362200" y="3657600"/>
                <a:ext cx="14029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Thesis/</a:t>
                </a:r>
              </a:p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Dissertation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6" name="Group 82"/>
            <p:cNvGrpSpPr/>
            <p:nvPr/>
          </p:nvGrpSpPr>
          <p:grpSpPr>
            <a:xfrm>
              <a:off x="533400" y="4050268"/>
              <a:ext cx="1524000" cy="1969532"/>
              <a:chOff x="533400" y="4050268"/>
              <a:chExt cx="1524000" cy="1969532"/>
            </a:xfrm>
          </p:grpSpPr>
          <p:pic>
            <p:nvPicPr>
              <p:cNvPr id="2064" name="Picture 16"/>
              <p:cNvPicPr>
                <a:picLocks noChangeAspect="1" noChangeArrowheads="1"/>
              </p:cNvPicPr>
              <p:nvPr/>
            </p:nvPicPr>
            <p:blipFill>
              <a:blip r:embed="rId1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33400" y="4495800"/>
                <a:ext cx="1524000" cy="152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59" name="TextBox 58"/>
              <p:cNvSpPr txBox="1"/>
              <p:nvPr/>
            </p:nvSpPr>
            <p:spPr>
              <a:xfrm>
                <a:off x="609600" y="4050268"/>
                <a:ext cx="12105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Graduate!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7" name="Group 76"/>
            <p:cNvGrpSpPr/>
            <p:nvPr/>
          </p:nvGrpSpPr>
          <p:grpSpPr>
            <a:xfrm>
              <a:off x="6934200" y="3212154"/>
              <a:ext cx="1838966" cy="1283646"/>
              <a:chOff x="6934200" y="3212154"/>
              <a:chExt cx="1838966" cy="1283646"/>
            </a:xfrm>
          </p:grpSpPr>
          <p:pic>
            <p:nvPicPr>
              <p:cNvPr id="63" name="Picture 62" descr="labview.png"/>
              <p:cNvPicPr>
                <a:picLocks noChangeAspect="1"/>
              </p:cNvPicPr>
              <p:nvPr/>
            </p:nvPicPr>
            <p:blipFill>
              <a:blip r:embed="rId1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467600" y="3581486"/>
                <a:ext cx="786344" cy="914314"/>
              </a:xfrm>
              <a:prstGeom prst="rect">
                <a:avLst/>
              </a:prstGeom>
            </p:spPr>
          </p:pic>
          <p:sp>
            <p:nvSpPr>
              <p:cNvPr id="64" name="TextBox 63"/>
              <p:cNvSpPr txBox="1"/>
              <p:nvPr/>
            </p:nvSpPr>
            <p:spPr>
              <a:xfrm>
                <a:off x="6934200" y="3212154"/>
                <a:ext cx="1838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Software Basics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78858" name="AutoShape 10" descr="Image result for ni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124200" y="533400"/>
            <a:ext cx="2116028" cy="1676400"/>
            <a:chOff x="3124200" y="533400"/>
            <a:chExt cx="2116028" cy="1676400"/>
          </a:xfrm>
        </p:grpSpPr>
        <p:pic>
          <p:nvPicPr>
            <p:cNvPr id="72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52800" y="1066800"/>
              <a:ext cx="1230406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73" name="Group 36"/>
            <p:cNvGrpSpPr/>
            <p:nvPr/>
          </p:nvGrpSpPr>
          <p:grpSpPr>
            <a:xfrm>
              <a:off x="3124200" y="533400"/>
              <a:ext cx="2116028" cy="612577"/>
              <a:chOff x="3509063" y="533400"/>
              <a:chExt cx="2116028" cy="612577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532179" y="533400"/>
                <a:ext cx="2069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Signal Conditioner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509063" y="838200"/>
                <a:ext cx="2116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Amplifier, Low pass filter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76" name="Group 75"/>
          <p:cNvGrpSpPr/>
          <p:nvPr/>
        </p:nvGrpSpPr>
        <p:grpSpPr>
          <a:xfrm>
            <a:off x="1219200" y="609600"/>
            <a:ext cx="1901984" cy="1724026"/>
            <a:chOff x="1219200" y="609600"/>
            <a:chExt cx="1901984" cy="1724026"/>
          </a:xfrm>
        </p:grpSpPr>
        <p:pic>
          <p:nvPicPr>
            <p:cNvPr id="77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9200" y="1066800"/>
              <a:ext cx="1901984" cy="1266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79" name="Group 70"/>
            <p:cNvGrpSpPr/>
            <p:nvPr/>
          </p:nvGrpSpPr>
          <p:grpSpPr>
            <a:xfrm>
              <a:off x="1559259" y="609600"/>
              <a:ext cx="1343060" cy="612577"/>
              <a:chOff x="1559259" y="609600"/>
              <a:chExt cx="1343060" cy="612577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1559259" y="609600"/>
                <a:ext cx="1343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Transducer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566985" y="914400"/>
                <a:ext cx="13276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Thermocouple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Conditioning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>
            <a:normAutofit lnSpcReduction="10000"/>
          </a:bodyPr>
          <a:lstStyle/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Modify the transducer output so that it can be accurately measured by the DAQ system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Some basic signal conditioning is often included with some transducers and some DAQ systems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X -&gt; Voltage conversion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Amplification</a:t>
            </a:r>
          </a:p>
          <a:p>
            <a:pPr lvl="1"/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Anti-aliasing filters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Amplification/Attenuation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Small signals (typ. &lt;100 mV) should be amplified to a range readable by the ADC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Large signals (&gt;5 – 10 V) voltage signals need to be attenuated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Filtering</a:t>
            </a:r>
          </a:p>
          <a:p>
            <a:pPr lvl="1"/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Noise: use low-pass or notch filters to remove known noise sources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Anti-aliasing filter: a low-pass filter designed to prevent high-frequency components from being digitized and aliased by the DAQ system</a:t>
            </a:r>
            <a:endParaRPr lang="en-US" b="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Conditioning 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Voltage Isolation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Allows signals at high potential differences to be safely connected to a DAQ system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Linearization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Corrects for non-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linearities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in the transducer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 modern systems this is usually done in software</a:t>
            </a:r>
          </a:p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Transconductance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etc.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Convert current signals to voltage signals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Other conversions possible as well (i.e. resistance to voltage, pulse-train to voltage, etc.)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Excitation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Some sensors, e.g. RTDs and strain gauges, require a power source to excite them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Not strictly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signal conditioning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dirty="0" smtClean="0"/>
              <a:t>Signal Conditioning—Hardware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5410200" cy="4953000"/>
          </a:xfrm>
        </p:spPr>
        <p:txBody>
          <a:bodyPr>
            <a:normAutofit/>
          </a:bodyPr>
          <a:lstStyle/>
          <a:p>
            <a:r>
              <a:rPr lang="en-US" b="0" dirty="0" smtClean="0"/>
              <a:t>Amplifiers and filters often build into DAQ hardware</a:t>
            </a:r>
          </a:p>
          <a:p>
            <a:r>
              <a:rPr lang="en-US" b="0" dirty="0" smtClean="0"/>
              <a:t>Rack and rail systems</a:t>
            </a:r>
          </a:p>
          <a:p>
            <a:pPr lvl="1"/>
            <a:r>
              <a:rPr lang="en-US" dirty="0" smtClean="0"/>
              <a:t>NI SCXI</a:t>
            </a:r>
          </a:p>
          <a:p>
            <a:pPr lvl="1"/>
            <a:r>
              <a:rPr lang="en-US" b="0" dirty="0" smtClean="0"/>
              <a:t>Omega DRG or OM7</a:t>
            </a:r>
          </a:p>
          <a:p>
            <a:r>
              <a:rPr lang="en-US" b="0" dirty="0" smtClean="0"/>
              <a:t>Custom solutions</a:t>
            </a:r>
          </a:p>
          <a:p>
            <a:pPr lvl="1"/>
            <a:r>
              <a:rPr lang="en-US" dirty="0" smtClean="0"/>
              <a:t>Build it yourself</a:t>
            </a:r>
            <a:endParaRPr lang="en-US" b="0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pic>
        <p:nvPicPr>
          <p:cNvPr id="17410" name="Picture 2" descr="DRG Series Din Rail Mount Signal Condition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4191000"/>
            <a:ext cx="1905000" cy="1666875"/>
          </a:xfrm>
          <a:prstGeom prst="rect">
            <a:avLst/>
          </a:prstGeom>
          <a:noFill/>
        </p:spPr>
      </p:pic>
      <p:pic>
        <p:nvPicPr>
          <p:cNvPr id="17412" name="Picture 4" descr="Image result for scx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1600200"/>
            <a:ext cx="2743200" cy="198466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477000" y="3581400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NI SCXI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43600" y="5867400"/>
            <a:ext cx="185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Omega DRG Module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ircular Arrow 68"/>
          <p:cNvSpPr/>
          <p:nvPr/>
        </p:nvSpPr>
        <p:spPr>
          <a:xfrm>
            <a:off x="990600" y="1066800"/>
            <a:ext cx="7162800" cy="4876800"/>
          </a:xfrm>
          <a:prstGeom prst="circularArrow">
            <a:avLst>
              <a:gd name="adj1" fmla="val 13937"/>
              <a:gd name="adj2" fmla="val 952624"/>
              <a:gd name="adj3" fmla="val 8800799"/>
              <a:gd name="adj4" fmla="val 11941561"/>
              <a:gd name="adj5" fmla="val 15132"/>
            </a:avLst>
          </a:prstGeom>
          <a:gradFill flip="none" rotWithShape="1">
            <a:gsLst>
              <a:gs pos="0">
                <a:srgbClr val="000082">
                  <a:alpha val="50000"/>
                </a:srgbClr>
              </a:gs>
              <a:gs pos="30000">
                <a:srgbClr val="66008F">
                  <a:alpha val="50000"/>
                </a:srgbClr>
              </a:gs>
              <a:gs pos="64999">
                <a:srgbClr val="BA0066">
                  <a:alpha val="50000"/>
                </a:srgbClr>
              </a:gs>
              <a:gs pos="89999">
                <a:srgbClr val="FF0000">
                  <a:alpha val="50000"/>
                </a:srgbClr>
              </a:gs>
              <a:gs pos="100000">
                <a:srgbClr val="FF8200">
                  <a:alpha val="5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8854" name="AutoShape 6" descr="Image result for ni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56" name="AutoShape 8" descr="Image result for ni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70"/>
          <p:cNvGrpSpPr/>
          <p:nvPr/>
        </p:nvGrpSpPr>
        <p:grpSpPr>
          <a:xfrm>
            <a:off x="498140" y="533400"/>
            <a:ext cx="8275026" cy="5800726"/>
            <a:chOff x="498140" y="533400"/>
            <a:chExt cx="8275026" cy="5800726"/>
          </a:xfrm>
        </p:grpSpPr>
        <p:grpSp>
          <p:nvGrpSpPr>
            <p:cNvPr id="3" name="Group 73"/>
            <p:cNvGrpSpPr/>
            <p:nvPr/>
          </p:nvGrpSpPr>
          <p:grpSpPr>
            <a:xfrm>
              <a:off x="498140" y="1752600"/>
              <a:ext cx="1559260" cy="1907977"/>
              <a:chOff x="498140" y="1752600"/>
              <a:chExt cx="1559260" cy="1907977"/>
            </a:xfrm>
          </p:grpSpPr>
          <p:pic>
            <p:nvPicPr>
              <p:cNvPr id="2066" name="Picture 18" descr="https://booksntea.files.wordpress.com/2011/03/keep-calm-and-carry-on-mug-larg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62000" y="1752600"/>
                <a:ext cx="1295400" cy="1295400"/>
              </a:xfrm>
              <a:prstGeom prst="rect">
                <a:avLst/>
              </a:prstGeom>
              <a:noFill/>
            </p:spPr>
          </p:pic>
          <p:grpSp>
            <p:nvGrpSpPr>
              <p:cNvPr id="4" name="Group 72"/>
              <p:cNvGrpSpPr/>
              <p:nvPr/>
            </p:nvGrpSpPr>
            <p:grpSpPr>
              <a:xfrm>
                <a:off x="498140" y="3048000"/>
                <a:ext cx="1556836" cy="612577"/>
                <a:chOff x="498140" y="3048000"/>
                <a:chExt cx="1556836" cy="612577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498140" y="3048000"/>
                  <a:ext cx="1556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Phenomenon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10574" y="3352800"/>
                  <a:ext cx="13319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Cooling of Tea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5" name="Group 71"/>
            <p:cNvGrpSpPr/>
            <p:nvPr/>
          </p:nvGrpSpPr>
          <p:grpSpPr>
            <a:xfrm>
              <a:off x="1219200" y="609600"/>
              <a:ext cx="1901984" cy="1724026"/>
              <a:chOff x="1219200" y="609600"/>
              <a:chExt cx="1901984" cy="1724026"/>
            </a:xfrm>
          </p:grpSpPr>
          <p:pic>
            <p:nvPicPr>
              <p:cNvPr id="2056" name="Picture 8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219200" y="1066800"/>
                <a:ext cx="1901984" cy="12668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9" name="Group 70"/>
              <p:cNvGrpSpPr/>
              <p:nvPr/>
            </p:nvGrpSpPr>
            <p:grpSpPr>
              <a:xfrm>
                <a:off x="1559259" y="609600"/>
                <a:ext cx="1343060" cy="612577"/>
                <a:chOff x="1559259" y="609600"/>
                <a:chExt cx="1343060" cy="612577"/>
              </a:xfrm>
            </p:grpSpPr>
            <p:sp>
              <p:nvSpPr>
                <p:cNvPr id="32" name="TextBox 31"/>
                <p:cNvSpPr txBox="1"/>
                <p:nvPr/>
              </p:nvSpPr>
              <p:spPr>
                <a:xfrm>
                  <a:off x="1559259" y="609600"/>
                  <a:ext cx="13430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Transducer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1566985" y="914400"/>
                  <a:ext cx="13276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Thermocouple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0" name="Group 69"/>
            <p:cNvGrpSpPr/>
            <p:nvPr/>
          </p:nvGrpSpPr>
          <p:grpSpPr>
            <a:xfrm>
              <a:off x="3124200" y="533400"/>
              <a:ext cx="2116028" cy="1676400"/>
              <a:chOff x="3124200" y="533400"/>
              <a:chExt cx="2116028" cy="1676400"/>
            </a:xfrm>
          </p:grpSpPr>
          <p:pic>
            <p:nvPicPr>
              <p:cNvPr id="2057" name="Picture 9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352800" y="1066800"/>
                <a:ext cx="1230406" cy="1143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11" name="Group 36"/>
              <p:cNvGrpSpPr/>
              <p:nvPr/>
            </p:nvGrpSpPr>
            <p:grpSpPr>
              <a:xfrm>
                <a:off x="3124200" y="533400"/>
                <a:ext cx="2116028" cy="612577"/>
                <a:chOff x="3509063" y="533400"/>
                <a:chExt cx="2116028" cy="612577"/>
              </a:xfrm>
            </p:grpSpPr>
            <p:sp>
              <p:nvSpPr>
                <p:cNvPr id="35" name="TextBox 34"/>
                <p:cNvSpPr txBox="1"/>
                <p:nvPr/>
              </p:nvSpPr>
              <p:spPr>
                <a:xfrm>
                  <a:off x="3532179" y="533400"/>
                  <a:ext cx="20697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Signal Conditioner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509063" y="838200"/>
                  <a:ext cx="21160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Amplifier, Low pass filter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2" name="Group 74"/>
            <p:cNvGrpSpPr/>
            <p:nvPr/>
          </p:nvGrpSpPr>
          <p:grpSpPr>
            <a:xfrm>
              <a:off x="5334000" y="533400"/>
              <a:ext cx="1913156" cy="1483399"/>
              <a:chOff x="5334000" y="533400"/>
              <a:chExt cx="1913156" cy="1483399"/>
            </a:xfrm>
          </p:grpSpPr>
          <p:grpSp>
            <p:nvGrpSpPr>
              <p:cNvPr id="13" name="Group 25"/>
              <p:cNvGrpSpPr/>
              <p:nvPr/>
            </p:nvGrpSpPr>
            <p:grpSpPr>
              <a:xfrm>
                <a:off x="5334000" y="1143000"/>
                <a:ext cx="1676400" cy="873799"/>
                <a:chOff x="1752600" y="1295400"/>
                <a:chExt cx="4933950" cy="2571750"/>
              </a:xfrm>
            </p:grpSpPr>
            <p:pic>
              <p:nvPicPr>
                <p:cNvPr id="2055" name="Picture 7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752600" y="1295400"/>
                  <a:ext cx="2371725" cy="20669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058" name="Picture 10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2286000" y="1447800"/>
                  <a:ext cx="4400550" cy="24193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14" name="Group 37"/>
              <p:cNvGrpSpPr/>
              <p:nvPr/>
            </p:nvGrpSpPr>
            <p:grpSpPr>
              <a:xfrm>
                <a:off x="5497958" y="533400"/>
                <a:ext cx="1749198" cy="612577"/>
                <a:chOff x="3520621" y="533400"/>
                <a:chExt cx="1749198" cy="612577"/>
              </a:xfrm>
            </p:grpSpPr>
            <p:sp>
              <p:nvSpPr>
                <p:cNvPr id="39" name="TextBox 38"/>
                <p:cNvSpPr txBox="1"/>
                <p:nvPr/>
              </p:nvSpPr>
              <p:spPr>
                <a:xfrm>
                  <a:off x="3520621" y="533400"/>
                  <a:ext cx="17491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DAQ Hardware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635236" y="838200"/>
                  <a:ext cx="15199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NI </a:t>
                  </a:r>
                  <a:r>
                    <a:rPr lang="en-US" sz="1400" i="1" dirty="0" err="1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CompactDAQ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5" name="Group 75"/>
            <p:cNvGrpSpPr/>
            <p:nvPr/>
          </p:nvGrpSpPr>
          <p:grpSpPr>
            <a:xfrm>
              <a:off x="6934200" y="1524000"/>
              <a:ext cx="1795684" cy="1530729"/>
              <a:chOff x="6934200" y="1524000"/>
              <a:chExt cx="1795684" cy="1530729"/>
            </a:xfrm>
          </p:grpSpPr>
          <p:grpSp>
            <p:nvGrpSpPr>
              <p:cNvPr id="16" name="Group 28"/>
              <p:cNvGrpSpPr/>
              <p:nvPr/>
            </p:nvGrpSpPr>
            <p:grpSpPr>
              <a:xfrm>
                <a:off x="7162800" y="2133600"/>
                <a:ext cx="1447800" cy="921129"/>
                <a:chOff x="3581400" y="3048000"/>
                <a:chExt cx="1981200" cy="1260492"/>
              </a:xfrm>
            </p:grpSpPr>
            <p:pic>
              <p:nvPicPr>
                <p:cNvPr id="2054" name="Picture 6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3581400" y="3048000"/>
                  <a:ext cx="1981200" cy="12604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067" name="Picture 19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038600" y="3161652"/>
                  <a:ext cx="762002" cy="4959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17" name="Group 40"/>
              <p:cNvGrpSpPr/>
              <p:nvPr/>
            </p:nvGrpSpPr>
            <p:grpSpPr>
              <a:xfrm>
                <a:off x="6934200" y="1524000"/>
                <a:ext cx="1795684" cy="612577"/>
                <a:chOff x="3597164" y="533400"/>
                <a:chExt cx="1795684" cy="612577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3896124" y="533400"/>
                  <a:ext cx="11977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Computer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3597164" y="838200"/>
                  <a:ext cx="17956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Brought to you by IT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8" name="Group 78"/>
            <p:cNvGrpSpPr/>
            <p:nvPr/>
          </p:nvGrpSpPr>
          <p:grpSpPr>
            <a:xfrm>
              <a:off x="6248400" y="4038600"/>
              <a:ext cx="1140056" cy="1470026"/>
              <a:chOff x="6248400" y="4038600"/>
              <a:chExt cx="1140056" cy="1470026"/>
            </a:xfrm>
          </p:grpSpPr>
          <p:pic>
            <p:nvPicPr>
              <p:cNvPr id="2060" name="Picture 12"/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324600" y="4648200"/>
                <a:ext cx="906934" cy="860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19" name="Group 43"/>
              <p:cNvGrpSpPr/>
              <p:nvPr/>
            </p:nvGrpSpPr>
            <p:grpSpPr>
              <a:xfrm>
                <a:off x="6248400" y="4038600"/>
                <a:ext cx="1140056" cy="612577"/>
                <a:chOff x="3784715" y="533400"/>
                <a:chExt cx="1140056" cy="612577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3832805" y="533400"/>
                  <a:ext cx="1043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Analysis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784715" y="838200"/>
                  <a:ext cx="11400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Curve fitting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20" name="Group 79"/>
            <p:cNvGrpSpPr/>
            <p:nvPr/>
          </p:nvGrpSpPr>
          <p:grpSpPr>
            <a:xfrm>
              <a:off x="4343400" y="3276600"/>
              <a:ext cx="1607726" cy="1572090"/>
              <a:chOff x="4343400" y="3276600"/>
              <a:chExt cx="1607726" cy="1572090"/>
            </a:xfrm>
          </p:grpSpPr>
          <p:pic>
            <p:nvPicPr>
              <p:cNvPr id="2062" name="Picture 14"/>
              <p:cNvPicPr>
                <a:picLocks noChangeAspect="1" noChangeArrowheads="1"/>
              </p:cNvPicPr>
              <p:nvPr/>
            </p:nvPicPr>
            <p:blipFill>
              <a:blip r:embed="rId10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343400" y="3657600"/>
                <a:ext cx="1607726" cy="11910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4724400" y="3276600"/>
                <a:ext cx="954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Plotting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1" name="Group 77"/>
            <p:cNvGrpSpPr/>
            <p:nvPr/>
          </p:nvGrpSpPr>
          <p:grpSpPr>
            <a:xfrm>
              <a:off x="7573251" y="4495800"/>
              <a:ext cx="1189749" cy="1452946"/>
              <a:chOff x="7573251" y="4495800"/>
              <a:chExt cx="1189749" cy="1452946"/>
            </a:xfrm>
          </p:grpSpPr>
          <p:pic>
            <p:nvPicPr>
              <p:cNvPr id="2059" name="Picture 11"/>
              <p:cNvPicPr>
                <a:picLocks noChangeAspect="1" noChangeArrowheads="1"/>
              </p:cNvPicPr>
              <p:nvPr/>
            </p:nvPicPr>
            <p:blipFill>
              <a:blip r:embed="rId11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725651" y="5105400"/>
                <a:ext cx="866774" cy="843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22" name="Group 49"/>
              <p:cNvGrpSpPr/>
              <p:nvPr/>
            </p:nvGrpSpPr>
            <p:grpSpPr>
              <a:xfrm>
                <a:off x="7573251" y="4495800"/>
                <a:ext cx="1189749" cy="612577"/>
                <a:chOff x="3784715" y="533400"/>
                <a:chExt cx="1189749" cy="612577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4037188" y="533400"/>
                  <a:ext cx="6848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DAQ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3784715" y="838200"/>
                  <a:ext cx="118974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Analog Input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23" name="Group 80"/>
            <p:cNvGrpSpPr/>
            <p:nvPr/>
          </p:nvGrpSpPr>
          <p:grpSpPr>
            <a:xfrm>
              <a:off x="4552732" y="4876800"/>
              <a:ext cx="1467068" cy="1457326"/>
              <a:chOff x="4552732" y="4876800"/>
              <a:chExt cx="1467068" cy="1457326"/>
            </a:xfrm>
          </p:grpSpPr>
          <p:pic>
            <p:nvPicPr>
              <p:cNvPr id="2061" name="Picture 13"/>
              <p:cNvPicPr>
                <a:picLocks noChangeAspect="1" noChangeArrowheads="1"/>
              </p:cNvPicPr>
              <p:nvPr/>
            </p:nvPicPr>
            <p:blipFill>
              <a:blip r:embed="rId1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876800" y="5486400"/>
                <a:ext cx="847726" cy="8477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24" name="Group 52"/>
              <p:cNvGrpSpPr/>
              <p:nvPr/>
            </p:nvGrpSpPr>
            <p:grpSpPr>
              <a:xfrm>
                <a:off x="4552732" y="4876800"/>
                <a:ext cx="1467068" cy="612577"/>
                <a:chOff x="3808760" y="533400"/>
                <a:chExt cx="1467068" cy="612577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3808760" y="533400"/>
                  <a:ext cx="14670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Storing Data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4001922" y="838200"/>
                  <a:ext cx="10807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HDF5 Files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25" name="Group 81"/>
            <p:cNvGrpSpPr/>
            <p:nvPr/>
          </p:nvGrpSpPr>
          <p:grpSpPr>
            <a:xfrm>
              <a:off x="2362200" y="3657600"/>
              <a:ext cx="1402948" cy="2220402"/>
              <a:chOff x="2362200" y="3657600"/>
              <a:chExt cx="1402948" cy="2220402"/>
            </a:xfrm>
          </p:grpSpPr>
          <p:pic>
            <p:nvPicPr>
              <p:cNvPr id="2063" name="Picture 15"/>
              <p:cNvPicPr>
                <a:picLocks noChangeAspect="1" noChangeArrowheads="1"/>
              </p:cNvPicPr>
              <p:nvPr/>
            </p:nvPicPr>
            <p:blipFill>
              <a:blip r:embed="rId1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438400" y="4267200"/>
                <a:ext cx="1245656" cy="16108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2362200" y="3657600"/>
                <a:ext cx="14029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Thesis/</a:t>
                </a:r>
              </a:p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Dissertation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6" name="Group 82"/>
            <p:cNvGrpSpPr/>
            <p:nvPr/>
          </p:nvGrpSpPr>
          <p:grpSpPr>
            <a:xfrm>
              <a:off x="533400" y="4050268"/>
              <a:ext cx="1524000" cy="1969532"/>
              <a:chOff x="533400" y="4050268"/>
              <a:chExt cx="1524000" cy="1969532"/>
            </a:xfrm>
          </p:grpSpPr>
          <p:pic>
            <p:nvPicPr>
              <p:cNvPr id="2064" name="Picture 16"/>
              <p:cNvPicPr>
                <a:picLocks noChangeAspect="1" noChangeArrowheads="1"/>
              </p:cNvPicPr>
              <p:nvPr/>
            </p:nvPicPr>
            <p:blipFill>
              <a:blip r:embed="rId1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33400" y="4495800"/>
                <a:ext cx="1524000" cy="152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59" name="TextBox 58"/>
              <p:cNvSpPr txBox="1"/>
              <p:nvPr/>
            </p:nvSpPr>
            <p:spPr>
              <a:xfrm>
                <a:off x="609600" y="4050268"/>
                <a:ext cx="12105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Graduate!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7" name="Group 76"/>
            <p:cNvGrpSpPr/>
            <p:nvPr/>
          </p:nvGrpSpPr>
          <p:grpSpPr>
            <a:xfrm>
              <a:off x="6934200" y="3212154"/>
              <a:ext cx="1838966" cy="1283646"/>
              <a:chOff x="6934200" y="3212154"/>
              <a:chExt cx="1838966" cy="1283646"/>
            </a:xfrm>
          </p:grpSpPr>
          <p:pic>
            <p:nvPicPr>
              <p:cNvPr id="63" name="Picture 62" descr="labview.png"/>
              <p:cNvPicPr>
                <a:picLocks noChangeAspect="1"/>
              </p:cNvPicPr>
              <p:nvPr/>
            </p:nvPicPr>
            <p:blipFill>
              <a:blip r:embed="rId1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467600" y="3581486"/>
                <a:ext cx="786344" cy="914314"/>
              </a:xfrm>
              <a:prstGeom prst="rect">
                <a:avLst/>
              </a:prstGeom>
            </p:spPr>
          </p:pic>
          <p:sp>
            <p:nvSpPr>
              <p:cNvPr id="64" name="TextBox 63"/>
              <p:cNvSpPr txBox="1"/>
              <p:nvPr/>
            </p:nvSpPr>
            <p:spPr>
              <a:xfrm>
                <a:off x="6934200" y="3212154"/>
                <a:ext cx="1838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Software Basics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78858" name="AutoShape 10" descr="Image result for ni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" name="Group 70"/>
          <p:cNvGrpSpPr/>
          <p:nvPr/>
        </p:nvGrpSpPr>
        <p:grpSpPr>
          <a:xfrm>
            <a:off x="3124200" y="533400"/>
            <a:ext cx="2116028" cy="1676400"/>
            <a:chOff x="3124200" y="533400"/>
            <a:chExt cx="2116028" cy="1676400"/>
          </a:xfrm>
        </p:grpSpPr>
        <p:pic>
          <p:nvPicPr>
            <p:cNvPr id="72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52800" y="1066800"/>
              <a:ext cx="1230406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29" name="Group 36"/>
            <p:cNvGrpSpPr/>
            <p:nvPr/>
          </p:nvGrpSpPr>
          <p:grpSpPr>
            <a:xfrm>
              <a:off x="3124200" y="533400"/>
              <a:ext cx="2116028" cy="612577"/>
              <a:chOff x="3509063" y="533400"/>
              <a:chExt cx="2116028" cy="612577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532179" y="533400"/>
                <a:ext cx="2069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Signal Conditioner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509063" y="838200"/>
                <a:ext cx="2116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Amplifier, Low pass filter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76" name="Group 75"/>
          <p:cNvGrpSpPr/>
          <p:nvPr/>
        </p:nvGrpSpPr>
        <p:grpSpPr>
          <a:xfrm>
            <a:off x="5334000" y="533400"/>
            <a:ext cx="1913156" cy="1483399"/>
            <a:chOff x="5334000" y="533400"/>
            <a:chExt cx="1913156" cy="1483399"/>
          </a:xfrm>
        </p:grpSpPr>
        <p:grpSp>
          <p:nvGrpSpPr>
            <p:cNvPr id="78" name="Group 25"/>
            <p:cNvGrpSpPr/>
            <p:nvPr/>
          </p:nvGrpSpPr>
          <p:grpSpPr>
            <a:xfrm>
              <a:off x="5334000" y="1143000"/>
              <a:ext cx="1676400" cy="873798"/>
              <a:chOff x="1752600" y="1295400"/>
              <a:chExt cx="4933950" cy="2571750"/>
            </a:xfrm>
          </p:grpSpPr>
          <p:pic>
            <p:nvPicPr>
              <p:cNvPr id="84" name="Picture 7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752600" y="1295400"/>
                <a:ext cx="2371725" cy="2066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85" name="Picture 10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286000" y="1447800"/>
                <a:ext cx="4400550" cy="2419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79" name="Group 37"/>
            <p:cNvGrpSpPr/>
            <p:nvPr/>
          </p:nvGrpSpPr>
          <p:grpSpPr>
            <a:xfrm>
              <a:off x="5497958" y="533400"/>
              <a:ext cx="1749198" cy="612577"/>
              <a:chOff x="3520621" y="533400"/>
              <a:chExt cx="1749198" cy="612577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3520621" y="533400"/>
                <a:ext cx="1749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DAQ Hardware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635236" y="838200"/>
                <a:ext cx="15199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NI </a:t>
                </a:r>
                <a:r>
                  <a:rPr lang="en-US" sz="1400" i="1" dirty="0" err="1" smtClean="0">
                    <a:latin typeface="Arial" pitchFamily="34" charset="0"/>
                    <a:cs typeface="Arial" pitchFamily="34" charset="0"/>
                  </a:rPr>
                  <a:t>CompactDAQ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Input Digitization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grpSp>
        <p:nvGrpSpPr>
          <p:cNvPr id="2" name="Group 31"/>
          <p:cNvGrpSpPr/>
          <p:nvPr/>
        </p:nvGrpSpPr>
        <p:grpSpPr>
          <a:xfrm>
            <a:off x="457200" y="1219200"/>
            <a:ext cx="5410200" cy="4788932"/>
            <a:chOff x="1752600" y="1219200"/>
            <a:chExt cx="5410200" cy="478893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05000" y="1866900"/>
              <a:ext cx="5257800" cy="3314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4191000" y="5257800"/>
              <a:ext cx="2698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Analog signal: 3 Hz Sine</a:t>
              </a:r>
              <a:endPara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6200000" flipV="1">
              <a:off x="3619500" y="4533900"/>
              <a:ext cx="914400" cy="53340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ight Brace 11"/>
            <p:cNvSpPr/>
            <p:nvPr/>
          </p:nvSpPr>
          <p:spPr>
            <a:xfrm rot="5400000">
              <a:off x="2743200" y="3352800"/>
              <a:ext cx="228600" cy="228600"/>
            </a:xfrm>
            <a:prstGeom prst="rightBrace">
              <a:avLst/>
            </a:prstGeom>
            <a:ln w="2222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2600" y="5638800"/>
              <a:ext cx="3454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6600"/>
                  </a:solidFill>
                  <a:latin typeface="Arial" pitchFamily="34" charset="0"/>
                  <a:cs typeface="Arial" pitchFamily="34" charset="0"/>
                </a:rPr>
                <a:t>Sampling Period: 50 ms (20 Hz)</a:t>
              </a:r>
              <a:endParaRPr lang="en-US" dirty="0">
                <a:solidFill>
                  <a:srgbClr val="0066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" name="Straight Arrow Connector 13"/>
            <p:cNvCxnSpPr>
              <a:stCxn id="13" idx="0"/>
              <a:endCxn id="12" idx="1"/>
            </p:cNvCxnSpPr>
            <p:nvPr/>
          </p:nvCxnSpPr>
          <p:spPr>
            <a:xfrm rot="16200000" flipV="1">
              <a:off x="2140048" y="4298852"/>
              <a:ext cx="2057400" cy="622496"/>
            </a:xfrm>
            <a:prstGeom prst="straightConnector1">
              <a:avLst/>
            </a:prstGeom>
            <a:ln w="190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048000" y="1219200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6600"/>
                  </a:solidFill>
                  <a:latin typeface="Arial" pitchFamily="34" charset="0"/>
                  <a:cs typeface="Arial" pitchFamily="34" charset="0"/>
                </a:rPr>
                <a:t>Digitized Samples</a:t>
              </a:r>
              <a:endParaRPr lang="en-US" dirty="0">
                <a:solidFill>
                  <a:srgbClr val="0066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>
              <a:off x="3009900" y="1638300"/>
              <a:ext cx="609600" cy="533400"/>
            </a:xfrm>
            <a:prstGeom prst="straightConnector1">
              <a:avLst/>
            </a:prstGeom>
            <a:ln w="190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16200000" flipH="1">
              <a:off x="3467100" y="1866900"/>
              <a:ext cx="838200" cy="304800"/>
            </a:xfrm>
            <a:prstGeom prst="straightConnector1">
              <a:avLst/>
            </a:prstGeom>
            <a:ln w="190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324600" y="1524000"/>
          <a:ext cx="2209800" cy="400050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865531"/>
                <a:gridCol w="583362"/>
                <a:gridCol w="760907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Sample Index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Time (s)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Voltage (V)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/>
                        <a:t>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1.7101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4.80631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/>
                        <a:t>0.10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3.94005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-0.174497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/>
                        <a:t>0.20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-4.14519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-4.69846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/>
                        <a:t>0.30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-1.37819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3.07831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/>
                        <a:t>0.40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4.99695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2.79596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/>
                        <a:t>0.50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-1.7101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-4.80631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/>
                        <a:t>0.60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-3.94005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0.174497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/>
                        <a:t>0.70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4.14519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4.69846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/>
                        <a:t>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1.37819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-3.07831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/>
                        <a:t>0.90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-4.99695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-2.79596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DAQ: Analog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Central component is the Analog-to-Digital (ADC) converter</a:t>
            </a:r>
          </a:p>
          <a:p>
            <a:pPr lvl="1"/>
            <a:r>
              <a:rPr lang="en-US" dirty="0" smtClean="0"/>
              <a:t>Digitizes the analog signal and making a digital measurement available for storage in memory</a:t>
            </a:r>
          </a:p>
          <a:p>
            <a:pPr lvl="1"/>
            <a:r>
              <a:rPr lang="en-US" b="0" dirty="0" smtClean="0"/>
              <a:t>ADC must be supported by amplifiers, clocks, multiplexers, and other items</a:t>
            </a:r>
          </a:p>
          <a:p>
            <a:r>
              <a:rPr lang="en-US" b="0" dirty="0" smtClean="0"/>
              <a:t>Typical DAQ-AI system has the following parameters:</a:t>
            </a:r>
          </a:p>
          <a:p>
            <a:pPr lvl="1"/>
            <a:r>
              <a:rPr lang="en-US" dirty="0" smtClean="0"/>
              <a:t>Differential vs. Single-ended inputs</a:t>
            </a:r>
          </a:p>
          <a:p>
            <a:pPr lvl="1"/>
            <a:r>
              <a:rPr lang="en-US" dirty="0" smtClean="0"/>
              <a:t>Voltage range and polarity (bipolar or </a:t>
            </a:r>
            <a:r>
              <a:rPr lang="en-US" dirty="0" err="1" smtClean="0"/>
              <a:t>unipolar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Gain settings</a:t>
            </a:r>
          </a:p>
          <a:p>
            <a:pPr lvl="1"/>
            <a:r>
              <a:rPr lang="en-US" dirty="0" smtClean="0"/>
              <a:t>ADC resolution</a:t>
            </a:r>
          </a:p>
          <a:p>
            <a:pPr lvl="1"/>
            <a:r>
              <a:rPr lang="en-US" dirty="0" smtClean="0"/>
              <a:t>Sampling speed and bandwidth</a:t>
            </a:r>
          </a:p>
          <a:p>
            <a:pPr lvl="1"/>
            <a:r>
              <a:rPr lang="en-US" dirty="0" smtClean="0"/>
              <a:t>Multi-channel multiplexing</a:t>
            </a:r>
          </a:p>
          <a:p>
            <a:pPr lvl="1"/>
            <a:endParaRPr lang="en-US" dirty="0" smtClean="0"/>
          </a:p>
          <a:p>
            <a:pPr lvl="1"/>
            <a:endParaRPr lang="en-US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Input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4" name="Content Placeholder 23" descr="ADCSyste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999" y="1556466"/>
            <a:ext cx="7213601" cy="4126067"/>
          </a:xfrm>
        </p:spPr>
      </p:pic>
      <p:grpSp>
        <p:nvGrpSpPr>
          <p:cNvPr id="29" name="Group 28"/>
          <p:cNvGrpSpPr/>
          <p:nvPr/>
        </p:nvGrpSpPr>
        <p:grpSpPr>
          <a:xfrm>
            <a:off x="762000" y="3124206"/>
            <a:ext cx="2309287" cy="2426726"/>
            <a:chOff x="762000" y="3124206"/>
            <a:chExt cx="2309287" cy="2426726"/>
          </a:xfrm>
        </p:grpSpPr>
        <p:sp>
          <p:nvSpPr>
            <p:cNvPr id="25" name="TextBox 24"/>
            <p:cNvSpPr txBox="1"/>
            <p:nvPr/>
          </p:nvSpPr>
          <p:spPr>
            <a:xfrm>
              <a:off x="762000" y="5181600"/>
              <a:ext cx="23092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Differential Input (DI)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7" name="Straight Arrow Connector 26"/>
            <p:cNvCxnSpPr>
              <a:stCxn id="25" idx="0"/>
            </p:cNvCxnSpPr>
            <p:nvPr/>
          </p:nvCxnSpPr>
          <p:spPr>
            <a:xfrm rot="5400000" flipH="1" flipV="1">
              <a:off x="1263124" y="3777726"/>
              <a:ext cx="2057395" cy="7503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Input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4" name="Content Placeholder 23" descr="ADCSyste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033" y="1556466"/>
            <a:ext cx="7185532" cy="4126067"/>
          </a:xfrm>
        </p:spPr>
      </p:pic>
      <p:grpSp>
        <p:nvGrpSpPr>
          <p:cNvPr id="3" name="Group 28"/>
          <p:cNvGrpSpPr/>
          <p:nvPr/>
        </p:nvGrpSpPr>
        <p:grpSpPr>
          <a:xfrm>
            <a:off x="762000" y="3124227"/>
            <a:ext cx="2646878" cy="2426705"/>
            <a:chOff x="762000" y="3124227"/>
            <a:chExt cx="2646878" cy="2426705"/>
          </a:xfrm>
        </p:grpSpPr>
        <p:sp>
          <p:nvSpPr>
            <p:cNvPr id="25" name="TextBox 24"/>
            <p:cNvSpPr txBox="1"/>
            <p:nvPr/>
          </p:nvSpPr>
          <p:spPr>
            <a:xfrm>
              <a:off x="762000" y="5181600"/>
              <a:ext cx="2646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Single-ended Input (SE)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7" name="Straight Arrow Connector 26"/>
            <p:cNvCxnSpPr>
              <a:stCxn id="25" idx="0"/>
            </p:cNvCxnSpPr>
            <p:nvPr/>
          </p:nvCxnSpPr>
          <p:spPr>
            <a:xfrm rot="5400000" flipH="1" flipV="1">
              <a:off x="1347532" y="3862133"/>
              <a:ext cx="2057374" cy="5815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/>
          </a:bodyPr>
          <a:lstStyle/>
          <a:p>
            <a:r>
              <a:rPr lang="en-US" sz="2000" b="0" dirty="0" smtClean="0"/>
              <a:t>Getting Data in the Lab</a:t>
            </a:r>
            <a:endParaRPr lang="en-US" sz="20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8775"/>
            <a:ext cx="6400800" cy="1066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Part 2: Data Acquisition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8400" y="6172200"/>
            <a:ext cx="4737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Copyright © 2015 UPVI, LLC. Redistribution is prohibited.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Input: DI vs. SE</a:t>
            </a:r>
            <a:endParaRPr lang="en-US" dirty="0"/>
          </a:p>
        </p:txBody>
      </p:sp>
      <p:pic>
        <p:nvPicPr>
          <p:cNvPr id="16" name="Content Placeholder 15" descr="DIVsS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204" y="1325563"/>
            <a:ext cx="7249592" cy="46180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Input: DI vs. SE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Differential Input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0" dirty="0" smtClean="0"/>
              <a:t>Used with balanced signal lines</a:t>
            </a:r>
          </a:p>
          <a:p>
            <a:r>
              <a:rPr lang="en-US" b="0" dirty="0" smtClean="0"/>
              <a:t>Less susceptible to noise</a:t>
            </a:r>
          </a:p>
          <a:p>
            <a:r>
              <a:rPr lang="en-US" b="0" dirty="0" smtClean="0"/>
              <a:t>Less likelihood of ground loops</a:t>
            </a:r>
          </a:p>
          <a:p>
            <a:r>
              <a:rPr lang="en-US" b="0" dirty="0" smtClean="0"/>
              <a:t>Lower channel count</a:t>
            </a:r>
          </a:p>
          <a:p>
            <a:endParaRPr lang="en-US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Single-Ended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0" dirty="0" smtClean="0"/>
              <a:t>Used with unbalanced signals</a:t>
            </a:r>
          </a:p>
          <a:p>
            <a:r>
              <a:rPr lang="en-US" b="0" dirty="0" smtClean="0"/>
              <a:t>Increased susceptibility to noise</a:t>
            </a:r>
          </a:p>
          <a:p>
            <a:r>
              <a:rPr lang="en-US" b="0" dirty="0" smtClean="0"/>
              <a:t>Increased likelihood of ground loops</a:t>
            </a:r>
          </a:p>
          <a:p>
            <a:r>
              <a:rPr lang="en-US" b="0" dirty="0" smtClean="0"/>
              <a:t>Higher channel count</a:t>
            </a:r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57200" y="4495800"/>
            <a:ext cx="8458200" cy="1828800"/>
            <a:chOff x="457200" y="4495800"/>
            <a:chExt cx="8458200" cy="1828800"/>
          </a:xfrm>
        </p:grpSpPr>
        <p:sp>
          <p:nvSpPr>
            <p:cNvPr id="11" name="Content Placeholder 7"/>
            <p:cNvSpPr txBox="1">
              <a:spLocks/>
            </p:cNvSpPr>
            <p:nvPr/>
          </p:nvSpPr>
          <p:spPr>
            <a:xfrm>
              <a:off x="533400" y="5257800"/>
              <a:ext cx="8153400" cy="1066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228600" marR="0" lvl="0" indent="-228600" algn="l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Voltage difference must be within DAQ</a:t>
              </a:r>
              <a:r>
                <a:rPr kumimoji="0" lang="en-US" sz="22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range</a:t>
              </a:r>
            </a:p>
            <a:p>
              <a:pPr marL="228600" marR="0" lvl="0" indent="-228600" algn="l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en-US" sz="2200" baseline="0" dirty="0" smtClean="0">
                  <a:latin typeface="Arial" pitchFamily="34" charset="0"/>
                  <a:cs typeface="Arial" pitchFamily="34" charset="0"/>
                </a:rPr>
                <a:t>Neither</a:t>
              </a:r>
              <a:r>
                <a:rPr lang="en-US" sz="2200" dirty="0" smtClean="0">
                  <a:latin typeface="Arial" pitchFamily="34" charset="0"/>
                  <a:cs typeface="Arial" pitchFamily="34" charset="0"/>
                </a:rPr>
                <a:t> side must float too far from DAQ ground</a:t>
              </a:r>
              <a:endPara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  <a:p>
              <a:pPr marL="228600" marR="0" lvl="0" indent="-228600" algn="l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10800000">
              <a:off x="457200" y="4495800"/>
              <a:ext cx="8458200" cy="1588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 Placeholder 6"/>
            <p:cNvSpPr txBox="1">
              <a:spLocks/>
            </p:cNvSpPr>
            <p:nvPr/>
          </p:nvSpPr>
          <p:spPr>
            <a:xfrm>
              <a:off x="457200" y="4572000"/>
              <a:ext cx="4268788" cy="685800"/>
            </a:xfrm>
            <a:prstGeom prst="rect">
              <a:avLst/>
            </a:prstGeom>
          </p:spPr>
          <p:txBody>
            <a:bodyPr vert="horz" lIns="91440" tIns="45720" rIns="91440" bIns="45720" rtlCol="0" anchor="ctr" anchorCtr="0">
              <a:norm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Differential Input</a:t>
              </a:r>
              <a:r>
                <a:rPr kumimoji="0" lang="en-US" sz="2400" b="1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Caveats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resistors</a:t>
            </a:r>
            <a:endParaRPr lang="en-US" dirty="0"/>
          </a:p>
        </p:txBody>
      </p:sp>
      <p:pic>
        <p:nvPicPr>
          <p:cNvPr id="18" name="Content Placeholder 17" descr="PullDown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10000" y="3657600"/>
            <a:ext cx="4700348" cy="2849562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half" idx="1"/>
          </p:nvPr>
        </p:nvSpPr>
        <p:spPr>
          <a:xfrm>
            <a:off x="228600" y="1143001"/>
            <a:ext cx="8610600" cy="2438400"/>
          </a:xfrm>
        </p:spPr>
        <p:txBody>
          <a:bodyPr/>
          <a:lstStyle/>
          <a:p>
            <a:r>
              <a:rPr lang="en-US" b="0" dirty="0" smtClean="0"/>
              <a:t>Differential signals may float outside of the operating range of the ADC</a:t>
            </a:r>
          </a:p>
          <a:p>
            <a:pPr lvl="1"/>
            <a:r>
              <a:rPr lang="en-US" dirty="0" smtClean="0"/>
              <a:t>Floating source: powered by batteries or isolated supply</a:t>
            </a:r>
            <a:endParaRPr lang="en-US" b="0" dirty="0" smtClean="0"/>
          </a:p>
          <a:p>
            <a:r>
              <a:rPr lang="en-US" b="0" dirty="0" smtClean="0"/>
              <a:t>Bias resistors can hold the voltages in range by preventing the source from floating</a:t>
            </a:r>
          </a:p>
          <a:p>
            <a:pPr lvl="1"/>
            <a:r>
              <a:rPr lang="en-US" dirty="0" smtClean="0"/>
              <a:t>Make sure source is actually floating!</a:t>
            </a:r>
            <a:endParaRPr lang="en-US" b="0" dirty="0"/>
          </a:p>
        </p:txBody>
      </p:sp>
      <p:sp>
        <p:nvSpPr>
          <p:cNvPr id="19" name="Content Placeholder 16"/>
          <p:cNvSpPr txBox="1">
            <a:spLocks/>
          </p:cNvSpPr>
          <p:nvPr/>
        </p:nvSpPr>
        <p:spPr>
          <a:xfrm>
            <a:off x="304800" y="3733800"/>
            <a:ext cx="35052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Value R should be such that: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Output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impedance &lt; R &lt; Input impedance</a:t>
            </a:r>
          </a:p>
          <a:p>
            <a:pPr marL="228600" lvl="0" indent="-228600"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2000" baseline="0" dirty="0" smtClean="0">
                <a:latin typeface="Arial" pitchFamily="34" charset="0"/>
                <a:cs typeface="Arial" pitchFamily="34" charset="0"/>
              </a:rPr>
              <a:t>Typically 10 k</a:t>
            </a:r>
            <a:r>
              <a:rPr lang="el-GR" sz="2000" baseline="0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en-US" sz="2000" baseline="0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100 k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en-US" sz="2000" baseline="0" dirty="0" smtClean="0">
                <a:latin typeface="Arial" pitchFamily="34" charset="0"/>
                <a:cs typeface="Arial" pitchFamily="34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2400" y="6096000"/>
            <a:ext cx="649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Further reading: http://www.ni.com/white-paper/3344/en/#toc3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Input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grpSp>
        <p:nvGrpSpPr>
          <p:cNvPr id="2" name="Group 31"/>
          <p:cNvGrpSpPr/>
          <p:nvPr/>
        </p:nvGrpSpPr>
        <p:grpSpPr>
          <a:xfrm>
            <a:off x="1447800" y="1219200"/>
            <a:ext cx="5867400" cy="4788932"/>
            <a:chOff x="1295400" y="1219200"/>
            <a:chExt cx="5867400" cy="478893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05000" y="1866900"/>
              <a:ext cx="5257800" cy="3314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4191000" y="5257800"/>
              <a:ext cx="2698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Analog signal: 3 Hz Sine</a:t>
              </a:r>
              <a:endPara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6200000" flipV="1">
              <a:off x="3619500" y="4533900"/>
              <a:ext cx="914400" cy="53340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ight Brace 11"/>
            <p:cNvSpPr/>
            <p:nvPr/>
          </p:nvSpPr>
          <p:spPr>
            <a:xfrm rot="5400000">
              <a:off x="2743200" y="3352800"/>
              <a:ext cx="228600" cy="228600"/>
            </a:xfrm>
            <a:prstGeom prst="rightBrace">
              <a:avLst/>
            </a:prstGeom>
            <a:ln w="2222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95400" y="5638800"/>
              <a:ext cx="4237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6600"/>
                  </a:solidFill>
                  <a:latin typeface="Arial" pitchFamily="34" charset="0"/>
                  <a:cs typeface="Arial" pitchFamily="34" charset="0"/>
                </a:rPr>
                <a:t>Sampling Period: 50 ms (Rate is 20 Hz)</a:t>
              </a:r>
              <a:endParaRPr lang="en-US" dirty="0">
                <a:solidFill>
                  <a:srgbClr val="0066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" name="Straight Arrow Connector 13"/>
            <p:cNvCxnSpPr>
              <a:stCxn id="13" idx="0"/>
              <a:endCxn id="12" idx="1"/>
            </p:cNvCxnSpPr>
            <p:nvPr/>
          </p:nvCxnSpPr>
          <p:spPr>
            <a:xfrm rot="16200000" flipV="1">
              <a:off x="2107015" y="4331885"/>
              <a:ext cx="2057400" cy="556429"/>
            </a:xfrm>
            <a:prstGeom prst="straightConnector1">
              <a:avLst/>
            </a:prstGeom>
            <a:ln w="190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048000" y="1219200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6600"/>
                  </a:solidFill>
                  <a:latin typeface="Arial" pitchFamily="34" charset="0"/>
                  <a:cs typeface="Arial" pitchFamily="34" charset="0"/>
                </a:rPr>
                <a:t>Digitized Samples</a:t>
              </a:r>
              <a:endParaRPr lang="en-US" dirty="0">
                <a:solidFill>
                  <a:srgbClr val="0066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>
              <a:off x="3009900" y="1638300"/>
              <a:ext cx="609600" cy="533400"/>
            </a:xfrm>
            <a:prstGeom prst="straightConnector1">
              <a:avLst/>
            </a:prstGeom>
            <a:ln w="190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16200000" flipH="1">
              <a:off x="3467100" y="1866900"/>
              <a:ext cx="838200" cy="304800"/>
            </a:xfrm>
            <a:prstGeom prst="straightConnector1">
              <a:avLst/>
            </a:prstGeom>
            <a:ln w="190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ight Brace 30"/>
          <p:cNvSpPr/>
          <p:nvPr/>
        </p:nvSpPr>
        <p:spPr>
          <a:xfrm rot="10800000">
            <a:off x="1828800" y="1981200"/>
            <a:ext cx="381000" cy="2819400"/>
          </a:xfrm>
          <a:prstGeom prst="rightBrac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368249" y="3213151"/>
            <a:ext cx="237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Bi-polar, Range: ±5 V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ight Brace 32"/>
          <p:cNvSpPr/>
          <p:nvPr/>
        </p:nvSpPr>
        <p:spPr>
          <a:xfrm rot="10800000" flipH="1">
            <a:off x="4648200" y="2438400"/>
            <a:ext cx="228600" cy="228600"/>
          </a:xfrm>
          <a:prstGeom prst="rightBrac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29999" y="1524000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Resolution: 16 bits across the range</a:t>
            </a:r>
            <a:endParaRPr lang="en-US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4914901" y="1866901"/>
            <a:ext cx="685801" cy="60960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Range and Polarity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sz="half" idx="2"/>
          </p:nvPr>
        </p:nvSpPr>
        <p:spPr>
          <a:xfrm>
            <a:off x="762000" y="1143001"/>
            <a:ext cx="8153400" cy="1752600"/>
          </a:xfrm>
        </p:spPr>
        <p:txBody>
          <a:bodyPr/>
          <a:lstStyle/>
          <a:p>
            <a:r>
              <a:rPr lang="en-US" b="0" dirty="0" smtClean="0"/>
              <a:t>Range: the maximum and minimum voltage that may be read</a:t>
            </a:r>
          </a:p>
          <a:p>
            <a:r>
              <a:rPr lang="en-US" b="0" dirty="0" err="1" smtClean="0"/>
              <a:t>Unipolar</a:t>
            </a:r>
            <a:r>
              <a:rPr lang="en-US" b="0" dirty="0" smtClean="0"/>
              <a:t>: only read signals &gt;= 0 V (or only &lt;= 0, sometimes)</a:t>
            </a:r>
          </a:p>
          <a:p>
            <a:r>
              <a:rPr lang="en-US" b="0" dirty="0" smtClean="0"/>
              <a:t>Bipolar: may read positive and negative signals</a:t>
            </a:r>
            <a:endParaRPr lang="en-US" b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048000"/>
            <a:ext cx="52578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Right Brace 30"/>
          <p:cNvSpPr/>
          <p:nvPr/>
        </p:nvSpPr>
        <p:spPr>
          <a:xfrm rot="10800000">
            <a:off x="685800" y="3162300"/>
            <a:ext cx="381000" cy="2819400"/>
          </a:xfrm>
          <a:prstGeom prst="rightBrac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-774751" y="4394251"/>
            <a:ext cx="237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Bi-polar, Range: ±5 V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81800" y="4038600"/>
            <a:ext cx="198120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cmpd="thickThin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Most Common Ranges: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±5 V, ±10 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 Settings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sz="half" idx="2"/>
          </p:nvPr>
        </p:nvSpPr>
        <p:spPr>
          <a:xfrm>
            <a:off x="762000" y="1143001"/>
            <a:ext cx="8153400" cy="1752600"/>
          </a:xfrm>
        </p:spPr>
        <p:txBody>
          <a:bodyPr/>
          <a:lstStyle/>
          <a:p>
            <a:r>
              <a:rPr lang="en-US" b="0" dirty="0" smtClean="0"/>
              <a:t>Configurable gain settings allow ADC to make more use of available ADC resolution</a:t>
            </a:r>
          </a:p>
          <a:p>
            <a:r>
              <a:rPr lang="en-US" b="0" dirty="0" smtClean="0"/>
              <a:t>Note that noise is also amplified—better to amplify at source, if possible</a:t>
            </a:r>
            <a:endParaRPr lang="en-US" b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2" name="Content Placeholder 23" descr="ADCSyst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429000"/>
            <a:ext cx="5080000" cy="29056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4000" y="2895600"/>
            <a:ext cx="691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Signal here must be (e.g.) ±5 V to make full use of ADC resolution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6200000" flipH="1">
            <a:off x="3581400" y="3505200"/>
            <a:ext cx="838200" cy="38100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800" y="5410200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Gain is software-configurable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Arrow Connector 17"/>
          <p:cNvCxnSpPr>
            <a:stCxn id="17" idx="0"/>
          </p:cNvCxnSpPr>
          <p:nvPr/>
        </p:nvCxnSpPr>
        <p:spPr>
          <a:xfrm rot="5400000" flipH="1" flipV="1">
            <a:off x="2428260" y="4485660"/>
            <a:ext cx="762000" cy="108708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Resolution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sz="half" idx="2"/>
          </p:nvPr>
        </p:nvSpPr>
        <p:spPr>
          <a:xfrm>
            <a:off x="381000" y="1143000"/>
            <a:ext cx="8305800" cy="5334000"/>
          </a:xfrm>
        </p:spPr>
        <p:txBody>
          <a:bodyPr>
            <a:normAutofit/>
          </a:bodyPr>
          <a:lstStyle/>
          <a:p>
            <a:r>
              <a:rPr lang="en-US" b="0" dirty="0" smtClean="0"/>
              <a:t>The resolution with which a signal can be measured, specified in bits</a:t>
            </a:r>
          </a:p>
          <a:p>
            <a:r>
              <a:rPr lang="en-US" b="0" dirty="0" smtClean="0"/>
              <a:t>Resolution in volts is given by ADC Range, Gain setting, and ADC resolution </a:t>
            </a:r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r>
              <a:rPr lang="en-US" b="0" dirty="0" smtClean="0"/>
              <a:t>Note that sometimes the specified “range” will be the product of the smallest gain and range, or all range-gain products will be specified.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858000" y="3276600"/>
            <a:ext cx="198120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cmpd="thickThin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Most Common Resolutions: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8, 12, 16, 24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2046288" y="2825750"/>
          <a:ext cx="3375025" cy="954088"/>
        </p:xfrm>
        <a:graphic>
          <a:graphicData uri="http://schemas.openxmlformats.org/presentationml/2006/ole">
            <p:oleObj spid="_x0000_s61442" name="Formula" r:id="rId3" imgW="3375000" imgH="954720" progId="Equation.Ribbit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447800" y="43434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Example: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2895600" y="4191000"/>
          <a:ext cx="2706687" cy="582613"/>
        </p:xfrm>
        <a:graphic>
          <a:graphicData uri="http://schemas.openxmlformats.org/presentationml/2006/ole">
            <p:oleObj spid="_x0000_s61443" name="Formula" r:id="rId4" imgW="2707200" imgH="582840" progId="Equation.Ribbit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resolution-3.png"/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609600"/>
            <a:ext cx="7924800" cy="59436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Resolution: 3 bits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resolution-3.png"/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609600"/>
            <a:ext cx="7924800" cy="5943599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Resolution: 4 bits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resolution-3.png"/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609600"/>
            <a:ext cx="7924800" cy="5943599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Resolution: 8 bits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ircular Arrow 68"/>
          <p:cNvSpPr/>
          <p:nvPr/>
        </p:nvSpPr>
        <p:spPr>
          <a:xfrm>
            <a:off x="990600" y="1066800"/>
            <a:ext cx="7162800" cy="4876800"/>
          </a:xfrm>
          <a:prstGeom prst="circularArrow">
            <a:avLst>
              <a:gd name="adj1" fmla="val 13937"/>
              <a:gd name="adj2" fmla="val 952624"/>
              <a:gd name="adj3" fmla="val 8800799"/>
              <a:gd name="adj4" fmla="val 11941561"/>
              <a:gd name="adj5" fmla="val 15132"/>
            </a:avLst>
          </a:prstGeom>
          <a:gradFill flip="none" rotWithShape="1">
            <a:gsLst>
              <a:gs pos="0">
                <a:srgbClr val="000082">
                  <a:alpha val="50000"/>
                </a:srgbClr>
              </a:gs>
              <a:gs pos="30000">
                <a:srgbClr val="66008F">
                  <a:alpha val="50000"/>
                </a:srgbClr>
              </a:gs>
              <a:gs pos="64999">
                <a:srgbClr val="BA0066">
                  <a:alpha val="50000"/>
                </a:srgbClr>
              </a:gs>
              <a:gs pos="89999">
                <a:srgbClr val="FF0000">
                  <a:alpha val="50000"/>
                </a:srgbClr>
              </a:gs>
              <a:gs pos="100000">
                <a:srgbClr val="FF8200">
                  <a:alpha val="5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Freeform 67"/>
          <p:cNvSpPr/>
          <p:nvPr/>
        </p:nvSpPr>
        <p:spPr>
          <a:xfrm>
            <a:off x="3543300" y="3015096"/>
            <a:ext cx="5560868" cy="3690504"/>
          </a:xfrm>
          <a:custGeom>
            <a:avLst/>
            <a:gdLst>
              <a:gd name="connsiteX0" fmla="*/ 4416136 w 5560868"/>
              <a:gd name="connsiteY0" fmla="*/ 174913 h 3903518"/>
              <a:gd name="connsiteX1" fmla="*/ 550718 w 5560868"/>
              <a:gd name="connsiteY1" fmla="*/ 538595 h 3903518"/>
              <a:gd name="connsiteX2" fmla="*/ 1111827 w 5560868"/>
              <a:gd name="connsiteY2" fmla="*/ 3406486 h 3903518"/>
              <a:gd name="connsiteX3" fmla="*/ 3418609 w 5560868"/>
              <a:gd name="connsiteY3" fmla="*/ 3520786 h 3903518"/>
              <a:gd name="connsiteX4" fmla="*/ 5133109 w 5560868"/>
              <a:gd name="connsiteY4" fmla="*/ 3146713 h 3903518"/>
              <a:gd name="connsiteX5" fmla="*/ 5444836 w 5560868"/>
              <a:gd name="connsiteY5" fmla="*/ 663286 h 3903518"/>
              <a:gd name="connsiteX6" fmla="*/ 4416136 w 5560868"/>
              <a:gd name="connsiteY6" fmla="*/ 174913 h 3903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0868" h="3903518">
                <a:moveTo>
                  <a:pt x="4416136" y="174913"/>
                </a:moveTo>
                <a:cubicBezTo>
                  <a:pt x="3600450" y="154131"/>
                  <a:pt x="1101436" y="0"/>
                  <a:pt x="550718" y="538595"/>
                </a:cubicBezTo>
                <a:cubicBezTo>
                  <a:pt x="0" y="1077190"/>
                  <a:pt x="633845" y="2909454"/>
                  <a:pt x="1111827" y="3406486"/>
                </a:cubicBezTo>
                <a:cubicBezTo>
                  <a:pt x="1589809" y="3903518"/>
                  <a:pt x="2748395" y="3564081"/>
                  <a:pt x="3418609" y="3520786"/>
                </a:cubicBezTo>
                <a:cubicBezTo>
                  <a:pt x="4088823" y="3477491"/>
                  <a:pt x="4795405" y="3622963"/>
                  <a:pt x="5133109" y="3146713"/>
                </a:cubicBezTo>
                <a:cubicBezTo>
                  <a:pt x="5470813" y="2670463"/>
                  <a:pt x="5560868" y="1158586"/>
                  <a:pt x="5444836" y="663286"/>
                </a:cubicBezTo>
                <a:cubicBezTo>
                  <a:pt x="5328804" y="167986"/>
                  <a:pt x="5231822" y="195695"/>
                  <a:pt x="4416136" y="174913"/>
                </a:cubicBezTo>
                <a:close/>
              </a:path>
            </a:pathLst>
          </a:custGeom>
          <a:solidFill>
            <a:schemeClr val="accent2">
              <a:alpha val="1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296141" y="375805"/>
            <a:ext cx="8899814" cy="2829790"/>
          </a:xfrm>
          <a:custGeom>
            <a:avLst/>
            <a:gdLst>
              <a:gd name="connsiteX0" fmla="*/ 1054677 w 8899814"/>
              <a:gd name="connsiteY0" fmla="*/ 1276350 h 2829790"/>
              <a:gd name="connsiteX1" fmla="*/ 7445086 w 8899814"/>
              <a:gd name="connsiteY1" fmla="*/ 2793422 h 2829790"/>
              <a:gd name="connsiteX2" fmla="*/ 8743950 w 8899814"/>
              <a:gd name="connsiteY2" fmla="*/ 1058140 h 2829790"/>
              <a:gd name="connsiteX3" fmla="*/ 6509904 w 8899814"/>
              <a:gd name="connsiteY3" fmla="*/ 122959 h 2829790"/>
              <a:gd name="connsiteX4" fmla="*/ 1117023 w 8899814"/>
              <a:gd name="connsiteY4" fmla="*/ 320386 h 2829790"/>
              <a:gd name="connsiteX5" fmla="*/ 1054677 w 8899814"/>
              <a:gd name="connsiteY5" fmla="*/ 1276350 h 282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99814" h="2829790">
                <a:moveTo>
                  <a:pt x="1054677" y="1276350"/>
                </a:moveTo>
                <a:cubicBezTo>
                  <a:pt x="2109354" y="1688523"/>
                  <a:pt x="6163541" y="2829790"/>
                  <a:pt x="7445086" y="2793422"/>
                </a:cubicBezTo>
                <a:cubicBezTo>
                  <a:pt x="8726631" y="2757054"/>
                  <a:pt x="8899814" y="1503217"/>
                  <a:pt x="8743950" y="1058140"/>
                </a:cubicBezTo>
                <a:cubicBezTo>
                  <a:pt x="8588086" y="613063"/>
                  <a:pt x="7781058" y="245918"/>
                  <a:pt x="6509904" y="122959"/>
                </a:cubicBezTo>
                <a:cubicBezTo>
                  <a:pt x="5238750" y="0"/>
                  <a:pt x="2024496" y="126423"/>
                  <a:pt x="1117023" y="320386"/>
                </a:cubicBezTo>
                <a:cubicBezTo>
                  <a:pt x="209550" y="514349"/>
                  <a:pt x="0" y="864177"/>
                  <a:pt x="1054677" y="127635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8854" name="AutoShape 6" descr="Image result for ni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56" name="AutoShape 8" descr="Image result for ni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58" name="AutoShape 10" descr="Image result for ni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498140" y="1752600"/>
            <a:ext cx="1559260" cy="1907977"/>
            <a:chOff x="498140" y="1752600"/>
            <a:chExt cx="1559260" cy="1907977"/>
          </a:xfrm>
        </p:grpSpPr>
        <p:pic>
          <p:nvPicPr>
            <p:cNvPr id="2066" name="Picture 18" descr="https://booksntea.files.wordpress.com/2011/03/keep-calm-and-carry-on-mug-larg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0" y="1752600"/>
              <a:ext cx="1295400" cy="1295400"/>
            </a:xfrm>
            <a:prstGeom prst="rect">
              <a:avLst/>
            </a:prstGeom>
            <a:noFill/>
          </p:spPr>
        </p:pic>
        <p:grpSp>
          <p:nvGrpSpPr>
            <p:cNvPr id="73" name="Group 72"/>
            <p:cNvGrpSpPr/>
            <p:nvPr/>
          </p:nvGrpSpPr>
          <p:grpSpPr>
            <a:xfrm>
              <a:off x="498140" y="3048000"/>
              <a:ext cx="1556836" cy="612577"/>
              <a:chOff x="498140" y="3048000"/>
              <a:chExt cx="1556836" cy="612577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498140" y="3048000"/>
                <a:ext cx="1556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Phenomenon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10574" y="3352800"/>
                <a:ext cx="13319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Cooling of Tea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1219200" y="609600"/>
            <a:ext cx="1901984" cy="1724026"/>
            <a:chOff x="1219200" y="609600"/>
            <a:chExt cx="1901984" cy="1724026"/>
          </a:xfrm>
        </p:grpSpPr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9200" y="1066800"/>
              <a:ext cx="1901984" cy="1266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71" name="Group 70"/>
            <p:cNvGrpSpPr/>
            <p:nvPr/>
          </p:nvGrpSpPr>
          <p:grpSpPr>
            <a:xfrm>
              <a:off x="1559259" y="609600"/>
              <a:ext cx="1343060" cy="612577"/>
              <a:chOff x="1559259" y="609600"/>
              <a:chExt cx="1343060" cy="612577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1559259" y="609600"/>
                <a:ext cx="1343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Transducer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566985" y="914400"/>
                <a:ext cx="13276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Thermocouple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3124200" y="533400"/>
            <a:ext cx="2116028" cy="1676400"/>
            <a:chOff x="3124200" y="533400"/>
            <a:chExt cx="2116028" cy="1676400"/>
          </a:xfrm>
        </p:grpSpPr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52800" y="1066800"/>
              <a:ext cx="1230406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7" name="Group 36"/>
            <p:cNvGrpSpPr/>
            <p:nvPr/>
          </p:nvGrpSpPr>
          <p:grpSpPr>
            <a:xfrm>
              <a:off x="3124200" y="533400"/>
              <a:ext cx="2116028" cy="612577"/>
              <a:chOff x="3509063" y="533400"/>
              <a:chExt cx="2116028" cy="61257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3532179" y="533400"/>
                <a:ext cx="2069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Signal Conditioner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509063" y="838200"/>
                <a:ext cx="2116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Amplifier, Low pass filter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75" name="Group 74"/>
          <p:cNvGrpSpPr/>
          <p:nvPr/>
        </p:nvGrpSpPr>
        <p:grpSpPr>
          <a:xfrm>
            <a:off x="5334000" y="533400"/>
            <a:ext cx="1913156" cy="1483399"/>
            <a:chOff x="5334000" y="533400"/>
            <a:chExt cx="1913156" cy="1483399"/>
          </a:xfrm>
        </p:grpSpPr>
        <p:grpSp>
          <p:nvGrpSpPr>
            <p:cNvPr id="26" name="Group 25"/>
            <p:cNvGrpSpPr/>
            <p:nvPr/>
          </p:nvGrpSpPr>
          <p:grpSpPr>
            <a:xfrm>
              <a:off x="5334000" y="1143000"/>
              <a:ext cx="1676400" cy="873799"/>
              <a:chOff x="1752600" y="1295400"/>
              <a:chExt cx="4933950" cy="2571750"/>
            </a:xfrm>
          </p:grpSpPr>
          <p:pic>
            <p:nvPicPr>
              <p:cNvPr id="2055" name="Picture 7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752600" y="1295400"/>
                <a:ext cx="2371725" cy="2066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58" name="Picture 10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286000" y="1447800"/>
                <a:ext cx="4400550" cy="2419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38" name="Group 37"/>
            <p:cNvGrpSpPr/>
            <p:nvPr/>
          </p:nvGrpSpPr>
          <p:grpSpPr>
            <a:xfrm>
              <a:off x="5497958" y="533400"/>
              <a:ext cx="1749198" cy="612577"/>
              <a:chOff x="3520621" y="533400"/>
              <a:chExt cx="1749198" cy="612577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3520621" y="533400"/>
                <a:ext cx="1749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DAQ Hardware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635236" y="838200"/>
                <a:ext cx="15199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NI </a:t>
                </a:r>
                <a:r>
                  <a:rPr lang="en-US" sz="1400" i="1" dirty="0" err="1" smtClean="0">
                    <a:latin typeface="Arial" pitchFamily="34" charset="0"/>
                    <a:cs typeface="Arial" pitchFamily="34" charset="0"/>
                  </a:rPr>
                  <a:t>CompactDAQ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76" name="Group 75"/>
          <p:cNvGrpSpPr/>
          <p:nvPr/>
        </p:nvGrpSpPr>
        <p:grpSpPr>
          <a:xfrm>
            <a:off x="6934200" y="1524000"/>
            <a:ext cx="1795684" cy="1530729"/>
            <a:chOff x="6934200" y="1524000"/>
            <a:chExt cx="1795684" cy="1530729"/>
          </a:xfrm>
        </p:grpSpPr>
        <p:grpSp>
          <p:nvGrpSpPr>
            <p:cNvPr id="29" name="Group 28"/>
            <p:cNvGrpSpPr/>
            <p:nvPr/>
          </p:nvGrpSpPr>
          <p:grpSpPr>
            <a:xfrm>
              <a:off x="7162800" y="2133600"/>
              <a:ext cx="1447800" cy="921129"/>
              <a:chOff x="3581400" y="3048000"/>
              <a:chExt cx="1981200" cy="1260492"/>
            </a:xfrm>
          </p:grpSpPr>
          <p:pic>
            <p:nvPicPr>
              <p:cNvPr id="2054" name="Picture 6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581400" y="3048000"/>
                <a:ext cx="1981200" cy="12604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67" name="Picture 19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038600" y="3161652"/>
                <a:ext cx="762002" cy="4959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41" name="Group 40"/>
            <p:cNvGrpSpPr/>
            <p:nvPr/>
          </p:nvGrpSpPr>
          <p:grpSpPr>
            <a:xfrm>
              <a:off x="6934200" y="1524000"/>
              <a:ext cx="1795684" cy="612577"/>
              <a:chOff x="3597164" y="533400"/>
              <a:chExt cx="1795684" cy="612577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3896124" y="533400"/>
                <a:ext cx="11977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Computer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597164" y="838200"/>
                <a:ext cx="17956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Brought to you by IT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79" name="Group 78"/>
          <p:cNvGrpSpPr/>
          <p:nvPr/>
        </p:nvGrpSpPr>
        <p:grpSpPr>
          <a:xfrm>
            <a:off x="6248400" y="4038600"/>
            <a:ext cx="1140056" cy="1470026"/>
            <a:chOff x="6248400" y="4038600"/>
            <a:chExt cx="1140056" cy="1470026"/>
          </a:xfrm>
        </p:grpSpPr>
        <p:pic>
          <p:nvPicPr>
            <p:cNvPr id="2060" name="Picture 12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6324600" y="4648200"/>
              <a:ext cx="906934" cy="860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44" name="Group 43"/>
            <p:cNvGrpSpPr/>
            <p:nvPr/>
          </p:nvGrpSpPr>
          <p:grpSpPr>
            <a:xfrm>
              <a:off x="6248400" y="4038600"/>
              <a:ext cx="1140056" cy="612577"/>
              <a:chOff x="3784715" y="533400"/>
              <a:chExt cx="1140056" cy="612577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3832805" y="533400"/>
                <a:ext cx="1043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Analysis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784715" y="838200"/>
                <a:ext cx="11400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Curve fitting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4343400" y="3276600"/>
            <a:ext cx="1607726" cy="1572090"/>
            <a:chOff x="4343400" y="3276600"/>
            <a:chExt cx="1607726" cy="1572090"/>
          </a:xfrm>
        </p:grpSpPr>
        <p:pic>
          <p:nvPicPr>
            <p:cNvPr id="2062" name="Picture 14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4343400" y="3657600"/>
              <a:ext cx="1607726" cy="11910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8" name="TextBox 47"/>
            <p:cNvSpPr txBox="1"/>
            <p:nvPr/>
          </p:nvSpPr>
          <p:spPr>
            <a:xfrm>
              <a:off x="4724400" y="3276600"/>
              <a:ext cx="954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Plotting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573251" y="4495800"/>
            <a:ext cx="1189749" cy="1452946"/>
            <a:chOff x="7573251" y="4495800"/>
            <a:chExt cx="1189749" cy="1452946"/>
          </a:xfrm>
        </p:grpSpPr>
        <p:pic>
          <p:nvPicPr>
            <p:cNvPr id="2059" name="Picture 11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7725651" y="5105400"/>
              <a:ext cx="866774" cy="843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0" name="Group 49"/>
            <p:cNvGrpSpPr/>
            <p:nvPr/>
          </p:nvGrpSpPr>
          <p:grpSpPr>
            <a:xfrm>
              <a:off x="7573251" y="4495800"/>
              <a:ext cx="1189749" cy="612577"/>
              <a:chOff x="3784715" y="533400"/>
              <a:chExt cx="1189749" cy="612577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4037188" y="533400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DAQ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784715" y="838200"/>
                <a:ext cx="11897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Analog Input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81" name="Group 80"/>
          <p:cNvGrpSpPr/>
          <p:nvPr/>
        </p:nvGrpSpPr>
        <p:grpSpPr>
          <a:xfrm>
            <a:off x="4552732" y="4876800"/>
            <a:ext cx="1467068" cy="1457326"/>
            <a:chOff x="4552732" y="4876800"/>
            <a:chExt cx="1467068" cy="1457326"/>
          </a:xfrm>
        </p:grpSpPr>
        <p:pic>
          <p:nvPicPr>
            <p:cNvPr id="2061" name="Picture 13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4876800" y="5486400"/>
              <a:ext cx="847726" cy="847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3" name="Group 52"/>
            <p:cNvGrpSpPr/>
            <p:nvPr/>
          </p:nvGrpSpPr>
          <p:grpSpPr>
            <a:xfrm>
              <a:off x="4552732" y="4876800"/>
              <a:ext cx="1467068" cy="612577"/>
              <a:chOff x="3808760" y="533400"/>
              <a:chExt cx="1467068" cy="612577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3808760" y="533400"/>
                <a:ext cx="1467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Storing Data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001922" y="838200"/>
                <a:ext cx="10807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HDF5 Files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2362200" y="3657600"/>
            <a:ext cx="1402948" cy="2220402"/>
            <a:chOff x="2362200" y="3657600"/>
            <a:chExt cx="1402948" cy="2220402"/>
          </a:xfrm>
        </p:grpSpPr>
        <p:pic>
          <p:nvPicPr>
            <p:cNvPr id="2063" name="Picture 15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438400" y="4267200"/>
              <a:ext cx="1245656" cy="16108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57" name="TextBox 56"/>
            <p:cNvSpPr txBox="1"/>
            <p:nvPr/>
          </p:nvSpPr>
          <p:spPr>
            <a:xfrm>
              <a:off x="2362200" y="3657600"/>
              <a:ext cx="14029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Thesis/</a:t>
              </a:r>
            </a:p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Dissertation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33400" y="4050268"/>
            <a:ext cx="1524000" cy="1969532"/>
            <a:chOff x="533400" y="4050268"/>
            <a:chExt cx="1524000" cy="1969532"/>
          </a:xfrm>
        </p:grpSpPr>
        <p:pic>
          <p:nvPicPr>
            <p:cNvPr id="2064" name="Picture 16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533400" y="4495800"/>
              <a:ext cx="1524000" cy="152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9" name="TextBox 58"/>
            <p:cNvSpPr txBox="1"/>
            <p:nvPr/>
          </p:nvSpPr>
          <p:spPr>
            <a:xfrm>
              <a:off x="609600" y="4050268"/>
              <a:ext cx="1210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Graduate!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934200" y="3212154"/>
            <a:ext cx="1838966" cy="1283646"/>
            <a:chOff x="6934200" y="3212154"/>
            <a:chExt cx="1838966" cy="1283646"/>
          </a:xfrm>
        </p:grpSpPr>
        <p:pic>
          <p:nvPicPr>
            <p:cNvPr id="63" name="Picture 62" descr="labview.pn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67600" y="3581486"/>
              <a:ext cx="786344" cy="914314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6934200" y="3212154"/>
              <a:ext cx="1838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Software Basics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Speed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334000"/>
          </a:xfrm>
        </p:spPr>
        <p:txBody>
          <a:bodyPr>
            <a:normAutofit/>
          </a:bodyPr>
          <a:lstStyle/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The maximum rate that the hardware can make ADC conversions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In samples per second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E.g. 250 S/s, 350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kS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/S, 10 MS/s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Hardware or software controlled?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Low-end hardware must be clocked by software—very unreliable timing on modern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OSes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Lab-quality software will use hardware timing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What about bandwidth?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 system may be able to sample above its bandwidth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Imagine putting a 10 Hz low-pass filter ahead of your 10 MS/s ADC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Bandwidth is set by the analog characteristics of the electronics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Bandwidth may be affected by your setup, esp. cabling.</a:t>
            </a:r>
          </a:p>
          <a:p>
            <a:pPr lvl="1"/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Usually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not a concern until you get to 10s – 100s of MHz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866900"/>
            <a:ext cx="52578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1866900"/>
            <a:ext cx="52578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Undersampling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>
          <a:xfrm>
            <a:off x="6019800" y="1828800"/>
            <a:ext cx="2895600" cy="3840163"/>
          </a:xfrm>
        </p:spPr>
        <p:txBody>
          <a:bodyPr/>
          <a:lstStyle/>
          <a:p>
            <a:r>
              <a:rPr lang="en-US" b="0" dirty="0" err="1" smtClean="0"/>
              <a:t>Undersampled</a:t>
            </a:r>
            <a:r>
              <a:rPr lang="en-US" b="0" dirty="0" smtClean="0"/>
              <a:t> data causes </a:t>
            </a:r>
            <a:r>
              <a:rPr lang="en-US" b="0" i="1" dirty="0" smtClean="0"/>
              <a:t>aliasing</a:t>
            </a:r>
            <a:endParaRPr lang="en-US" b="0" dirty="0" smtClean="0"/>
          </a:p>
          <a:p>
            <a:r>
              <a:rPr lang="en-US" b="0" dirty="0" smtClean="0"/>
              <a:t>The alias looks like a lower frequency signal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0" y="5257800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Analog signal: 35 Hz Sine</a:t>
            </a:r>
            <a:endParaRPr lang="en-US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6200000" flipV="1">
            <a:off x="2324100" y="4533900"/>
            <a:ext cx="914400" cy="53340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/>
          <p:cNvSpPr/>
          <p:nvPr/>
        </p:nvSpPr>
        <p:spPr>
          <a:xfrm rot="5400000">
            <a:off x="1447800" y="3352800"/>
            <a:ext cx="228600" cy="228600"/>
          </a:xfrm>
          <a:prstGeom prst="rightBrace">
            <a:avLst/>
          </a:prstGeom>
          <a:ln w="2222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" y="5638800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Sampling Period: 50 ms (20 Hz)</a:t>
            </a:r>
            <a:endParaRPr lang="en-US" dirty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stCxn id="13" idx="0"/>
            <a:endCxn id="12" idx="1"/>
          </p:cNvCxnSpPr>
          <p:nvPr/>
        </p:nvCxnSpPr>
        <p:spPr>
          <a:xfrm rot="16200000" flipV="1">
            <a:off x="844648" y="4298852"/>
            <a:ext cx="2057400" cy="622496"/>
          </a:xfrm>
          <a:prstGeom prst="straightConnector1">
            <a:avLst/>
          </a:prstGeom>
          <a:ln w="190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52600" y="12192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Digitized Samples</a:t>
            </a:r>
            <a:endParaRPr lang="en-US" dirty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1943100" y="1638300"/>
            <a:ext cx="381000" cy="304800"/>
          </a:xfrm>
          <a:prstGeom prst="straightConnector1">
            <a:avLst/>
          </a:prstGeom>
          <a:ln w="190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2362200" y="1676400"/>
            <a:ext cx="457200" cy="304800"/>
          </a:xfrm>
          <a:prstGeom prst="straightConnector1">
            <a:avLst/>
          </a:prstGeom>
          <a:ln w="190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Brace 22"/>
          <p:cNvSpPr/>
          <p:nvPr/>
        </p:nvSpPr>
        <p:spPr>
          <a:xfrm rot="5400000">
            <a:off x="4267200" y="3124200"/>
            <a:ext cx="228600" cy="838200"/>
          </a:xfrm>
          <a:prstGeom prst="righ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57600" y="6019800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Alias Period: 200 ms (5 Hz) 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Arrow Connector 24"/>
          <p:cNvCxnSpPr>
            <a:endCxn id="23" idx="1"/>
          </p:cNvCxnSpPr>
          <p:nvPr/>
        </p:nvCxnSpPr>
        <p:spPr>
          <a:xfrm rot="16200000" flipV="1">
            <a:off x="3409950" y="4629150"/>
            <a:ext cx="2057400" cy="1143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324600" y="3886200"/>
          <a:ext cx="2362200" cy="428769"/>
        </p:xfrm>
        <a:graphic>
          <a:graphicData uri="http://schemas.openxmlformats.org/presentationml/2006/ole">
            <p:oleObj spid="_x0000_s24578" name="Formula" r:id="rId5" imgW="945000" imgH="171720" progId="Equation.Ribbit">
              <p:embed/>
            </p:oleObj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6172200" y="4648200"/>
          <a:ext cx="2764413" cy="1524000"/>
        </p:xfrm>
        <a:graphic>
          <a:graphicData uri="http://schemas.openxmlformats.org/presentationml/2006/ole">
            <p:oleObj spid="_x0000_s24579" name="Formula" r:id="rId6" imgW="1904040" imgH="1049040" progId="Equation.Ribbit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Nyquist</a:t>
            </a:r>
            <a:r>
              <a:rPr lang="en-US" dirty="0" smtClean="0"/>
              <a:t>-Shannon Sampling Theory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587625" y="1539875"/>
          <a:ext cx="3530600" cy="838200"/>
        </p:xfrm>
        <a:graphic>
          <a:graphicData uri="http://schemas.openxmlformats.org/presentationml/2006/ole">
            <p:oleObj spid="_x0000_s25602" name="Formula" r:id="rId3" imgW="688680" imgH="164160" progId="Equation.Ribbit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38200" y="2895600"/>
            <a:ext cx="723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“The sampling frequency must be greater than or equal to twice the bandwidth of the signal sampled to determine the frequency content of the sample.”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40386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If bandwidth starts at 0 Hz (usual), BW is simply the maximum frequency component in our sample.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49530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If you need to determine the non-sinusoidal shape of a signal repeating at X Hz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3505200" y="5722938"/>
          <a:ext cx="1649413" cy="441325"/>
        </p:xfrm>
        <a:graphic>
          <a:graphicData uri="http://schemas.openxmlformats.org/presentationml/2006/ole">
            <p:oleObj spid="_x0000_s25603" name="Formula" r:id="rId4" imgW="613440" imgH="164160" progId="Equation.Ribbit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If you know you have frequency components which are not interesting, use an anti-alias filter. </a:t>
            </a:r>
          </a:p>
          <a:p>
            <a:r>
              <a:rPr lang="en-US" b="0" dirty="0" smtClean="0"/>
              <a:t>Prevents aliasing by preventing the signal!</a:t>
            </a:r>
            <a:endParaRPr lang="en-US" b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Anti-alias Filters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107525" name="Picture 5" descr="http://www.learningelectronics.net/images/quiz/04039x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124200"/>
            <a:ext cx="5938033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Input: Multiplexing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24" name="Content Placeholder 23" descr="ADCSyste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999" y="914400"/>
            <a:ext cx="7213600" cy="5410200"/>
          </a:xfrm>
        </p:spPr>
      </p:pic>
      <p:sp>
        <p:nvSpPr>
          <p:cNvPr id="7" name="TextBox 6"/>
          <p:cNvSpPr txBox="1"/>
          <p:nvPr/>
        </p:nvSpPr>
        <p:spPr>
          <a:xfrm>
            <a:off x="304800" y="5181600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08100" indent="-1308100"/>
            <a:r>
              <a:rPr lang="en-US" dirty="0" smtClean="0">
                <a:latin typeface="Arial" pitchFamily="34" charset="0"/>
                <a:cs typeface="Arial" pitchFamily="34" charset="0"/>
              </a:rPr>
              <a:t>Scan Clock: Acquire one data point from every channel</a:t>
            </a:r>
          </a:p>
          <a:p>
            <a:pPr marL="1547813" indent="-1547813"/>
            <a:r>
              <a:rPr lang="en-US" dirty="0" smtClean="0">
                <a:latin typeface="Arial" pitchFamily="34" charset="0"/>
                <a:cs typeface="Arial" pitchFamily="34" charset="0"/>
              </a:rPr>
              <a:t>Sample Clock: Acquire one data point from any channel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Input: Time Skew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9" name="Content Placeholder 8" descr="timeskew.png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8509" y="1096964"/>
            <a:ext cx="6766982" cy="5075236"/>
          </a:xfrm>
        </p:spPr>
      </p:pic>
      <p:grpSp>
        <p:nvGrpSpPr>
          <p:cNvPr id="55" name="Group 54"/>
          <p:cNvGrpSpPr/>
          <p:nvPr/>
        </p:nvGrpSpPr>
        <p:grpSpPr>
          <a:xfrm>
            <a:off x="2033155" y="1294606"/>
            <a:ext cx="4824845" cy="4879183"/>
            <a:chOff x="2033155" y="1294606"/>
            <a:chExt cx="4824845" cy="4879183"/>
          </a:xfrm>
        </p:grpSpPr>
        <p:grpSp>
          <p:nvGrpSpPr>
            <p:cNvPr id="17" name="Group 16"/>
            <p:cNvGrpSpPr/>
            <p:nvPr/>
          </p:nvGrpSpPr>
          <p:grpSpPr>
            <a:xfrm>
              <a:off x="2033155" y="1294606"/>
              <a:ext cx="101239" cy="4878389"/>
              <a:chOff x="2033155" y="1294606"/>
              <a:chExt cx="101239" cy="4878389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 rot="5400000">
                <a:off x="-405245" y="3733006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-357447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5400000">
                <a:off x="-304800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558141" y="1295400"/>
              <a:ext cx="101239" cy="4878389"/>
              <a:chOff x="2033155" y="1294606"/>
              <a:chExt cx="101239" cy="4878389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rot="5400000">
                <a:off x="-405245" y="3733006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5400000">
                <a:off x="-357447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400000">
                <a:off x="-304800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083921" y="1295400"/>
              <a:ext cx="101239" cy="4878389"/>
              <a:chOff x="2033155" y="1294606"/>
              <a:chExt cx="101239" cy="4878389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rot="5400000">
                <a:off x="-405245" y="3733006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>
                <a:off x="-357447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5400000">
                <a:off x="-304800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3609701" y="1295400"/>
              <a:ext cx="101239" cy="4878389"/>
              <a:chOff x="2033155" y="1294606"/>
              <a:chExt cx="101239" cy="4878389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rot="5400000">
                <a:off x="-405245" y="3733006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400000">
                <a:off x="-357447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rot="5400000">
                <a:off x="-304800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143101" y="1295400"/>
              <a:ext cx="101239" cy="4878389"/>
              <a:chOff x="2033155" y="1294606"/>
              <a:chExt cx="101239" cy="4878389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rot="5400000">
                <a:off x="-405245" y="3733006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rot="5400000">
                <a:off x="-357447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rot="5400000">
                <a:off x="-304800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4661261" y="1295400"/>
              <a:ext cx="101239" cy="4878389"/>
              <a:chOff x="2033155" y="1294606"/>
              <a:chExt cx="101239" cy="4878389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 rot="5400000">
                <a:off x="-405245" y="3733006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rot="5400000">
                <a:off x="-357447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rot="5400000">
                <a:off x="-304800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187041" y="1295400"/>
              <a:ext cx="101239" cy="4878389"/>
              <a:chOff x="2033155" y="1294606"/>
              <a:chExt cx="101239" cy="4878389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rot="5400000">
                <a:off x="-405245" y="3733006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rot="5400000">
                <a:off x="-357447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5400000">
                <a:off x="-304800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5712821" y="1295400"/>
              <a:ext cx="101239" cy="4878389"/>
              <a:chOff x="2033155" y="1294606"/>
              <a:chExt cx="101239" cy="4878389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 rot="5400000">
                <a:off x="-405245" y="3733006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rot="5400000">
                <a:off x="-357447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-304800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6223361" y="1295400"/>
              <a:ext cx="101239" cy="4878389"/>
              <a:chOff x="2033155" y="1294606"/>
              <a:chExt cx="101239" cy="4878389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 rot="5400000">
                <a:off x="-405245" y="3733006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>
                <a:off x="-357447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5400000">
                <a:off x="-304800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6756761" y="1295400"/>
              <a:ext cx="101239" cy="4878389"/>
              <a:chOff x="2033155" y="1294606"/>
              <a:chExt cx="101239" cy="4878389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rot="5400000">
                <a:off x="-405245" y="3733006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>
                <a:off x="-357447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>
                <a:off x="-304800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" name="Group 66"/>
          <p:cNvGrpSpPr/>
          <p:nvPr/>
        </p:nvGrpSpPr>
        <p:grpSpPr>
          <a:xfrm>
            <a:off x="3276600" y="2895600"/>
            <a:ext cx="1351652" cy="722531"/>
            <a:chOff x="3276600" y="2895600"/>
            <a:chExt cx="1351652" cy="722531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3619496" y="2895600"/>
              <a:ext cx="523879" cy="4763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276600" y="2971800"/>
              <a:ext cx="13516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Scan Clock</a:t>
              </a:r>
            </a:p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10 Hz</a:t>
              </a:r>
              <a:endParaRPr lang="en-US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953000" y="2667000"/>
            <a:ext cx="1608133" cy="722531"/>
            <a:chOff x="4953000" y="2667000"/>
            <a:chExt cx="1608133" cy="722531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5486400" y="2667000"/>
              <a:ext cx="228600" cy="1588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953000" y="2743200"/>
              <a:ext cx="1608133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Sample Clock</a:t>
              </a:r>
            </a:p>
            <a:p>
              <a:pPr algn="ctr"/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100 Hz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>
              <a:off x="5767385" y="2667000"/>
              <a:ext cx="228600" cy="1588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Time Skew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33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Live with it</a:t>
            </a:r>
          </a:p>
          <a:p>
            <a:pPr marL="685800" lvl="1" indent="-457200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Does it really matter for your data?</a:t>
            </a:r>
          </a:p>
          <a:p>
            <a:pPr marL="685800" lvl="1" indent="-457200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Make sure you understand the effect it will have on your data</a:t>
            </a:r>
          </a:p>
          <a:p>
            <a:pPr marL="685800" lvl="1" indent="-457200"/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By far the most common solution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Sample-and-hold circuitry</a:t>
            </a:r>
          </a:p>
          <a:p>
            <a:pPr marL="685800" lvl="1" indent="-457200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An analog circuit which captures all channels’ voltages simultaneously</a:t>
            </a:r>
          </a:p>
          <a:p>
            <a:pPr marL="685800" lvl="1" indent="-457200"/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Allows ADC and MUX to cycle through sampled voltages at scan clock rate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Multiple ADCs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Input: Full Disclosure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24" name="Content Placeholder 23" descr="ADCSyste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999" y="1214967"/>
            <a:ext cx="7213600" cy="4809066"/>
          </a:xfrm>
        </p:spPr>
      </p:pic>
      <p:sp>
        <p:nvSpPr>
          <p:cNvPr id="7" name="TextBox 6"/>
          <p:cNvSpPr txBox="1"/>
          <p:nvPr/>
        </p:nvSpPr>
        <p:spPr>
          <a:xfrm>
            <a:off x="304800" y="5181600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Gain circuitry actually comes after the MUXs in most designs.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This explains the tradeoff between DI/SE and channel count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074" name="AutoShape 2" descr="Image result for ni compact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Image result for ni compact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Image result for ni compact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Image result for ni compact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AutoShape 10" descr="Image result for ni compact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4" name="Picture 12" descr="http://upload.wikimedia.org/wikipedia/en/0/0b/NI_CompactDAQ_Chassis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1143000"/>
            <a:ext cx="2633399" cy="1447800"/>
          </a:xfrm>
          <a:prstGeom prst="rect">
            <a:avLst/>
          </a:prstGeom>
          <a:noFill/>
        </p:spPr>
      </p:pic>
      <p:pic>
        <p:nvPicPr>
          <p:cNvPr id="3086" name="Picture 14" descr="PCI-251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1800" y="1143000"/>
            <a:ext cx="1752599" cy="1752600"/>
          </a:xfrm>
          <a:prstGeom prst="rect">
            <a:avLst/>
          </a:prstGeom>
          <a:noFill/>
        </p:spPr>
      </p:pic>
      <p:sp>
        <p:nvSpPr>
          <p:cNvPr id="3090" name="AutoShape 18" descr="Image result for ni usb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6200" y="1447800"/>
            <a:ext cx="1905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93" name="Picture 21" descr="http://sine.ni.com/images/products/us/1px204a1_l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4572000"/>
            <a:ext cx="2343609" cy="1704976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533400" y="2667000"/>
            <a:ext cx="2971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NI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CompactDAQ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Platform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USB connectivity or embedded controller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Modules support AI, AO, DIO Counter/timers, some signal conditioning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$800+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86200" y="2819400"/>
            <a:ext cx="2286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NI USB-6008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USB connectivity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12-bit AI 8 SE/4 DI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10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kS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/s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2 AO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$189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29400" y="2743200"/>
            <a:ext cx="2286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Meas. Computing PCI-2513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PCI card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16-bit AI 16 SE/8 DI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1 MS/s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DIO, counter/timers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$909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24400" y="4724400"/>
            <a:ext cx="2971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NI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PXIe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Platform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Embedded controller or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bridge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Modules support everything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$2000+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choose DAQ hardware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What type of signals do you need to acquire/generate?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How many channels of each type?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After external conditioning, what will the polarity and range of your signal be?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DI/SE?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What resolution do you need across that range?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What bandwidth do you need?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At what rate do you need to acquire/generate the data?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Note that bandwidth ≠ sampling frequency, but related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How precise are you timing requirements? Can you use software timing?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How much time-skew is acceptable?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2672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Memory depth if signals cannot be transferred to system memory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Connectors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Form factor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Software interface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Front panel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Cost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Data Acquisition or DAQ is the process of converting real-world measurements into digital computer data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Signal measurement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Signal digitization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Moving the data to computer memory and/or disk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DAQ may also encompass signal generation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Waveform generation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Triggering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Control systems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 2015, if you’re writing data down by hand, you’re probably doing it wrong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some example systems here!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ircular Arrow 68"/>
          <p:cNvSpPr/>
          <p:nvPr/>
        </p:nvSpPr>
        <p:spPr>
          <a:xfrm>
            <a:off x="990600" y="1066800"/>
            <a:ext cx="7162800" cy="4876800"/>
          </a:xfrm>
          <a:prstGeom prst="circularArrow">
            <a:avLst>
              <a:gd name="adj1" fmla="val 13937"/>
              <a:gd name="adj2" fmla="val 952624"/>
              <a:gd name="adj3" fmla="val 8800799"/>
              <a:gd name="adj4" fmla="val 11941561"/>
              <a:gd name="adj5" fmla="val 15132"/>
            </a:avLst>
          </a:prstGeom>
          <a:gradFill flip="none" rotWithShape="1">
            <a:gsLst>
              <a:gs pos="0">
                <a:srgbClr val="000082">
                  <a:alpha val="50000"/>
                </a:srgbClr>
              </a:gs>
              <a:gs pos="30000">
                <a:srgbClr val="66008F">
                  <a:alpha val="50000"/>
                </a:srgbClr>
              </a:gs>
              <a:gs pos="64999">
                <a:srgbClr val="BA0066">
                  <a:alpha val="50000"/>
                </a:srgbClr>
              </a:gs>
              <a:gs pos="89999">
                <a:srgbClr val="FF0000">
                  <a:alpha val="50000"/>
                </a:srgbClr>
              </a:gs>
              <a:gs pos="100000">
                <a:srgbClr val="FF8200">
                  <a:alpha val="5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8854" name="AutoShape 6" descr="Image result for ni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56" name="AutoShape 8" descr="Image result for ni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70"/>
          <p:cNvGrpSpPr/>
          <p:nvPr/>
        </p:nvGrpSpPr>
        <p:grpSpPr>
          <a:xfrm>
            <a:off x="498140" y="533400"/>
            <a:ext cx="8275026" cy="5800726"/>
            <a:chOff x="498140" y="533400"/>
            <a:chExt cx="8275026" cy="5800726"/>
          </a:xfrm>
        </p:grpSpPr>
        <p:grpSp>
          <p:nvGrpSpPr>
            <p:cNvPr id="3" name="Group 73"/>
            <p:cNvGrpSpPr/>
            <p:nvPr/>
          </p:nvGrpSpPr>
          <p:grpSpPr>
            <a:xfrm>
              <a:off x="498140" y="1752600"/>
              <a:ext cx="1559260" cy="1907977"/>
              <a:chOff x="498140" y="1752600"/>
              <a:chExt cx="1559260" cy="1907977"/>
            </a:xfrm>
          </p:grpSpPr>
          <p:pic>
            <p:nvPicPr>
              <p:cNvPr id="2066" name="Picture 18" descr="https://booksntea.files.wordpress.com/2011/03/keep-calm-and-carry-on-mug-larg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62000" y="1752600"/>
                <a:ext cx="1295400" cy="1295400"/>
              </a:xfrm>
              <a:prstGeom prst="rect">
                <a:avLst/>
              </a:prstGeom>
              <a:noFill/>
            </p:spPr>
          </p:pic>
          <p:grpSp>
            <p:nvGrpSpPr>
              <p:cNvPr id="4" name="Group 72"/>
              <p:cNvGrpSpPr/>
              <p:nvPr/>
            </p:nvGrpSpPr>
            <p:grpSpPr>
              <a:xfrm>
                <a:off x="498140" y="3048000"/>
                <a:ext cx="1556836" cy="612577"/>
                <a:chOff x="498140" y="3048000"/>
                <a:chExt cx="1556836" cy="612577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498140" y="3048000"/>
                  <a:ext cx="1556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Phenomenon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10574" y="3352800"/>
                  <a:ext cx="13319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Cooling of Tea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5" name="Group 71"/>
            <p:cNvGrpSpPr/>
            <p:nvPr/>
          </p:nvGrpSpPr>
          <p:grpSpPr>
            <a:xfrm>
              <a:off x="1219200" y="609600"/>
              <a:ext cx="1901984" cy="1724026"/>
              <a:chOff x="1219200" y="609600"/>
              <a:chExt cx="1901984" cy="1724026"/>
            </a:xfrm>
          </p:grpSpPr>
          <p:pic>
            <p:nvPicPr>
              <p:cNvPr id="2056" name="Picture 8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219200" y="1066800"/>
                <a:ext cx="1901984" cy="12668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9" name="Group 70"/>
              <p:cNvGrpSpPr/>
              <p:nvPr/>
            </p:nvGrpSpPr>
            <p:grpSpPr>
              <a:xfrm>
                <a:off x="1559259" y="609600"/>
                <a:ext cx="1343060" cy="612577"/>
                <a:chOff x="1559259" y="609600"/>
                <a:chExt cx="1343060" cy="612577"/>
              </a:xfrm>
            </p:grpSpPr>
            <p:sp>
              <p:nvSpPr>
                <p:cNvPr id="32" name="TextBox 31"/>
                <p:cNvSpPr txBox="1"/>
                <p:nvPr/>
              </p:nvSpPr>
              <p:spPr>
                <a:xfrm>
                  <a:off x="1559259" y="609600"/>
                  <a:ext cx="13430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Transducer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1566985" y="914400"/>
                  <a:ext cx="13276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Thermocouple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0" name="Group 69"/>
            <p:cNvGrpSpPr/>
            <p:nvPr/>
          </p:nvGrpSpPr>
          <p:grpSpPr>
            <a:xfrm>
              <a:off x="3124200" y="533400"/>
              <a:ext cx="2116028" cy="1676400"/>
              <a:chOff x="3124200" y="533400"/>
              <a:chExt cx="2116028" cy="1676400"/>
            </a:xfrm>
          </p:grpSpPr>
          <p:pic>
            <p:nvPicPr>
              <p:cNvPr id="2057" name="Picture 9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352800" y="1066800"/>
                <a:ext cx="1230406" cy="1143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11" name="Group 36"/>
              <p:cNvGrpSpPr/>
              <p:nvPr/>
            </p:nvGrpSpPr>
            <p:grpSpPr>
              <a:xfrm>
                <a:off x="3124200" y="533400"/>
                <a:ext cx="2116028" cy="612577"/>
                <a:chOff x="3509063" y="533400"/>
                <a:chExt cx="2116028" cy="612577"/>
              </a:xfrm>
            </p:grpSpPr>
            <p:sp>
              <p:nvSpPr>
                <p:cNvPr id="35" name="TextBox 34"/>
                <p:cNvSpPr txBox="1"/>
                <p:nvPr/>
              </p:nvSpPr>
              <p:spPr>
                <a:xfrm>
                  <a:off x="3532179" y="533400"/>
                  <a:ext cx="20697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Signal Conditioner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509063" y="838200"/>
                  <a:ext cx="21160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Amplifier, Low pass filter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2" name="Group 74"/>
            <p:cNvGrpSpPr/>
            <p:nvPr/>
          </p:nvGrpSpPr>
          <p:grpSpPr>
            <a:xfrm>
              <a:off x="5334000" y="533400"/>
              <a:ext cx="1913156" cy="1483399"/>
              <a:chOff x="5334000" y="533400"/>
              <a:chExt cx="1913156" cy="1483399"/>
            </a:xfrm>
          </p:grpSpPr>
          <p:grpSp>
            <p:nvGrpSpPr>
              <p:cNvPr id="13" name="Group 25"/>
              <p:cNvGrpSpPr/>
              <p:nvPr/>
            </p:nvGrpSpPr>
            <p:grpSpPr>
              <a:xfrm>
                <a:off x="5334000" y="1143000"/>
                <a:ext cx="1676400" cy="873799"/>
                <a:chOff x="1752600" y="1295400"/>
                <a:chExt cx="4933950" cy="2571750"/>
              </a:xfrm>
            </p:grpSpPr>
            <p:pic>
              <p:nvPicPr>
                <p:cNvPr id="2055" name="Picture 7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752600" y="1295400"/>
                  <a:ext cx="2371725" cy="20669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058" name="Picture 10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2286000" y="1447800"/>
                  <a:ext cx="4400550" cy="24193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14" name="Group 37"/>
              <p:cNvGrpSpPr/>
              <p:nvPr/>
            </p:nvGrpSpPr>
            <p:grpSpPr>
              <a:xfrm>
                <a:off x="5497958" y="533400"/>
                <a:ext cx="1749198" cy="612577"/>
                <a:chOff x="3520621" y="533400"/>
                <a:chExt cx="1749198" cy="612577"/>
              </a:xfrm>
            </p:grpSpPr>
            <p:sp>
              <p:nvSpPr>
                <p:cNvPr id="39" name="TextBox 38"/>
                <p:cNvSpPr txBox="1"/>
                <p:nvPr/>
              </p:nvSpPr>
              <p:spPr>
                <a:xfrm>
                  <a:off x="3520621" y="533400"/>
                  <a:ext cx="17491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DAQ Hardware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635236" y="838200"/>
                  <a:ext cx="15199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NI </a:t>
                  </a:r>
                  <a:r>
                    <a:rPr lang="en-US" sz="1400" i="1" dirty="0" err="1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CompactDAQ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5" name="Group 75"/>
            <p:cNvGrpSpPr/>
            <p:nvPr/>
          </p:nvGrpSpPr>
          <p:grpSpPr>
            <a:xfrm>
              <a:off x="6934200" y="1524000"/>
              <a:ext cx="1795684" cy="1530729"/>
              <a:chOff x="6934200" y="1524000"/>
              <a:chExt cx="1795684" cy="1530729"/>
            </a:xfrm>
          </p:grpSpPr>
          <p:grpSp>
            <p:nvGrpSpPr>
              <p:cNvPr id="16" name="Group 28"/>
              <p:cNvGrpSpPr/>
              <p:nvPr/>
            </p:nvGrpSpPr>
            <p:grpSpPr>
              <a:xfrm>
                <a:off x="7162800" y="2133600"/>
                <a:ext cx="1447800" cy="921129"/>
                <a:chOff x="3581400" y="3048000"/>
                <a:chExt cx="1981200" cy="1260492"/>
              </a:xfrm>
            </p:grpSpPr>
            <p:pic>
              <p:nvPicPr>
                <p:cNvPr id="2054" name="Picture 6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3581400" y="3048000"/>
                  <a:ext cx="1981200" cy="12604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067" name="Picture 19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038600" y="3161652"/>
                  <a:ext cx="762002" cy="4959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17" name="Group 40"/>
              <p:cNvGrpSpPr/>
              <p:nvPr/>
            </p:nvGrpSpPr>
            <p:grpSpPr>
              <a:xfrm>
                <a:off x="6934200" y="1524000"/>
                <a:ext cx="1795684" cy="612577"/>
                <a:chOff x="3597164" y="533400"/>
                <a:chExt cx="1795684" cy="612577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3896124" y="533400"/>
                  <a:ext cx="11977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Computer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3597164" y="838200"/>
                  <a:ext cx="17956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Brought to you by IT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8" name="Group 78"/>
            <p:cNvGrpSpPr/>
            <p:nvPr/>
          </p:nvGrpSpPr>
          <p:grpSpPr>
            <a:xfrm>
              <a:off x="6248400" y="4038600"/>
              <a:ext cx="1140056" cy="1470026"/>
              <a:chOff x="6248400" y="4038600"/>
              <a:chExt cx="1140056" cy="1470026"/>
            </a:xfrm>
          </p:grpSpPr>
          <p:pic>
            <p:nvPicPr>
              <p:cNvPr id="2060" name="Picture 12"/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324600" y="4648200"/>
                <a:ext cx="906934" cy="860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19" name="Group 43"/>
              <p:cNvGrpSpPr/>
              <p:nvPr/>
            </p:nvGrpSpPr>
            <p:grpSpPr>
              <a:xfrm>
                <a:off x="6248400" y="4038600"/>
                <a:ext cx="1140056" cy="612577"/>
                <a:chOff x="3784715" y="533400"/>
                <a:chExt cx="1140056" cy="612577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3832805" y="533400"/>
                  <a:ext cx="1043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Analysis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784715" y="838200"/>
                  <a:ext cx="11400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Curve fitting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20" name="Group 79"/>
            <p:cNvGrpSpPr/>
            <p:nvPr/>
          </p:nvGrpSpPr>
          <p:grpSpPr>
            <a:xfrm>
              <a:off x="4343400" y="3276600"/>
              <a:ext cx="1607726" cy="1572090"/>
              <a:chOff x="4343400" y="3276600"/>
              <a:chExt cx="1607726" cy="1572090"/>
            </a:xfrm>
          </p:grpSpPr>
          <p:pic>
            <p:nvPicPr>
              <p:cNvPr id="2062" name="Picture 14"/>
              <p:cNvPicPr>
                <a:picLocks noChangeAspect="1" noChangeArrowheads="1"/>
              </p:cNvPicPr>
              <p:nvPr/>
            </p:nvPicPr>
            <p:blipFill>
              <a:blip r:embed="rId10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343400" y="3657600"/>
                <a:ext cx="1607726" cy="11910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4724400" y="3276600"/>
                <a:ext cx="954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Plotting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1" name="Group 77"/>
            <p:cNvGrpSpPr/>
            <p:nvPr/>
          </p:nvGrpSpPr>
          <p:grpSpPr>
            <a:xfrm>
              <a:off x="7573251" y="4495800"/>
              <a:ext cx="1189749" cy="1452946"/>
              <a:chOff x="7573251" y="4495800"/>
              <a:chExt cx="1189749" cy="1452946"/>
            </a:xfrm>
          </p:grpSpPr>
          <p:pic>
            <p:nvPicPr>
              <p:cNvPr id="2059" name="Picture 11"/>
              <p:cNvPicPr>
                <a:picLocks noChangeAspect="1" noChangeArrowheads="1"/>
              </p:cNvPicPr>
              <p:nvPr/>
            </p:nvPicPr>
            <p:blipFill>
              <a:blip r:embed="rId11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725651" y="5105400"/>
                <a:ext cx="866774" cy="843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22" name="Group 49"/>
              <p:cNvGrpSpPr/>
              <p:nvPr/>
            </p:nvGrpSpPr>
            <p:grpSpPr>
              <a:xfrm>
                <a:off x="7573251" y="4495800"/>
                <a:ext cx="1189749" cy="612577"/>
                <a:chOff x="3784715" y="533400"/>
                <a:chExt cx="1189749" cy="612577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4037188" y="533400"/>
                  <a:ext cx="6848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DAQ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3784715" y="838200"/>
                  <a:ext cx="118974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Analog Input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23" name="Group 80"/>
            <p:cNvGrpSpPr/>
            <p:nvPr/>
          </p:nvGrpSpPr>
          <p:grpSpPr>
            <a:xfrm>
              <a:off x="4552732" y="4876800"/>
              <a:ext cx="1467068" cy="1457326"/>
              <a:chOff x="4552732" y="4876800"/>
              <a:chExt cx="1467068" cy="1457326"/>
            </a:xfrm>
          </p:grpSpPr>
          <p:pic>
            <p:nvPicPr>
              <p:cNvPr id="2061" name="Picture 13"/>
              <p:cNvPicPr>
                <a:picLocks noChangeAspect="1" noChangeArrowheads="1"/>
              </p:cNvPicPr>
              <p:nvPr/>
            </p:nvPicPr>
            <p:blipFill>
              <a:blip r:embed="rId1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876800" y="5486400"/>
                <a:ext cx="847726" cy="8477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24" name="Group 52"/>
              <p:cNvGrpSpPr/>
              <p:nvPr/>
            </p:nvGrpSpPr>
            <p:grpSpPr>
              <a:xfrm>
                <a:off x="4552732" y="4876800"/>
                <a:ext cx="1467068" cy="612577"/>
                <a:chOff x="3808760" y="533400"/>
                <a:chExt cx="1467068" cy="612577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3808760" y="533400"/>
                  <a:ext cx="14670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Storing Data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4001922" y="838200"/>
                  <a:ext cx="10807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HDF5 Files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25" name="Group 81"/>
            <p:cNvGrpSpPr/>
            <p:nvPr/>
          </p:nvGrpSpPr>
          <p:grpSpPr>
            <a:xfrm>
              <a:off x="2362200" y="3657600"/>
              <a:ext cx="1402948" cy="2220402"/>
              <a:chOff x="2362200" y="3657600"/>
              <a:chExt cx="1402948" cy="2220402"/>
            </a:xfrm>
          </p:grpSpPr>
          <p:pic>
            <p:nvPicPr>
              <p:cNvPr id="2063" name="Picture 15"/>
              <p:cNvPicPr>
                <a:picLocks noChangeAspect="1" noChangeArrowheads="1"/>
              </p:cNvPicPr>
              <p:nvPr/>
            </p:nvPicPr>
            <p:blipFill>
              <a:blip r:embed="rId1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438400" y="4267200"/>
                <a:ext cx="1245656" cy="16108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2362200" y="3657600"/>
                <a:ext cx="14029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Thesis/</a:t>
                </a:r>
              </a:p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Dissertation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6" name="Group 82"/>
            <p:cNvGrpSpPr/>
            <p:nvPr/>
          </p:nvGrpSpPr>
          <p:grpSpPr>
            <a:xfrm>
              <a:off x="533400" y="4050268"/>
              <a:ext cx="1524000" cy="1969532"/>
              <a:chOff x="533400" y="4050268"/>
              <a:chExt cx="1524000" cy="1969532"/>
            </a:xfrm>
          </p:grpSpPr>
          <p:pic>
            <p:nvPicPr>
              <p:cNvPr id="2064" name="Picture 16"/>
              <p:cNvPicPr>
                <a:picLocks noChangeAspect="1" noChangeArrowheads="1"/>
              </p:cNvPicPr>
              <p:nvPr/>
            </p:nvPicPr>
            <p:blipFill>
              <a:blip r:embed="rId1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33400" y="4495800"/>
                <a:ext cx="1524000" cy="152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59" name="TextBox 58"/>
              <p:cNvSpPr txBox="1"/>
              <p:nvPr/>
            </p:nvSpPr>
            <p:spPr>
              <a:xfrm>
                <a:off x="609600" y="4050268"/>
                <a:ext cx="12105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Graduate!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7" name="Group 76"/>
            <p:cNvGrpSpPr/>
            <p:nvPr/>
          </p:nvGrpSpPr>
          <p:grpSpPr>
            <a:xfrm>
              <a:off x="6934200" y="3212154"/>
              <a:ext cx="1838966" cy="1283646"/>
              <a:chOff x="6934200" y="3212154"/>
              <a:chExt cx="1838966" cy="1283646"/>
            </a:xfrm>
          </p:grpSpPr>
          <p:pic>
            <p:nvPicPr>
              <p:cNvPr id="63" name="Picture 62" descr="labview.png"/>
              <p:cNvPicPr>
                <a:picLocks noChangeAspect="1"/>
              </p:cNvPicPr>
              <p:nvPr/>
            </p:nvPicPr>
            <p:blipFill>
              <a:blip r:embed="rId1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467600" y="3581486"/>
                <a:ext cx="786344" cy="914314"/>
              </a:xfrm>
              <a:prstGeom prst="rect">
                <a:avLst/>
              </a:prstGeom>
            </p:spPr>
          </p:pic>
          <p:sp>
            <p:nvSpPr>
              <p:cNvPr id="64" name="TextBox 63"/>
              <p:cNvSpPr txBox="1"/>
              <p:nvPr/>
            </p:nvSpPr>
            <p:spPr>
              <a:xfrm>
                <a:off x="6934200" y="3212154"/>
                <a:ext cx="1838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Software Basics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78858" name="AutoShape 10" descr="Image result for ni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498186" y="1752600"/>
            <a:ext cx="1559260" cy="1907977"/>
            <a:chOff x="498140" y="1752600"/>
            <a:chExt cx="1559260" cy="1907977"/>
          </a:xfrm>
        </p:grpSpPr>
        <p:pic>
          <p:nvPicPr>
            <p:cNvPr id="88" name="Picture 18" descr="https://booksntea.files.wordpress.com/2011/03/keep-calm-and-carry-on-mug-larg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0" y="1752600"/>
              <a:ext cx="1295400" cy="1295400"/>
            </a:xfrm>
            <a:prstGeom prst="rect">
              <a:avLst/>
            </a:prstGeom>
            <a:noFill/>
          </p:spPr>
        </p:pic>
        <p:grpSp>
          <p:nvGrpSpPr>
            <p:cNvPr id="89" name="Group 72"/>
            <p:cNvGrpSpPr/>
            <p:nvPr/>
          </p:nvGrpSpPr>
          <p:grpSpPr>
            <a:xfrm>
              <a:off x="498140" y="3048000"/>
              <a:ext cx="1556836" cy="612577"/>
              <a:chOff x="498140" y="3048000"/>
              <a:chExt cx="1556836" cy="612577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498140" y="3048000"/>
                <a:ext cx="1556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Phenomenon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10574" y="3352800"/>
                <a:ext cx="13319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Cooling of Tea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1219246" y="609600"/>
            <a:ext cx="1901984" cy="1724026"/>
            <a:chOff x="1219200" y="609600"/>
            <a:chExt cx="1901984" cy="1724026"/>
          </a:xfrm>
        </p:grpSpPr>
        <p:pic>
          <p:nvPicPr>
            <p:cNvPr id="93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9200" y="1066800"/>
              <a:ext cx="1901984" cy="1266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94" name="Group 70"/>
            <p:cNvGrpSpPr/>
            <p:nvPr/>
          </p:nvGrpSpPr>
          <p:grpSpPr>
            <a:xfrm>
              <a:off x="1559259" y="609600"/>
              <a:ext cx="1343060" cy="612577"/>
              <a:chOff x="1559259" y="609600"/>
              <a:chExt cx="1343060" cy="612577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1559259" y="609600"/>
                <a:ext cx="1343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Transducer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566985" y="914400"/>
                <a:ext cx="13276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Thermocouple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3124246" y="533400"/>
            <a:ext cx="2116028" cy="1676400"/>
            <a:chOff x="3124200" y="533400"/>
            <a:chExt cx="2116028" cy="1676400"/>
          </a:xfrm>
        </p:grpSpPr>
        <p:pic>
          <p:nvPicPr>
            <p:cNvPr id="98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52800" y="1066800"/>
              <a:ext cx="1230406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99" name="Group 36"/>
            <p:cNvGrpSpPr/>
            <p:nvPr/>
          </p:nvGrpSpPr>
          <p:grpSpPr>
            <a:xfrm>
              <a:off x="3124200" y="533400"/>
              <a:ext cx="2116028" cy="612577"/>
              <a:chOff x="3509063" y="533400"/>
              <a:chExt cx="2116028" cy="612577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3532179" y="533400"/>
                <a:ext cx="2069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Signal Conditioner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509063" y="838200"/>
                <a:ext cx="2116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Amplifier, Low pass filter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5334046" y="533400"/>
            <a:ext cx="1913156" cy="1483399"/>
            <a:chOff x="5334000" y="533400"/>
            <a:chExt cx="1913156" cy="1483399"/>
          </a:xfrm>
        </p:grpSpPr>
        <p:grpSp>
          <p:nvGrpSpPr>
            <p:cNvPr id="103" name="Group 25"/>
            <p:cNvGrpSpPr/>
            <p:nvPr/>
          </p:nvGrpSpPr>
          <p:grpSpPr>
            <a:xfrm>
              <a:off x="5334000" y="1143000"/>
              <a:ext cx="1676400" cy="873798"/>
              <a:chOff x="1752600" y="1295400"/>
              <a:chExt cx="4933950" cy="2571750"/>
            </a:xfrm>
          </p:grpSpPr>
          <p:pic>
            <p:nvPicPr>
              <p:cNvPr id="107" name="Picture 7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752600" y="1295400"/>
                <a:ext cx="2371725" cy="2066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8" name="Picture 10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286000" y="1447800"/>
                <a:ext cx="4400550" cy="2419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104" name="Group 37"/>
            <p:cNvGrpSpPr/>
            <p:nvPr/>
          </p:nvGrpSpPr>
          <p:grpSpPr>
            <a:xfrm>
              <a:off x="5497958" y="533400"/>
              <a:ext cx="1749198" cy="612577"/>
              <a:chOff x="3520621" y="533400"/>
              <a:chExt cx="1749198" cy="612577"/>
            </a:xfrm>
          </p:grpSpPr>
          <p:sp>
            <p:nvSpPr>
              <p:cNvPr id="105" name="TextBox 104"/>
              <p:cNvSpPr txBox="1"/>
              <p:nvPr/>
            </p:nvSpPr>
            <p:spPr>
              <a:xfrm>
                <a:off x="3520621" y="533400"/>
                <a:ext cx="1749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DAQ Hardware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3635236" y="838200"/>
                <a:ext cx="15199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NI </a:t>
                </a:r>
                <a:r>
                  <a:rPr lang="en-US" sz="1400" i="1" dirty="0" err="1" smtClean="0">
                    <a:latin typeface="Arial" pitchFamily="34" charset="0"/>
                    <a:cs typeface="Arial" pitchFamily="34" charset="0"/>
                  </a:rPr>
                  <a:t>CompactDAQ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09" name="Group 108"/>
          <p:cNvGrpSpPr/>
          <p:nvPr/>
        </p:nvGrpSpPr>
        <p:grpSpPr>
          <a:xfrm>
            <a:off x="6934246" y="1524000"/>
            <a:ext cx="1795684" cy="1530729"/>
            <a:chOff x="6934200" y="1524000"/>
            <a:chExt cx="1795684" cy="1530729"/>
          </a:xfrm>
        </p:grpSpPr>
        <p:grpSp>
          <p:nvGrpSpPr>
            <p:cNvPr id="110" name="Group 28"/>
            <p:cNvGrpSpPr/>
            <p:nvPr/>
          </p:nvGrpSpPr>
          <p:grpSpPr>
            <a:xfrm>
              <a:off x="7162800" y="2133600"/>
              <a:ext cx="1447800" cy="921129"/>
              <a:chOff x="3581400" y="3048000"/>
              <a:chExt cx="1981200" cy="1260492"/>
            </a:xfrm>
          </p:grpSpPr>
          <p:pic>
            <p:nvPicPr>
              <p:cNvPr id="114" name="Picture 6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581400" y="3048000"/>
                <a:ext cx="1981200" cy="12604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15" name="Picture 19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038600" y="3161652"/>
                <a:ext cx="762002" cy="4959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111" name="Group 40"/>
            <p:cNvGrpSpPr/>
            <p:nvPr/>
          </p:nvGrpSpPr>
          <p:grpSpPr>
            <a:xfrm>
              <a:off x="6934200" y="1524000"/>
              <a:ext cx="1795684" cy="612577"/>
              <a:chOff x="3597164" y="533400"/>
              <a:chExt cx="1795684" cy="612577"/>
            </a:xfrm>
          </p:grpSpPr>
          <p:sp>
            <p:nvSpPr>
              <p:cNvPr id="112" name="TextBox 111"/>
              <p:cNvSpPr txBox="1"/>
              <p:nvPr/>
            </p:nvSpPr>
            <p:spPr>
              <a:xfrm>
                <a:off x="3896124" y="533400"/>
                <a:ext cx="11977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Computer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597164" y="838200"/>
                <a:ext cx="17956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Brought to you by IT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16" name="Group 115"/>
          <p:cNvGrpSpPr/>
          <p:nvPr/>
        </p:nvGrpSpPr>
        <p:grpSpPr>
          <a:xfrm>
            <a:off x="6248446" y="4038600"/>
            <a:ext cx="1140056" cy="1470026"/>
            <a:chOff x="6248400" y="4038600"/>
            <a:chExt cx="1140056" cy="1470026"/>
          </a:xfrm>
        </p:grpSpPr>
        <p:pic>
          <p:nvPicPr>
            <p:cNvPr id="117" name="Picture 12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6324600" y="4648200"/>
              <a:ext cx="906934" cy="860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18" name="Group 43"/>
            <p:cNvGrpSpPr/>
            <p:nvPr/>
          </p:nvGrpSpPr>
          <p:grpSpPr>
            <a:xfrm>
              <a:off x="6248400" y="4038600"/>
              <a:ext cx="1140056" cy="612577"/>
              <a:chOff x="3784715" y="533400"/>
              <a:chExt cx="1140056" cy="612577"/>
            </a:xfrm>
          </p:grpSpPr>
          <p:sp>
            <p:nvSpPr>
              <p:cNvPr id="119" name="TextBox 118"/>
              <p:cNvSpPr txBox="1"/>
              <p:nvPr/>
            </p:nvSpPr>
            <p:spPr>
              <a:xfrm>
                <a:off x="3832805" y="533400"/>
                <a:ext cx="1043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Analysis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3784715" y="838200"/>
                <a:ext cx="11400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Curve fitting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21" name="Group 120"/>
          <p:cNvGrpSpPr/>
          <p:nvPr/>
        </p:nvGrpSpPr>
        <p:grpSpPr>
          <a:xfrm>
            <a:off x="4343446" y="3276600"/>
            <a:ext cx="1607726" cy="1572090"/>
            <a:chOff x="4343400" y="3276600"/>
            <a:chExt cx="1607726" cy="1572090"/>
          </a:xfrm>
        </p:grpSpPr>
        <p:pic>
          <p:nvPicPr>
            <p:cNvPr id="122" name="Picture 14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4343400" y="3657600"/>
              <a:ext cx="1607726" cy="11910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3" name="TextBox 122"/>
            <p:cNvSpPr txBox="1"/>
            <p:nvPr/>
          </p:nvSpPr>
          <p:spPr>
            <a:xfrm>
              <a:off x="4724400" y="3276600"/>
              <a:ext cx="954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Plotting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7573297" y="4495800"/>
            <a:ext cx="1189749" cy="1452946"/>
            <a:chOff x="7573251" y="4495800"/>
            <a:chExt cx="1189749" cy="1452946"/>
          </a:xfrm>
        </p:grpSpPr>
        <p:pic>
          <p:nvPicPr>
            <p:cNvPr id="125" name="Picture 11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7725651" y="5105400"/>
              <a:ext cx="866774" cy="843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26" name="Group 49"/>
            <p:cNvGrpSpPr/>
            <p:nvPr/>
          </p:nvGrpSpPr>
          <p:grpSpPr>
            <a:xfrm>
              <a:off x="7573251" y="4495800"/>
              <a:ext cx="1189749" cy="612577"/>
              <a:chOff x="3784715" y="533400"/>
              <a:chExt cx="1189749" cy="612577"/>
            </a:xfrm>
          </p:grpSpPr>
          <p:sp>
            <p:nvSpPr>
              <p:cNvPr id="127" name="TextBox 126"/>
              <p:cNvSpPr txBox="1"/>
              <p:nvPr/>
            </p:nvSpPr>
            <p:spPr>
              <a:xfrm>
                <a:off x="4037188" y="533400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DAQ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784715" y="838200"/>
                <a:ext cx="11897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Analog Input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4552778" y="4876800"/>
            <a:ext cx="1467068" cy="1457326"/>
            <a:chOff x="4552732" y="4876800"/>
            <a:chExt cx="1467068" cy="1457326"/>
          </a:xfrm>
        </p:grpSpPr>
        <p:pic>
          <p:nvPicPr>
            <p:cNvPr id="130" name="Picture 13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4876800" y="5486400"/>
              <a:ext cx="847726" cy="847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31" name="Group 52"/>
            <p:cNvGrpSpPr/>
            <p:nvPr/>
          </p:nvGrpSpPr>
          <p:grpSpPr>
            <a:xfrm>
              <a:off x="4552732" y="4876800"/>
              <a:ext cx="1467068" cy="612577"/>
              <a:chOff x="3808760" y="533400"/>
              <a:chExt cx="1467068" cy="612577"/>
            </a:xfrm>
          </p:grpSpPr>
          <p:sp>
            <p:nvSpPr>
              <p:cNvPr id="132" name="TextBox 131"/>
              <p:cNvSpPr txBox="1"/>
              <p:nvPr/>
            </p:nvSpPr>
            <p:spPr>
              <a:xfrm>
                <a:off x="3808760" y="533400"/>
                <a:ext cx="1467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Storing Data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4001922" y="838200"/>
                <a:ext cx="10807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HDF5 Files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2362246" y="3657600"/>
            <a:ext cx="1402948" cy="2220402"/>
            <a:chOff x="2362200" y="3657600"/>
            <a:chExt cx="1402948" cy="2220402"/>
          </a:xfrm>
        </p:grpSpPr>
        <p:pic>
          <p:nvPicPr>
            <p:cNvPr id="135" name="Picture 15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438400" y="4267200"/>
              <a:ext cx="1245656" cy="16108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136" name="TextBox 135"/>
            <p:cNvSpPr txBox="1"/>
            <p:nvPr/>
          </p:nvSpPr>
          <p:spPr>
            <a:xfrm>
              <a:off x="2362200" y="3657600"/>
              <a:ext cx="14029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Thesis/</a:t>
              </a:r>
            </a:p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Dissertation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533446" y="4050268"/>
            <a:ext cx="1524000" cy="1969532"/>
            <a:chOff x="533400" y="4050268"/>
            <a:chExt cx="1524000" cy="1969532"/>
          </a:xfrm>
        </p:grpSpPr>
        <p:pic>
          <p:nvPicPr>
            <p:cNvPr id="138" name="Picture 16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533400" y="4495800"/>
              <a:ext cx="1524000" cy="152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9" name="TextBox 138"/>
            <p:cNvSpPr txBox="1"/>
            <p:nvPr/>
          </p:nvSpPr>
          <p:spPr>
            <a:xfrm>
              <a:off x="609600" y="4050268"/>
              <a:ext cx="1210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Graduate!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934246" y="3212154"/>
            <a:ext cx="1838966" cy="1283646"/>
            <a:chOff x="6934200" y="3212154"/>
            <a:chExt cx="1838966" cy="1283646"/>
          </a:xfrm>
        </p:grpSpPr>
        <p:pic>
          <p:nvPicPr>
            <p:cNvPr id="141" name="Picture 140" descr="labview.pn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67600" y="3581486"/>
              <a:ext cx="786344" cy="914314"/>
            </a:xfrm>
            <a:prstGeom prst="rect">
              <a:avLst/>
            </a:prstGeom>
          </p:spPr>
        </p:pic>
        <p:sp>
          <p:nvSpPr>
            <p:cNvPr id="142" name="TextBox 141"/>
            <p:cNvSpPr txBox="1"/>
            <p:nvPr/>
          </p:nvSpPr>
          <p:spPr>
            <a:xfrm>
              <a:off x="6934200" y="3212154"/>
              <a:ext cx="1838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Software Basics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Input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648200"/>
          </a:xfrm>
        </p:spPr>
        <p:txBody>
          <a:bodyPr>
            <a:normAutofit/>
          </a:bodyPr>
          <a:lstStyle/>
          <a:p>
            <a:r>
              <a:rPr lang="en-US" b="0" dirty="0" smtClean="0"/>
              <a:t>Hardware Driver</a:t>
            </a:r>
          </a:p>
          <a:p>
            <a:pPr lvl="1"/>
            <a:r>
              <a:rPr lang="en-US" b="0" dirty="0" smtClean="0"/>
              <a:t>Provides the a software interface to the hardware</a:t>
            </a:r>
          </a:p>
          <a:p>
            <a:pPr lvl="1"/>
            <a:r>
              <a:rPr lang="en-US" dirty="0" smtClean="0"/>
              <a:t>For NI it’s </a:t>
            </a:r>
            <a:r>
              <a:rPr lang="en-US" i="1" dirty="0" smtClean="0"/>
              <a:t>NI-</a:t>
            </a:r>
            <a:r>
              <a:rPr lang="en-US" i="1" dirty="0" err="1" smtClean="0"/>
              <a:t>DAQmx</a:t>
            </a:r>
            <a:endParaRPr lang="en-US" i="1" dirty="0" smtClean="0"/>
          </a:p>
          <a:p>
            <a:r>
              <a:rPr lang="en-US" b="0" dirty="0" smtClean="0"/>
              <a:t>NI-</a:t>
            </a:r>
            <a:r>
              <a:rPr lang="en-US" b="0" dirty="0" err="1" smtClean="0"/>
              <a:t>DAQmx</a:t>
            </a:r>
            <a:r>
              <a:rPr lang="en-US" b="0" dirty="0" smtClean="0"/>
              <a:t> terminology:</a:t>
            </a:r>
          </a:p>
          <a:p>
            <a:pPr lvl="1"/>
            <a:r>
              <a:rPr lang="en-US" dirty="0" smtClean="0"/>
              <a:t>Channel: a single interface, e.g. one AI channel, one counter-timer, etc.</a:t>
            </a:r>
          </a:p>
          <a:p>
            <a:pPr lvl="1"/>
            <a:r>
              <a:rPr lang="en-US" b="0" dirty="0" smtClean="0"/>
              <a:t>Task: A acquisition or generation of one or more data points on one or more channels of the same type.</a:t>
            </a:r>
          </a:p>
          <a:p>
            <a:pPr lvl="1"/>
            <a:endParaRPr lang="en-US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1066800"/>
            <a:ext cx="82296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Making your hardware work for you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about 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447800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 smtClean="0"/>
              <a:t>NI Measurement and Automation Explorer (MAX)</a:t>
            </a:r>
          </a:p>
          <a:p>
            <a:pPr lvl="1"/>
            <a:r>
              <a:rPr lang="en-US" dirty="0" smtClean="0"/>
              <a:t>Central location for investigating NI Hardware and Software</a:t>
            </a:r>
          </a:p>
          <a:p>
            <a:r>
              <a:rPr lang="en-US" b="0" dirty="0" smtClean="0"/>
              <a:t>Allows for </a:t>
            </a:r>
            <a:r>
              <a:rPr lang="en-US" b="0" i="1" dirty="0" smtClean="0"/>
              <a:t>global </a:t>
            </a:r>
            <a:r>
              <a:rPr lang="en-US" b="0" dirty="0" smtClean="0"/>
              <a:t>(i.e. system-wide) channel and task creation</a:t>
            </a:r>
          </a:p>
          <a:p>
            <a:pPr lvl="1"/>
            <a:r>
              <a:rPr lang="en-US" dirty="0" smtClean="0"/>
              <a:t>Useful for fixed or infrequently-changed installations</a:t>
            </a:r>
          </a:p>
          <a:p>
            <a:pPr lvl="1"/>
            <a:endParaRPr lang="en-US" b="0" dirty="0" smtClean="0"/>
          </a:p>
          <a:p>
            <a:pPr lvl="1"/>
            <a:endParaRPr lang="en-US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743200"/>
            <a:ext cx="5334000" cy="3720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Mantra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572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Open</a:t>
            </a:r>
            <a:r>
              <a:rPr lang="en-US" b="0" dirty="0" smtClean="0"/>
              <a:t>: Open a device for further access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Configure</a:t>
            </a:r>
            <a:r>
              <a:rPr lang="en-US" b="0" dirty="0" smtClean="0"/>
              <a:t>: setup the task, including channel(s), range(s), timing, triggering, etc. for the task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Start</a:t>
            </a:r>
            <a:r>
              <a:rPr lang="en-US" b="0" dirty="0" smtClean="0"/>
              <a:t>: Begin the acquisition (or generation)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Read/Write</a:t>
            </a:r>
            <a:r>
              <a:rPr lang="en-US" b="0" dirty="0" smtClean="0"/>
              <a:t>: read acquired data (or write data to be generated), typically repeatedly, until the task is complete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Stop</a:t>
            </a:r>
            <a:r>
              <a:rPr lang="en-US" b="0" dirty="0" smtClean="0"/>
              <a:t>: stop the acquisition but do not close the device and free the resources associated with 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Close</a:t>
            </a:r>
            <a:r>
              <a:rPr lang="en-US" b="0" dirty="0" smtClean="0"/>
              <a:t>: okay, now close the device and free the resources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1066800"/>
            <a:ext cx="82296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Open, Configure, Start, Read/Write, Stop,</a:t>
            </a:r>
            <a:r>
              <a:rPr kumimoji="0" lang="en-US" sz="2400" i="1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Close</a:t>
            </a:r>
            <a:endParaRPr kumimoji="0" lang="en-US" sz="2400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Mantra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572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0" dirty="0" smtClean="0"/>
              <a:t>NI-</a:t>
            </a:r>
            <a:r>
              <a:rPr lang="en-US" b="0" dirty="0" err="1" smtClean="0"/>
              <a:t>DAQmx</a:t>
            </a:r>
            <a:r>
              <a:rPr lang="en-US" b="0" dirty="0" smtClean="0"/>
              <a:t> is “smart” and will attempt to do steps in the mantra that you “forget.”</a:t>
            </a:r>
          </a:p>
          <a:p>
            <a:r>
              <a:rPr lang="en-US" sz="1800" b="0" dirty="0" smtClean="0"/>
              <a:t>If you don’t configure the task, defaults are chosen</a:t>
            </a:r>
          </a:p>
          <a:p>
            <a:r>
              <a:rPr lang="en-US" sz="1800" b="0" dirty="0" smtClean="0"/>
              <a:t>If you don’t start the task before reading, it starts it when you attempt to perform the read</a:t>
            </a:r>
          </a:p>
          <a:p>
            <a:r>
              <a:rPr lang="en-US" sz="1800" b="0" dirty="0" smtClean="0"/>
              <a:t>If you don’t stop the task before closing it, it stops it for you</a:t>
            </a:r>
          </a:p>
          <a:p>
            <a:pPr>
              <a:buNone/>
            </a:pPr>
            <a:r>
              <a:rPr lang="en-US" b="0" dirty="0" smtClean="0"/>
              <a:t>For learners, especially, don’t “forget” to do any of the steps.</a:t>
            </a:r>
          </a:p>
          <a:p>
            <a:r>
              <a:rPr lang="en-US" sz="1800" b="0" dirty="0" smtClean="0"/>
              <a:t>Leads to muddled thinking</a:t>
            </a:r>
          </a:p>
          <a:p>
            <a:r>
              <a:rPr lang="en-US" sz="1800" b="0" dirty="0" smtClean="0"/>
              <a:t>May have unexpected results because the coder doesn’t understand what NI-</a:t>
            </a:r>
            <a:r>
              <a:rPr lang="en-US" sz="1800" b="0" dirty="0" err="1" smtClean="0"/>
              <a:t>DAQmx</a:t>
            </a:r>
            <a:r>
              <a:rPr lang="en-US" sz="1800" b="0" dirty="0" smtClean="0"/>
              <a:t> is doing under the hood.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1066800"/>
            <a:ext cx="82296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 note about NI-</a:t>
            </a: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DAQmx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5867400"/>
            <a:ext cx="82296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Open, Configure, Start, Read/Write, Stop,</a:t>
            </a:r>
            <a:r>
              <a:rPr kumimoji="0" lang="en-US" sz="2400" i="1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Close</a:t>
            </a:r>
            <a:endParaRPr kumimoji="0" lang="en-US" sz="2400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Timed Analog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2286000"/>
          </a:xfrm>
        </p:spPr>
        <p:txBody>
          <a:bodyPr>
            <a:normAutofit/>
          </a:bodyPr>
          <a:lstStyle/>
          <a:p>
            <a:r>
              <a:rPr lang="en-US" b="0" dirty="0" smtClean="0"/>
              <a:t>Uses system clock</a:t>
            </a:r>
          </a:p>
          <a:p>
            <a:pPr lvl="1"/>
            <a:r>
              <a:rPr lang="en-US" b="0" dirty="0" smtClean="0"/>
              <a:t>Best timing ~ 1 ms period on modern, non-RT </a:t>
            </a:r>
            <a:r>
              <a:rPr lang="en-US" b="0" dirty="0" err="1" smtClean="0"/>
              <a:t>OSes</a:t>
            </a:r>
            <a:endParaRPr lang="en-US" b="0" dirty="0" smtClean="0"/>
          </a:p>
          <a:p>
            <a:r>
              <a:rPr lang="en-US" b="0" dirty="0" smtClean="0"/>
              <a:t>Subject to jitter due to processor multitasking</a:t>
            </a:r>
          </a:p>
          <a:p>
            <a:r>
              <a:rPr lang="en-US" b="0" dirty="0" smtClean="0"/>
              <a:t>Must be used for process control systems</a:t>
            </a:r>
          </a:p>
          <a:p>
            <a:pPr lvl="1"/>
            <a:r>
              <a:rPr lang="en-US" b="0" dirty="0" smtClean="0"/>
              <a:t>Maybe you should consider an RT system?</a:t>
            </a:r>
          </a:p>
          <a:p>
            <a:pPr lvl="1"/>
            <a:endParaRPr lang="en-US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1146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505200"/>
            <a:ext cx="669607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114800" y="3440668"/>
            <a:ext cx="390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 Example: Voltage - SW timed Input.vi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Timing: Jitter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2286000"/>
          </a:xfrm>
        </p:spPr>
        <p:txBody>
          <a:bodyPr>
            <a:normAutofit/>
          </a:bodyPr>
          <a:lstStyle/>
          <a:p>
            <a:r>
              <a:rPr lang="en-US" b="0" dirty="0" smtClean="0"/>
              <a:t>Show jitter example</a:t>
            </a:r>
          </a:p>
          <a:p>
            <a:pPr lvl="1"/>
            <a:endParaRPr lang="en-US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Samples, Hardware Timed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257800"/>
          </a:xfrm>
        </p:spPr>
        <p:txBody>
          <a:bodyPr>
            <a:normAutofit/>
          </a:bodyPr>
          <a:lstStyle/>
          <a:p>
            <a:r>
              <a:rPr lang="en-US" b="0" dirty="0" smtClean="0"/>
              <a:t>To relieve jitter and free up the process, let the DAQ card handle the timing</a:t>
            </a:r>
          </a:p>
          <a:p>
            <a:r>
              <a:rPr lang="en-US" b="0" dirty="0" smtClean="0"/>
              <a:t>We must now configure the channel timing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DAQmx</a:t>
            </a:r>
            <a:r>
              <a:rPr lang="en-US" dirty="0" smtClean="0"/>
              <a:t> Timing.vi</a:t>
            </a:r>
          </a:p>
          <a:p>
            <a:pPr lvl="1"/>
            <a:r>
              <a:rPr lang="en-US" b="0" dirty="0" smtClean="0"/>
              <a:t>Specify:</a:t>
            </a:r>
          </a:p>
          <a:p>
            <a:pPr lvl="2"/>
            <a:r>
              <a:rPr lang="en-US" dirty="0" smtClean="0"/>
              <a:t>Timing type (Finite samples in this case)</a:t>
            </a:r>
          </a:p>
          <a:p>
            <a:pPr lvl="2"/>
            <a:r>
              <a:rPr lang="en-US" dirty="0" smtClean="0"/>
              <a:t>Frequency</a:t>
            </a:r>
          </a:p>
          <a:p>
            <a:pPr lvl="2"/>
            <a:r>
              <a:rPr lang="en-US" b="0" dirty="0" smtClean="0"/>
              <a:t>Number of samples</a:t>
            </a:r>
          </a:p>
          <a:p>
            <a:pPr lvl="2"/>
            <a:r>
              <a:rPr lang="en-US" dirty="0" smtClean="0"/>
              <a:t>Timing source*</a:t>
            </a:r>
          </a:p>
          <a:p>
            <a:pPr lvl="2"/>
            <a:endParaRPr lang="en-US" b="0" dirty="0" smtClean="0"/>
          </a:p>
          <a:p>
            <a:pPr>
              <a:buNone/>
            </a:pPr>
            <a:r>
              <a:rPr lang="en-US" b="0" dirty="0" smtClean="0"/>
              <a:t>*</a:t>
            </a:r>
            <a:r>
              <a:rPr lang="en-US" sz="1800" b="0" dirty="0" smtClean="0"/>
              <a:t>Timing source allows one to use an external clock rather than an internal clock. This is useful for clocking in data based on external events signals, e.g. an encoder pulse, a clock from another DAQ task (e.g. analog output) or an external instrument.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Samples, Hardware Timed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371600"/>
            <a:ext cx="6553202" cy="497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DAQ: Signal Acquisition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38600" cy="2362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600" b="0" dirty="0" smtClean="0"/>
              <a:t>Convert analog voltage signals into digital data</a:t>
            </a:r>
          </a:p>
          <a:p>
            <a:pPr>
              <a:spcBef>
                <a:spcPts val="600"/>
              </a:spcBef>
            </a:pPr>
            <a:r>
              <a:rPr lang="en-US" sz="1600" b="0" dirty="0" smtClean="0"/>
              <a:t>Single-shot or timed measurements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33800" y="121920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Analog Input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0200" y="41148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Digital Input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3429397" y="5181203"/>
            <a:ext cx="22860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04800" y="40386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38800" y="4114800"/>
            <a:ext cx="188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Counter/Timers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Content Placeholder 26"/>
          <p:cNvSpPr>
            <a:spLocks noGrp="1"/>
          </p:cNvSpPr>
          <p:nvPr>
            <p:ph sz="half" idx="1"/>
          </p:nvPr>
        </p:nvSpPr>
        <p:spPr>
          <a:xfrm>
            <a:off x="4648200" y="1600200"/>
            <a:ext cx="4191000" cy="2362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600" b="0" dirty="0" smtClean="0"/>
              <a:t>Use an analog-to-digital converter</a:t>
            </a:r>
          </a:p>
          <a:p>
            <a:pPr>
              <a:spcBef>
                <a:spcPts val="600"/>
              </a:spcBef>
            </a:pPr>
            <a:r>
              <a:rPr lang="en-US" sz="1600" b="0" dirty="0" smtClean="0"/>
              <a:t>Examples: temperature, sounds, voltage</a:t>
            </a:r>
          </a:p>
        </p:txBody>
      </p:sp>
      <p:sp>
        <p:nvSpPr>
          <p:cNvPr id="42" name="Content Placeholder 26"/>
          <p:cNvSpPr>
            <a:spLocks noGrp="1"/>
          </p:cNvSpPr>
          <p:nvPr>
            <p:ph sz="half" idx="1"/>
          </p:nvPr>
        </p:nvSpPr>
        <p:spPr>
          <a:xfrm>
            <a:off x="228600" y="4495800"/>
            <a:ext cx="4343400" cy="11430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600" b="0" dirty="0" smtClean="0"/>
              <a:t>Single-shot or timed</a:t>
            </a:r>
          </a:p>
          <a:p>
            <a:pPr>
              <a:spcBef>
                <a:spcPts val="600"/>
              </a:spcBef>
            </a:pPr>
            <a:r>
              <a:rPr lang="en-US" sz="1600" b="0" dirty="0" smtClean="0"/>
              <a:t>Single bit or bus</a:t>
            </a:r>
          </a:p>
          <a:p>
            <a:pPr>
              <a:spcBef>
                <a:spcPts val="600"/>
              </a:spcBef>
            </a:pPr>
            <a:r>
              <a:rPr lang="en-US" sz="1600" b="0" dirty="0" smtClean="0"/>
              <a:t>Example: proximity sensor, </a:t>
            </a:r>
            <a:r>
              <a:rPr lang="en-US" sz="1600" b="0" dirty="0" err="1" smtClean="0"/>
              <a:t>photointerrupter</a:t>
            </a:r>
            <a:endParaRPr lang="en-US" sz="1600" b="0" dirty="0" smtClean="0"/>
          </a:p>
        </p:txBody>
      </p:sp>
      <p:sp>
        <p:nvSpPr>
          <p:cNvPr id="46" name="Content Placeholder 26"/>
          <p:cNvSpPr>
            <a:spLocks noGrp="1"/>
          </p:cNvSpPr>
          <p:nvPr>
            <p:ph sz="half" idx="1"/>
          </p:nvPr>
        </p:nvSpPr>
        <p:spPr>
          <a:xfrm>
            <a:off x="4572000" y="4419600"/>
            <a:ext cx="4419600" cy="1219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600" b="0" dirty="0" smtClean="0"/>
              <a:t>Count events</a:t>
            </a:r>
          </a:p>
          <a:p>
            <a:pPr>
              <a:spcBef>
                <a:spcPts val="600"/>
              </a:spcBef>
            </a:pPr>
            <a:r>
              <a:rPr lang="en-US" sz="1600" b="0" dirty="0" smtClean="0"/>
              <a:t>Time events</a:t>
            </a:r>
          </a:p>
          <a:p>
            <a:pPr>
              <a:spcBef>
                <a:spcPts val="600"/>
              </a:spcBef>
            </a:pPr>
            <a:r>
              <a:rPr lang="en-US" sz="1600" b="0" dirty="0" smtClean="0"/>
              <a:t>Examples: encoders, pulse train timing, delay timing, delay generation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1066800" y="2533710"/>
            <a:ext cx="7391400" cy="1374458"/>
            <a:chOff x="1143000" y="2533710"/>
            <a:chExt cx="7391400" cy="1374458"/>
          </a:xfrm>
        </p:grpSpPr>
        <p:pic>
          <p:nvPicPr>
            <p:cNvPr id="1028" name="Picture 4" descr="C:\Users\Jason\AppData\Local\Microsoft\Windows\INetCache\IE\VIKXF24J\sinewave2[1]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43000" y="2790885"/>
              <a:ext cx="1828800" cy="860108"/>
            </a:xfrm>
            <a:prstGeom prst="rect">
              <a:avLst/>
            </a:prstGeom>
            <a:noFill/>
          </p:spPr>
        </p:pic>
        <p:pic>
          <p:nvPicPr>
            <p:cNvPr id="1030" name="Picture 6" descr="http://www.ibiblio.org/kuphaldt/electricCircuits/Digital/04249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05200" y="2533710"/>
              <a:ext cx="1981200" cy="1374458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/>
          </p:nvSpPr>
          <p:spPr>
            <a:xfrm>
              <a:off x="5925994" y="3020884"/>
              <a:ext cx="26084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alibri" pitchFamily="34" charset="0"/>
                  <a:ea typeface="Dotum" pitchFamily="34" charset="-127"/>
                  <a:cs typeface="Courier New" pitchFamily="49" charset="0"/>
                </a:rPr>
                <a:t>101110110100 101110100101 011001100101</a:t>
              </a:r>
            </a:p>
            <a:p>
              <a:r>
                <a:rPr lang="en-US" sz="1000" dirty="0" smtClean="0">
                  <a:latin typeface="Calibri" pitchFamily="34" charset="0"/>
                  <a:ea typeface="Dotum" pitchFamily="34" charset="-127"/>
                  <a:cs typeface="Courier New" pitchFamily="49" charset="0"/>
                </a:rPr>
                <a:t>110011000101 011100101010 110110001000</a:t>
              </a:r>
              <a:endParaRPr lang="en-US" sz="1000" dirty="0">
                <a:latin typeface="Calibri" pitchFamily="34" charset="0"/>
                <a:ea typeface="Dotum" pitchFamily="34" charset="-127"/>
                <a:cs typeface="Courier New" pitchFamily="49" charset="0"/>
              </a:endParaRPr>
            </a:p>
          </p:txBody>
        </p:sp>
        <p:sp>
          <p:nvSpPr>
            <p:cNvPr id="87" name="Right Arrow 86"/>
            <p:cNvSpPr/>
            <p:nvPr/>
          </p:nvSpPr>
          <p:spPr>
            <a:xfrm>
              <a:off x="3124200" y="3106639"/>
              <a:ext cx="304800" cy="228600"/>
            </a:xfrm>
            <a:prstGeom prst="rightArrow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ight Arrow 87"/>
            <p:cNvSpPr/>
            <p:nvPr/>
          </p:nvSpPr>
          <p:spPr>
            <a:xfrm>
              <a:off x="5562600" y="3106639"/>
              <a:ext cx="304800" cy="228600"/>
            </a:xfrm>
            <a:prstGeom prst="rightArrow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57200" y="5753100"/>
            <a:ext cx="3686430" cy="619899"/>
            <a:chOff x="457200" y="5753100"/>
            <a:chExt cx="3686430" cy="619899"/>
          </a:xfrm>
        </p:grpSpPr>
        <p:sp>
          <p:nvSpPr>
            <p:cNvPr id="37" name="TextBox 36"/>
            <p:cNvSpPr txBox="1"/>
            <p:nvPr/>
          </p:nvSpPr>
          <p:spPr>
            <a:xfrm>
              <a:off x="3657600" y="5868115"/>
              <a:ext cx="4860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alibri" pitchFamily="34" charset="0"/>
                  <a:ea typeface="Dotum" pitchFamily="34" charset="-127"/>
                  <a:cs typeface="Courier New" pitchFamily="49" charset="0"/>
                </a:rPr>
                <a:t>1 or 0</a:t>
              </a:r>
              <a:endParaRPr lang="en-US" sz="1000" dirty="0">
                <a:latin typeface="Calibri" pitchFamily="34" charset="0"/>
                <a:ea typeface="Dotum" pitchFamily="34" charset="-127"/>
                <a:cs typeface="Courier New" pitchFamily="49" charset="0"/>
              </a:endParaRPr>
            </a:p>
          </p:txBody>
        </p:sp>
        <p:cxnSp>
          <p:nvCxnSpPr>
            <p:cNvPr id="39" name="Elbow Connector 38"/>
            <p:cNvCxnSpPr/>
            <p:nvPr/>
          </p:nvCxnSpPr>
          <p:spPr>
            <a:xfrm>
              <a:off x="457200" y="5762625"/>
              <a:ext cx="1219200" cy="45720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ight Arrow 89"/>
            <p:cNvSpPr/>
            <p:nvPr/>
          </p:nvSpPr>
          <p:spPr>
            <a:xfrm>
              <a:off x="1828800" y="5876925"/>
              <a:ext cx="304800" cy="228600"/>
            </a:xfrm>
            <a:prstGeom prst="rightArrow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ight Arrow 90"/>
            <p:cNvSpPr/>
            <p:nvPr/>
          </p:nvSpPr>
          <p:spPr>
            <a:xfrm>
              <a:off x="3352800" y="5876925"/>
              <a:ext cx="304800" cy="228600"/>
            </a:xfrm>
            <a:prstGeom prst="rightArrow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2286000" y="5753100"/>
              <a:ext cx="952500" cy="619899"/>
              <a:chOff x="2286000" y="5753100"/>
              <a:chExt cx="952500" cy="619899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2286000" y="5753100"/>
                <a:ext cx="952500" cy="476250"/>
                <a:chOff x="1676400" y="4648200"/>
                <a:chExt cx="2095500" cy="1047751"/>
              </a:xfrm>
            </p:grpSpPr>
            <p:pic>
              <p:nvPicPr>
                <p:cNvPr id="1032" name="Picture 8" descr="http://upload.wikimedia.org/wikipedia/commons/thumb/7/75/Digital_buffer.svg/220px-Digital_buffer.svg.png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 flipH="1">
                  <a:off x="1676400" y="4648200"/>
                  <a:ext cx="2095500" cy="1047751"/>
                </a:xfrm>
                <a:prstGeom prst="rect">
                  <a:avLst/>
                </a:prstGeom>
                <a:noFill/>
              </p:spPr>
            </p:pic>
            <p:sp>
              <p:nvSpPr>
                <p:cNvPr id="35" name="Rectangle 34"/>
                <p:cNvSpPr/>
                <p:nvPr/>
              </p:nvSpPr>
              <p:spPr>
                <a:xfrm>
                  <a:off x="2819400" y="5029200"/>
                  <a:ext cx="152400" cy="228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2" name="TextBox 91"/>
              <p:cNvSpPr txBox="1"/>
              <p:nvPr/>
            </p:nvSpPr>
            <p:spPr>
              <a:xfrm>
                <a:off x="2482332" y="6096000"/>
                <a:ext cx="5656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Buffer</a:t>
                </a:r>
                <a:endParaRPr lang="en-US" sz="1200" dirty="0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4800600" y="5638800"/>
            <a:ext cx="4013558" cy="734199"/>
            <a:chOff x="4876800" y="5638800"/>
            <a:chExt cx="4013558" cy="734199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2804"/>
            <a:stretch>
              <a:fillRect/>
            </a:stretch>
          </p:blipFill>
          <p:spPr bwMode="auto">
            <a:xfrm>
              <a:off x="4876800" y="5713006"/>
              <a:ext cx="1981200" cy="478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64" name="Group 63"/>
            <p:cNvGrpSpPr/>
            <p:nvPr/>
          </p:nvGrpSpPr>
          <p:grpSpPr>
            <a:xfrm>
              <a:off x="7010400" y="5761910"/>
              <a:ext cx="1066800" cy="381000"/>
              <a:chOff x="7010400" y="5638800"/>
              <a:chExt cx="1066800" cy="3810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7315200" y="5638800"/>
                <a:ext cx="457200" cy="381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555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 rot="10800000">
                <a:off x="7010400" y="5828506"/>
                <a:ext cx="304800" cy="1588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10800000" flipH="1">
                <a:off x="7772400" y="5828506"/>
                <a:ext cx="304800" cy="1588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/>
            <p:cNvGrpSpPr/>
            <p:nvPr/>
          </p:nvGrpSpPr>
          <p:grpSpPr>
            <a:xfrm>
              <a:off x="8229600" y="5638800"/>
              <a:ext cx="660758" cy="627221"/>
              <a:chOff x="8229600" y="5638800"/>
              <a:chExt cx="660758" cy="627221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8229600" y="5638800"/>
                <a:ext cx="6607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Calibri" pitchFamily="34" charset="0"/>
                    <a:ea typeface="Dotum" pitchFamily="34" charset="-127"/>
                    <a:cs typeface="Courier New" pitchFamily="49" charset="0"/>
                  </a:rPr>
                  <a:t>4, 5, 6, …</a:t>
                </a:r>
                <a:endParaRPr lang="en-US" sz="1000" dirty="0">
                  <a:latin typeface="Calibri" pitchFamily="34" charset="0"/>
                  <a:ea typeface="Dotum" pitchFamily="34" charset="-127"/>
                  <a:cs typeface="Courier New" pitchFamily="49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229600" y="6019800"/>
                <a:ext cx="49725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Calibri" pitchFamily="34" charset="0"/>
                    <a:ea typeface="Dotum" pitchFamily="34" charset="-127"/>
                    <a:cs typeface="Courier New" pitchFamily="49" charset="0"/>
                  </a:rPr>
                  <a:t>10 ms</a:t>
                </a:r>
                <a:endParaRPr lang="en-US" sz="1000" dirty="0">
                  <a:latin typeface="Calibri" pitchFamily="34" charset="0"/>
                  <a:ea typeface="Dotum" pitchFamily="34" charset="-127"/>
                  <a:cs typeface="Courier New" pitchFamily="49" charset="0"/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5797550" y="5829300"/>
              <a:ext cx="4972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alibri" pitchFamily="34" charset="0"/>
                  <a:ea typeface="Dotum" pitchFamily="34" charset="-127"/>
                  <a:cs typeface="Courier New" pitchFamily="49" charset="0"/>
                </a:rPr>
                <a:t>10 ms</a:t>
              </a:r>
              <a:endParaRPr lang="en-US" sz="1000" dirty="0">
                <a:latin typeface="Calibri" pitchFamily="34" charset="0"/>
                <a:ea typeface="Dotum" pitchFamily="34" charset="-127"/>
                <a:cs typeface="Courier New" pitchFamily="49" charset="0"/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V="1">
              <a:off x="6294802" y="5948005"/>
              <a:ext cx="118698" cy="88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rot="10800000" flipV="1">
              <a:off x="5715000" y="5952409"/>
              <a:ext cx="152400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6282102" y="5951180"/>
              <a:ext cx="118698" cy="24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7010400" y="6096000"/>
              <a:ext cx="11097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Counter/Timer</a:t>
              </a:r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really happening?*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8" name="Content Placeholder 7" descr="DMA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1600200"/>
            <a:ext cx="6075286" cy="4251359"/>
          </a:xfrm>
        </p:spPr>
      </p:pic>
      <p:sp>
        <p:nvSpPr>
          <p:cNvPr id="10" name="TextBox 9"/>
          <p:cNvSpPr txBox="1"/>
          <p:nvPr/>
        </p:nvSpPr>
        <p:spPr>
          <a:xfrm>
            <a:off x="304800" y="1905000"/>
            <a:ext cx="1943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DD6205"/>
                </a:solidFill>
                <a:latin typeface="Arial" pitchFamily="34" charset="0"/>
                <a:cs typeface="Arial" pitchFamily="34" charset="0"/>
              </a:rPr>
              <a:t>1 Configuration Step</a:t>
            </a:r>
            <a:endParaRPr lang="en-US" sz="1400" b="1" dirty="0">
              <a:solidFill>
                <a:srgbClr val="DD620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6248400"/>
            <a:ext cx="4663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*This is still a simplification of the real architecture. Sorry.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really happening?*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8" name="Content Placeholder 7" descr="DMA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1600200"/>
            <a:ext cx="6075285" cy="4251359"/>
          </a:xfrm>
        </p:spPr>
      </p:pic>
      <p:sp>
        <p:nvSpPr>
          <p:cNvPr id="10" name="TextBox 9"/>
          <p:cNvSpPr txBox="1"/>
          <p:nvPr/>
        </p:nvSpPr>
        <p:spPr>
          <a:xfrm>
            <a:off x="304800" y="1905000"/>
            <a:ext cx="1943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DD6205"/>
                </a:solidFill>
                <a:latin typeface="Arial" pitchFamily="34" charset="0"/>
                <a:cs typeface="Arial" pitchFamily="34" charset="0"/>
              </a:rPr>
              <a:t>1 Configuration Step</a:t>
            </a:r>
            <a:endParaRPr lang="en-US" sz="1400" b="1" dirty="0">
              <a:solidFill>
                <a:srgbClr val="DD620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2286000"/>
            <a:ext cx="1678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 Reads w/o CPU</a:t>
            </a:r>
            <a:endParaRPr lang="en-US" sz="14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really happening?*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8" name="Content Placeholder 7" descr="DMA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1600200"/>
            <a:ext cx="6075285" cy="4251358"/>
          </a:xfrm>
        </p:spPr>
      </p:pic>
      <p:sp>
        <p:nvSpPr>
          <p:cNvPr id="10" name="TextBox 9"/>
          <p:cNvSpPr txBox="1"/>
          <p:nvPr/>
        </p:nvSpPr>
        <p:spPr>
          <a:xfrm>
            <a:off x="304800" y="1905000"/>
            <a:ext cx="1943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DD6205"/>
                </a:solidFill>
                <a:latin typeface="Arial" pitchFamily="34" charset="0"/>
                <a:cs typeface="Arial" pitchFamily="34" charset="0"/>
              </a:rPr>
              <a:t>1 Configuration Step</a:t>
            </a:r>
            <a:endParaRPr lang="en-US" sz="1400" b="1" dirty="0">
              <a:solidFill>
                <a:srgbClr val="DD620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2286000"/>
            <a:ext cx="1678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 Reads w/o CPU</a:t>
            </a:r>
            <a:endParaRPr lang="en-US" sz="14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2667000"/>
            <a:ext cx="2743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N Reads w/ CPU </a:t>
            </a:r>
            <a:r>
              <a:rPr lang="en-US" sz="1400" b="1" i="1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at our leisure</a:t>
            </a:r>
            <a:endParaRPr lang="en-US" sz="1400" b="1" dirty="0">
              <a:solidFill>
                <a:srgbClr val="FF00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DMA better than PIO?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8" name="Content Placeholder 7" descr="DMA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1" y="1600200"/>
            <a:ext cx="6075283" cy="4251358"/>
          </a:xfrm>
        </p:spPr>
      </p:pic>
      <p:sp>
        <p:nvSpPr>
          <p:cNvPr id="10" name="TextBox 9"/>
          <p:cNvSpPr txBox="1"/>
          <p:nvPr/>
        </p:nvSpPr>
        <p:spPr>
          <a:xfrm>
            <a:off x="304800" y="1905000"/>
            <a:ext cx="1943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DD6205"/>
                </a:solidFill>
                <a:latin typeface="Arial" pitchFamily="34" charset="0"/>
                <a:cs typeface="Arial" pitchFamily="34" charset="0"/>
              </a:rPr>
              <a:t>1 Configuration Step</a:t>
            </a:r>
            <a:endParaRPr lang="en-US" sz="1400" b="1" dirty="0">
              <a:solidFill>
                <a:srgbClr val="DD620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2286000"/>
            <a:ext cx="1569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 Reads w/ CPU</a:t>
            </a:r>
            <a:endParaRPr lang="en-US" sz="14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" y="2667000"/>
            <a:ext cx="1577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 Writes w/ CPU</a:t>
            </a:r>
            <a:endParaRPr lang="en-US" sz="14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" y="3048000"/>
            <a:ext cx="1569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N Reads w/ CPU</a:t>
            </a:r>
            <a:endParaRPr lang="en-US" sz="1400" b="1" dirty="0">
              <a:solidFill>
                <a:srgbClr val="FF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800" y="3505200"/>
            <a:ext cx="1895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All must be on time!</a:t>
            </a:r>
            <a:endParaRPr lang="en-US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Sampling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1066800"/>
            <a:ext cx="82296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Acquiring data </a:t>
            </a:r>
            <a:r>
              <a:rPr kumimoji="0" lang="en-US" sz="20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forever</a:t>
            </a:r>
            <a:endParaRPr kumimoji="0" lang="en-US" sz="20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1447800"/>
            <a:ext cx="8229600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But how will I graduate?</a:t>
            </a:r>
            <a:endParaRPr kumimoji="0" lang="en-US" sz="14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167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14400" y="1687642"/>
            <a:ext cx="7315200" cy="463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5" name="Group 14"/>
          <p:cNvGrpSpPr/>
          <p:nvPr/>
        </p:nvGrpSpPr>
        <p:grpSpPr>
          <a:xfrm>
            <a:off x="4724400" y="2286000"/>
            <a:ext cx="3886200" cy="2133600"/>
            <a:chOff x="4724400" y="2286000"/>
            <a:chExt cx="3886200" cy="2133600"/>
          </a:xfrm>
        </p:grpSpPr>
        <p:sp>
          <p:nvSpPr>
            <p:cNvPr id="11" name="TextBox 10"/>
            <p:cNvSpPr txBox="1"/>
            <p:nvPr/>
          </p:nvSpPr>
          <p:spPr>
            <a:xfrm>
              <a:off x="4724400" y="2286000"/>
              <a:ext cx="3886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Specify number of samples to read.</a:t>
              </a:r>
            </a:p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Defaults to “all available.”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5400000">
              <a:off x="4419600" y="3352800"/>
              <a:ext cx="1524000" cy="609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really happening?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1066800"/>
            <a:ext cx="82296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Circular Buffering</a:t>
            </a:r>
            <a:endParaRPr kumimoji="0" lang="en-US" sz="20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4" name="Content Placeholder 13" descr="Circ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3000" y="1752600"/>
            <a:ext cx="6863726" cy="45218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really happening?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1066800"/>
            <a:ext cx="82296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Circular Buffering</a:t>
            </a:r>
            <a:endParaRPr kumimoji="0" lang="en-US" sz="20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4" name="Content Placeholder 13" descr="Circ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3001" y="1752600"/>
            <a:ext cx="6863724" cy="45218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really happening?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1066800"/>
            <a:ext cx="82296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Circular Buffering</a:t>
            </a:r>
            <a:endParaRPr kumimoji="0" lang="en-US" sz="20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4" name="Content Placeholder 13" descr="Circ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3001" y="1786124"/>
            <a:ext cx="6863724" cy="445483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really happening?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1066800"/>
            <a:ext cx="82296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Circular Buffering</a:t>
            </a:r>
            <a:endParaRPr kumimoji="0" lang="en-US" sz="20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4" name="Content Placeholder 13" descr="Circ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3887" y="1786124"/>
            <a:ext cx="6761951" cy="445483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really happening?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1066800"/>
            <a:ext cx="82296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Circular Buffering</a:t>
            </a:r>
            <a:endParaRPr kumimoji="0" lang="en-US" sz="20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4" name="Content Placeholder 13" descr="Circ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1696" y="1786124"/>
            <a:ext cx="6106333" cy="445483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DAQ: Generation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38600" cy="2362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600" b="0" dirty="0" smtClean="0"/>
              <a:t>Convert digital data into analog waveforms</a:t>
            </a:r>
          </a:p>
          <a:p>
            <a:pPr>
              <a:spcBef>
                <a:spcPts val="600"/>
              </a:spcBef>
            </a:pPr>
            <a:r>
              <a:rPr lang="en-US" sz="1600" b="0" dirty="0" smtClean="0"/>
              <a:t>Single-shot or timed generation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33800" y="121920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Analog Output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0200" y="411480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Digital Output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3429397" y="5181203"/>
            <a:ext cx="22860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04800" y="40386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38800" y="4114800"/>
            <a:ext cx="188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Counter/Timers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Content Placeholder 26"/>
          <p:cNvSpPr>
            <a:spLocks noGrp="1"/>
          </p:cNvSpPr>
          <p:nvPr>
            <p:ph sz="half" idx="1"/>
          </p:nvPr>
        </p:nvSpPr>
        <p:spPr>
          <a:xfrm>
            <a:off x="4648200" y="1600200"/>
            <a:ext cx="4191000" cy="2362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600" b="0" dirty="0" smtClean="0"/>
              <a:t>Use a digital-to-analog converter</a:t>
            </a:r>
          </a:p>
          <a:p>
            <a:pPr>
              <a:spcBef>
                <a:spcPts val="600"/>
              </a:spcBef>
            </a:pPr>
            <a:r>
              <a:rPr lang="en-US" sz="1600" b="0" dirty="0" smtClean="0"/>
              <a:t>Examples: sound, system excitation, motor control</a:t>
            </a:r>
          </a:p>
        </p:txBody>
      </p:sp>
      <p:sp>
        <p:nvSpPr>
          <p:cNvPr id="42" name="Content Placeholder 26"/>
          <p:cNvSpPr>
            <a:spLocks noGrp="1"/>
          </p:cNvSpPr>
          <p:nvPr>
            <p:ph sz="half" idx="1"/>
          </p:nvPr>
        </p:nvSpPr>
        <p:spPr>
          <a:xfrm>
            <a:off x="228600" y="4495800"/>
            <a:ext cx="4343400" cy="1676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600" b="0" dirty="0" smtClean="0"/>
              <a:t>Single-shot or timed</a:t>
            </a:r>
          </a:p>
          <a:p>
            <a:pPr>
              <a:spcBef>
                <a:spcPts val="600"/>
              </a:spcBef>
            </a:pPr>
            <a:r>
              <a:rPr lang="en-US" sz="1600" b="0" dirty="0" smtClean="0"/>
              <a:t>Single bit or bus</a:t>
            </a:r>
          </a:p>
          <a:p>
            <a:pPr>
              <a:spcBef>
                <a:spcPts val="600"/>
              </a:spcBef>
            </a:pPr>
            <a:r>
              <a:rPr lang="en-US" sz="1600" b="0" dirty="0" smtClean="0"/>
              <a:t>Generating a slow trigger, controlling an LED, controlling a bus</a:t>
            </a:r>
          </a:p>
        </p:txBody>
      </p:sp>
      <p:sp>
        <p:nvSpPr>
          <p:cNvPr id="46" name="Content Placeholder 26"/>
          <p:cNvSpPr>
            <a:spLocks noGrp="1"/>
          </p:cNvSpPr>
          <p:nvPr>
            <p:ph sz="half" idx="1"/>
          </p:nvPr>
        </p:nvSpPr>
        <p:spPr>
          <a:xfrm>
            <a:off x="4572000" y="4419600"/>
            <a:ext cx="4343400" cy="1676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600" b="0" dirty="0" smtClean="0"/>
              <a:t>Control timing</a:t>
            </a:r>
          </a:p>
          <a:p>
            <a:pPr>
              <a:spcBef>
                <a:spcPts val="600"/>
              </a:spcBef>
            </a:pPr>
            <a:r>
              <a:rPr lang="en-US" sz="1600" b="0" dirty="0" smtClean="0"/>
              <a:t>Examples: Pulse train generation, delay generation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457200" y="5791200"/>
            <a:ext cx="3838830" cy="762000"/>
            <a:chOff x="1190370" y="5715000"/>
            <a:chExt cx="3838830" cy="762000"/>
          </a:xfrm>
        </p:grpSpPr>
        <p:sp>
          <p:nvSpPr>
            <p:cNvPr id="47" name="TextBox 46"/>
            <p:cNvSpPr txBox="1"/>
            <p:nvPr/>
          </p:nvSpPr>
          <p:spPr>
            <a:xfrm>
              <a:off x="1190370" y="5867400"/>
              <a:ext cx="4860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alibri" pitchFamily="34" charset="0"/>
                  <a:ea typeface="Dotum" pitchFamily="34" charset="-127"/>
                  <a:cs typeface="Courier New" pitchFamily="49" charset="0"/>
                </a:rPr>
                <a:t>1 or 0</a:t>
              </a:r>
              <a:endParaRPr lang="en-US" sz="1000" dirty="0">
                <a:latin typeface="Calibri" pitchFamily="34" charset="0"/>
                <a:ea typeface="Dotum" pitchFamily="34" charset="-127"/>
                <a:cs typeface="Courier New" pitchFamily="49" charset="0"/>
              </a:endParaRPr>
            </a:p>
          </p:txBody>
        </p:sp>
        <p:cxnSp>
          <p:nvCxnSpPr>
            <p:cNvPr id="48" name="Elbow Connector 47"/>
            <p:cNvCxnSpPr/>
            <p:nvPr/>
          </p:nvCxnSpPr>
          <p:spPr>
            <a:xfrm>
              <a:off x="3810000" y="5715000"/>
              <a:ext cx="1219200" cy="45720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ight Arrow 48"/>
            <p:cNvSpPr/>
            <p:nvPr/>
          </p:nvSpPr>
          <p:spPr>
            <a:xfrm>
              <a:off x="1828800" y="5876925"/>
              <a:ext cx="304800" cy="228600"/>
            </a:xfrm>
            <a:prstGeom prst="rightArrow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ight Arrow 50"/>
            <p:cNvSpPr/>
            <p:nvPr/>
          </p:nvSpPr>
          <p:spPr>
            <a:xfrm>
              <a:off x="3352800" y="5876925"/>
              <a:ext cx="304800" cy="228600"/>
            </a:xfrm>
            <a:prstGeom prst="rightArrow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93"/>
            <p:cNvGrpSpPr/>
            <p:nvPr/>
          </p:nvGrpSpPr>
          <p:grpSpPr>
            <a:xfrm>
              <a:off x="2286000" y="5753100"/>
              <a:ext cx="952500" cy="723900"/>
              <a:chOff x="2286000" y="5753100"/>
              <a:chExt cx="952500" cy="723900"/>
            </a:xfrm>
          </p:grpSpPr>
          <p:grpSp>
            <p:nvGrpSpPr>
              <p:cNvPr id="53" name="Group 35"/>
              <p:cNvGrpSpPr/>
              <p:nvPr/>
            </p:nvGrpSpPr>
            <p:grpSpPr>
              <a:xfrm>
                <a:off x="2286000" y="5753100"/>
                <a:ext cx="952500" cy="476250"/>
                <a:chOff x="1676400" y="4648200"/>
                <a:chExt cx="2095500" cy="1047751"/>
              </a:xfrm>
            </p:grpSpPr>
            <p:pic>
              <p:nvPicPr>
                <p:cNvPr id="55" name="Picture 8" descr="http://upload.wikimedia.org/wikipedia/commons/thumb/7/75/Digital_buffer.svg/220px-Digital_buffer.svg.png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1676400" y="4648200"/>
                  <a:ext cx="2095500" cy="1047751"/>
                </a:xfrm>
                <a:prstGeom prst="rect">
                  <a:avLst/>
                </a:prstGeom>
                <a:noFill/>
              </p:spPr>
            </p:pic>
            <p:sp>
              <p:nvSpPr>
                <p:cNvPr id="56" name="Rectangle 55"/>
                <p:cNvSpPr/>
                <p:nvPr/>
              </p:nvSpPr>
              <p:spPr>
                <a:xfrm>
                  <a:off x="2514600" y="5029201"/>
                  <a:ext cx="152401" cy="228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2482332" y="6200001"/>
                <a:ext cx="5656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Buffer</a:t>
                </a:r>
                <a:endParaRPr lang="en-US" sz="1200" dirty="0"/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4800600" y="5638800"/>
            <a:ext cx="4013558" cy="734199"/>
            <a:chOff x="4876800" y="5638800"/>
            <a:chExt cx="4013558" cy="734199"/>
          </a:xfrm>
        </p:grpSpPr>
        <p:pic>
          <p:nvPicPr>
            <p:cNvPr id="58" name="Picture 9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2804"/>
            <a:stretch>
              <a:fillRect/>
            </a:stretch>
          </p:blipFill>
          <p:spPr bwMode="auto">
            <a:xfrm>
              <a:off x="4876800" y="5713006"/>
              <a:ext cx="1981200" cy="478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60" name="Group 63"/>
            <p:cNvGrpSpPr/>
            <p:nvPr/>
          </p:nvGrpSpPr>
          <p:grpSpPr>
            <a:xfrm>
              <a:off x="7010400" y="5761910"/>
              <a:ext cx="1066800" cy="381000"/>
              <a:chOff x="7010400" y="5638800"/>
              <a:chExt cx="1066800" cy="3810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7315200" y="5638800"/>
                <a:ext cx="457200" cy="381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555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 rot="10800000">
                <a:off x="7010400" y="5828506"/>
                <a:ext cx="304800" cy="1588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0800000" flipH="1">
                <a:off x="7772400" y="5828506"/>
                <a:ext cx="304800" cy="1588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95"/>
            <p:cNvGrpSpPr/>
            <p:nvPr/>
          </p:nvGrpSpPr>
          <p:grpSpPr>
            <a:xfrm>
              <a:off x="8229600" y="5638800"/>
              <a:ext cx="660758" cy="627221"/>
              <a:chOff x="8229600" y="5638800"/>
              <a:chExt cx="660758" cy="627221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8229600" y="5638800"/>
                <a:ext cx="6607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Calibri" pitchFamily="34" charset="0"/>
                    <a:ea typeface="Dotum" pitchFamily="34" charset="-127"/>
                    <a:cs typeface="Courier New" pitchFamily="49" charset="0"/>
                  </a:rPr>
                  <a:t>4, 5, 6, …</a:t>
                </a:r>
                <a:endParaRPr lang="en-US" sz="1000" dirty="0">
                  <a:latin typeface="Calibri" pitchFamily="34" charset="0"/>
                  <a:ea typeface="Dotum" pitchFamily="34" charset="-127"/>
                  <a:cs typeface="Courier New" pitchFamily="49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8229600" y="6019800"/>
                <a:ext cx="49725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Calibri" pitchFamily="34" charset="0"/>
                    <a:ea typeface="Dotum" pitchFamily="34" charset="-127"/>
                    <a:cs typeface="Courier New" pitchFamily="49" charset="0"/>
                  </a:rPr>
                  <a:t>10 ms</a:t>
                </a:r>
                <a:endParaRPr lang="en-US" sz="1000" dirty="0">
                  <a:latin typeface="Calibri" pitchFamily="34" charset="0"/>
                  <a:ea typeface="Dotum" pitchFamily="34" charset="-127"/>
                  <a:cs typeface="Courier New" pitchFamily="49" charset="0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5797550" y="5829300"/>
              <a:ext cx="4972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alibri" pitchFamily="34" charset="0"/>
                  <a:ea typeface="Dotum" pitchFamily="34" charset="-127"/>
                  <a:cs typeface="Courier New" pitchFamily="49" charset="0"/>
                </a:rPr>
                <a:t>10 ms</a:t>
              </a:r>
              <a:endParaRPr lang="en-US" sz="1000" dirty="0">
                <a:latin typeface="Calibri" pitchFamily="34" charset="0"/>
                <a:ea typeface="Dotum" pitchFamily="34" charset="-127"/>
                <a:cs typeface="Courier New" pitchFamily="49" charset="0"/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 flipV="1">
              <a:off x="6294802" y="5948005"/>
              <a:ext cx="118698" cy="88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rot="10800000" flipV="1">
              <a:off x="5715000" y="5952409"/>
              <a:ext cx="152400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V="1">
              <a:off x="6282102" y="5951180"/>
              <a:ext cx="118698" cy="24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7010400" y="6096000"/>
              <a:ext cx="11097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Counter/Timer</a:t>
              </a:r>
              <a:endParaRPr lang="en-US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 flipH="1">
            <a:off x="762000" y="2514600"/>
            <a:ext cx="7391400" cy="1374458"/>
            <a:chOff x="1143000" y="2533710"/>
            <a:chExt cx="7391400" cy="1374458"/>
          </a:xfrm>
        </p:grpSpPr>
        <p:pic>
          <p:nvPicPr>
            <p:cNvPr id="78" name="Picture 4" descr="C:\Users\Jason\AppData\Local\Microsoft\Windows\INetCache\IE\VIKXF24J\sinewave2[1]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43000" y="2790885"/>
              <a:ext cx="1828800" cy="860108"/>
            </a:xfrm>
            <a:prstGeom prst="rect">
              <a:avLst/>
            </a:prstGeom>
            <a:noFill/>
          </p:spPr>
        </p:pic>
        <p:pic>
          <p:nvPicPr>
            <p:cNvPr id="79" name="Picture 6" descr="http://www.ibiblio.org/kuphaldt/electricCircuits/Digital/04249.png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05200" y="2533710"/>
              <a:ext cx="1981200" cy="1374458"/>
            </a:xfrm>
            <a:prstGeom prst="rect">
              <a:avLst/>
            </a:prstGeom>
            <a:noFill/>
          </p:spPr>
        </p:pic>
        <p:sp>
          <p:nvSpPr>
            <p:cNvPr id="81" name="TextBox 80"/>
            <p:cNvSpPr txBox="1"/>
            <p:nvPr/>
          </p:nvSpPr>
          <p:spPr>
            <a:xfrm flipH="1">
              <a:off x="5925994" y="3020884"/>
              <a:ext cx="26084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alibri" pitchFamily="34" charset="0"/>
                  <a:ea typeface="Dotum" pitchFamily="34" charset="-127"/>
                  <a:cs typeface="Courier New" pitchFamily="49" charset="0"/>
                </a:rPr>
                <a:t>101110110100 101110100101 011001100101</a:t>
              </a:r>
            </a:p>
            <a:p>
              <a:r>
                <a:rPr lang="en-US" sz="1000" dirty="0" smtClean="0">
                  <a:latin typeface="Calibri" pitchFamily="34" charset="0"/>
                  <a:ea typeface="Dotum" pitchFamily="34" charset="-127"/>
                  <a:cs typeface="Courier New" pitchFamily="49" charset="0"/>
                </a:rPr>
                <a:t>110011000101 011100101010 110110001000</a:t>
              </a:r>
              <a:endParaRPr lang="en-US" sz="1000" dirty="0">
                <a:latin typeface="Calibri" pitchFamily="34" charset="0"/>
                <a:ea typeface="Dotum" pitchFamily="34" charset="-127"/>
                <a:cs typeface="Courier New" pitchFamily="49" charset="0"/>
              </a:endParaRPr>
            </a:p>
          </p:txBody>
        </p:sp>
        <p:sp>
          <p:nvSpPr>
            <p:cNvPr id="82" name="Right Arrow 81"/>
            <p:cNvSpPr/>
            <p:nvPr/>
          </p:nvSpPr>
          <p:spPr>
            <a:xfrm flipH="1">
              <a:off x="3124200" y="3106639"/>
              <a:ext cx="304800" cy="228600"/>
            </a:xfrm>
            <a:prstGeom prst="rightArrow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ight Arrow 82"/>
            <p:cNvSpPr/>
            <p:nvPr/>
          </p:nvSpPr>
          <p:spPr>
            <a:xfrm flipH="1">
              <a:off x="5562600" y="3106639"/>
              <a:ext cx="304800" cy="228600"/>
            </a:xfrm>
            <a:prstGeom prst="rightArrow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really happening?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1066800"/>
            <a:ext cx="82296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Arial" pitchFamily="34" charset="0"/>
                <a:ea typeface="+mj-ea"/>
                <a:cs typeface="Arial" pitchFamily="34" charset="0"/>
              </a:rPr>
              <a:t>Circular buffer overflows</a:t>
            </a:r>
            <a:endParaRPr kumimoji="0" lang="en-US" sz="20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4" name="Content Placeholder 13" descr="Circ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1696" y="1950593"/>
            <a:ext cx="6106333" cy="41259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600200"/>
            <a:ext cx="397192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Use </a:t>
            </a:r>
            <a:r>
              <a:rPr lang="en-US" b="0" i="1" dirty="0" smtClean="0"/>
              <a:t>triggering</a:t>
            </a:r>
            <a:r>
              <a:rPr lang="en-US" b="0" dirty="0" smtClean="0"/>
              <a:t> to delay the start of acquisition until a certain event occurs</a:t>
            </a:r>
          </a:p>
          <a:p>
            <a:r>
              <a:rPr lang="en-US" b="0" dirty="0" smtClean="0"/>
              <a:t>Common Types:</a:t>
            </a:r>
          </a:p>
          <a:p>
            <a:pPr lvl="1"/>
            <a:r>
              <a:rPr lang="en-US" b="1" dirty="0" smtClean="0"/>
              <a:t>Digital start trigger: </a:t>
            </a:r>
            <a:r>
              <a:rPr lang="en-US" b="0" dirty="0" smtClean="0"/>
              <a:t>start when a rising or falling edge of a TTL (0-5 V) signal is detected</a:t>
            </a:r>
          </a:p>
          <a:p>
            <a:pPr lvl="1"/>
            <a:r>
              <a:rPr lang="en-US" b="1" dirty="0" smtClean="0"/>
              <a:t>Analog start trigger: </a:t>
            </a:r>
            <a:r>
              <a:rPr lang="en-US" dirty="0" smtClean="0"/>
              <a:t>start when a signal’s voltage rises above or falls below a certain level</a:t>
            </a:r>
          </a:p>
          <a:p>
            <a:pPr lvl="1"/>
            <a:r>
              <a:rPr lang="en-US" b="1" dirty="0" smtClean="0"/>
              <a:t>Digital reference trigger: </a:t>
            </a:r>
            <a:r>
              <a:rPr lang="en-US" dirty="0" smtClean="0"/>
              <a:t>similar to digital start, but may acquire pre-trigger samples</a:t>
            </a:r>
          </a:p>
          <a:p>
            <a:pPr lvl="1"/>
            <a:r>
              <a:rPr lang="en-US" b="1" dirty="0" smtClean="0"/>
              <a:t>Analog reference trigger:</a:t>
            </a:r>
            <a:r>
              <a:rPr lang="en-US" dirty="0" smtClean="0"/>
              <a:t> similar to analog start, but with pre-trigger samples</a:t>
            </a:r>
            <a:endParaRPr lang="en-US" b="1" dirty="0" smtClean="0"/>
          </a:p>
          <a:p>
            <a:pPr lvl="1"/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886200"/>
            <a:ext cx="36480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87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143000"/>
            <a:ext cx="471487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878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105400" y="1447800"/>
            <a:ext cx="36480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878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3886200"/>
            <a:ext cx="36385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Start Triggering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Show Digital – Finite Input Example</a:t>
            </a:r>
            <a:endParaRPr lang="en-US" b="1" dirty="0" smtClean="0"/>
          </a:p>
          <a:p>
            <a:pPr lvl="1"/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64</a:t>
            </a:fld>
            <a:endParaRPr lang="en-US"/>
          </a:p>
        </p:txBody>
      </p:sp>
      <p:pic>
        <p:nvPicPr>
          <p:cNvPr id="7" name="Picture 2" descr="Image result for mouse icon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675" y="990600"/>
            <a:ext cx="542925" cy="542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Digital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Wrong polarity</a:t>
            </a:r>
          </a:p>
          <a:p>
            <a:pPr lvl="1"/>
            <a:r>
              <a:rPr lang="en-US" dirty="0" smtClean="0"/>
              <a:t>Triggers look for rising or falling edges (or sometimes either)</a:t>
            </a:r>
            <a:endParaRPr lang="en-US" b="0" dirty="0" smtClean="0"/>
          </a:p>
          <a:p>
            <a:r>
              <a:rPr lang="en-US" b="0" dirty="0" smtClean="0"/>
              <a:t>Wrong voltage</a:t>
            </a:r>
          </a:p>
          <a:p>
            <a:pPr lvl="1"/>
            <a:r>
              <a:rPr lang="en-US" dirty="0" smtClean="0"/>
              <a:t>Digital logic operates on specific voltage levels</a:t>
            </a:r>
          </a:p>
          <a:p>
            <a:r>
              <a:rPr lang="en-US" b="0" dirty="0" smtClean="0"/>
              <a:t>Glitches</a:t>
            </a:r>
          </a:p>
          <a:p>
            <a:pPr lvl="1"/>
            <a:endParaRPr lang="en-US" b="0" dirty="0" smtClean="0"/>
          </a:p>
          <a:p>
            <a:pPr lvl="1"/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Digital Triggers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66</a:t>
            </a:fld>
            <a:endParaRPr lang="en-US"/>
          </a:p>
        </p:txBody>
      </p:sp>
      <p:pic>
        <p:nvPicPr>
          <p:cNvPr id="108546" name="Picture 2" descr="alt tex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1828800"/>
            <a:ext cx="1143000" cy="3810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28600" y="6248400"/>
            <a:ext cx="41152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Figure from https://learn.sparkfun.com/tutorials/logic-levels/ttl-logic-levels</a:t>
            </a:r>
            <a:endParaRPr lang="en-US" sz="1000" dirty="0"/>
          </a:p>
        </p:txBody>
      </p:sp>
      <p:graphicFrame>
        <p:nvGraphicFramePr>
          <p:cNvPr id="11" name="Content Placeholder 16"/>
          <p:cNvGraphicFramePr>
            <a:graphicFrameLocks noGrp="1"/>
          </p:cNvGraphicFramePr>
          <p:nvPr>
            <p:ph idx="1"/>
          </p:nvPr>
        </p:nvGraphicFramePr>
        <p:xfrm>
          <a:off x="1905000" y="2438400"/>
          <a:ext cx="6781802" cy="24942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066801"/>
                <a:gridCol w="3581400"/>
                <a:gridCol w="914400"/>
                <a:gridCol w="12192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Voltage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TTL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LVTTL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76213" indent="-176213" algn="ctr">
                        <a:buFont typeface="Arial" pitchFamily="34" charset="0"/>
                        <a:buNone/>
                      </a:pPr>
                      <a:r>
                        <a:rPr lang="en-US" dirty="0" err="1" smtClean="0"/>
                        <a:t>V</a:t>
                      </a:r>
                      <a:r>
                        <a:rPr lang="en-US" baseline="-25000" dirty="0" err="1" smtClean="0"/>
                        <a:t>cc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None/>
                      </a:pPr>
                      <a:r>
                        <a:rPr lang="en-US" dirty="0" smtClean="0"/>
                        <a:t>Supply voltage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 algn="r">
                        <a:buFont typeface="Arial" pitchFamily="34" charset="0"/>
                        <a:buNone/>
                      </a:pPr>
                      <a:r>
                        <a:rPr lang="en-US" dirty="0" smtClean="0"/>
                        <a:t>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 algn="r">
                        <a:buFont typeface="Arial" pitchFamily="34" charset="0"/>
                        <a:buNone/>
                      </a:pPr>
                      <a:r>
                        <a:rPr lang="en-US" dirty="0" smtClean="0"/>
                        <a:t>3.3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76213" indent="-176213" algn="ctr">
                        <a:buFont typeface="Arial" pitchFamily="34" charset="0"/>
                        <a:buNone/>
                      </a:pPr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None/>
                      </a:pPr>
                      <a:r>
                        <a:rPr lang="en-US" dirty="0" smtClean="0"/>
                        <a:t>Logic-high output voltage minimum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 algn="r">
                        <a:buFont typeface="Arial" pitchFamily="34" charset="0"/>
                        <a:buNone/>
                      </a:pPr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 algn="r">
                        <a:buFont typeface="Arial" pitchFamily="34" charset="0"/>
                        <a:buNone/>
                      </a:pPr>
                      <a:r>
                        <a:rPr lang="en-US" dirty="0" smtClean="0"/>
                        <a:t>2.4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76213" indent="-176213" algn="ctr">
                        <a:buFont typeface="Arial" pitchFamily="34" charset="0"/>
                        <a:buNone/>
                      </a:pPr>
                      <a:r>
                        <a:rPr lang="en-US" baseline="0" dirty="0" smtClean="0"/>
                        <a:t>V</a:t>
                      </a:r>
                      <a:r>
                        <a:rPr lang="en-US" baseline="-25000" dirty="0" smtClean="0"/>
                        <a:t>IH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None/>
                      </a:pPr>
                      <a:r>
                        <a:rPr lang="en-US" baseline="0" dirty="0" smtClean="0"/>
                        <a:t>Logic-high input voltage minimum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 algn="r">
                        <a:buFont typeface="Arial" pitchFamily="34" charset="0"/>
                        <a:buNone/>
                      </a:pPr>
                      <a:r>
                        <a:rPr lang="en-US" baseline="0" dirty="0" smtClean="0"/>
                        <a:t>2.0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 algn="r">
                        <a:buFont typeface="Arial" pitchFamily="34" charset="0"/>
                        <a:buNone/>
                      </a:pPr>
                      <a:r>
                        <a:rPr lang="en-US" baseline="0" dirty="0" smtClean="0"/>
                        <a:t>2.0</a:t>
                      </a:r>
                      <a:endParaRPr lang="en-US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76213" indent="-176213" algn="ctr">
                        <a:buFont typeface="Arial" pitchFamily="34" charset="0"/>
                        <a:buNone/>
                      </a:pPr>
                      <a:r>
                        <a:rPr lang="en-US" baseline="0" dirty="0" smtClean="0"/>
                        <a:t>V</a:t>
                      </a:r>
                      <a:r>
                        <a:rPr lang="en-US" baseline="-25000" dirty="0" smtClean="0"/>
                        <a:t>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None/>
                      </a:pPr>
                      <a:r>
                        <a:rPr lang="en-US" dirty="0" smtClean="0"/>
                        <a:t>Logic</a:t>
                      </a:r>
                      <a:r>
                        <a:rPr lang="en-US" baseline="0" dirty="0" smtClean="0"/>
                        <a:t>-low input voltage maximum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 algn="r">
                        <a:buFont typeface="Arial" pitchFamily="34" charset="0"/>
                        <a:buNone/>
                      </a:pPr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 algn="r">
                        <a:buFont typeface="Arial" pitchFamily="34" charset="0"/>
                        <a:buNone/>
                      </a:pPr>
                      <a:r>
                        <a:rPr lang="en-US" dirty="0" smtClean="0"/>
                        <a:t>0.8</a:t>
                      </a:r>
                    </a:p>
                    <a:p>
                      <a:pPr marL="176213" indent="-176213" algn="r">
                        <a:buFont typeface="Arial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76213" indent="-176213" algn="ctr">
                        <a:buFont typeface="Arial" pitchFamily="34" charset="0"/>
                        <a:buNone/>
                      </a:pPr>
                      <a:r>
                        <a:rPr lang="en-US" baseline="0" dirty="0" smtClean="0"/>
                        <a:t>V</a:t>
                      </a:r>
                      <a:r>
                        <a:rPr lang="en-US" baseline="-25000" dirty="0" smtClean="0"/>
                        <a:t>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None/>
                      </a:pPr>
                      <a:r>
                        <a:rPr lang="en-US" dirty="0" smtClean="0"/>
                        <a:t>Logic-low output</a:t>
                      </a:r>
                      <a:r>
                        <a:rPr lang="en-US" baseline="0" dirty="0" smtClean="0"/>
                        <a:t> voltage maximum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 algn="r">
                        <a:buFont typeface="Arial" pitchFamily="34" charset="0"/>
                        <a:buNone/>
                      </a:pPr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 algn="r">
                        <a:buFont typeface="Arial" pitchFamily="34" charset="0"/>
                        <a:buNone/>
                      </a:pPr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657600" y="1143000"/>
            <a:ext cx="166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TTL Logic Levels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Digital Triggers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" y="6248400"/>
            <a:ext cx="3850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Figure from http://www.interfacebus.com/voltage_LV_threshold.html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3657600" y="1066800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logic levels</a:t>
            </a:r>
            <a:endParaRPr lang="en-US" dirty="0"/>
          </a:p>
        </p:txBody>
      </p:sp>
      <p:pic>
        <p:nvPicPr>
          <p:cNvPr id="150530" name="Picture 2" descr="LV Switching Level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1447800"/>
            <a:ext cx="6687083" cy="46783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Digital Triggers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" y="6248400"/>
            <a:ext cx="31406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Figures from Texas Instruments SN74LV4T125 Datasheet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3200400" y="1066800"/>
            <a:ext cx="2826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 solve level problems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602163"/>
          </a:xfrm>
        </p:spPr>
        <p:txBody>
          <a:bodyPr/>
          <a:lstStyle/>
          <a:p>
            <a:r>
              <a:rPr lang="en-US" b="0" dirty="0" smtClean="0"/>
              <a:t>Ignore it</a:t>
            </a:r>
          </a:p>
          <a:p>
            <a:pPr lvl="1"/>
            <a:r>
              <a:rPr lang="en-US" dirty="0" smtClean="0"/>
              <a:t>Some voltage levels are cross-compatible, e.g. most TTL and LVTTL</a:t>
            </a:r>
          </a:p>
          <a:p>
            <a:pPr lvl="1"/>
            <a:r>
              <a:rPr lang="en-US" b="1" i="1" dirty="0" smtClean="0">
                <a:solidFill>
                  <a:schemeClr val="accent2"/>
                </a:solidFill>
              </a:rPr>
              <a:t>However—if at all possible, check all output levels before connecting to the input</a:t>
            </a:r>
          </a:p>
          <a:p>
            <a:r>
              <a:rPr lang="en-US" b="0" dirty="0" smtClean="0"/>
              <a:t>Use level-shifter circuit (voltage level translation)</a:t>
            </a:r>
          </a:p>
          <a:p>
            <a:pPr lvl="1"/>
            <a:r>
              <a:rPr lang="en-US" dirty="0" smtClean="0"/>
              <a:t>e.g. SN74LV4T125</a:t>
            </a:r>
          </a:p>
        </p:txBody>
      </p:sp>
      <p:pic>
        <p:nvPicPr>
          <p:cNvPr id="15155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3886200"/>
            <a:ext cx="33147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1557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3886200"/>
            <a:ext cx="3914775" cy="2256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Digital Triggers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" y="6248400"/>
            <a:ext cx="3850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Figure from http://www.interfacebus.com/voltage_LV_threshold.html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3657600" y="1066800"/>
            <a:ext cx="93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Glitches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ircular Arrow 68"/>
          <p:cNvSpPr/>
          <p:nvPr/>
        </p:nvSpPr>
        <p:spPr>
          <a:xfrm>
            <a:off x="990600" y="1066800"/>
            <a:ext cx="7162800" cy="4876800"/>
          </a:xfrm>
          <a:prstGeom prst="circularArrow">
            <a:avLst>
              <a:gd name="adj1" fmla="val 13937"/>
              <a:gd name="adj2" fmla="val 952624"/>
              <a:gd name="adj3" fmla="val 8800799"/>
              <a:gd name="adj4" fmla="val 11941561"/>
              <a:gd name="adj5" fmla="val 15132"/>
            </a:avLst>
          </a:prstGeom>
          <a:gradFill flip="none" rotWithShape="1">
            <a:gsLst>
              <a:gs pos="0">
                <a:srgbClr val="000082">
                  <a:alpha val="50000"/>
                </a:srgbClr>
              </a:gs>
              <a:gs pos="30000">
                <a:srgbClr val="66008F">
                  <a:alpha val="50000"/>
                </a:srgbClr>
              </a:gs>
              <a:gs pos="64999">
                <a:srgbClr val="BA0066">
                  <a:alpha val="50000"/>
                </a:srgbClr>
              </a:gs>
              <a:gs pos="89999">
                <a:srgbClr val="FF0000">
                  <a:alpha val="50000"/>
                </a:srgbClr>
              </a:gs>
              <a:gs pos="100000">
                <a:srgbClr val="FF8200">
                  <a:alpha val="5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8854" name="AutoShape 6" descr="Image result for ni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56" name="AutoShape 8" descr="Image result for ni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98140" y="533400"/>
            <a:ext cx="8275026" cy="5800726"/>
            <a:chOff x="498140" y="533400"/>
            <a:chExt cx="8275026" cy="5800726"/>
          </a:xfrm>
        </p:grpSpPr>
        <p:grpSp>
          <p:nvGrpSpPr>
            <p:cNvPr id="2" name="Group 73"/>
            <p:cNvGrpSpPr/>
            <p:nvPr/>
          </p:nvGrpSpPr>
          <p:grpSpPr>
            <a:xfrm>
              <a:off x="498140" y="1752600"/>
              <a:ext cx="1559260" cy="1907977"/>
              <a:chOff x="498140" y="1752600"/>
              <a:chExt cx="1559260" cy="1907977"/>
            </a:xfrm>
          </p:grpSpPr>
          <p:pic>
            <p:nvPicPr>
              <p:cNvPr id="2066" name="Picture 18" descr="https://booksntea.files.wordpress.com/2011/03/keep-calm-and-carry-on-mug-larg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62000" y="1752600"/>
                <a:ext cx="1295400" cy="1295400"/>
              </a:xfrm>
              <a:prstGeom prst="rect">
                <a:avLst/>
              </a:prstGeom>
              <a:noFill/>
            </p:spPr>
          </p:pic>
          <p:grpSp>
            <p:nvGrpSpPr>
              <p:cNvPr id="3" name="Group 72"/>
              <p:cNvGrpSpPr/>
              <p:nvPr/>
            </p:nvGrpSpPr>
            <p:grpSpPr>
              <a:xfrm>
                <a:off x="498140" y="3048000"/>
                <a:ext cx="1556836" cy="612577"/>
                <a:chOff x="498140" y="3048000"/>
                <a:chExt cx="1556836" cy="612577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498140" y="3048000"/>
                  <a:ext cx="1556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Phenomenon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10574" y="3352800"/>
                  <a:ext cx="13319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Cooling of Tea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4" name="Group 71"/>
            <p:cNvGrpSpPr/>
            <p:nvPr/>
          </p:nvGrpSpPr>
          <p:grpSpPr>
            <a:xfrm>
              <a:off x="1219200" y="609600"/>
              <a:ext cx="1901984" cy="1724026"/>
              <a:chOff x="1219200" y="609600"/>
              <a:chExt cx="1901984" cy="1724026"/>
            </a:xfrm>
          </p:grpSpPr>
          <p:pic>
            <p:nvPicPr>
              <p:cNvPr id="2056" name="Picture 8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219200" y="1066800"/>
                <a:ext cx="1901984" cy="12668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5" name="Group 70"/>
              <p:cNvGrpSpPr/>
              <p:nvPr/>
            </p:nvGrpSpPr>
            <p:grpSpPr>
              <a:xfrm>
                <a:off x="1559259" y="609600"/>
                <a:ext cx="1343060" cy="612577"/>
                <a:chOff x="1559259" y="609600"/>
                <a:chExt cx="1343060" cy="612577"/>
              </a:xfrm>
            </p:grpSpPr>
            <p:sp>
              <p:nvSpPr>
                <p:cNvPr id="32" name="TextBox 31"/>
                <p:cNvSpPr txBox="1"/>
                <p:nvPr/>
              </p:nvSpPr>
              <p:spPr>
                <a:xfrm>
                  <a:off x="1559259" y="609600"/>
                  <a:ext cx="13430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Transducer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1566985" y="914400"/>
                  <a:ext cx="13276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Thermocouple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9" name="Group 69"/>
            <p:cNvGrpSpPr/>
            <p:nvPr/>
          </p:nvGrpSpPr>
          <p:grpSpPr>
            <a:xfrm>
              <a:off x="3124200" y="533400"/>
              <a:ext cx="2116028" cy="1676400"/>
              <a:chOff x="3124200" y="533400"/>
              <a:chExt cx="2116028" cy="1676400"/>
            </a:xfrm>
          </p:grpSpPr>
          <p:pic>
            <p:nvPicPr>
              <p:cNvPr id="2057" name="Picture 9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352800" y="1066800"/>
                <a:ext cx="1230406" cy="1143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10" name="Group 36"/>
              <p:cNvGrpSpPr/>
              <p:nvPr/>
            </p:nvGrpSpPr>
            <p:grpSpPr>
              <a:xfrm>
                <a:off x="3124200" y="533400"/>
                <a:ext cx="2116028" cy="612577"/>
                <a:chOff x="3509063" y="533400"/>
                <a:chExt cx="2116028" cy="612577"/>
              </a:xfrm>
            </p:grpSpPr>
            <p:sp>
              <p:nvSpPr>
                <p:cNvPr id="35" name="TextBox 34"/>
                <p:cNvSpPr txBox="1"/>
                <p:nvPr/>
              </p:nvSpPr>
              <p:spPr>
                <a:xfrm>
                  <a:off x="3532179" y="533400"/>
                  <a:ext cx="20697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Signal Conditioner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509063" y="838200"/>
                  <a:ext cx="21160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Amplifier, Low pass filter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1" name="Group 74"/>
            <p:cNvGrpSpPr/>
            <p:nvPr/>
          </p:nvGrpSpPr>
          <p:grpSpPr>
            <a:xfrm>
              <a:off x="5334000" y="533400"/>
              <a:ext cx="1913156" cy="1483399"/>
              <a:chOff x="5334000" y="533400"/>
              <a:chExt cx="1913156" cy="1483399"/>
            </a:xfrm>
          </p:grpSpPr>
          <p:grpSp>
            <p:nvGrpSpPr>
              <p:cNvPr id="12" name="Group 25"/>
              <p:cNvGrpSpPr/>
              <p:nvPr/>
            </p:nvGrpSpPr>
            <p:grpSpPr>
              <a:xfrm>
                <a:off x="5334000" y="1143000"/>
                <a:ext cx="1676400" cy="873799"/>
                <a:chOff x="1752600" y="1295400"/>
                <a:chExt cx="4933950" cy="2571750"/>
              </a:xfrm>
            </p:grpSpPr>
            <p:pic>
              <p:nvPicPr>
                <p:cNvPr id="2055" name="Picture 7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752600" y="1295400"/>
                  <a:ext cx="2371725" cy="20669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058" name="Picture 10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2286000" y="1447800"/>
                  <a:ext cx="4400550" cy="24193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13" name="Group 37"/>
              <p:cNvGrpSpPr/>
              <p:nvPr/>
            </p:nvGrpSpPr>
            <p:grpSpPr>
              <a:xfrm>
                <a:off x="5497958" y="533400"/>
                <a:ext cx="1749198" cy="612577"/>
                <a:chOff x="3520621" y="533400"/>
                <a:chExt cx="1749198" cy="612577"/>
              </a:xfrm>
            </p:grpSpPr>
            <p:sp>
              <p:nvSpPr>
                <p:cNvPr id="39" name="TextBox 38"/>
                <p:cNvSpPr txBox="1"/>
                <p:nvPr/>
              </p:nvSpPr>
              <p:spPr>
                <a:xfrm>
                  <a:off x="3520621" y="533400"/>
                  <a:ext cx="17491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DAQ Hardware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635236" y="838200"/>
                  <a:ext cx="15199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NI </a:t>
                  </a:r>
                  <a:r>
                    <a:rPr lang="en-US" sz="1400" i="1" dirty="0" err="1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CompactDAQ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4" name="Group 75"/>
            <p:cNvGrpSpPr/>
            <p:nvPr/>
          </p:nvGrpSpPr>
          <p:grpSpPr>
            <a:xfrm>
              <a:off x="6934200" y="1524000"/>
              <a:ext cx="1795684" cy="1530729"/>
              <a:chOff x="6934200" y="1524000"/>
              <a:chExt cx="1795684" cy="1530729"/>
            </a:xfrm>
          </p:grpSpPr>
          <p:grpSp>
            <p:nvGrpSpPr>
              <p:cNvPr id="15" name="Group 28"/>
              <p:cNvGrpSpPr/>
              <p:nvPr/>
            </p:nvGrpSpPr>
            <p:grpSpPr>
              <a:xfrm>
                <a:off x="7162800" y="2133600"/>
                <a:ext cx="1447800" cy="921129"/>
                <a:chOff x="3581400" y="3048000"/>
                <a:chExt cx="1981200" cy="1260492"/>
              </a:xfrm>
            </p:grpSpPr>
            <p:pic>
              <p:nvPicPr>
                <p:cNvPr id="2054" name="Picture 6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3581400" y="3048000"/>
                  <a:ext cx="1981200" cy="12604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067" name="Picture 19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038600" y="3161652"/>
                  <a:ext cx="762002" cy="4959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16" name="Group 40"/>
              <p:cNvGrpSpPr/>
              <p:nvPr/>
            </p:nvGrpSpPr>
            <p:grpSpPr>
              <a:xfrm>
                <a:off x="6934200" y="1524000"/>
                <a:ext cx="1795684" cy="612577"/>
                <a:chOff x="3597164" y="533400"/>
                <a:chExt cx="1795684" cy="612577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3896124" y="533400"/>
                  <a:ext cx="11977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Computer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3597164" y="838200"/>
                  <a:ext cx="17956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Brought to you by IT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7" name="Group 78"/>
            <p:cNvGrpSpPr/>
            <p:nvPr/>
          </p:nvGrpSpPr>
          <p:grpSpPr>
            <a:xfrm>
              <a:off x="6248400" y="4038600"/>
              <a:ext cx="1140056" cy="1470026"/>
              <a:chOff x="6248400" y="4038600"/>
              <a:chExt cx="1140056" cy="1470026"/>
            </a:xfrm>
          </p:grpSpPr>
          <p:pic>
            <p:nvPicPr>
              <p:cNvPr id="2060" name="Picture 12"/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324600" y="4648200"/>
                <a:ext cx="906934" cy="860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18" name="Group 43"/>
              <p:cNvGrpSpPr/>
              <p:nvPr/>
            </p:nvGrpSpPr>
            <p:grpSpPr>
              <a:xfrm>
                <a:off x="6248400" y="4038600"/>
                <a:ext cx="1140056" cy="612577"/>
                <a:chOff x="3784715" y="533400"/>
                <a:chExt cx="1140056" cy="612577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3832805" y="533400"/>
                  <a:ext cx="1043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Analysis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784715" y="838200"/>
                  <a:ext cx="11400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Curve fitting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9" name="Group 79"/>
            <p:cNvGrpSpPr/>
            <p:nvPr/>
          </p:nvGrpSpPr>
          <p:grpSpPr>
            <a:xfrm>
              <a:off x="4343400" y="3276600"/>
              <a:ext cx="1607726" cy="1572090"/>
              <a:chOff x="4343400" y="3276600"/>
              <a:chExt cx="1607726" cy="1572090"/>
            </a:xfrm>
          </p:grpSpPr>
          <p:pic>
            <p:nvPicPr>
              <p:cNvPr id="2062" name="Picture 14"/>
              <p:cNvPicPr>
                <a:picLocks noChangeAspect="1" noChangeArrowheads="1"/>
              </p:cNvPicPr>
              <p:nvPr/>
            </p:nvPicPr>
            <p:blipFill>
              <a:blip r:embed="rId10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343400" y="3657600"/>
                <a:ext cx="1607726" cy="11910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4724400" y="3276600"/>
                <a:ext cx="954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Plotting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" name="Group 77"/>
            <p:cNvGrpSpPr/>
            <p:nvPr/>
          </p:nvGrpSpPr>
          <p:grpSpPr>
            <a:xfrm>
              <a:off x="7573251" y="4495800"/>
              <a:ext cx="1189749" cy="1452946"/>
              <a:chOff x="7573251" y="4495800"/>
              <a:chExt cx="1189749" cy="1452946"/>
            </a:xfrm>
          </p:grpSpPr>
          <p:pic>
            <p:nvPicPr>
              <p:cNvPr id="2059" name="Picture 11"/>
              <p:cNvPicPr>
                <a:picLocks noChangeAspect="1" noChangeArrowheads="1"/>
              </p:cNvPicPr>
              <p:nvPr/>
            </p:nvPicPr>
            <p:blipFill>
              <a:blip r:embed="rId11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725651" y="5105400"/>
                <a:ext cx="866774" cy="843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21" name="Group 49"/>
              <p:cNvGrpSpPr/>
              <p:nvPr/>
            </p:nvGrpSpPr>
            <p:grpSpPr>
              <a:xfrm>
                <a:off x="7573251" y="4495800"/>
                <a:ext cx="1189749" cy="612577"/>
                <a:chOff x="3784715" y="533400"/>
                <a:chExt cx="1189749" cy="612577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4037188" y="533400"/>
                  <a:ext cx="6848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DAQ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3784715" y="838200"/>
                  <a:ext cx="118974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Analog Input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22" name="Group 80"/>
            <p:cNvGrpSpPr/>
            <p:nvPr/>
          </p:nvGrpSpPr>
          <p:grpSpPr>
            <a:xfrm>
              <a:off x="4552732" y="4876800"/>
              <a:ext cx="1467068" cy="1457326"/>
              <a:chOff x="4552732" y="4876800"/>
              <a:chExt cx="1467068" cy="1457326"/>
            </a:xfrm>
          </p:grpSpPr>
          <p:pic>
            <p:nvPicPr>
              <p:cNvPr id="2061" name="Picture 13"/>
              <p:cNvPicPr>
                <a:picLocks noChangeAspect="1" noChangeArrowheads="1"/>
              </p:cNvPicPr>
              <p:nvPr/>
            </p:nvPicPr>
            <p:blipFill>
              <a:blip r:embed="rId1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876800" y="5486400"/>
                <a:ext cx="847726" cy="8477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23" name="Group 52"/>
              <p:cNvGrpSpPr/>
              <p:nvPr/>
            </p:nvGrpSpPr>
            <p:grpSpPr>
              <a:xfrm>
                <a:off x="4552732" y="4876800"/>
                <a:ext cx="1467068" cy="612577"/>
                <a:chOff x="3808760" y="533400"/>
                <a:chExt cx="1467068" cy="612577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3808760" y="533400"/>
                  <a:ext cx="14670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Storing Data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4001922" y="838200"/>
                  <a:ext cx="10807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HDF5 Files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24" name="Group 81"/>
            <p:cNvGrpSpPr/>
            <p:nvPr/>
          </p:nvGrpSpPr>
          <p:grpSpPr>
            <a:xfrm>
              <a:off x="2362200" y="3657600"/>
              <a:ext cx="1402948" cy="2220402"/>
              <a:chOff x="2362200" y="3657600"/>
              <a:chExt cx="1402948" cy="2220402"/>
            </a:xfrm>
          </p:grpSpPr>
          <p:pic>
            <p:nvPicPr>
              <p:cNvPr id="2063" name="Picture 15"/>
              <p:cNvPicPr>
                <a:picLocks noChangeAspect="1" noChangeArrowheads="1"/>
              </p:cNvPicPr>
              <p:nvPr/>
            </p:nvPicPr>
            <p:blipFill>
              <a:blip r:embed="rId1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438400" y="4267200"/>
                <a:ext cx="1245656" cy="16108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2362200" y="3657600"/>
                <a:ext cx="14029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Thesis/</a:t>
                </a:r>
              </a:p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Dissertation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5" name="Group 82"/>
            <p:cNvGrpSpPr/>
            <p:nvPr/>
          </p:nvGrpSpPr>
          <p:grpSpPr>
            <a:xfrm>
              <a:off x="533400" y="4050268"/>
              <a:ext cx="1524000" cy="1969532"/>
              <a:chOff x="533400" y="4050268"/>
              <a:chExt cx="1524000" cy="1969532"/>
            </a:xfrm>
          </p:grpSpPr>
          <p:pic>
            <p:nvPicPr>
              <p:cNvPr id="2064" name="Picture 16"/>
              <p:cNvPicPr>
                <a:picLocks noChangeAspect="1" noChangeArrowheads="1"/>
              </p:cNvPicPr>
              <p:nvPr/>
            </p:nvPicPr>
            <p:blipFill>
              <a:blip r:embed="rId1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33400" y="4495800"/>
                <a:ext cx="1524000" cy="152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59" name="TextBox 58"/>
              <p:cNvSpPr txBox="1"/>
              <p:nvPr/>
            </p:nvSpPr>
            <p:spPr>
              <a:xfrm>
                <a:off x="609600" y="4050268"/>
                <a:ext cx="12105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Graduate!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6" name="Group 76"/>
            <p:cNvGrpSpPr/>
            <p:nvPr/>
          </p:nvGrpSpPr>
          <p:grpSpPr>
            <a:xfrm>
              <a:off x="6934200" y="3212154"/>
              <a:ext cx="1838966" cy="1283646"/>
              <a:chOff x="6934200" y="3212154"/>
              <a:chExt cx="1838966" cy="1283646"/>
            </a:xfrm>
          </p:grpSpPr>
          <p:pic>
            <p:nvPicPr>
              <p:cNvPr id="63" name="Picture 62" descr="labview.png"/>
              <p:cNvPicPr>
                <a:picLocks noChangeAspect="1"/>
              </p:cNvPicPr>
              <p:nvPr/>
            </p:nvPicPr>
            <p:blipFill>
              <a:blip r:embed="rId1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467600" y="3581486"/>
                <a:ext cx="786344" cy="914314"/>
              </a:xfrm>
              <a:prstGeom prst="rect">
                <a:avLst/>
              </a:prstGeom>
            </p:spPr>
          </p:pic>
          <p:sp>
            <p:nvSpPr>
              <p:cNvPr id="64" name="TextBox 63"/>
              <p:cNvSpPr txBox="1"/>
              <p:nvPr/>
            </p:nvSpPr>
            <p:spPr>
              <a:xfrm>
                <a:off x="6934200" y="3212154"/>
                <a:ext cx="1838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Software Basics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78858" name="AutoShape 10" descr="Image result for ni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1219200" y="609600"/>
            <a:ext cx="1901984" cy="1724026"/>
            <a:chOff x="1219200" y="609600"/>
            <a:chExt cx="1901984" cy="1724026"/>
          </a:xfrm>
        </p:grpSpPr>
        <p:pic>
          <p:nvPicPr>
            <p:cNvPr id="78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9200" y="1066800"/>
              <a:ext cx="1901984" cy="1266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79" name="Group 70"/>
            <p:cNvGrpSpPr/>
            <p:nvPr/>
          </p:nvGrpSpPr>
          <p:grpSpPr>
            <a:xfrm>
              <a:off x="1559259" y="609600"/>
              <a:ext cx="1343060" cy="612577"/>
              <a:chOff x="1559259" y="609600"/>
              <a:chExt cx="1343060" cy="612577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559259" y="609600"/>
                <a:ext cx="1343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Transducer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566985" y="914400"/>
                <a:ext cx="13276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Thermocouple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1143000"/>
            <a:ext cx="41910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Open</a:t>
            </a: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Configure</a:t>
            </a: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Start</a:t>
            </a: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Read/Write</a:t>
            </a: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Stop</a:t>
            </a: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1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Close</a:t>
            </a:r>
            <a:endParaRPr kumimoji="0" lang="en-US" sz="3600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85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1371600"/>
            <a:ext cx="1807369" cy="621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2133600"/>
            <a:ext cx="2143125" cy="807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5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3048000"/>
            <a:ext cx="1000125" cy="43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5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0" y="3657600"/>
            <a:ext cx="1993106" cy="77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5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53000" y="4572000"/>
            <a:ext cx="1014413" cy="4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53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953000" y="5334000"/>
            <a:ext cx="1057275" cy="43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ircular Arrow 68"/>
          <p:cNvSpPr/>
          <p:nvPr/>
        </p:nvSpPr>
        <p:spPr>
          <a:xfrm>
            <a:off x="990600" y="1066800"/>
            <a:ext cx="7162800" cy="4876800"/>
          </a:xfrm>
          <a:prstGeom prst="circularArrow">
            <a:avLst>
              <a:gd name="adj1" fmla="val 13937"/>
              <a:gd name="adj2" fmla="val 952624"/>
              <a:gd name="adj3" fmla="val 8800799"/>
              <a:gd name="adj4" fmla="val 11941561"/>
              <a:gd name="adj5" fmla="val 15132"/>
            </a:avLst>
          </a:prstGeom>
          <a:gradFill flip="none" rotWithShape="1">
            <a:gsLst>
              <a:gs pos="0">
                <a:srgbClr val="000082">
                  <a:alpha val="50000"/>
                </a:srgbClr>
              </a:gs>
              <a:gs pos="30000">
                <a:srgbClr val="66008F">
                  <a:alpha val="50000"/>
                </a:srgbClr>
              </a:gs>
              <a:gs pos="64999">
                <a:srgbClr val="BA0066">
                  <a:alpha val="50000"/>
                </a:srgbClr>
              </a:gs>
              <a:gs pos="89999">
                <a:srgbClr val="FF0000">
                  <a:alpha val="50000"/>
                </a:srgbClr>
              </a:gs>
              <a:gs pos="100000">
                <a:srgbClr val="FF8200">
                  <a:alpha val="5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8854" name="AutoShape 6" descr="Image result for ni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56" name="AutoShape 8" descr="Image result for ni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70"/>
          <p:cNvGrpSpPr/>
          <p:nvPr/>
        </p:nvGrpSpPr>
        <p:grpSpPr>
          <a:xfrm>
            <a:off x="498140" y="533400"/>
            <a:ext cx="8275026" cy="5800726"/>
            <a:chOff x="498140" y="533400"/>
            <a:chExt cx="8275026" cy="5800726"/>
          </a:xfrm>
        </p:grpSpPr>
        <p:grpSp>
          <p:nvGrpSpPr>
            <p:cNvPr id="3" name="Group 73"/>
            <p:cNvGrpSpPr/>
            <p:nvPr/>
          </p:nvGrpSpPr>
          <p:grpSpPr>
            <a:xfrm>
              <a:off x="498140" y="1752600"/>
              <a:ext cx="1559260" cy="1907977"/>
              <a:chOff x="498140" y="1752600"/>
              <a:chExt cx="1559260" cy="1907977"/>
            </a:xfrm>
          </p:grpSpPr>
          <p:pic>
            <p:nvPicPr>
              <p:cNvPr id="2066" name="Picture 18" descr="https://booksntea.files.wordpress.com/2011/03/keep-calm-and-carry-on-mug-larg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62000" y="1752600"/>
                <a:ext cx="1295400" cy="1295400"/>
              </a:xfrm>
              <a:prstGeom prst="rect">
                <a:avLst/>
              </a:prstGeom>
              <a:noFill/>
            </p:spPr>
          </p:pic>
          <p:grpSp>
            <p:nvGrpSpPr>
              <p:cNvPr id="4" name="Group 72"/>
              <p:cNvGrpSpPr/>
              <p:nvPr/>
            </p:nvGrpSpPr>
            <p:grpSpPr>
              <a:xfrm>
                <a:off x="498140" y="3048000"/>
                <a:ext cx="1556836" cy="612577"/>
                <a:chOff x="498140" y="3048000"/>
                <a:chExt cx="1556836" cy="612577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498140" y="3048000"/>
                  <a:ext cx="1556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Phenomenon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10574" y="3352800"/>
                  <a:ext cx="13319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Cooling of Tea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5" name="Group 71"/>
            <p:cNvGrpSpPr/>
            <p:nvPr/>
          </p:nvGrpSpPr>
          <p:grpSpPr>
            <a:xfrm>
              <a:off x="1219200" y="609600"/>
              <a:ext cx="1901984" cy="1724026"/>
              <a:chOff x="1219200" y="609600"/>
              <a:chExt cx="1901984" cy="1724026"/>
            </a:xfrm>
          </p:grpSpPr>
          <p:pic>
            <p:nvPicPr>
              <p:cNvPr id="2056" name="Picture 8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219200" y="1066800"/>
                <a:ext cx="1901984" cy="12668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9" name="Group 70"/>
              <p:cNvGrpSpPr/>
              <p:nvPr/>
            </p:nvGrpSpPr>
            <p:grpSpPr>
              <a:xfrm>
                <a:off x="1559259" y="609600"/>
                <a:ext cx="1343060" cy="612577"/>
                <a:chOff x="1559259" y="609600"/>
                <a:chExt cx="1343060" cy="612577"/>
              </a:xfrm>
            </p:grpSpPr>
            <p:sp>
              <p:nvSpPr>
                <p:cNvPr id="32" name="TextBox 31"/>
                <p:cNvSpPr txBox="1"/>
                <p:nvPr/>
              </p:nvSpPr>
              <p:spPr>
                <a:xfrm>
                  <a:off x="1559259" y="609600"/>
                  <a:ext cx="13430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Transducer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1566985" y="914400"/>
                  <a:ext cx="13276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Thermocouple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0" name="Group 69"/>
            <p:cNvGrpSpPr/>
            <p:nvPr/>
          </p:nvGrpSpPr>
          <p:grpSpPr>
            <a:xfrm>
              <a:off x="3124200" y="533400"/>
              <a:ext cx="2116028" cy="1676400"/>
              <a:chOff x="3124200" y="533400"/>
              <a:chExt cx="2116028" cy="1676400"/>
            </a:xfrm>
          </p:grpSpPr>
          <p:pic>
            <p:nvPicPr>
              <p:cNvPr id="2057" name="Picture 9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352800" y="1066800"/>
                <a:ext cx="1230406" cy="1143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11" name="Group 36"/>
              <p:cNvGrpSpPr/>
              <p:nvPr/>
            </p:nvGrpSpPr>
            <p:grpSpPr>
              <a:xfrm>
                <a:off x="3124200" y="533400"/>
                <a:ext cx="2116028" cy="612577"/>
                <a:chOff x="3509063" y="533400"/>
                <a:chExt cx="2116028" cy="612577"/>
              </a:xfrm>
            </p:grpSpPr>
            <p:sp>
              <p:nvSpPr>
                <p:cNvPr id="35" name="TextBox 34"/>
                <p:cNvSpPr txBox="1"/>
                <p:nvPr/>
              </p:nvSpPr>
              <p:spPr>
                <a:xfrm>
                  <a:off x="3532179" y="533400"/>
                  <a:ext cx="20697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Signal Conditioner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509063" y="838200"/>
                  <a:ext cx="21160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Amplifier, Low pass filter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2" name="Group 74"/>
            <p:cNvGrpSpPr/>
            <p:nvPr/>
          </p:nvGrpSpPr>
          <p:grpSpPr>
            <a:xfrm>
              <a:off x="5334000" y="533400"/>
              <a:ext cx="1913156" cy="1483399"/>
              <a:chOff x="5334000" y="533400"/>
              <a:chExt cx="1913156" cy="1483399"/>
            </a:xfrm>
          </p:grpSpPr>
          <p:grpSp>
            <p:nvGrpSpPr>
              <p:cNvPr id="13" name="Group 25"/>
              <p:cNvGrpSpPr/>
              <p:nvPr/>
            </p:nvGrpSpPr>
            <p:grpSpPr>
              <a:xfrm>
                <a:off x="5334000" y="1143000"/>
                <a:ext cx="1676400" cy="873799"/>
                <a:chOff x="1752600" y="1295400"/>
                <a:chExt cx="4933950" cy="2571750"/>
              </a:xfrm>
            </p:grpSpPr>
            <p:pic>
              <p:nvPicPr>
                <p:cNvPr id="2055" name="Picture 7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752600" y="1295400"/>
                  <a:ext cx="2371725" cy="20669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058" name="Picture 10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2286000" y="1447800"/>
                  <a:ext cx="4400550" cy="24193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14" name="Group 37"/>
              <p:cNvGrpSpPr/>
              <p:nvPr/>
            </p:nvGrpSpPr>
            <p:grpSpPr>
              <a:xfrm>
                <a:off x="5497958" y="533400"/>
                <a:ext cx="1749198" cy="612577"/>
                <a:chOff x="3520621" y="533400"/>
                <a:chExt cx="1749198" cy="612577"/>
              </a:xfrm>
            </p:grpSpPr>
            <p:sp>
              <p:nvSpPr>
                <p:cNvPr id="39" name="TextBox 38"/>
                <p:cNvSpPr txBox="1"/>
                <p:nvPr/>
              </p:nvSpPr>
              <p:spPr>
                <a:xfrm>
                  <a:off x="3520621" y="533400"/>
                  <a:ext cx="17491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DAQ Hardware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635236" y="838200"/>
                  <a:ext cx="15199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NI </a:t>
                  </a:r>
                  <a:r>
                    <a:rPr lang="en-US" sz="1400" i="1" dirty="0" err="1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CompactDAQ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5" name="Group 75"/>
            <p:cNvGrpSpPr/>
            <p:nvPr/>
          </p:nvGrpSpPr>
          <p:grpSpPr>
            <a:xfrm>
              <a:off x="6934200" y="1524000"/>
              <a:ext cx="1795684" cy="1530729"/>
              <a:chOff x="6934200" y="1524000"/>
              <a:chExt cx="1795684" cy="1530729"/>
            </a:xfrm>
          </p:grpSpPr>
          <p:grpSp>
            <p:nvGrpSpPr>
              <p:cNvPr id="16" name="Group 28"/>
              <p:cNvGrpSpPr/>
              <p:nvPr/>
            </p:nvGrpSpPr>
            <p:grpSpPr>
              <a:xfrm>
                <a:off x="7162800" y="2133600"/>
                <a:ext cx="1447800" cy="921129"/>
                <a:chOff x="3581400" y="3048000"/>
                <a:chExt cx="1981200" cy="1260492"/>
              </a:xfrm>
            </p:grpSpPr>
            <p:pic>
              <p:nvPicPr>
                <p:cNvPr id="2054" name="Picture 6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3581400" y="3048000"/>
                  <a:ext cx="1981200" cy="12604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067" name="Picture 19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038600" y="3161652"/>
                  <a:ext cx="762002" cy="4959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17" name="Group 40"/>
              <p:cNvGrpSpPr/>
              <p:nvPr/>
            </p:nvGrpSpPr>
            <p:grpSpPr>
              <a:xfrm>
                <a:off x="6934200" y="1524000"/>
                <a:ext cx="1795684" cy="612577"/>
                <a:chOff x="3597164" y="533400"/>
                <a:chExt cx="1795684" cy="612577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3896124" y="533400"/>
                  <a:ext cx="11977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Computer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3597164" y="838200"/>
                  <a:ext cx="17956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Brought to you by IT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8" name="Group 78"/>
            <p:cNvGrpSpPr/>
            <p:nvPr/>
          </p:nvGrpSpPr>
          <p:grpSpPr>
            <a:xfrm>
              <a:off x="6248400" y="4038600"/>
              <a:ext cx="1140056" cy="1470026"/>
              <a:chOff x="6248400" y="4038600"/>
              <a:chExt cx="1140056" cy="1470026"/>
            </a:xfrm>
          </p:grpSpPr>
          <p:pic>
            <p:nvPicPr>
              <p:cNvPr id="2060" name="Picture 12"/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324600" y="4648200"/>
                <a:ext cx="906934" cy="860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19" name="Group 43"/>
              <p:cNvGrpSpPr/>
              <p:nvPr/>
            </p:nvGrpSpPr>
            <p:grpSpPr>
              <a:xfrm>
                <a:off x="6248400" y="4038600"/>
                <a:ext cx="1140056" cy="612577"/>
                <a:chOff x="3784715" y="533400"/>
                <a:chExt cx="1140056" cy="612577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3832805" y="533400"/>
                  <a:ext cx="1043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Analysis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784715" y="838200"/>
                  <a:ext cx="11400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Curve fitting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20" name="Group 79"/>
            <p:cNvGrpSpPr/>
            <p:nvPr/>
          </p:nvGrpSpPr>
          <p:grpSpPr>
            <a:xfrm>
              <a:off x="4343400" y="3276600"/>
              <a:ext cx="1607726" cy="1572090"/>
              <a:chOff x="4343400" y="3276600"/>
              <a:chExt cx="1607726" cy="1572090"/>
            </a:xfrm>
          </p:grpSpPr>
          <p:pic>
            <p:nvPicPr>
              <p:cNvPr id="2062" name="Picture 14"/>
              <p:cNvPicPr>
                <a:picLocks noChangeAspect="1" noChangeArrowheads="1"/>
              </p:cNvPicPr>
              <p:nvPr/>
            </p:nvPicPr>
            <p:blipFill>
              <a:blip r:embed="rId10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343400" y="3657600"/>
                <a:ext cx="1607726" cy="11910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4724400" y="3276600"/>
                <a:ext cx="954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Plotting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1" name="Group 77"/>
            <p:cNvGrpSpPr/>
            <p:nvPr/>
          </p:nvGrpSpPr>
          <p:grpSpPr>
            <a:xfrm>
              <a:off x="7573251" y="4495800"/>
              <a:ext cx="1189749" cy="1452946"/>
              <a:chOff x="7573251" y="4495800"/>
              <a:chExt cx="1189749" cy="1452946"/>
            </a:xfrm>
          </p:grpSpPr>
          <p:pic>
            <p:nvPicPr>
              <p:cNvPr id="2059" name="Picture 11"/>
              <p:cNvPicPr>
                <a:picLocks noChangeAspect="1" noChangeArrowheads="1"/>
              </p:cNvPicPr>
              <p:nvPr/>
            </p:nvPicPr>
            <p:blipFill>
              <a:blip r:embed="rId11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725651" y="5105400"/>
                <a:ext cx="866774" cy="843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22" name="Group 49"/>
              <p:cNvGrpSpPr/>
              <p:nvPr/>
            </p:nvGrpSpPr>
            <p:grpSpPr>
              <a:xfrm>
                <a:off x="7573251" y="4495800"/>
                <a:ext cx="1189749" cy="612577"/>
                <a:chOff x="3784715" y="533400"/>
                <a:chExt cx="1189749" cy="612577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4037188" y="533400"/>
                  <a:ext cx="6848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DAQ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3784715" y="838200"/>
                  <a:ext cx="118974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Analog Input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23" name="Group 80"/>
            <p:cNvGrpSpPr/>
            <p:nvPr/>
          </p:nvGrpSpPr>
          <p:grpSpPr>
            <a:xfrm>
              <a:off x="4552732" y="4876800"/>
              <a:ext cx="1467068" cy="1457326"/>
              <a:chOff x="4552732" y="4876800"/>
              <a:chExt cx="1467068" cy="1457326"/>
            </a:xfrm>
          </p:grpSpPr>
          <p:pic>
            <p:nvPicPr>
              <p:cNvPr id="2061" name="Picture 13"/>
              <p:cNvPicPr>
                <a:picLocks noChangeAspect="1" noChangeArrowheads="1"/>
              </p:cNvPicPr>
              <p:nvPr/>
            </p:nvPicPr>
            <p:blipFill>
              <a:blip r:embed="rId1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876800" y="5486400"/>
                <a:ext cx="847726" cy="8477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24" name="Group 52"/>
              <p:cNvGrpSpPr/>
              <p:nvPr/>
            </p:nvGrpSpPr>
            <p:grpSpPr>
              <a:xfrm>
                <a:off x="4552732" y="4876800"/>
                <a:ext cx="1467068" cy="612577"/>
                <a:chOff x="3808760" y="533400"/>
                <a:chExt cx="1467068" cy="612577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3808760" y="533400"/>
                  <a:ext cx="14670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Storing Data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4001922" y="838200"/>
                  <a:ext cx="10807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HDF5 Files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25" name="Group 81"/>
            <p:cNvGrpSpPr/>
            <p:nvPr/>
          </p:nvGrpSpPr>
          <p:grpSpPr>
            <a:xfrm>
              <a:off x="2362200" y="3657600"/>
              <a:ext cx="1402948" cy="2220402"/>
              <a:chOff x="2362200" y="3657600"/>
              <a:chExt cx="1402948" cy="2220402"/>
            </a:xfrm>
          </p:grpSpPr>
          <p:pic>
            <p:nvPicPr>
              <p:cNvPr id="2063" name="Picture 15"/>
              <p:cNvPicPr>
                <a:picLocks noChangeAspect="1" noChangeArrowheads="1"/>
              </p:cNvPicPr>
              <p:nvPr/>
            </p:nvPicPr>
            <p:blipFill>
              <a:blip r:embed="rId1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438400" y="4267200"/>
                <a:ext cx="1245656" cy="16108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2362200" y="3657600"/>
                <a:ext cx="14029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Thesis/</a:t>
                </a:r>
              </a:p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Dissertation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6" name="Group 82"/>
            <p:cNvGrpSpPr/>
            <p:nvPr/>
          </p:nvGrpSpPr>
          <p:grpSpPr>
            <a:xfrm>
              <a:off x="533400" y="4050268"/>
              <a:ext cx="1524000" cy="1969532"/>
              <a:chOff x="533400" y="4050268"/>
              <a:chExt cx="1524000" cy="1969532"/>
            </a:xfrm>
          </p:grpSpPr>
          <p:pic>
            <p:nvPicPr>
              <p:cNvPr id="2064" name="Picture 16"/>
              <p:cNvPicPr>
                <a:picLocks noChangeAspect="1" noChangeArrowheads="1"/>
              </p:cNvPicPr>
              <p:nvPr/>
            </p:nvPicPr>
            <p:blipFill>
              <a:blip r:embed="rId1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33400" y="4495800"/>
                <a:ext cx="1524000" cy="152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59" name="TextBox 58"/>
              <p:cNvSpPr txBox="1"/>
              <p:nvPr/>
            </p:nvSpPr>
            <p:spPr>
              <a:xfrm>
                <a:off x="609600" y="4050268"/>
                <a:ext cx="12105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Graduate!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7" name="Group 76"/>
            <p:cNvGrpSpPr/>
            <p:nvPr/>
          </p:nvGrpSpPr>
          <p:grpSpPr>
            <a:xfrm>
              <a:off x="6934200" y="3212154"/>
              <a:ext cx="1838966" cy="1283646"/>
              <a:chOff x="6934200" y="3212154"/>
              <a:chExt cx="1838966" cy="1283646"/>
            </a:xfrm>
          </p:grpSpPr>
          <p:pic>
            <p:nvPicPr>
              <p:cNvPr id="63" name="Picture 62" descr="labview.png"/>
              <p:cNvPicPr>
                <a:picLocks noChangeAspect="1"/>
              </p:cNvPicPr>
              <p:nvPr/>
            </p:nvPicPr>
            <p:blipFill>
              <a:blip r:embed="rId1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467600" y="3581486"/>
                <a:ext cx="786344" cy="914314"/>
              </a:xfrm>
              <a:prstGeom prst="rect">
                <a:avLst/>
              </a:prstGeom>
            </p:spPr>
          </p:pic>
          <p:sp>
            <p:nvSpPr>
              <p:cNvPr id="64" name="TextBox 63"/>
              <p:cNvSpPr txBox="1"/>
              <p:nvPr/>
            </p:nvSpPr>
            <p:spPr>
              <a:xfrm>
                <a:off x="6934200" y="3212154"/>
                <a:ext cx="1838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Software Basics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78858" name="AutoShape 10" descr="Image result for ni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" name="Group 86"/>
          <p:cNvGrpSpPr/>
          <p:nvPr/>
        </p:nvGrpSpPr>
        <p:grpSpPr>
          <a:xfrm>
            <a:off x="498186" y="1752600"/>
            <a:ext cx="1559260" cy="1907977"/>
            <a:chOff x="498140" y="1752600"/>
            <a:chExt cx="1559260" cy="1907977"/>
          </a:xfrm>
        </p:grpSpPr>
        <p:pic>
          <p:nvPicPr>
            <p:cNvPr id="88" name="Picture 18" descr="https://booksntea.files.wordpress.com/2011/03/keep-calm-and-carry-on-mug-larg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0" y="1752600"/>
              <a:ext cx="1295400" cy="1295400"/>
            </a:xfrm>
            <a:prstGeom prst="rect">
              <a:avLst/>
            </a:prstGeom>
            <a:noFill/>
          </p:spPr>
        </p:pic>
        <p:grpSp>
          <p:nvGrpSpPr>
            <p:cNvPr id="29" name="Group 72"/>
            <p:cNvGrpSpPr/>
            <p:nvPr/>
          </p:nvGrpSpPr>
          <p:grpSpPr>
            <a:xfrm>
              <a:off x="498140" y="3048000"/>
              <a:ext cx="1556836" cy="612577"/>
              <a:chOff x="498140" y="3048000"/>
              <a:chExt cx="1556836" cy="612577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498140" y="3048000"/>
                <a:ext cx="1556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Phenomenon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10574" y="3352800"/>
                <a:ext cx="13319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Cooling of Tea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78848" name="Group 91"/>
          <p:cNvGrpSpPr/>
          <p:nvPr/>
        </p:nvGrpSpPr>
        <p:grpSpPr>
          <a:xfrm>
            <a:off x="1219246" y="609600"/>
            <a:ext cx="1901984" cy="1724026"/>
            <a:chOff x="1219200" y="609600"/>
            <a:chExt cx="1901984" cy="1724026"/>
          </a:xfrm>
        </p:grpSpPr>
        <p:pic>
          <p:nvPicPr>
            <p:cNvPr id="93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9200" y="1066800"/>
              <a:ext cx="1901984" cy="1266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78849" name="Group 70"/>
            <p:cNvGrpSpPr/>
            <p:nvPr/>
          </p:nvGrpSpPr>
          <p:grpSpPr>
            <a:xfrm>
              <a:off x="1559259" y="609600"/>
              <a:ext cx="1343060" cy="612577"/>
              <a:chOff x="1559259" y="609600"/>
              <a:chExt cx="1343060" cy="612577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1559259" y="609600"/>
                <a:ext cx="1343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Transducer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566985" y="914400"/>
                <a:ext cx="13276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Thermocouple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78850" name="Group 96"/>
          <p:cNvGrpSpPr/>
          <p:nvPr/>
        </p:nvGrpSpPr>
        <p:grpSpPr>
          <a:xfrm>
            <a:off x="3124246" y="533400"/>
            <a:ext cx="2116028" cy="1676400"/>
            <a:chOff x="3124200" y="533400"/>
            <a:chExt cx="2116028" cy="1676400"/>
          </a:xfrm>
        </p:grpSpPr>
        <p:pic>
          <p:nvPicPr>
            <p:cNvPr id="98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52800" y="1066800"/>
              <a:ext cx="1230406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78851" name="Group 36"/>
            <p:cNvGrpSpPr/>
            <p:nvPr/>
          </p:nvGrpSpPr>
          <p:grpSpPr>
            <a:xfrm>
              <a:off x="3124200" y="533400"/>
              <a:ext cx="2116028" cy="612577"/>
              <a:chOff x="3509063" y="533400"/>
              <a:chExt cx="2116028" cy="612577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3532179" y="533400"/>
                <a:ext cx="2069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Signal Conditioner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509063" y="838200"/>
                <a:ext cx="2116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Amplifier, Low pass filter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78852" name="Group 101"/>
          <p:cNvGrpSpPr/>
          <p:nvPr/>
        </p:nvGrpSpPr>
        <p:grpSpPr>
          <a:xfrm>
            <a:off x="5334046" y="533400"/>
            <a:ext cx="1913156" cy="1483399"/>
            <a:chOff x="5334000" y="533400"/>
            <a:chExt cx="1913156" cy="1483399"/>
          </a:xfrm>
        </p:grpSpPr>
        <p:grpSp>
          <p:nvGrpSpPr>
            <p:cNvPr id="78853" name="Group 25"/>
            <p:cNvGrpSpPr/>
            <p:nvPr/>
          </p:nvGrpSpPr>
          <p:grpSpPr>
            <a:xfrm>
              <a:off x="5334000" y="1143000"/>
              <a:ext cx="1676400" cy="873798"/>
              <a:chOff x="1752600" y="1295400"/>
              <a:chExt cx="4933950" cy="2571750"/>
            </a:xfrm>
          </p:grpSpPr>
          <p:pic>
            <p:nvPicPr>
              <p:cNvPr id="107" name="Picture 7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752600" y="1295400"/>
                <a:ext cx="2371725" cy="2066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8" name="Picture 10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286000" y="1447800"/>
                <a:ext cx="4400550" cy="2419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78855" name="Group 37"/>
            <p:cNvGrpSpPr/>
            <p:nvPr/>
          </p:nvGrpSpPr>
          <p:grpSpPr>
            <a:xfrm>
              <a:off x="5497958" y="533400"/>
              <a:ext cx="1749198" cy="612577"/>
              <a:chOff x="3520621" y="533400"/>
              <a:chExt cx="1749198" cy="612577"/>
            </a:xfrm>
          </p:grpSpPr>
          <p:sp>
            <p:nvSpPr>
              <p:cNvPr id="105" name="TextBox 104"/>
              <p:cNvSpPr txBox="1"/>
              <p:nvPr/>
            </p:nvSpPr>
            <p:spPr>
              <a:xfrm>
                <a:off x="3520621" y="533400"/>
                <a:ext cx="1749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DAQ Hardware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3635236" y="838200"/>
                <a:ext cx="15199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NI </a:t>
                </a:r>
                <a:r>
                  <a:rPr lang="en-US" sz="1400" i="1" dirty="0" err="1" smtClean="0">
                    <a:latin typeface="Arial" pitchFamily="34" charset="0"/>
                    <a:cs typeface="Arial" pitchFamily="34" charset="0"/>
                  </a:rPr>
                  <a:t>CompactDAQ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78857" name="Group 108"/>
          <p:cNvGrpSpPr/>
          <p:nvPr/>
        </p:nvGrpSpPr>
        <p:grpSpPr>
          <a:xfrm>
            <a:off x="6934246" y="1524000"/>
            <a:ext cx="1795684" cy="1530729"/>
            <a:chOff x="6934200" y="1524000"/>
            <a:chExt cx="1795684" cy="1530729"/>
          </a:xfrm>
        </p:grpSpPr>
        <p:grpSp>
          <p:nvGrpSpPr>
            <p:cNvPr id="78859" name="Group 28"/>
            <p:cNvGrpSpPr/>
            <p:nvPr/>
          </p:nvGrpSpPr>
          <p:grpSpPr>
            <a:xfrm>
              <a:off x="7162800" y="2133600"/>
              <a:ext cx="1447800" cy="921129"/>
              <a:chOff x="3581400" y="3048000"/>
              <a:chExt cx="1981200" cy="1260492"/>
            </a:xfrm>
          </p:grpSpPr>
          <p:pic>
            <p:nvPicPr>
              <p:cNvPr id="114" name="Picture 6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581400" y="3048000"/>
                <a:ext cx="1981200" cy="12604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15" name="Picture 19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038600" y="3161652"/>
                <a:ext cx="762002" cy="4959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78860" name="Group 40"/>
            <p:cNvGrpSpPr/>
            <p:nvPr/>
          </p:nvGrpSpPr>
          <p:grpSpPr>
            <a:xfrm>
              <a:off x="6934200" y="1524000"/>
              <a:ext cx="1795684" cy="612577"/>
              <a:chOff x="3597164" y="533400"/>
              <a:chExt cx="1795684" cy="612577"/>
            </a:xfrm>
          </p:grpSpPr>
          <p:sp>
            <p:nvSpPr>
              <p:cNvPr id="112" name="TextBox 111"/>
              <p:cNvSpPr txBox="1"/>
              <p:nvPr/>
            </p:nvSpPr>
            <p:spPr>
              <a:xfrm>
                <a:off x="3896124" y="533400"/>
                <a:ext cx="11977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Computer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597164" y="838200"/>
                <a:ext cx="17956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Brought to you by IT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78861" name="Group 115"/>
          <p:cNvGrpSpPr/>
          <p:nvPr/>
        </p:nvGrpSpPr>
        <p:grpSpPr>
          <a:xfrm>
            <a:off x="6248446" y="4038600"/>
            <a:ext cx="1140056" cy="1470026"/>
            <a:chOff x="6248400" y="4038600"/>
            <a:chExt cx="1140056" cy="1470026"/>
          </a:xfrm>
        </p:grpSpPr>
        <p:pic>
          <p:nvPicPr>
            <p:cNvPr id="117" name="Picture 12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6324600" y="4648200"/>
              <a:ext cx="906934" cy="860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78862" name="Group 43"/>
            <p:cNvGrpSpPr/>
            <p:nvPr/>
          </p:nvGrpSpPr>
          <p:grpSpPr>
            <a:xfrm>
              <a:off x="6248400" y="4038600"/>
              <a:ext cx="1140056" cy="612577"/>
              <a:chOff x="3784715" y="533400"/>
              <a:chExt cx="1140056" cy="612577"/>
            </a:xfrm>
          </p:grpSpPr>
          <p:sp>
            <p:nvSpPr>
              <p:cNvPr id="119" name="TextBox 118"/>
              <p:cNvSpPr txBox="1"/>
              <p:nvPr/>
            </p:nvSpPr>
            <p:spPr>
              <a:xfrm>
                <a:off x="3832805" y="533400"/>
                <a:ext cx="1043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Analysis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3784715" y="838200"/>
                <a:ext cx="11400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Curve fitting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78863" name="Group 120"/>
          <p:cNvGrpSpPr/>
          <p:nvPr/>
        </p:nvGrpSpPr>
        <p:grpSpPr>
          <a:xfrm>
            <a:off x="4343446" y="3276600"/>
            <a:ext cx="1607726" cy="1572090"/>
            <a:chOff x="4343400" y="3276600"/>
            <a:chExt cx="1607726" cy="1572090"/>
          </a:xfrm>
        </p:grpSpPr>
        <p:pic>
          <p:nvPicPr>
            <p:cNvPr id="122" name="Picture 14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4343400" y="3657600"/>
              <a:ext cx="1607726" cy="11910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3" name="TextBox 122"/>
            <p:cNvSpPr txBox="1"/>
            <p:nvPr/>
          </p:nvSpPr>
          <p:spPr>
            <a:xfrm>
              <a:off x="4724400" y="3276600"/>
              <a:ext cx="954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Plotting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8864" name="Group 123"/>
          <p:cNvGrpSpPr/>
          <p:nvPr/>
        </p:nvGrpSpPr>
        <p:grpSpPr>
          <a:xfrm>
            <a:off x="7573297" y="4495800"/>
            <a:ext cx="1189749" cy="1452946"/>
            <a:chOff x="7573251" y="4495800"/>
            <a:chExt cx="1189749" cy="1452946"/>
          </a:xfrm>
        </p:grpSpPr>
        <p:pic>
          <p:nvPicPr>
            <p:cNvPr id="125" name="Picture 11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7725651" y="5105400"/>
              <a:ext cx="866774" cy="843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78865" name="Group 49"/>
            <p:cNvGrpSpPr/>
            <p:nvPr/>
          </p:nvGrpSpPr>
          <p:grpSpPr>
            <a:xfrm>
              <a:off x="7573251" y="4495800"/>
              <a:ext cx="1189749" cy="612577"/>
              <a:chOff x="3784715" y="533400"/>
              <a:chExt cx="1189749" cy="612577"/>
            </a:xfrm>
          </p:grpSpPr>
          <p:sp>
            <p:nvSpPr>
              <p:cNvPr id="127" name="TextBox 126"/>
              <p:cNvSpPr txBox="1"/>
              <p:nvPr/>
            </p:nvSpPr>
            <p:spPr>
              <a:xfrm>
                <a:off x="4037188" y="533400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DAQ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784715" y="838200"/>
                <a:ext cx="11897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Analog Input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78866" name="Group 128"/>
          <p:cNvGrpSpPr/>
          <p:nvPr/>
        </p:nvGrpSpPr>
        <p:grpSpPr>
          <a:xfrm>
            <a:off x="4552778" y="4876800"/>
            <a:ext cx="1467068" cy="1457326"/>
            <a:chOff x="4552732" y="4876800"/>
            <a:chExt cx="1467068" cy="1457326"/>
          </a:xfrm>
        </p:grpSpPr>
        <p:pic>
          <p:nvPicPr>
            <p:cNvPr id="130" name="Picture 13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4876800" y="5486400"/>
              <a:ext cx="847726" cy="847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78867" name="Group 52"/>
            <p:cNvGrpSpPr/>
            <p:nvPr/>
          </p:nvGrpSpPr>
          <p:grpSpPr>
            <a:xfrm>
              <a:off x="4552732" y="4876800"/>
              <a:ext cx="1467068" cy="612577"/>
              <a:chOff x="3808760" y="533400"/>
              <a:chExt cx="1467068" cy="612577"/>
            </a:xfrm>
          </p:grpSpPr>
          <p:sp>
            <p:nvSpPr>
              <p:cNvPr id="132" name="TextBox 131"/>
              <p:cNvSpPr txBox="1"/>
              <p:nvPr/>
            </p:nvSpPr>
            <p:spPr>
              <a:xfrm>
                <a:off x="3808760" y="533400"/>
                <a:ext cx="1467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Storing Data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4001922" y="838200"/>
                <a:ext cx="10807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HDF5 Files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78868" name="Group 133"/>
          <p:cNvGrpSpPr/>
          <p:nvPr/>
        </p:nvGrpSpPr>
        <p:grpSpPr>
          <a:xfrm>
            <a:off x="2362246" y="3657600"/>
            <a:ext cx="1402948" cy="2220402"/>
            <a:chOff x="2362200" y="3657600"/>
            <a:chExt cx="1402948" cy="2220402"/>
          </a:xfrm>
        </p:grpSpPr>
        <p:pic>
          <p:nvPicPr>
            <p:cNvPr id="135" name="Picture 15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438400" y="4267200"/>
              <a:ext cx="1245656" cy="16108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136" name="TextBox 135"/>
            <p:cNvSpPr txBox="1"/>
            <p:nvPr/>
          </p:nvSpPr>
          <p:spPr>
            <a:xfrm>
              <a:off x="2362200" y="3657600"/>
              <a:ext cx="14029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Thesis/</a:t>
              </a:r>
            </a:p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Dissertation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8869" name="Group 136"/>
          <p:cNvGrpSpPr/>
          <p:nvPr/>
        </p:nvGrpSpPr>
        <p:grpSpPr>
          <a:xfrm>
            <a:off x="533446" y="4050268"/>
            <a:ext cx="1524000" cy="1969532"/>
            <a:chOff x="533400" y="4050268"/>
            <a:chExt cx="1524000" cy="1969532"/>
          </a:xfrm>
        </p:grpSpPr>
        <p:pic>
          <p:nvPicPr>
            <p:cNvPr id="138" name="Picture 16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533400" y="4495800"/>
              <a:ext cx="1524000" cy="152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9" name="TextBox 138"/>
            <p:cNvSpPr txBox="1"/>
            <p:nvPr/>
          </p:nvSpPr>
          <p:spPr>
            <a:xfrm>
              <a:off x="609600" y="4050268"/>
              <a:ext cx="1210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Graduate!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8870" name="Group 139"/>
          <p:cNvGrpSpPr/>
          <p:nvPr/>
        </p:nvGrpSpPr>
        <p:grpSpPr>
          <a:xfrm>
            <a:off x="6934246" y="3212154"/>
            <a:ext cx="1838966" cy="1283646"/>
            <a:chOff x="6934200" y="3212154"/>
            <a:chExt cx="1838966" cy="1283646"/>
          </a:xfrm>
        </p:grpSpPr>
        <p:pic>
          <p:nvPicPr>
            <p:cNvPr id="141" name="Picture 140" descr="labview.pn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67600" y="3581486"/>
              <a:ext cx="786344" cy="914314"/>
            </a:xfrm>
            <a:prstGeom prst="rect">
              <a:avLst/>
            </a:prstGeom>
          </p:spPr>
        </p:pic>
        <p:sp>
          <p:nvSpPr>
            <p:cNvPr id="142" name="TextBox 141"/>
            <p:cNvSpPr txBox="1"/>
            <p:nvPr/>
          </p:nvSpPr>
          <p:spPr>
            <a:xfrm>
              <a:off x="6934200" y="3212154"/>
              <a:ext cx="1838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Software Basics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Transducers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real world data into something that can be measured by a data acquisition device</a:t>
            </a:r>
          </a:p>
          <a:p>
            <a:pPr lvl="1"/>
            <a:r>
              <a:rPr lang="en-US" i="1" dirty="0" smtClean="0"/>
              <a:t>Voltage</a:t>
            </a:r>
          </a:p>
          <a:p>
            <a:pPr lvl="1"/>
            <a:r>
              <a:rPr lang="en-US" dirty="0" smtClean="0"/>
              <a:t>Current</a:t>
            </a:r>
          </a:p>
          <a:p>
            <a:pPr lvl="1"/>
            <a:r>
              <a:rPr lang="en-US" dirty="0" smtClean="0"/>
              <a:t>Resistance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Transducer Menagerie</a:t>
            </a:r>
            <a:endParaRPr lang="en-US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</p:nvPr>
        </p:nvGraphicFramePr>
        <p:xfrm>
          <a:off x="228600" y="1219200"/>
          <a:ext cx="8686800" cy="23825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2895600"/>
                <a:gridCol w="2895600"/>
                <a:gridCol w="289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Temperature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Thermocouple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err="1" smtClean="0"/>
                        <a:t>Thermistor</a:t>
                      </a:r>
                      <a:endParaRPr lang="en-US" dirty="0" smtClean="0"/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RTD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IC</a:t>
                      </a:r>
                      <a:r>
                        <a:rPr lang="en-US" baseline="0" dirty="0" smtClean="0"/>
                        <a:t> Temp Sensor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IR Sensor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Fiber Bragg Grating (FBG)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err="1" smtClean="0"/>
                        <a:t>Piezo</a:t>
                      </a:r>
                      <a:r>
                        <a:rPr lang="en-US" dirty="0" smtClean="0"/>
                        <a:t>-resistive strain gauge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Capacitive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Electromagnetic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Piezoelectric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Microphone</a:t>
                      </a:r>
                      <a:r>
                        <a:rPr lang="en-US" baseline="0" dirty="0" smtClean="0"/>
                        <a:t> </a:t>
                      </a:r>
                      <a:endParaRPr lang="en-US" dirty="0" smtClean="0"/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FBG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Differential</a:t>
                      </a:r>
                      <a:r>
                        <a:rPr lang="en-US" baseline="0" dirty="0" smtClean="0"/>
                        <a:t> Pressure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baseline="0" dirty="0" err="1" smtClean="0"/>
                        <a:t>Pitot</a:t>
                      </a:r>
                      <a:r>
                        <a:rPr lang="en-US" baseline="0" dirty="0" smtClean="0"/>
                        <a:t> tube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Calorimetric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Turbine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Electromagnetic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Ultrasonic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18" name="Content Placeholder 16"/>
          <p:cNvGraphicFramePr>
            <a:graphicFrameLocks/>
          </p:cNvGraphicFramePr>
          <p:nvPr/>
        </p:nvGraphicFramePr>
        <p:xfrm>
          <a:off x="228600" y="3657600"/>
          <a:ext cx="8686800" cy="2467829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2895600"/>
                <a:gridCol w="2895600"/>
                <a:gridCol w="2895600"/>
              </a:tblGrid>
              <a:tr h="336331">
                <a:tc>
                  <a:txBody>
                    <a:bodyPr/>
                    <a:lstStyle/>
                    <a:p>
                      <a:r>
                        <a:rPr lang="en-US" dirty="0" smtClean="0"/>
                        <a:t>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Position/Velocity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Strain,</a:t>
                      </a:r>
                      <a:r>
                        <a:rPr lang="en-US" baseline="0" dirty="0" smtClean="0"/>
                        <a:t> weight, etc</a:t>
                      </a:r>
                      <a:endParaRPr lang="en-US" dirty="0"/>
                    </a:p>
                  </a:txBody>
                  <a:tcPr/>
                </a:tc>
              </a:tr>
              <a:tr h="2102069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Photodiode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Phototransistor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Photomultiplier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Single-photon </a:t>
                      </a:r>
                      <a:r>
                        <a:rPr lang="en-US" baseline="0" dirty="0" err="1" smtClean="0"/>
                        <a:t>avalanch</a:t>
                      </a:r>
                      <a:r>
                        <a:rPr lang="en-US" baseline="0" dirty="0" smtClean="0"/>
                        <a:t> diode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CCD/CMOS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Optical Encoders (A,L)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LVDT (L)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Resolver (A)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Potentiometer (A)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String Pot (L)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Radar (L)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Laser </a:t>
                      </a:r>
                      <a:r>
                        <a:rPr lang="en-US" dirty="0" err="1" smtClean="0"/>
                        <a:t>interferometry</a:t>
                      </a:r>
                      <a:r>
                        <a:rPr lang="en-US" dirty="0" smtClean="0"/>
                        <a:t> 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Strain gauge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Load</a:t>
                      </a:r>
                      <a:r>
                        <a:rPr lang="en-US" baseline="0" dirty="0" smtClean="0"/>
                        <a:t> cell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baseline="0" dirty="0" err="1" smtClean="0"/>
                        <a:t>Piezoelectrics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20138</TotalTime>
  <Words>3383</Words>
  <Application>Microsoft Office PowerPoint</Application>
  <PresentationFormat>On-screen Show (4:3)</PresentationFormat>
  <Paragraphs>975</Paragraphs>
  <Slides>71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3" baseType="lpstr">
      <vt:lpstr>Office Theme</vt:lpstr>
      <vt:lpstr>Formula</vt:lpstr>
      <vt:lpstr>Getting Data in the Lab</vt:lpstr>
      <vt:lpstr>Getting Data in the Lab</vt:lpstr>
      <vt:lpstr>Slide 3</vt:lpstr>
      <vt:lpstr>Data Acquisition</vt:lpstr>
      <vt:lpstr>Types of DAQ: Signal Acquisition</vt:lpstr>
      <vt:lpstr>Types of DAQ: Generation</vt:lpstr>
      <vt:lpstr>Slide 7</vt:lpstr>
      <vt:lpstr>Transducers</vt:lpstr>
      <vt:lpstr>Transducer Menagerie</vt:lpstr>
      <vt:lpstr>How to chose a transducer</vt:lpstr>
      <vt:lpstr>Slide 11</vt:lpstr>
      <vt:lpstr>Signal Conditioning</vt:lpstr>
      <vt:lpstr>Signal Conditioning (cont.)</vt:lpstr>
      <vt:lpstr>Signal Conditioning—Hardware</vt:lpstr>
      <vt:lpstr>Slide 15</vt:lpstr>
      <vt:lpstr>Analog Input Digitization</vt:lpstr>
      <vt:lpstr>DAQ: Analog Input</vt:lpstr>
      <vt:lpstr>Analog Input</vt:lpstr>
      <vt:lpstr>Analog Input</vt:lpstr>
      <vt:lpstr>Analog Input: DI vs. SE</vt:lpstr>
      <vt:lpstr>Analog Input: DI vs. SE</vt:lpstr>
      <vt:lpstr>Bias resistors</vt:lpstr>
      <vt:lpstr>Analog Input</vt:lpstr>
      <vt:lpstr>ADC Range and Polarity</vt:lpstr>
      <vt:lpstr>Gain Settings</vt:lpstr>
      <vt:lpstr>ADC Resolution</vt:lpstr>
      <vt:lpstr>ADC Resolution: 3 bits</vt:lpstr>
      <vt:lpstr>ADC Resolution: 4 bits</vt:lpstr>
      <vt:lpstr>ADC Resolution: 8 bits</vt:lpstr>
      <vt:lpstr>Sampling Speed</vt:lpstr>
      <vt:lpstr>Undersampling</vt:lpstr>
      <vt:lpstr>Nyquist-Shannon Sampling Theory</vt:lpstr>
      <vt:lpstr>Anti-alias Filters</vt:lpstr>
      <vt:lpstr>Analog Input: Multiplexing</vt:lpstr>
      <vt:lpstr>Analog Input: Time Skew</vt:lpstr>
      <vt:lpstr>Dealing with Time Skew</vt:lpstr>
      <vt:lpstr>Analog Input: Full Disclosure</vt:lpstr>
      <vt:lpstr>Some Examples</vt:lpstr>
      <vt:lpstr>How to choose DAQ hardware</vt:lpstr>
      <vt:lpstr>Put some example systems here!</vt:lpstr>
      <vt:lpstr>Slide 41</vt:lpstr>
      <vt:lpstr>Analog Input Software</vt:lpstr>
      <vt:lpstr>A Word about MAX</vt:lpstr>
      <vt:lpstr>The Mantra</vt:lpstr>
      <vt:lpstr>The Mantra</vt:lpstr>
      <vt:lpstr>Software Timed Analog Input</vt:lpstr>
      <vt:lpstr>Software Timing: Jitter</vt:lpstr>
      <vt:lpstr>Finite Samples, Hardware Timed</vt:lpstr>
      <vt:lpstr>Finite Samples, Hardware Timed</vt:lpstr>
      <vt:lpstr>What’s really happening?*</vt:lpstr>
      <vt:lpstr>What’s really happening?*</vt:lpstr>
      <vt:lpstr>What’s really happening?*</vt:lpstr>
      <vt:lpstr>Why is DMA better than PIO?</vt:lpstr>
      <vt:lpstr>Continuous Sampling</vt:lpstr>
      <vt:lpstr>What’s really happening?</vt:lpstr>
      <vt:lpstr>What’s really happening?</vt:lpstr>
      <vt:lpstr>What’s really happening?</vt:lpstr>
      <vt:lpstr>What’s really happening?</vt:lpstr>
      <vt:lpstr>What’s really happening?</vt:lpstr>
      <vt:lpstr>What’s really happening?</vt:lpstr>
      <vt:lpstr>Buffer Overflows</vt:lpstr>
      <vt:lpstr>Triggering</vt:lpstr>
      <vt:lpstr>Triggering</vt:lpstr>
      <vt:lpstr>Digital Start Triggering</vt:lpstr>
      <vt:lpstr>Problems with Digital Triggers</vt:lpstr>
      <vt:lpstr>Problems with Digital Triggers</vt:lpstr>
      <vt:lpstr>Problems with Digital Triggers</vt:lpstr>
      <vt:lpstr>Problems with Digital Triggers</vt:lpstr>
      <vt:lpstr>Problems with Digital Triggers</vt:lpstr>
      <vt:lpstr>Review</vt:lpstr>
      <vt:lpstr>Slide 71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 Sommerville</dc:creator>
  <cp:lastModifiedBy>Jason Sommerville</cp:lastModifiedBy>
  <cp:revision>155</cp:revision>
  <dcterms:created xsi:type="dcterms:W3CDTF">2015-03-13T14:22:56Z</dcterms:created>
  <dcterms:modified xsi:type="dcterms:W3CDTF">2015-12-28T15:59:43Z</dcterms:modified>
</cp:coreProperties>
</file>