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16" r:id="rId2"/>
    <p:sldId id="336" r:id="rId3"/>
    <p:sldId id="317" r:id="rId4"/>
    <p:sldId id="318" r:id="rId5"/>
    <p:sldId id="319" r:id="rId6"/>
    <p:sldId id="320" r:id="rId7"/>
    <p:sldId id="321" r:id="rId8"/>
    <p:sldId id="322" r:id="rId9"/>
    <p:sldId id="343" r:id="rId10"/>
    <p:sldId id="344" r:id="rId11"/>
    <p:sldId id="345" r:id="rId12"/>
    <p:sldId id="337" r:id="rId13"/>
    <p:sldId id="346" r:id="rId14"/>
    <p:sldId id="338" r:id="rId15"/>
    <p:sldId id="339" r:id="rId16"/>
    <p:sldId id="340" r:id="rId17"/>
    <p:sldId id="341" r:id="rId18"/>
    <p:sldId id="347" r:id="rId19"/>
    <p:sldId id="329" r:id="rId20"/>
    <p:sldId id="327" r:id="rId21"/>
    <p:sldId id="328" r:id="rId22"/>
    <p:sldId id="323" r:id="rId23"/>
    <p:sldId id="324" r:id="rId24"/>
    <p:sldId id="325" r:id="rId25"/>
    <p:sldId id="326" r:id="rId26"/>
    <p:sldId id="332" r:id="rId27"/>
    <p:sldId id="330" r:id="rId28"/>
    <p:sldId id="331" r:id="rId29"/>
    <p:sldId id="335" r:id="rId30"/>
    <p:sldId id="348" r:id="rId31"/>
    <p:sldId id="349" r:id="rId32"/>
    <p:sldId id="350" r:id="rId33"/>
    <p:sldId id="352" r:id="rId34"/>
    <p:sldId id="351" r:id="rId35"/>
    <p:sldId id="355" r:id="rId36"/>
    <p:sldId id="353" r:id="rId37"/>
    <p:sldId id="35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78" autoAdjust="0"/>
  </p:normalViewPr>
  <p:slideViewPr>
    <p:cSldViewPr>
      <p:cViewPr>
        <p:scale>
          <a:sx n="100" d="100"/>
          <a:sy n="100" d="100"/>
        </p:scale>
        <p:origin x="-12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80C6F-F815-4AF2-A2A2-83C4A6E8A5EF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E80B80-2336-4B6C-83A8-63B7DA712D3F}">
      <dgm:prSet phldrT="[Text]" custT="1"/>
      <dgm:spPr/>
      <dgm:t>
        <a:bodyPr/>
        <a:lstStyle/>
        <a:p>
          <a:r>
            <a:rPr lang="en-US" sz="2400" dirty="0" smtClean="0"/>
            <a:t>Host sends command</a:t>
          </a:r>
          <a:br>
            <a:rPr lang="en-US" sz="2400" dirty="0" smtClean="0"/>
          </a:br>
          <a:r>
            <a:rPr lang="en-US" sz="1500" i="1" dirty="0" smtClean="0"/>
            <a:t>“*IDN?”</a:t>
          </a:r>
          <a:endParaRPr lang="en-US" sz="1500" i="1" dirty="0"/>
        </a:p>
      </dgm:t>
    </dgm:pt>
    <dgm:pt modelId="{6162E142-BEE2-477B-BE22-18F512D1A1AA}" type="parTrans" cxnId="{F38DDF8A-175F-4CF5-BAF8-4BEBC1F53E42}">
      <dgm:prSet/>
      <dgm:spPr/>
      <dgm:t>
        <a:bodyPr/>
        <a:lstStyle/>
        <a:p>
          <a:endParaRPr lang="en-US"/>
        </a:p>
      </dgm:t>
    </dgm:pt>
    <dgm:pt modelId="{C65A5205-9A92-4770-BD12-CE3A5EDA1CE0}" type="sibTrans" cxnId="{F38DDF8A-175F-4CF5-BAF8-4BEBC1F53E42}">
      <dgm:prSet/>
      <dgm:spPr/>
      <dgm:t>
        <a:bodyPr/>
        <a:lstStyle/>
        <a:p>
          <a:endParaRPr lang="en-US"/>
        </a:p>
      </dgm:t>
    </dgm:pt>
    <dgm:pt modelId="{CD91E8B7-6F38-4208-927A-9F32D75F9621}">
      <dgm:prSet phldrT="[Text]" custT="1"/>
      <dgm:spPr/>
      <dgm:t>
        <a:bodyPr/>
        <a:lstStyle/>
        <a:p>
          <a:r>
            <a:rPr lang="en-US" sz="2400" dirty="0" smtClean="0"/>
            <a:t>Device responds</a:t>
          </a:r>
          <a:r>
            <a:rPr lang="en-US" sz="1500" dirty="0" smtClean="0"/>
            <a:t/>
          </a:r>
          <a:br>
            <a:rPr lang="en-US" sz="1500" dirty="0" smtClean="0"/>
          </a:br>
          <a:r>
            <a:rPr lang="en-US" sz="1500" i="1" dirty="0" smtClean="0"/>
            <a:t>“HEWLETT-PACKARD,33120A,0,10.0-5.0-1.0”</a:t>
          </a:r>
          <a:endParaRPr lang="en-US" sz="1500" i="1" dirty="0"/>
        </a:p>
      </dgm:t>
    </dgm:pt>
    <dgm:pt modelId="{15653852-D704-4938-AFF5-6BAA73C527F6}" type="parTrans" cxnId="{4F7E25EB-C484-4758-AB4B-8E7B136FAB4F}">
      <dgm:prSet/>
      <dgm:spPr/>
      <dgm:t>
        <a:bodyPr/>
        <a:lstStyle/>
        <a:p>
          <a:endParaRPr lang="en-US"/>
        </a:p>
      </dgm:t>
    </dgm:pt>
    <dgm:pt modelId="{0EEAE34C-C277-48E3-85E5-AB1B6768D3B4}" type="sibTrans" cxnId="{4F7E25EB-C484-4758-AB4B-8E7B136FAB4F}">
      <dgm:prSet/>
      <dgm:spPr/>
      <dgm:t>
        <a:bodyPr/>
        <a:lstStyle/>
        <a:p>
          <a:endParaRPr lang="en-US"/>
        </a:p>
      </dgm:t>
    </dgm:pt>
    <dgm:pt modelId="{DCF165E5-C5C3-4E95-B577-2D50EA73F27D}">
      <dgm:prSet phldrT="[Text]" custT="1"/>
      <dgm:spPr/>
      <dgm:t>
        <a:bodyPr/>
        <a:lstStyle/>
        <a:p>
          <a:r>
            <a:rPr lang="en-US" sz="2400" dirty="0" smtClean="0"/>
            <a:t>Host processes response</a:t>
          </a:r>
          <a:r>
            <a:rPr lang="en-US" sz="1500" dirty="0" smtClean="0"/>
            <a:t/>
          </a:r>
          <a:br>
            <a:rPr lang="en-US" sz="1500" dirty="0" smtClean="0"/>
          </a:br>
          <a:r>
            <a:rPr lang="en-US" sz="1500" i="1" dirty="0" smtClean="0"/>
            <a:t>“Yup, that’s the instrument we’re expecting”</a:t>
          </a:r>
          <a:endParaRPr lang="en-US" sz="1500" i="1" dirty="0"/>
        </a:p>
      </dgm:t>
    </dgm:pt>
    <dgm:pt modelId="{384AFADF-F2E3-44D6-AA36-6DD34CF873A3}" type="parTrans" cxnId="{FE6325BE-22EF-4559-BEEA-9B360477FAE4}">
      <dgm:prSet/>
      <dgm:spPr/>
      <dgm:t>
        <a:bodyPr/>
        <a:lstStyle/>
        <a:p>
          <a:endParaRPr lang="en-US"/>
        </a:p>
      </dgm:t>
    </dgm:pt>
    <dgm:pt modelId="{74C46685-3979-4827-BA21-053BB26F7147}" type="sibTrans" cxnId="{FE6325BE-22EF-4559-BEEA-9B360477FAE4}">
      <dgm:prSet/>
      <dgm:spPr/>
      <dgm:t>
        <a:bodyPr/>
        <a:lstStyle/>
        <a:p>
          <a:endParaRPr lang="en-US"/>
        </a:p>
      </dgm:t>
    </dgm:pt>
    <dgm:pt modelId="{8CD8D7AD-41DA-437F-A59E-8926F6D1F842}" type="pres">
      <dgm:prSet presAssocID="{52A80C6F-F815-4AF2-A2A2-83C4A6E8A5E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308FCD-D93D-4FEC-B450-5225FA9045C9}" type="pres">
      <dgm:prSet presAssocID="{E4E80B80-2336-4B6C-83A8-63B7DA712D3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C36B5-337A-42FA-A749-92ADB451F77B}" type="pres">
      <dgm:prSet presAssocID="{E4E80B80-2336-4B6C-83A8-63B7DA712D3F}" presName="spNode" presStyleCnt="0"/>
      <dgm:spPr/>
    </dgm:pt>
    <dgm:pt modelId="{FEEE9902-18A7-4D5F-A55E-3B67C41EA9CD}" type="pres">
      <dgm:prSet presAssocID="{C65A5205-9A92-4770-BD12-CE3A5EDA1CE0}" presName="sibTrans" presStyleLbl="sibTrans1D1" presStyleIdx="0" presStyleCnt="3"/>
      <dgm:spPr/>
      <dgm:t>
        <a:bodyPr/>
        <a:lstStyle/>
        <a:p>
          <a:endParaRPr lang="en-US"/>
        </a:p>
      </dgm:t>
    </dgm:pt>
    <dgm:pt modelId="{EBAB51F7-AA1A-4591-BBDF-7E22F17F2077}" type="pres">
      <dgm:prSet presAssocID="{CD91E8B7-6F38-4208-927A-9F32D75F96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F98FD-A3B9-4AA5-BA36-D69A66D8A542}" type="pres">
      <dgm:prSet presAssocID="{CD91E8B7-6F38-4208-927A-9F32D75F9621}" presName="spNode" presStyleCnt="0"/>
      <dgm:spPr/>
    </dgm:pt>
    <dgm:pt modelId="{2F15F802-E20B-4B80-B798-DAC7D8328F4A}" type="pres">
      <dgm:prSet presAssocID="{0EEAE34C-C277-48E3-85E5-AB1B6768D3B4}" presName="sibTrans" presStyleLbl="sibTrans1D1" presStyleIdx="1" presStyleCnt="3"/>
      <dgm:spPr/>
      <dgm:t>
        <a:bodyPr/>
        <a:lstStyle/>
        <a:p>
          <a:endParaRPr lang="en-US"/>
        </a:p>
      </dgm:t>
    </dgm:pt>
    <dgm:pt modelId="{B37CA934-9ADD-44D1-8089-39FAC837CB8D}" type="pres">
      <dgm:prSet presAssocID="{DCF165E5-C5C3-4E95-B577-2D50EA73F27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9A273-D7EE-4AC5-8755-D99563488FA7}" type="pres">
      <dgm:prSet presAssocID="{DCF165E5-C5C3-4E95-B577-2D50EA73F27D}" presName="spNode" presStyleCnt="0"/>
      <dgm:spPr/>
    </dgm:pt>
    <dgm:pt modelId="{BBC4B657-AAB2-44E7-A7A2-069086D7A299}" type="pres">
      <dgm:prSet presAssocID="{74C46685-3979-4827-BA21-053BB26F7147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0BEFE41D-483B-4AFA-84C9-50C9074D0A08}" type="presOf" srcId="{74C46685-3979-4827-BA21-053BB26F7147}" destId="{BBC4B657-AAB2-44E7-A7A2-069086D7A299}" srcOrd="0" destOrd="0" presId="urn:microsoft.com/office/officeart/2005/8/layout/cycle5"/>
    <dgm:cxn modelId="{E0C0B0E2-1D4A-4ADB-916A-026883FBC354}" type="presOf" srcId="{52A80C6F-F815-4AF2-A2A2-83C4A6E8A5EF}" destId="{8CD8D7AD-41DA-437F-A59E-8926F6D1F842}" srcOrd="0" destOrd="0" presId="urn:microsoft.com/office/officeart/2005/8/layout/cycle5"/>
    <dgm:cxn modelId="{026C0B12-9382-4F4A-90AE-7DF7804489D8}" type="presOf" srcId="{C65A5205-9A92-4770-BD12-CE3A5EDA1CE0}" destId="{FEEE9902-18A7-4D5F-A55E-3B67C41EA9CD}" srcOrd="0" destOrd="0" presId="urn:microsoft.com/office/officeart/2005/8/layout/cycle5"/>
    <dgm:cxn modelId="{E53AC6AE-7EA0-4459-8545-A9EA482EB872}" type="presOf" srcId="{CD91E8B7-6F38-4208-927A-9F32D75F9621}" destId="{EBAB51F7-AA1A-4591-BBDF-7E22F17F2077}" srcOrd="0" destOrd="0" presId="urn:microsoft.com/office/officeart/2005/8/layout/cycle5"/>
    <dgm:cxn modelId="{0A2D0F82-E486-4735-AB00-752013A32FEB}" type="presOf" srcId="{0EEAE34C-C277-48E3-85E5-AB1B6768D3B4}" destId="{2F15F802-E20B-4B80-B798-DAC7D8328F4A}" srcOrd="0" destOrd="0" presId="urn:microsoft.com/office/officeart/2005/8/layout/cycle5"/>
    <dgm:cxn modelId="{FE6325BE-22EF-4559-BEEA-9B360477FAE4}" srcId="{52A80C6F-F815-4AF2-A2A2-83C4A6E8A5EF}" destId="{DCF165E5-C5C3-4E95-B577-2D50EA73F27D}" srcOrd="2" destOrd="0" parTransId="{384AFADF-F2E3-44D6-AA36-6DD34CF873A3}" sibTransId="{74C46685-3979-4827-BA21-053BB26F7147}"/>
    <dgm:cxn modelId="{C95BC954-3D83-4C80-ADB7-FAEDA37C1084}" type="presOf" srcId="{DCF165E5-C5C3-4E95-B577-2D50EA73F27D}" destId="{B37CA934-9ADD-44D1-8089-39FAC837CB8D}" srcOrd="0" destOrd="0" presId="urn:microsoft.com/office/officeart/2005/8/layout/cycle5"/>
    <dgm:cxn modelId="{F38DDF8A-175F-4CF5-BAF8-4BEBC1F53E42}" srcId="{52A80C6F-F815-4AF2-A2A2-83C4A6E8A5EF}" destId="{E4E80B80-2336-4B6C-83A8-63B7DA712D3F}" srcOrd="0" destOrd="0" parTransId="{6162E142-BEE2-477B-BE22-18F512D1A1AA}" sibTransId="{C65A5205-9A92-4770-BD12-CE3A5EDA1CE0}"/>
    <dgm:cxn modelId="{CFA2CD4A-5415-4EF3-A6B4-8230135D1FD2}" type="presOf" srcId="{E4E80B80-2336-4B6C-83A8-63B7DA712D3F}" destId="{BD308FCD-D93D-4FEC-B450-5225FA9045C9}" srcOrd="0" destOrd="0" presId="urn:microsoft.com/office/officeart/2005/8/layout/cycle5"/>
    <dgm:cxn modelId="{4F7E25EB-C484-4758-AB4B-8E7B136FAB4F}" srcId="{52A80C6F-F815-4AF2-A2A2-83C4A6E8A5EF}" destId="{CD91E8B7-6F38-4208-927A-9F32D75F9621}" srcOrd="1" destOrd="0" parTransId="{15653852-D704-4938-AFF5-6BAA73C527F6}" sibTransId="{0EEAE34C-C277-48E3-85E5-AB1B6768D3B4}"/>
    <dgm:cxn modelId="{221932C3-3315-45F6-BD8D-4A31D3DA3DA1}" type="presParOf" srcId="{8CD8D7AD-41DA-437F-A59E-8926F6D1F842}" destId="{BD308FCD-D93D-4FEC-B450-5225FA9045C9}" srcOrd="0" destOrd="0" presId="urn:microsoft.com/office/officeart/2005/8/layout/cycle5"/>
    <dgm:cxn modelId="{AA1EF78D-4A08-4F0C-91E7-CEA97ED197A0}" type="presParOf" srcId="{8CD8D7AD-41DA-437F-A59E-8926F6D1F842}" destId="{A38C36B5-337A-42FA-A749-92ADB451F77B}" srcOrd="1" destOrd="0" presId="urn:microsoft.com/office/officeart/2005/8/layout/cycle5"/>
    <dgm:cxn modelId="{6C08F352-9ABD-46F0-BD60-31F64B586D75}" type="presParOf" srcId="{8CD8D7AD-41DA-437F-A59E-8926F6D1F842}" destId="{FEEE9902-18A7-4D5F-A55E-3B67C41EA9CD}" srcOrd="2" destOrd="0" presId="urn:microsoft.com/office/officeart/2005/8/layout/cycle5"/>
    <dgm:cxn modelId="{A17A1FAC-C2FD-4D40-80D9-FC13E04BEFFF}" type="presParOf" srcId="{8CD8D7AD-41DA-437F-A59E-8926F6D1F842}" destId="{EBAB51F7-AA1A-4591-BBDF-7E22F17F2077}" srcOrd="3" destOrd="0" presId="urn:microsoft.com/office/officeart/2005/8/layout/cycle5"/>
    <dgm:cxn modelId="{0342EDCF-B655-4216-9BB1-4D28AC1F63AB}" type="presParOf" srcId="{8CD8D7AD-41DA-437F-A59E-8926F6D1F842}" destId="{807F98FD-A3B9-4AA5-BA36-D69A66D8A542}" srcOrd="4" destOrd="0" presId="urn:microsoft.com/office/officeart/2005/8/layout/cycle5"/>
    <dgm:cxn modelId="{1F0344A6-6C58-4962-BAA8-5029B70EE414}" type="presParOf" srcId="{8CD8D7AD-41DA-437F-A59E-8926F6D1F842}" destId="{2F15F802-E20B-4B80-B798-DAC7D8328F4A}" srcOrd="5" destOrd="0" presId="urn:microsoft.com/office/officeart/2005/8/layout/cycle5"/>
    <dgm:cxn modelId="{E51F4B07-889D-478A-BA3E-07445C106B17}" type="presParOf" srcId="{8CD8D7AD-41DA-437F-A59E-8926F6D1F842}" destId="{B37CA934-9ADD-44D1-8089-39FAC837CB8D}" srcOrd="6" destOrd="0" presId="urn:microsoft.com/office/officeart/2005/8/layout/cycle5"/>
    <dgm:cxn modelId="{5108EFAD-335B-43AD-A185-51FA5A3312D9}" type="presParOf" srcId="{8CD8D7AD-41DA-437F-A59E-8926F6D1F842}" destId="{3909A273-D7EE-4AC5-8755-D99563488FA7}" srcOrd="7" destOrd="0" presId="urn:microsoft.com/office/officeart/2005/8/layout/cycle5"/>
    <dgm:cxn modelId="{6FC98772-76C3-429D-9E73-8CBD545FB24F}" type="presParOf" srcId="{8CD8D7AD-41DA-437F-A59E-8926F6D1F842}" destId="{BBC4B657-AAB2-44E7-A7A2-069086D7A299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08FCD-D93D-4FEC-B450-5225FA9045C9}">
      <dsp:nvSpPr>
        <dsp:cNvPr id="0" name=""/>
        <dsp:cNvSpPr/>
      </dsp:nvSpPr>
      <dsp:spPr>
        <a:xfrm>
          <a:off x="3236341" y="332"/>
          <a:ext cx="2214116" cy="14391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Host sends command</a:t>
          </a:r>
          <a:br>
            <a:rPr lang="en-US" sz="2400" kern="1200" dirty="0" smtClean="0"/>
          </a:br>
          <a:r>
            <a:rPr lang="en-US" sz="1500" i="1" kern="1200" dirty="0" smtClean="0"/>
            <a:t>“*IDN?”</a:t>
          </a:r>
          <a:endParaRPr lang="en-US" sz="1500" i="1" kern="1200" dirty="0"/>
        </a:p>
      </dsp:txBody>
      <dsp:txXfrm>
        <a:off x="3306596" y="70587"/>
        <a:ext cx="2073606" cy="1298665"/>
      </dsp:txXfrm>
    </dsp:sp>
    <dsp:sp modelId="{FEEE9902-18A7-4D5F-A55E-3B67C41EA9CD}">
      <dsp:nvSpPr>
        <dsp:cNvPr id="0" name=""/>
        <dsp:cNvSpPr/>
      </dsp:nvSpPr>
      <dsp:spPr>
        <a:xfrm>
          <a:off x="2420991" y="719920"/>
          <a:ext cx="3844816" cy="3844816"/>
        </a:xfrm>
        <a:custGeom>
          <a:avLst/>
          <a:gdLst/>
          <a:ahLst/>
          <a:cxnLst/>
          <a:rect l="0" t="0" r="0" b="0"/>
          <a:pathLst>
            <a:path>
              <a:moveTo>
                <a:pt x="3327787" y="610706"/>
              </a:moveTo>
              <a:arcTo wR="1922408" hR="1922408" stAng="19018479" swAng="2305896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B51F7-AA1A-4591-BBDF-7E22F17F2077}">
      <dsp:nvSpPr>
        <dsp:cNvPr id="0" name=""/>
        <dsp:cNvSpPr/>
      </dsp:nvSpPr>
      <dsp:spPr>
        <a:xfrm>
          <a:off x="4901196" y="2883944"/>
          <a:ext cx="2214116" cy="143917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Device responds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i="1" kern="1200" dirty="0" smtClean="0"/>
            <a:t>“HEWLETT-PACKARD,33120A,0,10.0-5.0-1.0”</a:t>
          </a:r>
          <a:endParaRPr lang="en-US" sz="1500" i="1" kern="1200" dirty="0"/>
        </a:p>
      </dsp:txBody>
      <dsp:txXfrm>
        <a:off x="4971451" y="2954199"/>
        <a:ext cx="2073606" cy="1298665"/>
      </dsp:txXfrm>
    </dsp:sp>
    <dsp:sp modelId="{2F15F802-E20B-4B80-B798-DAC7D8328F4A}">
      <dsp:nvSpPr>
        <dsp:cNvPr id="0" name=""/>
        <dsp:cNvSpPr/>
      </dsp:nvSpPr>
      <dsp:spPr>
        <a:xfrm>
          <a:off x="2420991" y="719920"/>
          <a:ext cx="3844816" cy="3844816"/>
        </a:xfrm>
        <a:custGeom>
          <a:avLst/>
          <a:gdLst/>
          <a:ahLst/>
          <a:cxnLst/>
          <a:rect l="0" t="0" r="0" b="0"/>
          <a:pathLst>
            <a:path>
              <a:moveTo>
                <a:pt x="2513666" y="3751633"/>
              </a:moveTo>
              <a:arcTo wR="1922408" hR="1922408" stAng="4325261" swAng="2149479"/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CA934-9ADD-44D1-8089-39FAC837CB8D}">
      <dsp:nvSpPr>
        <dsp:cNvPr id="0" name=""/>
        <dsp:cNvSpPr/>
      </dsp:nvSpPr>
      <dsp:spPr>
        <a:xfrm>
          <a:off x="1571487" y="2883944"/>
          <a:ext cx="2214116" cy="143917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Host processes response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i="1" kern="1200" dirty="0" smtClean="0"/>
            <a:t>“Yup, that’s the instrument we’re expecting”</a:t>
          </a:r>
          <a:endParaRPr lang="en-US" sz="1500" i="1" kern="1200" dirty="0"/>
        </a:p>
      </dsp:txBody>
      <dsp:txXfrm>
        <a:off x="1641742" y="2954199"/>
        <a:ext cx="2073606" cy="1298665"/>
      </dsp:txXfrm>
    </dsp:sp>
    <dsp:sp modelId="{BBC4B657-AAB2-44E7-A7A2-069086D7A299}">
      <dsp:nvSpPr>
        <dsp:cNvPr id="0" name=""/>
        <dsp:cNvSpPr/>
      </dsp:nvSpPr>
      <dsp:spPr>
        <a:xfrm>
          <a:off x="2420991" y="719920"/>
          <a:ext cx="3844816" cy="3844816"/>
        </a:xfrm>
        <a:custGeom>
          <a:avLst/>
          <a:gdLst/>
          <a:ahLst/>
          <a:cxnLst/>
          <a:rect l="0" t="0" r="0" b="0"/>
          <a:pathLst>
            <a:path>
              <a:moveTo>
                <a:pt x="6175" y="1768441"/>
              </a:moveTo>
              <a:arcTo wR="1922408" hR="1922408" stAng="11075626" swAng="2305896"/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1B25D-146C-4040-B1A2-CC1577559202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F6FE2-A3C5-4AC4-A3FC-4138421858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43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C8EA5-CEF4-41E8-99D2-78102674A772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183F-A14E-407D-8D23-74E64BA759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183F-A14E-407D-8D23-74E64BA759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160020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160020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itleslidebackground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00200" y="0"/>
              <a:ext cx="9143428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3E8F-7E11-441D-A7B2-22C1D4408A3B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33868"/>
            <a:ext cx="3429000" cy="365125"/>
          </a:xfrm>
        </p:spPr>
        <p:txBody>
          <a:bodyPr/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LabVIEW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DF85-95C5-4CE9-B955-B7E426931255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570D-D92B-4C9F-B7CA-4258442F2F83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1CC3-981F-480F-8B18-33A1095C3D80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83163"/>
          </a:xfrm>
        </p:spPr>
        <p:txBody>
          <a:bodyPr/>
          <a:lstStyle>
            <a:lvl1pPr>
              <a:spcBef>
                <a:spcPts val="1200"/>
              </a:spcBef>
              <a:defRPr sz="2200"/>
            </a:lvl1pPr>
            <a:lvl2pPr>
              <a:defRPr sz="2000"/>
            </a:lvl2pPr>
            <a:lvl3pPr marL="685800" indent="-169863">
              <a:defRPr sz="2000"/>
            </a:lvl3pPr>
            <a:lvl4pPr marL="914400" indent="-228600">
              <a:defRPr sz="2000"/>
            </a:lvl4pPr>
            <a:lvl5pPr marL="1143000" indent="-228600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831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C86B-E93A-4DAF-BF13-27D9B3143134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268788" cy="685800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752600"/>
            <a:ext cx="4268788" cy="43735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066800"/>
            <a:ext cx="4270375" cy="685800"/>
          </a:xfrm>
        </p:spPr>
        <p:txBody>
          <a:bodyPr anchor="ctr" anchorCtr="0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270375" cy="43735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B34C-5BDB-45E9-B4B2-D88C0FA96CB2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EF84-3195-4DD0-970E-B65FF184EF6A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3239-FB53-41A1-801F-3FE9356702F6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3AB-5E05-4D4A-AA14-5FA2B5DBB75D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4451-20B7-4053-9595-77BE6F247F65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6" y="0"/>
            <a:ext cx="9143428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543674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4A586-7A74-4B07-A04D-03B4B13DB1EB}" type="datetime1">
              <a:rPr lang="en-US" smtClean="0"/>
              <a:pPr/>
              <a:t>4/19/2016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2335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LabVIEW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4268" y="6519332"/>
            <a:ext cx="2133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C6EF-94A2-4537-B1EB-15D4E295B1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22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44538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33463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62063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eg"/><Relationship Id="rId7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.com/downloads/instrument-driver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Instrument Control</a:t>
            </a:r>
            <a:endParaRPr lang="en-US" sz="2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8774"/>
            <a:ext cx="6400800" cy="1978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ME5990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Spring 2016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Jason D. </a:t>
            </a:r>
            <a:r>
              <a:rPr lang="en-US" sz="2000" dirty="0" err="1" smtClean="0">
                <a:solidFill>
                  <a:schemeClr val="tx1"/>
                </a:solidFill>
              </a:rPr>
              <a:t>Sommerville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6172200"/>
            <a:ext cx="4737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Copyright © 2016 UPVI, LLC. Redistribution is prohibited.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TCP/IP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2666999"/>
          </a:xfrm>
        </p:spPr>
        <p:txBody>
          <a:bodyPr>
            <a:normAutofit fontScale="92500"/>
          </a:bodyPr>
          <a:lstStyle/>
          <a:p>
            <a:r>
              <a:rPr lang="en-US" b="0" dirty="0" smtClean="0"/>
              <a:t>Connect all the devices with one or more cables and/or routers or hubs</a:t>
            </a:r>
          </a:p>
          <a:p>
            <a:r>
              <a:rPr lang="en-US" b="0" dirty="0" smtClean="0"/>
              <a:t>Make sure that every device gets assigned a unique IP address</a:t>
            </a:r>
          </a:p>
          <a:p>
            <a:pPr lvl="1"/>
            <a:r>
              <a:rPr lang="en-US" dirty="0" smtClean="0"/>
              <a:t>Instruments may be less advanced than your typical computer and may need to have an IP address assigned manually</a:t>
            </a:r>
          </a:p>
          <a:p>
            <a:r>
              <a:rPr lang="en-US" b="0" dirty="0" smtClean="0"/>
              <a:t>You may have more than one network with more than one interface.</a:t>
            </a:r>
          </a:p>
          <a:p>
            <a:r>
              <a:rPr lang="en-US" b="0" dirty="0" smtClean="0"/>
              <a:t>Talk to your local IT professional to get help, if absolutely necessary.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8650" y="3677796"/>
            <a:ext cx="7981950" cy="1861107"/>
            <a:chOff x="685800" y="4608352"/>
            <a:chExt cx="7981950" cy="1861107"/>
          </a:xfrm>
        </p:grpSpPr>
        <p:pic>
          <p:nvPicPr>
            <p:cNvPr id="7" name="Picture 2" descr="http://www.tek.com/sites/tek.com/files/media/image/2440_SMU_34view_3in1_0.jpg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33" b="17333"/>
            <a:stretch/>
          </p:blipFill>
          <p:spPr bwMode="auto">
            <a:xfrm>
              <a:off x="6534150" y="5022573"/>
              <a:ext cx="2133600" cy="1032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ttp://rack.2.mshcdn.com/media/ZgkyMDEyLzEyLzA0LzA1L0hQUENJbWFnZU1hLjVxMi5qcGcKcAl0aHVtYgk5NTB4NTM0IwplCWpwZw/66a60e1e/3cc/HP-PC-Image-Mashable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4608352"/>
              <a:ext cx="3310958" cy="1861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Connector 8"/>
            <p:cNvCxnSpPr>
              <a:stCxn id="12" idx="3"/>
            </p:cNvCxnSpPr>
            <p:nvPr/>
          </p:nvCxnSpPr>
          <p:spPr>
            <a:xfrm flipV="1">
              <a:off x="5972176" y="5446554"/>
              <a:ext cx="581024" cy="9524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9800" y="5437028"/>
              <a:ext cx="685800" cy="0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6" descr="https://pixabay.com/static/uploads/photo/2012/04/01/17/05/earth-23546_960_72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4694078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4648200" y="5022573"/>
              <a:ext cx="1323976" cy="8670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1:</a:t>
              </a:r>
              <a:br>
                <a:rPr lang="en-US" dirty="0" smtClean="0"/>
              </a:br>
              <a:r>
                <a:rPr lang="en-US" dirty="0" smtClean="0"/>
                <a:t>Lab Devices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5013048"/>
              <a:ext cx="1323974" cy="86701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0:</a:t>
              </a:r>
              <a:br>
                <a:rPr lang="en-US" dirty="0" smtClean="0"/>
              </a:br>
              <a:r>
                <a:rPr lang="en-US" dirty="0" smtClean="0"/>
                <a:t>Internet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4041535" y="5867400"/>
            <a:ext cx="1060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18514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USB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2666999"/>
          </a:xfrm>
        </p:spPr>
        <p:txBody>
          <a:bodyPr>
            <a:normAutofit/>
          </a:bodyPr>
          <a:lstStyle/>
          <a:p>
            <a:r>
              <a:rPr lang="en-US" b="0" dirty="0" smtClean="0"/>
              <a:t>Plug your device(s) in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41535" y="5867400"/>
            <a:ext cx="1060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2708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RS-232/422/485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78363"/>
          </a:xfrm>
        </p:spPr>
        <p:txBody>
          <a:bodyPr/>
          <a:lstStyle/>
          <a:p>
            <a:r>
              <a:rPr lang="en-US" b="0" dirty="0" smtClean="0"/>
              <a:t>GPI</a:t>
            </a:r>
            <a:r>
              <a:rPr lang="en-US" dirty="0" smtClean="0"/>
              <a:t>B</a:t>
            </a:r>
            <a:r>
              <a:rPr lang="en-US" b="0" dirty="0" smtClean="0"/>
              <a:t>, US</a:t>
            </a:r>
            <a:r>
              <a:rPr lang="en-US" dirty="0" smtClean="0"/>
              <a:t>B</a:t>
            </a:r>
            <a:r>
              <a:rPr lang="en-US" b="0" dirty="0" smtClean="0"/>
              <a:t>, Ether</a:t>
            </a:r>
            <a:r>
              <a:rPr lang="en-US" dirty="0" smtClean="0"/>
              <a:t>net</a:t>
            </a:r>
            <a:r>
              <a:rPr lang="en-US" b="0" dirty="0" smtClean="0"/>
              <a:t> and CA</a:t>
            </a:r>
            <a:r>
              <a:rPr lang="en-US" dirty="0" smtClean="0"/>
              <a:t>N </a:t>
            </a:r>
            <a:r>
              <a:rPr lang="en-US" b="0" dirty="0" smtClean="0"/>
              <a:t>are all busses or networks</a:t>
            </a:r>
          </a:p>
          <a:p>
            <a:pPr lvl="1"/>
            <a:r>
              <a:rPr lang="en-US" dirty="0" smtClean="0"/>
              <a:t>Bus: One controller, many devices</a:t>
            </a:r>
          </a:p>
          <a:p>
            <a:pPr lvl="1"/>
            <a:r>
              <a:rPr lang="en-US" b="0" dirty="0" smtClean="0"/>
              <a:t>Network: Many devices, shared/negotiated control</a:t>
            </a:r>
          </a:p>
          <a:p>
            <a:r>
              <a:rPr lang="en-US" b="0" dirty="0" smtClean="0"/>
              <a:t>RS-232/422 is point-to-point—two devices only.</a:t>
            </a:r>
          </a:p>
          <a:p>
            <a:pPr lvl="1"/>
            <a:r>
              <a:rPr lang="en-US" dirty="0" smtClean="0"/>
              <a:t>There is RS-485 is multi-drop, which acts like a bus, kind of.</a:t>
            </a:r>
          </a:p>
          <a:p>
            <a:r>
              <a:rPr lang="en-US" b="0" dirty="0"/>
              <a:t>GPIB, USB, Ethernet, CAN are all self-configuring to one degree or another</a:t>
            </a:r>
            <a:r>
              <a:rPr lang="en-US" b="0" dirty="0" smtClean="0"/>
              <a:t>.</a:t>
            </a:r>
            <a:endParaRPr lang="en-US" dirty="0" smtClean="0"/>
          </a:p>
          <a:p>
            <a:r>
              <a:rPr lang="en-US" dirty="0" smtClean="0"/>
              <a:t>Unfortunately, just because you have two devices that support a serial interface (e.g. RS-232) doesn’t mean that they will work out-of-the-box.</a:t>
            </a:r>
          </a:p>
          <a:p>
            <a:r>
              <a:rPr lang="en-US" dirty="0" smtClean="0"/>
              <a:t>Why?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8600" y="990600"/>
            <a:ext cx="8686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0" i="1" dirty="0" smtClean="0"/>
              <a:t>Or, a brief introduction to why you should use any other interface if you can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982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Connectors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 descr="http://www.cnaweb.com/productimages/85-00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535962"/>
            <a:ext cx="24511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telix.com/RUB_IMAGES/images/med-res_jpg/DB9F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21539"/>
            <a:ext cx="2291048" cy="12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blog.reddogmusic.co.uk/wp-content/uploads/2013/10/DB25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19400"/>
            <a:ext cx="28098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wlor.cs.uaf.edu/~olawlor/ref/mac_ports/serial_din8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638550"/>
            <a:ext cx="138112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taimag.com/Products/RJG-1.jpg?1371090889080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91051"/>
            <a:ext cx="1997498" cy="164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i.stack.imgur.com/qmm3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875" b="92969" l="6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193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14800" y="5715000"/>
            <a:ext cx="433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I’ve seen all these and more used for RS-232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DTE vs. DCE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1402318"/>
          </a:xfrm>
        </p:spPr>
        <p:txBody>
          <a:bodyPr/>
          <a:lstStyle/>
          <a:p>
            <a:r>
              <a:rPr lang="en-US" b="0" dirty="0" smtClean="0"/>
              <a:t>DTE: Data Terminal Equipment—the controller (usually)</a:t>
            </a:r>
          </a:p>
          <a:p>
            <a:r>
              <a:rPr lang="en-US" b="0" dirty="0" smtClean="0"/>
              <a:t>DCE: Data Communications Equipment—the device (usually)</a:t>
            </a:r>
          </a:p>
          <a:p>
            <a:pPr lvl="1"/>
            <a:r>
              <a:rPr lang="en-US" dirty="0" smtClean="0"/>
              <a:t>Think “modem” if this means anything to you</a:t>
            </a:r>
            <a:endParaRPr lang="en-US" b="0" dirty="0"/>
          </a:p>
        </p:txBody>
      </p:sp>
      <p:pic>
        <p:nvPicPr>
          <p:cNvPr id="9" name="Picture 2" descr="http://www.tek.com/sites/tek.com/files/media/image/2440_SMU_34view_3in1_0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3" b="17333"/>
          <a:stretch/>
        </p:blipFill>
        <p:spPr bwMode="auto">
          <a:xfrm>
            <a:off x="6391275" y="3526231"/>
            <a:ext cx="2133600" cy="10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rack.2.mshcdn.com/media/ZgkyMDEyLzEyLzA0LzA1L0hQUENJbWFnZU1hLjVxMi5qcGcKcAl0aHVtYgk5NTB4NTM0IwplCWpwZw/66a60e1e/3cc/HP-PC-Image-Mashab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4" y="2895600"/>
            <a:ext cx="3310958" cy="18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3067050" y="5613916"/>
            <a:ext cx="3419475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studychacha.com/img/l/Some-Examples-of-DTE-and-DCE-Devices-3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983412" y="4953000"/>
            <a:ext cx="949325" cy="12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studychacha.com/img/l/Some-Examples-of-DTE-and-DCE-Devices-3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371600" y="4953000"/>
            <a:ext cx="949325" cy="129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635929" y="5667375"/>
            <a:ext cx="22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Straight-through cable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39000" y="30480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64774" y="2545318"/>
            <a:ext cx="54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43554" y="3002381"/>
            <a:ext cx="3147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common configuration: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Computer/interface is DTE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Interface is male DB-9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Device is DCE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Device connector is female DB-9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7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DTE vs. DCE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1402318"/>
          </a:xfrm>
        </p:spPr>
        <p:txBody>
          <a:bodyPr/>
          <a:lstStyle/>
          <a:p>
            <a:r>
              <a:rPr lang="en-US" b="0" dirty="0" smtClean="0"/>
              <a:t>What if you want to connect DTE to DTE or DCE to DCE?</a:t>
            </a:r>
          </a:p>
          <a:p>
            <a:r>
              <a:rPr lang="en-US" b="0" dirty="0" smtClean="0"/>
              <a:t>Use a “null modem” cable</a:t>
            </a:r>
            <a:endParaRPr lang="en-US" b="0" dirty="0"/>
          </a:p>
        </p:txBody>
      </p:sp>
      <p:pic>
        <p:nvPicPr>
          <p:cNvPr id="2050" name="Picture 2" descr="https://www.decisivetactics.com/support/img/cable_null_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6" y="2514600"/>
            <a:ext cx="6296024" cy="282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5714999"/>
            <a:ext cx="494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https://www.decisivetactics.com/support/img/cable_null_hs.png</a:t>
            </a:r>
          </a:p>
        </p:txBody>
      </p:sp>
    </p:spTree>
    <p:extLst>
      <p:ext uri="{BB962C8B-B14F-4D97-AF65-F5344CB8AC3E}">
        <p14:creationId xmlns:p14="http://schemas.microsoft.com/office/powerpoint/2010/main" val="25507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cable is right.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0" dirty="0" smtClean="0"/>
              <a:t>Get your UART settings matched up</a:t>
            </a:r>
          </a:p>
          <a:p>
            <a:r>
              <a:rPr lang="en-US" dirty="0" smtClean="0"/>
              <a:t>Baud/bit rate: </a:t>
            </a:r>
            <a:r>
              <a:rPr lang="en-US" b="0" dirty="0" smtClean="0"/>
              <a:t>How many bits-per-second (bps) sent?</a:t>
            </a:r>
          </a:p>
          <a:p>
            <a:pPr lvl="1"/>
            <a:r>
              <a:rPr lang="en-US" dirty="0" smtClean="0"/>
              <a:t>Controls the maximum rate data can be sent</a:t>
            </a:r>
            <a:endParaRPr lang="en-US" b="0" dirty="0" smtClean="0"/>
          </a:p>
          <a:p>
            <a:pPr lvl="1"/>
            <a:r>
              <a:rPr lang="en-US" dirty="0" smtClean="0"/>
              <a:t>Standard options (bps):1200, 2400, </a:t>
            </a:r>
            <a:r>
              <a:rPr lang="en-US" i="1" dirty="0" smtClean="0"/>
              <a:t>9600</a:t>
            </a:r>
            <a:r>
              <a:rPr lang="en-US" dirty="0" smtClean="0"/>
              <a:t>, 19.2k, 57.6k</a:t>
            </a:r>
          </a:p>
          <a:p>
            <a:pPr lvl="1"/>
            <a:r>
              <a:rPr lang="en-US" dirty="0" smtClean="0"/>
              <a:t>Note: 8 bits per byte, 1 byte per character</a:t>
            </a:r>
          </a:p>
          <a:p>
            <a:pPr lvl="1"/>
            <a:r>
              <a:rPr lang="en-US" dirty="0" smtClean="0"/>
              <a:t>Compare RS-232 to USB 2.0 at 480 Mbps</a:t>
            </a:r>
          </a:p>
          <a:p>
            <a:r>
              <a:rPr lang="en-US" dirty="0" smtClean="0"/>
              <a:t>Data bits: </a:t>
            </a:r>
            <a:r>
              <a:rPr lang="en-US" b="0" dirty="0" smtClean="0"/>
              <a:t>How many bits per byte (character)?</a:t>
            </a:r>
          </a:p>
          <a:p>
            <a:pPr lvl="1"/>
            <a:r>
              <a:rPr lang="en-US" dirty="0" smtClean="0"/>
              <a:t>Typically 7 or </a:t>
            </a:r>
            <a:r>
              <a:rPr lang="en-US" i="1" dirty="0" smtClean="0"/>
              <a:t>8</a:t>
            </a:r>
          </a:p>
          <a:p>
            <a:r>
              <a:rPr lang="en-US" dirty="0" smtClean="0"/>
              <a:t>Parity:</a:t>
            </a:r>
            <a:r>
              <a:rPr lang="en-US" b="0" dirty="0" smtClean="0"/>
              <a:t> A limited error check</a:t>
            </a:r>
          </a:p>
          <a:p>
            <a:pPr lvl="1"/>
            <a:r>
              <a:rPr lang="en-US" dirty="0" smtClean="0"/>
              <a:t>Options: Even, Odd, Mark, Space, </a:t>
            </a:r>
            <a:r>
              <a:rPr lang="en-US" i="1" dirty="0" smtClean="0"/>
              <a:t>None</a:t>
            </a:r>
          </a:p>
          <a:p>
            <a:r>
              <a:rPr lang="en-US" dirty="0" smtClean="0"/>
              <a:t>Stop bits:</a:t>
            </a:r>
            <a:r>
              <a:rPr lang="en-US" b="0" dirty="0" smtClean="0"/>
              <a:t> How to signify the end of each character</a:t>
            </a:r>
          </a:p>
          <a:p>
            <a:pPr lvl="1"/>
            <a:r>
              <a:rPr lang="en-US" dirty="0" smtClean="0"/>
              <a:t>Typical options: </a:t>
            </a:r>
            <a:r>
              <a:rPr lang="en-US" i="1" dirty="0" smtClean="0"/>
              <a:t>1</a:t>
            </a:r>
            <a:r>
              <a:rPr lang="en-US" dirty="0" smtClean="0"/>
              <a:t>, 1.5 or 2</a:t>
            </a:r>
          </a:p>
          <a:p>
            <a:r>
              <a:rPr lang="en-US" dirty="0" smtClean="0"/>
              <a:t>Flow Control:</a:t>
            </a:r>
            <a:r>
              <a:rPr lang="en-US" b="0" dirty="0" smtClean="0"/>
              <a:t> Help the interface manage communication</a:t>
            </a:r>
          </a:p>
          <a:p>
            <a:pPr lvl="1"/>
            <a:r>
              <a:rPr lang="en-US" dirty="0" smtClean="0"/>
              <a:t>Options: </a:t>
            </a:r>
            <a:r>
              <a:rPr lang="en-US" i="1" dirty="0" smtClean="0"/>
              <a:t>None, </a:t>
            </a:r>
            <a:r>
              <a:rPr lang="en-US" dirty="0" smtClean="0"/>
              <a:t>XON/XOFF, RTS/CTS, DTR/DSR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common configuration:</a:t>
            </a:r>
          </a:p>
          <a:p>
            <a:pPr marL="0" indent="0" algn="ctr">
              <a:buNone/>
            </a:pPr>
            <a:r>
              <a:rPr lang="en-US" sz="2600" dirty="0" smtClean="0"/>
              <a:t>9600-8-N-1, No Flow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6050518"/>
            <a:ext cx="8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Bit-rate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95107" y="6045279"/>
            <a:ext cx="10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bits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0" y="6035754"/>
            <a:ext cx="7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6052661"/>
            <a:ext cx="100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Bits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46916" y="5867400"/>
            <a:ext cx="441916" cy="183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302554" y="5860018"/>
            <a:ext cx="202646" cy="185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3810000" y="5850493"/>
            <a:ext cx="361574" cy="185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</p:cNvCxnSpPr>
          <p:nvPr/>
        </p:nvCxnSpPr>
        <p:spPr>
          <a:xfrm flipH="1" flipV="1">
            <a:off x="4171573" y="5867400"/>
            <a:ext cx="1360810" cy="185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 RS-232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0" dirty="0" smtClean="0"/>
              <a:t>Do you have the right cable? </a:t>
            </a:r>
          </a:p>
          <a:p>
            <a:pPr lvl="1"/>
            <a:r>
              <a:rPr lang="en-US" sz="2400" b="0" dirty="0" smtClean="0"/>
              <a:t>Just because you can plug it in doesn’t mean it’s right.</a:t>
            </a:r>
          </a:p>
          <a:p>
            <a:pPr lvl="1"/>
            <a:r>
              <a:rPr lang="en-US" sz="2400" dirty="0" smtClean="0"/>
              <a:t>Use a continuity check (voltmeter) if necessary to determine cable pinout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0" dirty="0" smtClean="0"/>
              <a:t>Are you using the same UART settings on both ends?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971800"/>
            <a:ext cx="8686800" cy="31543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Okay, let’s assume everything is hooked up right…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3163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b="0" dirty="0" smtClean="0"/>
              <a:t>the communication channel</a:t>
            </a:r>
          </a:p>
          <a:p>
            <a:r>
              <a:rPr lang="en-US" dirty="0" smtClean="0"/>
              <a:t>Write </a:t>
            </a:r>
            <a:r>
              <a:rPr lang="en-US" b="0" dirty="0" smtClean="0"/>
              <a:t>commands to the device</a:t>
            </a:r>
          </a:p>
          <a:p>
            <a:r>
              <a:rPr lang="en-US" dirty="0" smtClean="0"/>
              <a:t>Read </a:t>
            </a:r>
            <a:r>
              <a:rPr lang="en-US" b="0" dirty="0" smtClean="0"/>
              <a:t>responses from the device</a:t>
            </a:r>
          </a:p>
          <a:p>
            <a:pPr lvl="1"/>
            <a:r>
              <a:rPr lang="en-US" dirty="0" smtClean="0"/>
              <a:t>Or, sometimes we listen for the device to initiate communication with the host</a:t>
            </a:r>
          </a:p>
          <a:p>
            <a:r>
              <a:rPr lang="en-US" dirty="0" smtClean="0"/>
              <a:t>Close </a:t>
            </a:r>
            <a:r>
              <a:rPr lang="en-US" b="0" dirty="0" smtClean="0"/>
              <a:t>the communication channel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Looks a lot like the DAQ Mantra!</a:t>
            </a:r>
          </a:p>
          <a:p>
            <a:endParaRPr lang="en-US" dirty="0"/>
          </a:p>
          <a:p>
            <a:r>
              <a:rPr lang="en-US" dirty="0" smtClean="0"/>
              <a:t>But, we need interface software for our interface hardware…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is “bottom-up”</a:t>
            </a:r>
          </a:p>
          <a:p>
            <a:pPr lvl="1"/>
            <a:r>
              <a:rPr lang="en-US" dirty="0" smtClean="0"/>
              <a:t>The easiest stuff to use (from a software perspective) is mostly discussed last, e.g. Instrument Drivers</a:t>
            </a:r>
          </a:p>
          <a:p>
            <a:pPr lvl="1"/>
            <a:r>
              <a:rPr lang="en-US" dirty="0" smtClean="0"/>
              <a:t>However, bottom-up better explains what the higher-level tools are based on so that they are easier to understand and easier to debug.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Interface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Each host interface needs a software library so that our software can send and receive data over the interface</a:t>
            </a:r>
          </a:p>
          <a:p>
            <a:r>
              <a:rPr lang="en-US" b="0" dirty="0" smtClean="0"/>
              <a:t>Library may be vendor-specific or may be common to all or most vendors.</a:t>
            </a:r>
          </a:p>
          <a:p>
            <a:pPr lvl="1"/>
            <a:r>
              <a:rPr lang="en-US" dirty="0" smtClean="0"/>
              <a:t>Typically, if it’s common, there’s a software standard and…</a:t>
            </a:r>
          </a:p>
          <a:p>
            <a:pPr lvl="1"/>
            <a:r>
              <a:rPr lang="en-US" b="0" dirty="0" smtClean="0"/>
              <a:t>It’s built into most operating systems</a:t>
            </a:r>
          </a:p>
          <a:p>
            <a:pPr marL="0" indent="0" algn="ctr">
              <a:buNone/>
            </a:pP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Interface Software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985444"/>
              </p:ext>
            </p:extLst>
          </p:nvPr>
        </p:nvGraphicFramePr>
        <p:xfrm>
          <a:off x="838200" y="1219200"/>
          <a:ext cx="7696200" cy="5146373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97000"/>
                <a:gridCol w="2260600"/>
                <a:gridCol w="4038600"/>
              </a:tblGrid>
              <a:tr h="4559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Driver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LabVIEW VIs</a:t>
                      </a:r>
                      <a:endParaRPr lang="en-US" b="1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RS-232</a:t>
                      </a:r>
                    </a:p>
                    <a:p>
                      <a:r>
                        <a:rPr lang="en-US" dirty="0" smtClean="0"/>
                        <a:t>RS-422</a:t>
                      </a:r>
                    </a:p>
                    <a:p>
                      <a:r>
                        <a:rPr lang="en-US" dirty="0" smtClean="0"/>
                        <a:t>RS-485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OS COM</a:t>
                      </a:r>
                      <a:r>
                        <a:rPr lang="en-US" baseline="0" dirty="0" smtClean="0"/>
                        <a:t> port interface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VISA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Ethernet</a:t>
                      </a:r>
                    </a:p>
                    <a:p>
                      <a:r>
                        <a:rPr lang="en-US" dirty="0" smtClean="0"/>
                        <a:t>WLAN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OS TCP/IP</a:t>
                      </a:r>
                      <a:r>
                        <a:rPr lang="en-US" b="0" baseline="0" dirty="0" smtClean="0"/>
                        <a:t> stack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VISA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USB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Instrument</a:t>
                      </a:r>
                      <a:r>
                        <a:rPr lang="en-US" b="0" baseline="0" dirty="0" smtClean="0"/>
                        <a:t>-specific driver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VISA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Device</a:t>
                      </a:r>
                      <a:r>
                        <a:rPr lang="en-US" b="0" baseline="0" dirty="0" smtClean="0"/>
                        <a:t> Specific</a:t>
                      </a:r>
                      <a:endParaRPr lang="en-US" b="0" dirty="0"/>
                    </a:p>
                  </a:txBody>
                  <a:tcPr anchor="ctr"/>
                </a:tc>
              </a:tr>
              <a:tr h="1124263">
                <a:tc>
                  <a:txBody>
                    <a:bodyPr/>
                    <a:lstStyle/>
                    <a:p>
                      <a:r>
                        <a:rPr lang="en-US" dirty="0" smtClean="0"/>
                        <a:t>GPIB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NI-GPIB (or</a:t>
                      </a:r>
                      <a:r>
                        <a:rPr lang="en-US" b="0" baseline="0" dirty="0" smtClean="0"/>
                        <a:t> other vendor interface)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/>
                        <a:t>VISA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162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67050"/>
            <a:ext cx="4067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2" y="5410200"/>
            <a:ext cx="13239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4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</a:t>
            </a:r>
            <a:r>
              <a:rPr lang="en-US" dirty="0"/>
              <a:t>a</a:t>
            </a:r>
            <a:r>
              <a:rPr lang="en-US" dirty="0" smtClean="0"/>
              <a:t>bout RS-232/422/485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RS protocols are so basic that all operating systems inherently know how to handle these.</a:t>
            </a:r>
          </a:p>
          <a:p>
            <a:r>
              <a:rPr lang="en-US" b="0" dirty="0" smtClean="0"/>
              <a:t>Windows: “COM” ports</a:t>
            </a:r>
          </a:p>
          <a:p>
            <a:pPr lvl="1"/>
            <a:r>
              <a:rPr lang="en-US" b="0" dirty="0" smtClean="0"/>
              <a:t>Linux: /dev/ttyS0, /dev/ttyS1, etc.</a:t>
            </a:r>
          </a:p>
          <a:p>
            <a:pPr lvl="1"/>
            <a:r>
              <a:rPr lang="en-US" dirty="0" smtClean="0"/>
              <a:t>Any Mac people know what they are on Mac?</a:t>
            </a:r>
            <a:endParaRPr lang="en-US" b="0" dirty="0" smtClean="0"/>
          </a:p>
          <a:p>
            <a:r>
              <a:rPr lang="en-US" b="0" dirty="0" smtClean="0"/>
              <a:t>Driver software for USB/PCI -&gt; Serial will create COM ports for your interface(s) when it is installed</a:t>
            </a:r>
          </a:p>
          <a:p>
            <a:r>
              <a:rPr lang="en-US" b="0" dirty="0" smtClean="0"/>
              <a:t>VISA can also be used for serial communication. More on that later…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Note about USB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USB is so complicated that devices connected by USB typically have their own, dedicated software library</a:t>
            </a:r>
          </a:p>
          <a:p>
            <a:pPr lvl="1"/>
            <a:r>
              <a:rPr lang="en-US" dirty="0" smtClean="0"/>
              <a:t>Imagine “DAQmx” except for your device.</a:t>
            </a:r>
          </a:p>
          <a:p>
            <a:r>
              <a:rPr lang="en-US" b="0" dirty="0" smtClean="0"/>
              <a:t>However, many scientific instruments communicate via the VISA INSTR protocol. More on that later…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Note about Ethernet and WLAN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Instruments that communicate via Ethernet and WLAN typically use the TCP/IP or UDP protocol (the same protocols used by the world-wide web and other Internet protocols).</a:t>
            </a:r>
          </a:p>
          <a:p>
            <a:r>
              <a:rPr lang="en-US" b="0" dirty="0" smtClean="0"/>
              <a:t>Modern operating systems all have a TCP/IP “stack” or interface library. </a:t>
            </a:r>
          </a:p>
          <a:p>
            <a:pPr lvl="1"/>
            <a:r>
              <a:rPr lang="en-US" b="0" dirty="0" smtClean="0"/>
              <a:t>Think “DAQmx” for TCP/IP. It enables you to write software for sending and receiving data.</a:t>
            </a:r>
          </a:p>
          <a:p>
            <a:r>
              <a:rPr lang="en-US" b="0" dirty="0" smtClean="0"/>
              <a:t>VISA can also be used for TCP/IP instruments. Again, more later…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keep talking about VISA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b="0" dirty="0" smtClean="0"/>
              <a:t>VISA: Virtual Instrument Software Architecture</a:t>
            </a:r>
          </a:p>
          <a:p>
            <a:r>
              <a:rPr lang="en-US" b="0" dirty="0" smtClean="0"/>
              <a:t>It is an </a:t>
            </a:r>
            <a:r>
              <a:rPr lang="en-US" b="0" i="1" dirty="0" smtClean="0"/>
              <a:t>Abstraction Layer</a:t>
            </a:r>
          </a:p>
          <a:p>
            <a:pPr lvl="1"/>
            <a:r>
              <a:rPr lang="en-US" dirty="0" smtClean="0"/>
              <a:t>It makes all reads and writes to instruments look the same</a:t>
            </a:r>
          </a:p>
          <a:p>
            <a:pPr lvl="1"/>
            <a:r>
              <a:rPr lang="en-US" dirty="0" smtClean="0"/>
              <a:t>Regardless of the actual communication bus</a:t>
            </a:r>
          </a:p>
          <a:p>
            <a:r>
              <a:rPr lang="en-US" b="0" dirty="0" smtClean="0"/>
              <a:t>You can write one VI that communicates with the instrument regardless of the communication interface used</a:t>
            </a:r>
          </a:p>
          <a:p>
            <a:r>
              <a:rPr lang="en-US" b="0" dirty="0" smtClean="0"/>
              <a:t>Learn only one interface</a:t>
            </a:r>
          </a:p>
          <a:p>
            <a:r>
              <a:rPr lang="en-US" dirty="0" smtClean="0"/>
              <a:t>Except:</a:t>
            </a:r>
            <a:r>
              <a:rPr lang="en-US" b="0" dirty="0" smtClean="0"/>
              <a:t> usually the commands to open up the communication with the device are link specific. See, e.g. VISA Configure Serial Port.vi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0668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000" i="1" dirty="0" smtClean="0"/>
              <a:t>Stay away from my wallet!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2601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Once again, MAX and it’s test panels can be a big help in setup.</a:t>
            </a:r>
          </a:p>
          <a:p>
            <a:r>
              <a:rPr lang="en-US" b="0" dirty="0" smtClean="0"/>
              <a:t>Right-click on the interface and select “Open VISA Test Panel”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48112"/>
            <a:ext cx="2956180" cy="354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427797"/>
            <a:ext cx="5438775" cy="343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295400" y="3276600"/>
            <a:ext cx="16764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6"/>
          </p:cNvCxnSpPr>
          <p:nvPr/>
        </p:nvCxnSpPr>
        <p:spPr>
          <a:xfrm>
            <a:off x="2971800" y="3581400"/>
            <a:ext cx="352425" cy="0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data should I read/write?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determine what to read/write, you’ll need the instrument’s protocol documentation.</a:t>
            </a:r>
          </a:p>
          <a:p>
            <a:r>
              <a:rPr lang="en-US" b="0" dirty="0" smtClean="0"/>
              <a:t>Many (most?) instruments communicate with a </a:t>
            </a:r>
            <a:r>
              <a:rPr lang="en-US" b="0" i="1" dirty="0" smtClean="0"/>
              <a:t>message-based</a:t>
            </a:r>
            <a:r>
              <a:rPr lang="en-US" b="0" dirty="0" smtClean="0"/>
              <a:t> protocol</a:t>
            </a:r>
          </a:p>
          <a:p>
            <a:r>
              <a:rPr lang="en-US" b="0" dirty="0" smtClean="0"/>
              <a:t>ASCII string commands are sent according to an instrument-specific protocol</a:t>
            </a:r>
          </a:p>
          <a:p>
            <a:r>
              <a:rPr lang="en-US" b="0" dirty="0" smtClean="0"/>
              <a:t>The protocol defines the expected message responses</a:t>
            </a:r>
          </a:p>
          <a:p>
            <a:r>
              <a:rPr lang="en-US" b="0" dirty="0" smtClean="0"/>
              <a:t>Most often, message-based instruments will not send data to the controller except as a response to a command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Message-based Protocol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863455"/>
              </p:ext>
            </p:extLst>
          </p:nvPr>
        </p:nvGraphicFramePr>
        <p:xfrm>
          <a:off x="228600" y="1295400"/>
          <a:ext cx="86868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2590800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b="0" dirty="0" smtClean="0"/>
              <a:t>tandard </a:t>
            </a:r>
            <a:r>
              <a:rPr lang="en-US" dirty="0" smtClean="0"/>
              <a:t>C</a:t>
            </a:r>
            <a:r>
              <a:rPr lang="en-US" b="0" dirty="0" smtClean="0"/>
              <a:t>ommands for </a:t>
            </a:r>
            <a:r>
              <a:rPr lang="en-US" dirty="0" smtClean="0"/>
              <a:t>P</a:t>
            </a:r>
            <a:r>
              <a:rPr lang="en-US" b="0" dirty="0" smtClean="0"/>
              <a:t>rogrammable for </a:t>
            </a:r>
            <a:r>
              <a:rPr lang="en-US" dirty="0" smtClean="0"/>
              <a:t>I</a:t>
            </a:r>
            <a:r>
              <a:rPr lang="en-US" b="0" dirty="0" smtClean="0"/>
              <a:t>nstruments</a:t>
            </a:r>
          </a:p>
          <a:p>
            <a:r>
              <a:rPr lang="en-US" b="0" dirty="0" smtClean="0"/>
              <a:t>Defines a common protocol that many instruments use</a:t>
            </a:r>
          </a:p>
          <a:p>
            <a:r>
              <a:rPr lang="en-US" b="0" dirty="0" smtClean="0"/>
              <a:t>Commands/queries separated into functional hierarchy</a:t>
            </a:r>
          </a:p>
          <a:p>
            <a:pPr lvl="1"/>
            <a:r>
              <a:rPr lang="en-US" dirty="0" smtClean="0"/>
              <a:t>Each level separated by a “:”</a:t>
            </a:r>
          </a:p>
          <a:p>
            <a:pPr lvl="1"/>
            <a:r>
              <a:rPr lang="en-US" dirty="0" smtClean="0"/>
              <a:t>Queries end in “?”</a:t>
            </a:r>
          </a:p>
          <a:p>
            <a:pPr lvl="1"/>
            <a:r>
              <a:rPr lang="en-US" b="0" dirty="0" smtClean="0"/>
              <a:t>New line (\n, 0x10) characters end the commands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6063734"/>
            <a:ext cx="757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specifications at: http</a:t>
            </a:r>
            <a:r>
              <a:rPr lang="en-US" dirty="0"/>
              <a:t>://www.ivifoundation.org/specifications/default.aspx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39760"/>
              </p:ext>
            </p:extLst>
          </p:nvPr>
        </p:nvGraphicFramePr>
        <p:xfrm>
          <a:off x="276225" y="3733800"/>
          <a:ext cx="8458200" cy="21381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2444"/>
                <a:gridCol w="4905756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Command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+mj-lt"/>
                          <a:ea typeface="Calibri"/>
                          <a:cs typeface="Courier New" panose="02070309020205020404" pitchFamily="49" charset="0"/>
                        </a:rPr>
                        <a:t>Waveform</a:t>
                      </a:r>
                      <a:r>
                        <a:rPr lang="en-US" sz="1200" b="1" baseline="0" dirty="0" smtClean="0">
                          <a:effectLst/>
                          <a:latin typeface="+mj-lt"/>
                          <a:ea typeface="Calibri"/>
                          <a:cs typeface="Courier New" panose="02070309020205020404" pitchFamily="49" charset="0"/>
                        </a:rPr>
                        <a:t> Generator Commands</a:t>
                      </a:r>
                      <a:endParaRPr lang="en-US" sz="1200" b="1" dirty="0">
                        <a:effectLst/>
                        <a:latin typeface="+mj-lt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… &gt;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Generate a sine wave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:FUNC?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Query the current waveform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FREQ:STARt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&lt;frequency&gt;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Start of frequency sweep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:FREQ:STOP &lt;frequency&gt;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End of frequency sweep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+mn-lt"/>
                          <a:ea typeface="Calibri"/>
                          <a:cs typeface="Courier New" panose="02070309020205020404" pitchFamily="49" charset="0"/>
                        </a:rPr>
                        <a:t>Oscilloscope</a:t>
                      </a:r>
                      <a:r>
                        <a:rPr lang="en-US" sz="1200" b="1" baseline="0" dirty="0" smtClean="0">
                          <a:effectLst/>
                          <a:latin typeface="+mn-lt"/>
                          <a:ea typeface="Calibri"/>
                          <a:cs typeface="Courier New" panose="02070309020205020404" pitchFamily="49" charset="0"/>
                        </a:rPr>
                        <a:t> Commands</a:t>
                      </a:r>
                      <a:endParaRPr lang="en-US" sz="1200" b="1" dirty="0">
                        <a:effectLst/>
                        <a:latin typeface="+mn-lt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CHANnel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&lt;n&gt;: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&lt;value&gt;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 the range of input channel n to command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ACQuire:POINts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&lt;value&gt;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Set the number of data points to acquire when triggered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WAVeform:DATA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 &lt;start&gt;, &lt;stop&gt;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Return a previously acquired trace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4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Instrument Control?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What’s an “Instrument”?</a:t>
            </a:r>
          </a:p>
          <a:p>
            <a:pPr lvl="1"/>
            <a:r>
              <a:rPr lang="en-US" dirty="0" smtClean="0"/>
              <a:t>A device external to the computer designed to make measurements or control systems, or perform some other function</a:t>
            </a:r>
          </a:p>
          <a:p>
            <a:pPr lvl="1"/>
            <a:r>
              <a:rPr lang="en-US" b="0" dirty="0" smtClean="0"/>
              <a:t>Typically it’s </a:t>
            </a:r>
            <a:r>
              <a:rPr lang="en-US" dirty="0" smtClean="0"/>
              <a:t>a “box instrument” meaning—it’s in a box.</a:t>
            </a:r>
            <a:endParaRPr lang="en-US" b="0" dirty="0" smtClean="0"/>
          </a:p>
          <a:p>
            <a:r>
              <a:rPr lang="en-US" b="0" dirty="0" smtClean="0"/>
              <a:t>What’s “</a:t>
            </a:r>
            <a:r>
              <a:rPr lang="en-US" b="0" dirty="0"/>
              <a:t>C</a:t>
            </a:r>
            <a:r>
              <a:rPr lang="en-US" b="0" dirty="0" smtClean="0"/>
              <a:t>ontrol”?</a:t>
            </a:r>
          </a:p>
          <a:p>
            <a:pPr lvl="1"/>
            <a:r>
              <a:rPr lang="en-US" dirty="0" smtClean="0"/>
              <a:t>Telling the instrument to do stuff</a:t>
            </a:r>
          </a:p>
          <a:p>
            <a:pPr lvl="1"/>
            <a:r>
              <a:rPr lang="en-US" b="0" dirty="0" smtClean="0"/>
              <a:t>Typically with an electronic communication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tek.com/sites/tek.com/files/media/image/2440_SMU_34view_3in1_0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3" b="17333"/>
          <a:stretch/>
        </p:blipFill>
        <p:spPr bwMode="auto">
          <a:xfrm>
            <a:off x="4191000" y="4673646"/>
            <a:ext cx="2133600" cy="103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ack.2.mshcdn.com/media/ZgkyMDEyLzEyLzA0LzA1L0hQUENJbWFnZU1hLjVxMi5qcGcKcAl0aHVtYgk5NTB4NTM0IwplCWpwZw/66a60e1e/3cc/HP-PC-Image-Mashabl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67199"/>
            <a:ext cx="3310958" cy="18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048000" y="5105400"/>
            <a:ext cx="106680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24600" y="5105400"/>
            <a:ext cx="76200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https://pixabay.com/static/uploads/photo/2012/04/01/17/05/earth-23546_960_72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95600" y="401070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22533" y="4020234"/>
            <a:ext cx="1566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Measurement,</a:t>
            </a:r>
          </a:p>
          <a:p>
            <a:pPr algn="ctr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an Instrument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466850"/>
            <a:ext cx="89439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96676" y="5877997"/>
            <a:ext cx="391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NI Example: GPIB with VISA Functions.vi</a:t>
            </a:r>
            <a:endParaRPr lang="en-US" dirty="0"/>
          </a:p>
        </p:txBody>
      </p:sp>
      <p:pic>
        <p:nvPicPr>
          <p:cNvPr id="9" name="Picture 2" descr="Image result for mouse ic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238" y="5791200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55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Functions for Instr. Comm.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main task in communicating with an instrument is to convert data into text and back</a:t>
            </a:r>
          </a:p>
          <a:p>
            <a:pPr lvl="1"/>
            <a:r>
              <a:rPr lang="en-US" dirty="0" smtClean="0"/>
              <a:t>Just like text file I/O!</a:t>
            </a:r>
          </a:p>
          <a:p>
            <a:r>
              <a:rPr lang="en-US" b="0" dirty="0" smtClean="0"/>
              <a:t>String Palette functions, esp.</a:t>
            </a:r>
            <a:endParaRPr lang="en-US" dirty="0" smtClean="0"/>
          </a:p>
          <a:p>
            <a:pPr lvl="1"/>
            <a:r>
              <a:rPr lang="en-US" dirty="0" smtClean="0"/>
              <a:t>Format </a:t>
            </a:r>
            <a:r>
              <a:rPr lang="en-US" dirty="0"/>
              <a:t>I</a:t>
            </a:r>
            <a:r>
              <a:rPr lang="en-US" dirty="0" smtClean="0"/>
              <a:t>nto String</a:t>
            </a:r>
          </a:p>
          <a:p>
            <a:pPr lvl="1"/>
            <a:r>
              <a:rPr lang="en-US" dirty="0" smtClean="0"/>
              <a:t>Scan From </a:t>
            </a:r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lvl="1"/>
            <a:r>
              <a:rPr lang="en-US" dirty="0" smtClean="0"/>
              <a:t>Spreadsheet String to Array</a:t>
            </a:r>
          </a:p>
          <a:p>
            <a:pPr lvl="1"/>
            <a:r>
              <a:rPr lang="en-US" dirty="0" smtClean="0"/>
              <a:t>Array to Spreadsheet 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42291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419600" y="3886200"/>
            <a:ext cx="16764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976" y="1229797"/>
            <a:ext cx="4504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Build 33120 Configur</a:t>
            </a:r>
            <a:r>
              <a:rPr lang="en-US" dirty="0" smtClean="0"/>
              <a:t>e Standard Waveform.vi</a:t>
            </a:r>
            <a:endParaRPr lang="en-US" dirty="0"/>
          </a:p>
        </p:txBody>
      </p:sp>
      <p:pic>
        <p:nvPicPr>
          <p:cNvPr id="8" name="Picture 2" descr="Image result for mouse ic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538" y="1143000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98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Data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976" y="1229797"/>
            <a:ext cx="462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Investigate 33120 Create </a:t>
            </a:r>
            <a:r>
              <a:rPr lang="en-US" dirty="0" smtClean="0"/>
              <a:t>Arbitrary Waveform.vi</a:t>
            </a:r>
            <a:endParaRPr lang="en-US" dirty="0"/>
          </a:p>
        </p:txBody>
      </p:sp>
      <p:pic>
        <p:nvPicPr>
          <p:cNvPr id="8" name="Picture 2" descr="Image result for mouse icon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4538" y="1143000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39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 Driver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Contains NI provided, vendor provided and user provided drivers</a:t>
            </a:r>
          </a:p>
          <a:p>
            <a:r>
              <a:rPr lang="en-US" b="0" dirty="0" smtClean="0"/>
              <a:t>On </a:t>
            </a:r>
            <a:r>
              <a:rPr lang="en-US" b="0" dirty="0"/>
              <a:t>the web at </a:t>
            </a:r>
            <a:r>
              <a:rPr lang="en-US" b="0" dirty="0" smtClean="0">
                <a:hlinkClick r:id="rId2"/>
              </a:rPr>
              <a:t>http</a:t>
            </a:r>
            <a:r>
              <a:rPr lang="en-US" b="0" dirty="0">
                <a:hlinkClick r:id="rId2"/>
              </a:rPr>
              <a:t>://www.ni.com/downloads/instrument-drivers</a:t>
            </a:r>
            <a:r>
              <a:rPr lang="en-US" b="0" dirty="0" smtClean="0">
                <a:hlinkClick r:id="rId2"/>
              </a:rPr>
              <a:t>/</a:t>
            </a:r>
            <a:endParaRPr lang="en-US" b="0" dirty="0" smtClean="0"/>
          </a:p>
          <a:p>
            <a:r>
              <a:rPr lang="en-US" b="0" dirty="0" smtClean="0"/>
              <a:t>Tools Menu -&gt; Instrumentation -&gt; Find Instrument Drivers..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IDN: Caveat Emptor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get what you pay for</a:t>
            </a:r>
          </a:p>
          <a:p>
            <a:r>
              <a:rPr lang="en-US" b="0" dirty="0" smtClean="0"/>
              <a:t>Not every driver is complete, accurate, functioning</a:t>
            </a:r>
          </a:p>
          <a:p>
            <a:r>
              <a:rPr lang="en-US" b="0" dirty="0" smtClean="0"/>
              <a:t>Not every instrument obeys its own specifications</a:t>
            </a:r>
          </a:p>
          <a:p>
            <a:r>
              <a:rPr lang="en-US" b="0" dirty="0" smtClean="0"/>
              <a:t>Summary: </a:t>
            </a:r>
            <a:r>
              <a:rPr lang="en-US" b="0" i="1" dirty="0" smtClean="0"/>
              <a:t>You may have to edit the instrument drivers to make it work. You may find that you might as well start from scratch.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Own Instrument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LabVIEW provides a template for building instrument drivers</a:t>
            </a:r>
          </a:p>
          <a:p>
            <a:r>
              <a:rPr lang="en-US" b="0" dirty="0" smtClean="0"/>
              <a:t>Tools -&gt; Instrumentation -&gt;Create Instrument Driver Project…</a:t>
            </a:r>
          </a:p>
          <a:p>
            <a:r>
              <a:rPr lang="en-US" b="0" dirty="0" smtClean="0"/>
              <a:t>Then </a:t>
            </a:r>
            <a:r>
              <a:rPr lang="en-US" b="0" i="1" dirty="0" smtClean="0"/>
              <a:t>follow the instructions</a:t>
            </a:r>
            <a:endParaRPr lang="en-US" b="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1"/>
          <a:stretch/>
        </p:blipFill>
        <p:spPr bwMode="auto">
          <a:xfrm>
            <a:off x="1219200" y="2667000"/>
            <a:ext cx="67056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1513" y="6258997"/>
            <a:ext cx="1461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Demonstrate</a:t>
            </a:r>
            <a:endParaRPr lang="en-US" dirty="0"/>
          </a:p>
        </p:txBody>
      </p:sp>
      <p:pic>
        <p:nvPicPr>
          <p:cNvPr id="9" name="Picture 2" descr="Image result for mouse ic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75" y="6172200"/>
            <a:ext cx="542925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6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There are several communication links: GPIB, USB, Serial, etc.</a:t>
            </a:r>
          </a:p>
          <a:p>
            <a:r>
              <a:rPr lang="en-US" b="0" dirty="0" smtClean="0"/>
              <a:t>Serial is the most common, but also the biggest hassle.</a:t>
            </a:r>
          </a:p>
          <a:p>
            <a:r>
              <a:rPr lang="en-US" b="0" dirty="0" smtClean="0"/>
              <a:t>Make sure to configure your instruments for the communication link</a:t>
            </a:r>
          </a:p>
          <a:p>
            <a:r>
              <a:rPr lang="en-US" b="0" dirty="0"/>
              <a:t>Find an instrument </a:t>
            </a:r>
            <a:r>
              <a:rPr lang="en-US" b="0" dirty="0" smtClean="0"/>
              <a:t>driver</a:t>
            </a:r>
          </a:p>
          <a:p>
            <a:r>
              <a:rPr lang="en-US" b="0" dirty="0" smtClean="0"/>
              <a:t>If you can’t, or you need to modify the driver you find:</a:t>
            </a:r>
          </a:p>
          <a:p>
            <a:pPr lvl="1"/>
            <a:r>
              <a:rPr lang="en-US" b="0" dirty="0" smtClean="0"/>
              <a:t>Many instruments use text, “message-based” protocols such as SCPI</a:t>
            </a:r>
          </a:p>
          <a:p>
            <a:pPr lvl="1"/>
            <a:r>
              <a:rPr lang="en-US" b="0" dirty="0" smtClean="0"/>
              <a:t>Get the protocol documentation</a:t>
            </a:r>
          </a:p>
          <a:p>
            <a:pPr lvl="1"/>
            <a:r>
              <a:rPr lang="en-US" dirty="0" smtClean="0"/>
              <a:t>Use string functions to format and parse messages</a:t>
            </a:r>
            <a:endParaRPr lang="en-US" b="0" dirty="0" smtClean="0"/>
          </a:p>
          <a:p>
            <a:r>
              <a:rPr lang="en-US" b="0" dirty="0" smtClean="0"/>
              <a:t>Good luck!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Communication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RS-232</a:t>
            </a:r>
          </a:p>
          <a:p>
            <a:r>
              <a:rPr lang="en-US" b="0" dirty="0" smtClean="0"/>
              <a:t>RS-422</a:t>
            </a:r>
          </a:p>
          <a:p>
            <a:r>
              <a:rPr lang="en-US" b="0" dirty="0" smtClean="0"/>
              <a:t>RS-485</a:t>
            </a:r>
          </a:p>
          <a:p>
            <a:r>
              <a:rPr lang="en-US" b="0" dirty="0" smtClean="0"/>
              <a:t>GPIB/HPIB (IEEE-488)</a:t>
            </a:r>
          </a:p>
          <a:p>
            <a:r>
              <a:rPr lang="en-US" b="0" dirty="0" smtClean="0"/>
              <a:t>USB</a:t>
            </a:r>
          </a:p>
          <a:p>
            <a:r>
              <a:rPr lang="en-US" b="0" dirty="0" smtClean="0"/>
              <a:t>Ethernet/LAN</a:t>
            </a:r>
          </a:p>
          <a:p>
            <a:r>
              <a:rPr lang="en-US" b="0" dirty="0" smtClean="0"/>
              <a:t>WLAN</a:t>
            </a:r>
          </a:p>
          <a:p>
            <a:r>
              <a:rPr lang="en-US" b="0" dirty="0" smtClean="0"/>
              <a:t>Other specialty interfaces:</a:t>
            </a:r>
          </a:p>
          <a:p>
            <a:pPr lvl="1"/>
            <a:r>
              <a:rPr lang="en-US" dirty="0" smtClean="0"/>
              <a:t>SPI (Low-level electronics)</a:t>
            </a:r>
          </a:p>
          <a:p>
            <a:pPr lvl="1"/>
            <a:r>
              <a:rPr lang="en-US" b="0" dirty="0" smtClean="0"/>
              <a:t>I2C (Low-level electronics)</a:t>
            </a:r>
          </a:p>
          <a:p>
            <a:pPr lvl="1"/>
            <a:r>
              <a:rPr lang="en-US" dirty="0" smtClean="0"/>
              <a:t>MIL-STD-1553 (Avionics)</a:t>
            </a:r>
          </a:p>
          <a:p>
            <a:pPr lvl="1"/>
            <a:r>
              <a:rPr lang="en-US" b="0" dirty="0" smtClean="0"/>
              <a:t>CAN (Automotive)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img.misco.eu/resources/images/products/100/SRH/SC/SCNM9FM/SCNM9FM_1600x160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01219" y="1034534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RS-232/RS-422 cable</a:t>
            </a:r>
            <a:endParaRPr lang="en-US" dirty="0"/>
          </a:p>
        </p:txBody>
      </p:sp>
      <p:pic>
        <p:nvPicPr>
          <p:cNvPr id="2052" name="Picture 4" descr="http://www.keithley.nl/rpCMSimg/506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4" y="2478643"/>
            <a:ext cx="2667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910732" y="212252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GPIB Cable</a:t>
            </a:r>
            <a:endParaRPr lang="en-US" dirty="0"/>
          </a:p>
        </p:txBody>
      </p:sp>
      <p:pic>
        <p:nvPicPr>
          <p:cNvPr id="2054" name="Picture 6" descr="https://rolandus.zendesk.com/hc/en-us/article_attachments/202912345/usbcabl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4419600"/>
            <a:ext cx="2489200" cy="174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958106" y="404872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7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Device: </a:t>
            </a:r>
            <a:r>
              <a:rPr lang="en-US" b="0" dirty="0" smtClean="0"/>
              <a:t>(or “terminal”) a device on the link capable of sending and/or receiving commands and data. Just like a (road) bus terminal, this is where data gets on or gets off the link</a:t>
            </a:r>
          </a:p>
          <a:p>
            <a:r>
              <a:rPr lang="en-US" dirty="0" smtClean="0"/>
              <a:t>Controller: </a:t>
            </a:r>
            <a:r>
              <a:rPr lang="en-US" b="0" dirty="0" smtClean="0"/>
              <a:t> (or “host” or  “master”) a single device which is responsible for organizing communication on the link and ensuring all devices on the link can receive their messages</a:t>
            </a:r>
            <a:endParaRPr lang="en-US" dirty="0" smtClean="0"/>
          </a:p>
          <a:p>
            <a:r>
              <a:rPr lang="en-US" dirty="0" smtClean="0"/>
              <a:t>Bus: </a:t>
            </a:r>
            <a:r>
              <a:rPr lang="en-US" b="0" dirty="0" smtClean="0"/>
              <a:t>a link capable of supporting more than two terminals with one controller</a:t>
            </a:r>
          </a:p>
          <a:p>
            <a:r>
              <a:rPr lang="en-US" dirty="0" smtClean="0"/>
              <a:t>Network: </a:t>
            </a:r>
            <a:r>
              <a:rPr lang="en-US" b="0" dirty="0" smtClean="0"/>
              <a:t>a link capable of supporting multiple devices with shared/negotiated control</a:t>
            </a:r>
          </a:p>
          <a:p>
            <a:r>
              <a:rPr lang="en-US" dirty="0" smtClean="0"/>
              <a:t>Bandwidth: </a:t>
            </a:r>
            <a:r>
              <a:rPr lang="en-US" b="0" dirty="0" smtClean="0"/>
              <a:t>the rate at which data may be transferred over the link. Usually in bits-per-second (not bytes!)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links by category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Terminal: </a:t>
            </a:r>
            <a:r>
              <a:rPr lang="en-US" b="0" dirty="0" smtClean="0"/>
              <a:t>(or “device”) a device on the link capable of sending and/or receiving commands and data. Just like a (road) bus terminal, this is where data gets on or gets off the link</a:t>
            </a:r>
          </a:p>
          <a:p>
            <a:r>
              <a:rPr lang="en-US" dirty="0" smtClean="0"/>
              <a:t>Controller: </a:t>
            </a:r>
            <a:r>
              <a:rPr lang="en-US" b="0" dirty="0" smtClean="0"/>
              <a:t> or “host” or  “master” a (usually) single terminal which is responsible for organizing communication on the link and ensuring all devices on the link can receive their messages</a:t>
            </a:r>
            <a:endParaRPr lang="en-US" dirty="0" smtClean="0"/>
          </a:p>
          <a:p>
            <a:r>
              <a:rPr lang="en-US" dirty="0" smtClean="0"/>
              <a:t>Bus: </a:t>
            </a:r>
            <a:r>
              <a:rPr lang="en-US" b="0" dirty="0" smtClean="0"/>
              <a:t>a link capable of supporting more than two terminals</a:t>
            </a:r>
          </a:p>
          <a:p>
            <a:r>
              <a:rPr lang="en-US" dirty="0" smtClean="0"/>
              <a:t>Address:</a:t>
            </a:r>
            <a:r>
              <a:rPr lang="en-US" b="0" dirty="0" smtClean="0"/>
              <a:t> a unique identifier on a bus of a particular terminal</a:t>
            </a:r>
          </a:p>
          <a:p>
            <a:pPr lvl="1"/>
            <a:r>
              <a:rPr lang="en-US" dirty="0" smtClean="0"/>
              <a:t>Actual address techniques vary from standard to standard</a:t>
            </a:r>
          </a:p>
          <a:p>
            <a:r>
              <a:rPr lang="en-US" dirty="0" smtClean="0"/>
              <a:t>Protocol: </a:t>
            </a:r>
            <a:r>
              <a:rPr lang="en-US" b="0" dirty="0" smtClean="0"/>
              <a:t>an agreed upon format for data exchange on a </a:t>
            </a:r>
            <a:r>
              <a:rPr lang="en-US" b="0" dirty="0" err="1" smtClean="0"/>
              <a:t>comm</a:t>
            </a:r>
            <a:r>
              <a:rPr lang="en-US" b="0" dirty="0" smtClean="0"/>
              <a:t> link. Several levels of protocol may exist.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44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Typically, the PC is going to be the host controller, but…</a:t>
            </a:r>
          </a:p>
          <a:p>
            <a:r>
              <a:rPr lang="en-US" dirty="0" smtClean="0"/>
              <a:t>My computer doesn’t have a ________ interface!</a:t>
            </a:r>
          </a:p>
          <a:p>
            <a:r>
              <a:rPr lang="en-US" b="0" dirty="0" smtClean="0"/>
              <a:t>In the old days, computers at least had an RS-232 “serial” interface.</a:t>
            </a:r>
          </a:p>
          <a:p>
            <a:r>
              <a:rPr lang="en-US" b="0" dirty="0" smtClean="0"/>
              <a:t>Modern computers typically have USB, Ethernet and PCI/</a:t>
            </a:r>
            <a:r>
              <a:rPr lang="en-US" b="0" dirty="0" err="1" smtClean="0"/>
              <a:t>PCIe</a:t>
            </a:r>
            <a:r>
              <a:rPr lang="en-US" b="0" dirty="0" smtClean="0"/>
              <a:t> (desktops only).</a:t>
            </a:r>
          </a:p>
          <a:p>
            <a:r>
              <a:rPr lang="en-US" b="0" dirty="0" smtClean="0"/>
              <a:t>So, the first thing you need is a USB/PCI &lt;-&gt; ______ interface</a:t>
            </a:r>
          </a:p>
          <a:p>
            <a:r>
              <a:rPr lang="en-US" b="0" dirty="0" smtClean="0"/>
              <a:t>The interface will provide a software library with which you can send and receive data to/from terminals via the host interface</a:t>
            </a:r>
          </a:p>
          <a:p>
            <a:r>
              <a:rPr lang="en-US" b="0" dirty="0" smtClean="0"/>
              <a:t>Examples…</a:t>
            </a:r>
          </a:p>
        </p:txBody>
      </p:sp>
    </p:spTree>
    <p:extLst>
      <p:ext uri="{BB962C8B-B14F-4D97-AF65-F5344CB8AC3E}">
        <p14:creationId xmlns:p14="http://schemas.microsoft.com/office/powerpoint/2010/main" val="36174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Interface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http://www.auelectronics.com/products/media/catalog/product/cache/1/image/5e06319eda06f020e43594a9c230972d/u/s/usb-rs232_cv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1126093"/>
            <a:ext cx="15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to RS-232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7743" y="33528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$10-$25</a:t>
            </a:r>
            <a:endParaRPr lang="en-US" dirty="0"/>
          </a:p>
        </p:txBody>
      </p:sp>
      <p:pic>
        <p:nvPicPr>
          <p:cNvPr id="3076" name="Picture 4" descr="http://ecx.images-amazon.com/images/I/51q0icpr8oL._SL1000_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79501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95645" y="1160501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to GPIB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25542" y="37513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$665</a:t>
            </a:r>
            <a:endParaRPr lang="en-US" dirty="0"/>
          </a:p>
        </p:txBody>
      </p:sp>
      <p:pic>
        <p:nvPicPr>
          <p:cNvPr id="3078" name="Picture 6" descr="http://sine.ni.com/images/products/us/pci-8512_2_m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55" y="4342328"/>
            <a:ext cx="1905000" cy="13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27998" y="3964542"/>
            <a:ext cx="119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 to CAN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39273" y="571392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$1800</a:t>
            </a:r>
            <a:endParaRPr lang="en-US" dirty="0"/>
          </a:p>
        </p:txBody>
      </p:sp>
      <p:pic>
        <p:nvPicPr>
          <p:cNvPr id="3080" name="Picture 8" descr="http://www.omega.com/DAS/images/OMG-ULTRA-485-PCI_m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10" y="3527941"/>
            <a:ext cx="3810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172200" y="3527941"/>
            <a:ext cx="231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PCI to RS-232/422/485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04734" y="58684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your GPIB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/>
          <a:lstStyle/>
          <a:p>
            <a:r>
              <a:rPr lang="en-US" b="0" dirty="0" smtClean="0"/>
              <a:t>Connect all the devices with one or more cables</a:t>
            </a:r>
          </a:p>
          <a:p>
            <a:r>
              <a:rPr lang="en-US" b="0" dirty="0" smtClean="0"/>
              <a:t>Every device on a GPIB bus must be assigned a unique address.</a:t>
            </a:r>
          </a:p>
          <a:p>
            <a:pPr lvl="1"/>
            <a:r>
              <a:rPr lang="en-US" dirty="0" smtClean="0"/>
              <a:t>A number 0 – 31</a:t>
            </a:r>
          </a:p>
          <a:p>
            <a:pPr lvl="1"/>
            <a:r>
              <a:rPr lang="en-US" dirty="0" smtClean="0"/>
              <a:t>Usually the controller is 0</a:t>
            </a:r>
          </a:p>
          <a:p>
            <a:pPr lvl="1"/>
            <a:r>
              <a:rPr lang="en-US" dirty="0" smtClean="0"/>
              <a:t>Obviously this limits the number of devices on a bus</a:t>
            </a:r>
          </a:p>
          <a:p>
            <a:r>
              <a:rPr lang="en-US" b="0" dirty="0" smtClean="0"/>
              <a:t>Assignment is typically done through the instrument front panel</a:t>
            </a:r>
          </a:p>
          <a:p>
            <a:r>
              <a:rPr lang="en-US" b="0" dirty="0" smtClean="0"/>
              <a:t>Occasionally it is done with dip switches or pins (mostly older equipment)</a:t>
            </a:r>
          </a:p>
          <a:p>
            <a:pPr marL="0" indent="0" algn="ctr">
              <a:buNone/>
            </a:pPr>
            <a:r>
              <a:rPr lang="en-US" dirty="0" smtClean="0"/>
              <a:t>That’s it</a:t>
            </a:r>
          </a:p>
          <a:p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6FDF-9ACC-4379-9243-9A160F5FC53F}" type="datetime1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LabVIEW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EC6EF-94A2-4537-B1EB-15D4E295B1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33384</TotalTime>
  <Words>2220</Words>
  <Application>Microsoft Office PowerPoint</Application>
  <PresentationFormat>On-screen Show (4:3)</PresentationFormat>
  <Paragraphs>389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Instrument Control</vt:lpstr>
      <vt:lpstr>Notes</vt:lpstr>
      <vt:lpstr>What is Instrument Control? </vt:lpstr>
      <vt:lpstr>Common Communication Links</vt:lpstr>
      <vt:lpstr>Some Terminology</vt:lpstr>
      <vt:lpstr>Communication links by category</vt:lpstr>
      <vt:lpstr>What do we need?</vt:lpstr>
      <vt:lpstr>Host Interface Examples</vt:lpstr>
      <vt:lpstr>Configuring your GPIB Bus</vt:lpstr>
      <vt:lpstr>Configuring your TCP/IP Network</vt:lpstr>
      <vt:lpstr>Configuring your USB Devices</vt:lpstr>
      <vt:lpstr>Configuring your RS-232/422/485</vt:lpstr>
      <vt:lpstr>Serial Connectors</vt:lpstr>
      <vt:lpstr>DTE vs. DCE</vt:lpstr>
      <vt:lpstr>DTE vs. DCE</vt:lpstr>
      <vt:lpstr>Okay, cable is right. Now what?</vt:lpstr>
      <vt:lpstr>Most Import RS-232 Lessons</vt:lpstr>
      <vt:lpstr>PowerPoint Presentation</vt:lpstr>
      <vt:lpstr>What are we going to do?</vt:lpstr>
      <vt:lpstr>Host Interface Software</vt:lpstr>
      <vt:lpstr>Host Interface Software</vt:lpstr>
      <vt:lpstr>Notes about RS-232/422/485</vt:lpstr>
      <vt:lpstr>Special Note about USB</vt:lpstr>
      <vt:lpstr>Special Note about Ethernet and WLAN</vt:lpstr>
      <vt:lpstr>You keep talking about VISA</vt:lpstr>
      <vt:lpstr>Testing Communication</vt:lpstr>
      <vt:lpstr>So, what data should I read/write?</vt:lpstr>
      <vt:lpstr>Message-based Protocol</vt:lpstr>
      <vt:lpstr>SCPI</vt:lpstr>
      <vt:lpstr>Communicating with an Instrument</vt:lpstr>
      <vt:lpstr>Useful Functions for Instr. Comm.</vt:lpstr>
      <vt:lpstr>Command Example</vt:lpstr>
      <vt:lpstr>Binary Data Example</vt:lpstr>
      <vt:lpstr>Instrument Driver Network</vt:lpstr>
      <vt:lpstr>IDN: Caveat Emptor</vt:lpstr>
      <vt:lpstr>Building Your Own Instrument Driver</vt:lpstr>
      <vt:lpstr>Instrumentation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 Sommerville</dc:creator>
  <cp:lastModifiedBy>Jason Sommerville</cp:lastModifiedBy>
  <cp:revision>276</cp:revision>
  <dcterms:created xsi:type="dcterms:W3CDTF">2015-03-13T14:22:56Z</dcterms:created>
  <dcterms:modified xsi:type="dcterms:W3CDTF">2016-04-19T14:26:12Z</dcterms:modified>
</cp:coreProperties>
</file>