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80" r:id="rId2"/>
    <p:sldId id="281" r:id="rId3"/>
    <p:sldId id="258" r:id="rId4"/>
    <p:sldId id="274" r:id="rId5"/>
    <p:sldId id="275" r:id="rId6"/>
    <p:sldId id="276" r:id="rId7"/>
    <p:sldId id="259" r:id="rId8"/>
    <p:sldId id="257" r:id="rId9"/>
    <p:sldId id="260" r:id="rId10"/>
    <p:sldId id="261" r:id="rId11"/>
    <p:sldId id="351" r:id="rId12"/>
    <p:sldId id="352" r:id="rId13"/>
    <p:sldId id="339" r:id="rId14"/>
    <p:sldId id="340" r:id="rId15"/>
    <p:sldId id="346" r:id="rId16"/>
    <p:sldId id="342" r:id="rId17"/>
    <p:sldId id="343" r:id="rId18"/>
    <p:sldId id="345" r:id="rId19"/>
    <p:sldId id="347" r:id="rId20"/>
    <p:sldId id="344" r:id="rId21"/>
    <p:sldId id="349" r:id="rId22"/>
    <p:sldId id="350" r:id="rId23"/>
    <p:sldId id="348" r:id="rId24"/>
    <p:sldId id="353" r:id="rId25"/>
    <p:sldId id="264" r:id="rId26"/>
    <p:sldId id="262" r:id="rId27"/>
    <p:sldId id="263" r:id="rId28"/>
    <p:sldId id="265" r:id="rId29"/>
    <p:sldId id="266" r:id="rId30"/>
    <p:sldId id="282" r:id="rId31"/>
    <p:sldId id="301" r:id="rId32"/>
    <p:sldId id="291" r:id="rId33"/>
    <p:sldId id="298" r:id="rId34"/>
    <p:sldId id="300" r:id="rId35"/>
    <p:sldId id="299" r:id="rId36"/>
    <p:sldId id="302" r:id="rId37"/>
    <p:sldId id="285" r:id="rId38"/>
    <p:sldId id="286" r:id="rId39"/>
    <p:sldId id="305" r:id="rId40"/>
    <p:sldId id="287" r:id="rId41"/>
    <p:sldId id="288" r:id="rId42"/>
    <p:sldId id="289" r:id="rId43"/>
    <p:sldId id="290" r:id="rId44"/>
    <p:sldId id="295" r:id="rId45"/>
    <p:sldId id="283" r:id="rId46"/>
    <p:sldId id="284" r:id="rId47"/>
    <p:sldId id="306" r:id="rId48"/>
    <p:sldId id="292" r:id="rId49"/>
    <p:sldId id="293" r:id="rId50"/>
    <p:sldId id="303" r:id="rId51"/>
    <p:sldId id="304" r:id="rId52"/>
    <p:sldId id="297" r:id="rId53"/>
    <p:sldId id="294" r:id="rId54"/>
    <p:sldId id="338" r:id="rId55"/>
    <p:sldId id="307" r:id="rId56"/>
    <p:sldId id="325" r:id="rId57"/>
    <p:sldId id="328" r:id="rId58"/>
    <p:sldId id="326" r:id="rId59"/>
    <p:sldId id="32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31" r:id="rId76"/>
    <p:sldId id="323" r:id="rId77"/>
    <p:sldId id="324" r:id="rId78"/>
    <p:sldId id="332" r:id="rId79"/>
    <p:sldId id="333" r:id="rId80"/>
    <p:sldId id="334" r:id="rId81"/>
    <p:sldId id="335" r:id="rId82"/>
    <p:sldId id="336" r:id="rId83"/>
    <p:sldId id="337" r:id="rId84"/>
    <p:sldId id="329" r:id="rId85"/>
    <p:sldId id="330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DD6205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09" autoAdjust="0"/>
  </p:normalViewPr>
  <p:slideViewPr>
    <p:cSldViewPr>
      <p:cViewPr>
        <p:scale>
          <a:sx n="75" d="100"/>
          <a:sy n="75" d="100"/>
        </p:scale>
        <p:origin x="-7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8EA5-CEF4-41E8-99D2-78102674A772}" type="datetimeFigureOut">
              <a:rPr lang="en-US" smtClean="0"/>
              <a:pPr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183F-A14E-407D-8D23-74E64BA75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Finite into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160020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160020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titleslidebackgrou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00200" y="0"/>
              <a:ext cx="9143428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33868"/>
            <a:ext cx="3429000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 Acquisition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defRPr sz="2000"/>
            </a:lvl2pPr>
            <a:lvl3pPr marL="685800" indent="-169863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66800"/>
            <a:ext cx="4270375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background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6" y="0"/>
            <a:ext cx="914342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54367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2015-04-07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233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 Acquisition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268" y="6519332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C6EF-94A2-4537-B1EB-15D4E295B1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453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346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620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hyperlink" Target="http://www.mouser.com/ds/2/187/honeywell-sensing-latching-digital-hall-effect-sen-79495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omega.com/pptst/FMA4100_4300.html" TargetMode="External"/><Relationship Id="rId4" Type="http://schemas.openxmlformats.org/officeDocument/2006/relationships/hyperlink" Target="http://www.omega.com/pptst/FMA3100_3200_3300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Getting Data in the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/>
          <a:lstStyle/>
          <a:p>
            <a:r>
              <a:rPr lang="en-US" b="0" dirty="0" err="1" smtClean="0">
                <a:solidFill>
                  <a:schemeClr val="tx1"/>
                </a:solidFill>
              </a:rPr>
              <a:t>LabVIEW</a:t>
            </a:r>
            <a:r>
              <a:rPr lang="en-US" b="0" dirty="0" smtClean="0">
                <a:solidFill>
                  <a:schemeClr val="tx1"/>
                </a:solidFill>
              </a:rPr>
              <a:t>, Data Acquisition,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and Instrument Control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270374"/>
            <a:ext cx="6400800" cy="159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Jason D.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Sommerville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President, UPVI, LLC.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jason.sommerville@upvi.net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www.upvi.net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2015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measurement do you need to make?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Calibration Curve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Range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Input range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(25 – 300 ºC, 1 – 100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Output range (0 to 10V, -5 to 5 V, 4 to 20 mA, etc.)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Sensitivity—How well can change be detected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good is the measurement?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Accuracy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(±1 ºC, ±0.1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Precision (repeatability)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Linearity—can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 handled 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Drift—Change in calibration over time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Hysteresis—is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 the same going up as coming back down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Timing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Response time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Bandwidth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(1 Hz, 100 kHz – 1 MHz, etc.)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Other considerations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 or digital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Analog: voltage, current, impedance, 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signal conditioning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or excitation/power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does it require?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will I connect it to my DAQ system?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Environmental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isolation</a:t>
            </a:r>
          </a:p>
          <a:p>
            <a:pPr lvl="2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Voltage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temperature, noise, vacuum, water, etc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Ruggedness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chose a transducer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86400" y="2819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A:</a:t>
            </a:r>
            <a:r>
              <a:rPr lang="en-US" sz="2400" dirty="0" smtClean="0">
                <a:cs typeface="Arial" panose="020B0604020202020204" pitchFamily="34" charset="0"/>
              </a:rPr>
              <a:t> All this info </a:t>
            </a:r>
            <a:r>
              <a:rPr lang="en-US" sz="2400" i="1" dirty="0" smtClean="0">
                <a:cs typeface="Arial" panose="020B0604020202020204" pitchFamily="34" charset="0"/>
              </a:rPr>
              <a:t>should</a:t>
            </a:r>
            <a:r>
              <a:rPr lang="en-US" sz="2400" dirty="0" smtClean="0">
                <a:cs typeface="Arial" panose="020B0604020202020204" pitchFamily="34" charset="0"/>
              </a:rPr>
              <a:t> be on the transducer’s specification sheet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9501" y="2057400"/>
            <a:ext cx="3788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Q:</a:t>
            </a:r>
            <a:r>
              <a:rPr lang="en-US" sz="2400" dirty="0">
                <a:cs typeface="Arial" panose="020B0604020202020204" pitchFamily="34" charset="0"/>
              </a:rPr>
              <a:t> Where </a:t>
            </a:r>
            <a:r>
              <a:rPr lang="en-US" sz="2400" dirty="0" smtClean="0">
                <a:cs typeface="Arial" panose="020B0604020202020204" pitchFamily="34" charset="0"/>
              </a:rPr>
              <a:t>do I </a:t>
            </a:r>
            <a:r>
              <a:rPr lang="en-US" sz="2400" dirty="0">
                <a:cs typeface="Arial" panose="020B0604020202020204" pitchFamily="34" charset="0"/>
              </a:rPr>
              <a:t>find this stuff?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9501" y="4191000"/>
            <a:ext cx="353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Arial" panose="020B0604020202020204" pitchFamily="34" charset="0"/>
              </a:rPr>
              <a:t>(which </a:t>
            </a:r>
            <a:r>
              <a:rPr lang="en-US" sz="2400" i="1" dirty="0" smtClean="0">
                <a:cs typeface="Arial" panose="020B0604020202020204" pitchFamily="34" charset="0"/>
              </a:rPr>
              <a:t>should</a:t>
            </a:r>
            <a:r>
              <a:rPr lang="en-US" sz="2400" dirty="0" smtClean="0">
                <a:cs typeface="Arial" panose="020B0604020202020204" pitchFamily="34" charset="0"/>
              </a:rPr>
              <a:t> be available from the manufacturer’s website)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  <p:bldP spid="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Range specifies the maximum and minimum values a transducer can accurately handle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Input range (or just “range”) is the values of the real world signals that can be accurately measured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 – 100 degrees C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0 – 10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-500 – 500 mm</a:t>
            </a: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Should cover the expected range of your physical system!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Output range is the corresponding range of output: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0 – 10 V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-2 – 5 V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4 – 20 mA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0 – 100 k</a:t>
            </a:r>
            <a:r>
              <a:rPr lang="el-GR" dirty="0" smtClean="0">
                <a:solidFill>
                  <a:schemeClr val="bg1">
                    <a:lumMod val="65000"/>
                  </a:schemeClr>
                </a:solidFill>
              </a:rPr>
              <a:t>Ω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Must work with your DAQ system!</a:t>
            </a:r>
          </a:p>
          <a:p>
            <a:pPr lvl="1"/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334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How much does the output change for a given change in input?</a:t>
            </a:r>
          </a:p>
          <a:p>
            <a:pPr lvl="1"/>
            <a:r>
              <a:rPr lang="en-US" dirty="0" smtClean="0"/>
              <a:t>That is, the slope of the calibration curve</a:t>
            </a:r>
          </a:p>
          <a:p>
            <a:r>
              <a:rPr lang="en-US" dirty="0" smtClean="0"/>
              <a:t>Units of output unit/physical unit</a:t>
            </a:r>
          </a:p>
          <a:p>
            <a:pPr lvl="1"/>
            <a:r>
              <a:rPr lang="en-US" dirty="0" smtClean="0"/>
              <a:t>V / </a:t>
            </a:r>
            <a:r>
              <a:rPr lang="en-US" dirty="0" err="1" smtClean="0"/>
              <a:t>deg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V / N</a:t>
            </a:r>
          </a:p>
          <a:p>
            <a:pPr lvl="1"/>
            <a:r>
              <a:rPr lang="en-US" dirty="0" smtClean="0"/>
              <a:t>mV / </a:t>
            </a:r>
            <a:r>
              <a:rPr lang="en-US" dirty="0" err="1" smtClean="0"/>
              <a:t>mrad</a:t>
            </a:r>
            <a:endParaRPr lang="en-US" dirty="0" smtClean="0"/>
          </a:p>
          <a:p>
            <a:pPr lvl="1"/>
            <a:r>
              <a:rPr lang="en-US" dirty="0" smtClean="0"/>
              <a:t>mA / (L/s)</a:t>
            </a:r>
          </a:p>
          <a:p>
            <a:r>
              <a:rPr lang="en-US" dirty="0" smtClean="0"/>
              <a:t>Tradeoff between sensitivity and range</a:t>
            </a:r>
          </a:p>
          <a:p>
            <a:r>
              <a:rPr lang="en-US" dirty="0" smtClean="0"/>
              <a:t>Sensor may not be equally sensitive across its full range</a:t>
            </a:r>
          </a:p>
          <a:p>
            <a:pPr lvl="1"/>
            <a:r>
              <a:rPr lang="en-US" dirty="0" smtClean="0"/>
              <a:t>I.e., calibration curve may not be linear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76400"/>
            <a:ext cx="3030982" cy="359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Thermocouples measure the </a:t>
            </a:r>
            <a:r>
              <a:rPr lang="en-US" b="0" i="1" dirty="0" smtClean="0"/>
              <a:t>difference</a:t>
            </a:r>
            <a:r>
              <a:rPr lang="en-US" b="0" dirty="0" smtClean="0"/>
              <a:t> in temperature between the hot junction and the cold junction</a:t>
            </a:r>
          </a:p>
          <a:p>
            <a:r>
              <a:rPr lang="en-US" b="0" dirty="0" smtClean="0"/>
              <a:t>There are different types of thermocouples for different temperature ranges</a:t>
            </a:r>
          </a:p>
          <a:p>
            <a:r>
              <a:rPr lang="en-US" b="0" dirty="0" smtClean="0"/>
              <a:t>More reading: http</a:t>
            </a:r>
            <a:r>
              <a:rPr lang="en-US" b="0" dirty="0"/>
              <a:t>://www.ni.com/white-paper/4218/en/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Range: </a:t>
            </a:r>
            <a:r>
              <a:rPr lang="en-US" dirty="0" smtClean="0"/>
              <a:t>Choosing a thermocouple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12" y="1334758"/>
            <a:ext cx="6882554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726668"/>
            <a:ext cx="675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http://www.temprel.com/support/how-to-choose-thermocouple.aspx</a:t>
            </a:r>
          </a:p>
        </p:txBody>
      </p:sp>
    </p:spTree>
    <p:extLst>
      <p:ext uri="{BB962C8B-B14F-4D97-AF65-F5344CB8AC3E}">
        <p14:creationId xmlns:p14="http://schemas.microsoft.com/office/powerpoint/2010/main" val="149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Linearity and Sensitivity:</a:t>
            </a:r>
            <a:br>
              <a:rPr lang="en-US" dirty="0" smtClean="0"/>
            </a:br>
            <a:r>
              <a:rPr lang="en-US" b="0" dirty="0" smtClean="0"/>
              <a:t>Ex: Choosing </a:t>
            </a:r>
            <a:r>
              <a:rPr lang="en-US" b="0" dirty="0"/>
              <a:t>a thermocouple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24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17680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38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it measure?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34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0" y="1143000"/>
            <a:ext cx="7611379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0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Response/Rise/Fall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0" dirty="0" smtClean="0"/>
              <a:t>How fast can the sensor respond to changes in the measured property?</a:t>
            </a:r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 smtClean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 smtClean="0">
              <a:hlinkClick r:id="rId2"/>
            </a:endParaRPr>
          </a:p>
          <a:p>
            <a:pPr marL="0" indent="0" algn="ctr">
              <a:buNone/>
            </a:pPr>
            <a:endParaRPr lang="en-US" b="0" dirty="0">
              <a:hlinkClick r:id="rId2"/>
            </a:endParaRPr>
          </a:p>
          <a:p>
            <a:pPr marL="0" indent="0" algn="ctr">
              <a:buNone/>
            </a:pPr>
            <a:r>
              <a:rPr lang="en-US" b="0" dirty="0" smtClean="0">
                <a:hlinkClick r:id="rId2"/>
              </a:rPr>
              <a:t>Hall sensor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5540" name="Picture 4" descr="http://www.ni.com/cms/images/devzone/ph/66f07a87113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1"/>
            <a:ext cx="37667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2" name="Picture 6" descr="http://www.ni.com/cms/images/devzone/ph/66f07a87113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7237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76400" y="5193268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Rise Time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95873" y="5180568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 smtClean="0"/>
              <a:t>Usually another way of specifying the response time</a:t>
            </a:r>
          </a:p>
          <a:p>
            <a:pPr marL="0" indent="0" algn="ctr">
              <a:buNone/>
            </a:pP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3994666"/>
            <a:ext cx="608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Response time is typically given as 10% to 90% rise/fall</a:t>
            </a:r>
            <a:endParaRPr lang="en-US" dirty="0"/>
          </a:p>
        </p:txBody>
      </p:sp>
      <p:pic>
        <p:nvPicPr>
          <p:cNvPr id="66564" name="Picture 4" descr="http://rogercortesi.com/eqn/tempimagedir/eqn20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2070100" cy="56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8" name="Picture 8" descr="http://rogercortesi.com/eqn/tempimagedir/eqn20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5257800"/>
            <a:ext cx="2495550" cy="2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70" name="Picture 10" descr="http://rogercortesi.com/eqn/tempimagedir/eqn20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30412"/>
            <a:ext cx="69056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5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calibration of a sensor may change over “long” periods of time</a:t>
            </a:r>
          </a:p>
          <a:p>
            <a:pPr lvl="1"/>
            <a:r>
              <a:rPr lang="en-US" dirty="0" smtClean="0"/>
              <a:t>Temperature effects</a:t>
            </a:r>
          </a:p>
          <a:p>
            <a:pPr lvl="1"/>
            <a:r>
              <a:rPr lang="en-US" b="0" dirty="0" smtClean="0"/>
              <a:t>Humidity effects</a:t>
            </a:r>
          </a:p>
          <a:p>
            <a:pPr lvl="1"/>
            <a:r>
              <a:rPr lang="en-US" dirty="0" smtClean="0"/>
              <a:t>Aging effects</a:t>
            </a:r>
            <a:r>
              <a:rPr lang="en-US" b="0" dirty="0" smtClean="0"/>
              <a:t> </a:t>
            </a:r>
          </a:p>
          <a:p>
            <a:r>
              <a:rPr lang="en-US" b="0" dirty="0" smtClean="0"/>
              <a:t>What is long? Depends on your measurement.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7586" name="Picture 2" descr="gyroscope b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519112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6128266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://www.vectornav.com/support/library/calibration</a:t>
            </a:r>
          </a:p>
        </p:txBody>
      </p:sp>
      <p:pic>
        <p:nvPicPr>
          <p:cNvPr id="67588" name="Picture 4" descr="http://www.uasvision.com/wp-content/uploads/2013/01/PB-12-0002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7163"/>
            <a:ext cx="26809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Getting Data in the Lab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5"/>
            <a:ext cx="6400800" cy="10668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Part 2: Data Acquisition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2015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999" y="6139934"/>
            <a:ext cx="553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http</a:t>
            </a:r>
            <a:r>
              <a:rPr lang="en-US" dirty="0"/>
              <a:t>://www.ni.com/white-paper/14860/en/#toc8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969226"/>
            <a:ext cx="5764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it the same going up as coming down?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6" name="Picture 4" descr="http://www.ni.com/cms/images/devzone/ph/66f07a87113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63184"/>
            <a:ext cx="4889988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5302250" y="2806700"/>
            <a:ext cx="82550" cy="95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45050" y="2603500"/>
            <a:ext cx="120650" cy="95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95700" y="4343400"/>
            <a:ext cx="63500" cy="8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81450" y="4908550"/>
            <a:ext cx="88900" cy="69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257800" y="3378200"/>
            <a:ext cx="57150" cy="120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vs. Digital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2133600"/>
            <a:ext cx="4268788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Analog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28600" y="2819400"/>
            <a:ext cx="4268788" cy="35814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oltage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, current, impedance, etc.</a:t>
            </a:r>
          </a:p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Requires DAQ </a:t>
            </a: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device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Typically faster </a:t>
            </a:r>
            <a:endParaRPr lang="en-US" b="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Sensor response time limits update speed</a:t>
            </a:r>
          </a:p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Typically cheaper</a:t>
            </a:r>
          </a:p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Transmission lines susceptible to noise</a:t>
            </a:r>
          </a:p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More difficult/expensive to isolate</a:t>
            </a:r>
            <a:endParaRPr lang="en-US" b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8200" y="2133600"/>
            <a:ext cx="4270375" cy="6858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Digital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819400"/>
            <a:ext cx="4270375" cy="350520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Communicates </a:t>
            </a: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via GPIB, RS-232, USB, Ethernet, </a:t>
            </a:r>
            <a:r>
              <a:rPr lang="en-US" b="0" dirty="0" smtClean="0">
                <a:solidFill>
                  <a:schemeClr val="bg1">
                    <a:lumMod val="75000"/>
                  </a:schemeClr>
                </a:solidFill>
              </a:rPr>
              <a:t>etc.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May require interface card, or may be built into system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Typically slower and more expensive</a:t>
            </a:r>
          </a:p>
          <a:p>
            <a:pPr marL="517525" lvl="3">
              <a:spcBef>
                <a:spcPts val="1200"/>
              </a:spcBef>
            </a:pPr>
            <a:r>
              <a:rPr lang="en-US" sz="2200" dirty="0" err="1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200" dirty="0" err="1" smtClean="0">
                <a:solidFill>
                  <a:schemeClr val="bg1">
                    <a:lumMod val="75000"/>
                  </a:schemeClr>
                </a:solidFill>
              </a:rPr>
              <a:t>omm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limits update speed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Typically more expensive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Less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susceptible to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noise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Easier to isolate</a:t>
            </a:r>
          </a:p>
          <a:p>
            <a:pPr marL="228600" lvl="2">
              <a:spcBef>
                <a:spcPts val="1200"/>
              </a:spcBef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81000" y="1143000"/>
            <a:ext cx="8305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44538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033463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Nearly all transducers are analog </a:t>
            </a:r>
            <a:r>
              <a:rPr lang="en-US" b="0" i="1" dirty="0" smtClean="0"/>
              <a:t>internally</a:t>
            </a:r>
          </a:p>
          <a:p>
            <a:r>
              <a:rPr lang="en-US" b="0" dirty="0" smtClean="0"/>
              <a:t>However, some are packaged with dedicated ADCs, signal conditioners and may provide digital communication outputs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0001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  <p:bldP spid="9" grpId="0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Gas Flow Meter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268788" cy="685800"/>
          </a:xfrm>
        </p:spPr>
        <p:txBody>
          <a:bodyPr/>
          <a:lstStyle/>
          <a:p>
            <a:r>
              <a:rPr lang="en-US" dirty="0" smtClean="0"/>
              <a:t>Analog: Omega FMA-3103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2093" y="3523868"/>
            <a:ext cx="4268788" cy="2667000"/>
          </a:xfrm>
        </p:spPr>
        <p:txBody>
          <a:bodyPr>
            <a:normAutofit/>
          </a:bodyPr>
          <a:lstStyle/>
          <a:p>
            <a:r>
              <a:rPr lang="en-US" b="0" dirty="0" smtClean="0"/>
              <a:t>No internal calibration curve</a:t>
            </a:r>
          </a:p>
          <a:p>
            <a:r>
              <a:rPr lang="en-US" b="0" dirty="0" smtClean="0"/>
              <a:t>Analog output only</a:t>
            </a:r>
          </a:p>
          <a:p>
            <a:pPr lvl="1"/>
            <a:r>
              <a:rPr lang="en-US" dirty="0" smtClean="0"/>
              <a:t>Output is linearized </a:t>
            </a:r>
          </a:p>
          <a:p>
            <a:pPr lvl="1"/>
            <a:r>
              <a:rPr lang="en-US" dirty="0" smtClean="0"/>
              <a:t>=&gt; internal signal conditioning</a:t>
            </a:r>
          </a:p>
          <a:p>
            <a:r>
              <a:rPr lang="en-US" b="0" dirty="0" smtClean="0"/>
              <a:t>Update rate of 0.5 Hz</a:t>
            </a:r>
          </a:p>
          <a:p>
            <a:r>
              <a:rPr lang="en-US" b="0" dirty="0" smtClean="0"/>
              <a:t>Cost: $375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48200" y="1066800"/>
            <a:ext cx="4270375" cy="685800"/>
          </a:xfrm>
        </p:spPr>
        <p:txBody>
          <a:bodyPr/>
          <a:lstStyle/>
          <a:p>
            <a:r>
              <a:rPr lang="en-US" dirty="0" smtClean="0"/>
              <a:t>Digital: Omega FMA-4102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3505200"/>
            <a:ext cx="4270375" cy="2819400"/>
          </a:xfrm>
        </p:spPr>
        <p:txBody>
          <a:bodyPr>
            <a:normAutofit/>
          </a:bodyPr>
          <a:lstStyle/>
          <a:p>
            <a:r>
              <a:rPr lang="en-US" b="0" dirty="0" smtClean="0"/>
              <a:t>Internal, programmable gas calibration curves</a:t>
            </a:r>
          </a:p>
          <a:p>
            <a:r>
              <a:rPr lang="en-US" b="0" dirty="0" smtClean="0"/>
              <a:t>Interface: RS-232 or RS-485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 smtClean="0"/>
              <a:t>Unspecified, probably about 2 Hz</a:t>
            </a:r>
          </a:p>
          <a:p>
            <a:pPr marL="228600" lvl="2">
              <a:spcBef>
                <a:spcPts val="1200"/>
              </a:spcBef>
            </a:pPr>
            <a:r>
              <a:rPr lang="en-US" sz="2200" dirty="0" smtClean="0"/>
              <a:t>Cost: $730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9634" name="Picture 2" descr="http://www.omega.com/Green/images/FMA4100_4300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600200"/>
            <a:ext cx="1876645" cy="19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636" name="Picture 4" descr="http://www.omega.com/Green/images/FMA3100_3200_3300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2314574" cy="19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6699" y="6140098"/>
            <a:ext cx="3854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http://www.omega.com/pptst/FMA3100_3200_3300.html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4670" y="6108865"/>
            <a:ext cx="3463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http://www.omega.com/pptst/FMA4100_4300.html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1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7239000" cy="609600"/>
          </a:xfrm>
        </p:spPr>
        <p:txBody>
          <a:bodyPr/>
          <a:lstStyle/>
          <a:p>
            <a:r>
              <a:rPr lang="en-US" dirty="0" smtClean="0"/>
              <a:t>Transducers: 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signal conditioning or excitation/power does it require?</a:t>
            </a:r>
          </a:p>
          <a:p>
            <a:r>
              <a:rPr lang="en-US" dirty="0"/>
              <a:t>How will I connect it to my DAQ system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Cabling</a:t>
            </a:r>
          </a:p>
          <a:p>
            <a:pPr lvl="1"/>
            <a:r>
              <a:rPr lang="en-US" dirty="0" smtClean="0"/>
              <a:t>Isolation (see next bullet)</a:t>
            </a:r>
          </a:p>
          <a:p>
            <a:r>
              <a:rPr lang="en-US" dirty="0"/>
              <a:t>Environmental isolation</a:t>
            </a:r>
          </a:p>
          <a:p>
            <a:pPr lvl="1"/>
            <a:r>
              <a:rPr lang="en-US" i="1" dirty="0"/>
              <a:t>Voltage</a:t>
            </a:r>
            <a:r>
              <a:rPr lang="en-US" dirty="0"/>
              <a:t>, temperature, noise, vacuum, water,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Ruggedness</a:t>
            </a:r>
          </a:p>
          <a:p>
            <a:r>
              <a:rPr lang="en-US" dirty="0" smtClean="0"/>
              <a:t>Cost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measurement do you need to make?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Calibration Curve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Range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Input range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(25 – 300 ºC, 1 – 100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Output range (0 to 10V, -5 to 5 V, 4 to 20 mA, etc.)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Sensitivity—How well can change be detected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good is the measurement?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Accuracy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(±1 ºC, ±0.1 </a:t>
            </a:r>
            <a:r>
              <a:rPr lang="en-US" b="0" dirty="0" err="1" smtClean="0">
                <a:solidFill>
                  <a:schemeClr val="bg1">
                    <a:lumMod val="65000"/>
                  </a:schemeClr>
                </a:solidFill>
              </a:rPr>
              <a:t>mN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, etc.)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Precision (repeatability)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Linearity—can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 handled 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Drift—Change in calibration over time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Hysteresis—is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 the same going up as coming back down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Timing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Response time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Bandwidth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(1 Hz, 100 kHz – 1 MHz, etc.)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Other considerations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 or digital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Analog: voltage, current, impedance, etc.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signal conditioning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or excitation/power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does it require?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will I connect it to my DAQ system?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Environmental </a:t>
            </a: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isolation</a:t>
            </a:r>
          </a:p>
          <a:p>
            <a:pPr lvl="2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Voltage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temperature, noise, vacuum, water, etc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Ruggedness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to chose a transducer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7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3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7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Modify the transducer output so that it can be accurately measured by the DAQ system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Some basic signal conditioning is often included with some transducers and some DAQ systems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X -&gt; Voltage conversion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Amplification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Anti-aliasing filters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Amplification/Attenuation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Small signals (typ. &lt;100 mV) should be amplified to a range readable by the ADC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Large signals (&gt;5 – 10 V) voltage signals need to be attenuated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Filtering</a:t>
            </a: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Noise: use low-pass or notch filters to remove known noise sources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Anti-aliasing filter: a low-pass filter designed to prevent high-frequency components from being digitized and aliased by the DAQ system</a:t>
            </a:r>
            <a:endParaRPr lang="en-US" b="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Voltage Isolation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Allows signals at high potential differences to be safely connected to a DAQ system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Linearization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Corrects for non-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linearities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in the transducer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modern systems this is usually done in software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Transconductance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etc.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Convert current signals to voltage signals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conversions possible as well (i.e. resistance to voltage, pulse-train to voltage, etc.)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Excitation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Some sensors, e.g. RTDs and strain gauges, require a power source to excite them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 strictly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signal conditioning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dirty="0" smtClean="0"/>
              <a:t>Signal Conditioning—Hardware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5410200" cy="4953000"/>
          </a:xfrm>
        </p:spPr>
        <p:txBody>
          <a:bodyPr>
            <a:normAutofit/>
          </a:bodyPr>
          <a:lstStyle/>
          <a:p>
            <a:r>
              <a:rPr lang="en-US" b="0" dirty="0" smtClean="0"/>
              <a:t>Amplifiers and filters often build into DAQ hardware</a:t>
            </a:r>
          </a:p>
          <a:p>
            <a:r>
              <a:rPr lang="en-US" b="0" dirty="0" smtClean="0"/>
              <a:t>Rack and rail systems</a:t>
            </a:r>
          </a:p>
          <a:p>
            <a:pPr lvl="1"/>
            <a:r>
              <a:rPr lang="en-US" dirty="0" smtClean="0"/>
              <a:t>NI SCXI</a:t>
            </a:r>
          </a:p>
          <a:p>
            <a:pPr lvl="1"/>
            <a:r>
              <a:rPr lang="en-US" b="0" dirty="0" smtClean="0"/>
              <a:t>Omega DRG or OM7</a:t>
            </a:r>
          </a:p>
          <a:p>
            <a:r>
              <a:rPr lang="en-US" b="0" dirty="0" smtClean="0"/>
              <a:t>Custom solutions</a:t>
            </a:r>
          </a:p>
          <a:p>
            <a:pPr lvl="1"/>
            <a:r>
              <a:rPr lang="en-US" dirty="0" smtClean="0"/>
              <a:t>Build it yourself</a:t>
            </a:r>
            <a:endParaRPr lang="en-US" b="0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pic>
        <p:nvPicPr>
          <p:cNvPr id="17410" name="Picture 2" descr="DRG Series Din Rail Mount Signal Condition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4191000"/>
            <a:ext cx="1905000" cy="1666875"/>
          </a:xfrm>
          <a:prstGeom prst="rect">
            <a:avLst/>
          </a:prstGeom>
          <a:noFill/>
        </p:spPr>
      </p:pic>
      <p:pic>
        <p:nvPicPr>
          <p:cNvPr id="17412" name="Picture 4" descr="Image result for scx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600200"/>
            <a:ext cx="2743200" cy="19846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477000" y="358140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NI SCXI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Omega DRG Module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70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9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334000" y="533400"/>
            <a:ext cx="1913156" cy="1483399"/>
            <a:chOff x="5334000" y="533400"/>
            <a:chExt cx="1913156" cy="1483399"/>
          </a:xfrm>
        </p:grpSpPr>
        <p:grpSp>
          <p:nvGrpSpPr>
            <p:cNvPr id="78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84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5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9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3543300" y="3015096"/>
            <a:ext cx="5560868" cy="3690504"/>
          </a:xfrm>
          <a:custGeom>
            <a:avLst/>
            <a:gdLst>
              <a:gd name="connsiteX0" fmla="*/ 4416136 w 5560868"/>
              <a:gd name="connsiteY0" fmla="*/ 174913 h 3903518"/>
              <a:gd name="connsiteX1" fmla="*/ 550718 w 5560868"/>
              <a:gd name="connsiteY1" fmla="*/ 538595 h 3903518"/>
              <a:gd name="connsiteX2" fmla="*/ 1111827 w 5560868"/>
              <a:gd name="connsiteY2" fmla="*/ 3406486 h 3903518"/>
              <a:gd name="connsiteX3" fmla="*/ 3418609 w 5560868"/>
              <a:gd name="connsiteY3" fmla="*/ 3520786 h 3903518"/>
              <a:gd name="connsiteX4" fmla="*/ 5133109 w 5560868"/>
              <a:gd name="connsiteY4" fmla="*/ 3146713 h 3903518"/>
              <a:gd name="connsiteX5" fmla="*/ 5444836 w 5560868"/>
              <a:gd name="connsiteY5" fmla="*/ 663286 h 3903518"/>
              <a:gd name="connsiteX6" fmla="*/ 4416136 w 5560868"/>
              <a:gd name="connsiteY6" fmla="*/ 174913 h 390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868" h="3903518">
                <a:moveTo>
                  <a:pt x="4416136" y="174913"/>
                </a:moveTo>
                <a:cubicBezTo>
                  <a:pt x="3600450" y="154131"/>
                  <a:pt x="1101436" y="0"/>
                  <a:pt x="550718" y="538595"/>
                </a:cubicBezTo>
                <a:cubicBezTo>
                  <a:pt x="0" y="1077190"/>
                  <a:pt x="633845" y="2909454"/>
                  <a:pt x="1111827" y="3406486"/>
                </a:cubicBezTo>
                <a:cubicBezTo>
                  <a:pt x="1589809" y="3903518"/>
                  <a:pt x="2748395" y="3564081"/>
                  <a:pt x="3418609" y="3520786"/>
                </a:cubicBezTo>
                <a:cubicBezTo>
                  <a:pt x="4088823" y="3477491"/>
                  <a:pt x="4795405" y="3622963"/>
                  <a:pt x="5133109" y="3146713"/>
                </a:cubicBezTo>
                <a:cubicBezTo>
                  <a:pt x="5470813" y="2670463"/>
                  <a:pt x="5560868" y="1158586"/>
                  <a:pt x="5444836" y="663286"/>
                </a:cubicBezTo>
                <a:cubicBezTo>
                  <a:pt x="5328804" y="167986"/>
                  <a:pt x="5231822" y="195695"/>
                  <a:pt x="4416136" y="174913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296141" y="375805"/>
            <a:ext cx="8899814" cy="2829790"/>
          </a:xfrm>
          <a:custGeom>
            <a:avLst/>
            <a:gdLst>
              <a:gd name="connsiteX0" fmla="*/ 1054677 w 8899814"/>
              <a:gd name="connsiteY0" fmla="*/ 1276350 h 2829790"/>
              <a:gd name="connsiteX1" fmla="*/ 7445086 w 8899814"/>
              <a:gd name="connsiteY1" fmla="*/ 2793422 h 2829790"/>
              <a:gd name="connsiteX2" fmla="*/ 8743950 w 8899814"/>
              <a:gd name="connsiteY2" fmla="*/ 1058140 h 2829790"/>
              <a:gd name="connsiteX3" fmla="*/ 6509904 w 8899814"/>
              <a:gd name="connsiteY3" fmla="*/ 122959 h 2829790"/>
              <a:gd name="connsiteX4" fmla="*/ 1117023 w 8899814"/>
              <a:gd name="connsiteY4" fmla="*/ 320386 h 2829790"/>
              <a:gd name="connsiteX5" fmla="*/ 1054677 w 8899814"/>
              <a:gd name="connsiteY5" fmla="*/ 1276350 h 282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9814" h="2829790">
                <a:moveTo>
                  <a:pt x="1054677" y="1276350"/>
                </a:moveTo>
                <a:cubicBezTo>
                  <a:pt x="2109354" y="1688523"/>
                  <a:pt x="6163541" y="2829790"/>
                  <a:pt x="7445086" y="2793422"/>
                </a:cubicBezTo>
                <a:cubicBezTo>
                  <a:pt x="8726631" y="2757054"/>
                  <a:pt x="8899814" y="1503217"/>
                  <a:pt x="8743950" y="1058140"/>
                </a:cubicBezTo>
                <a:cubicBezTo>
                  <a:pt x="8588086" y="613063"/>
                  <a:pt x="7781058" y="245918"/>
                  <a:pt x="6509904" y="122959"/>
                </a:cubicBezTo>
                <a:cubicBezTo>
                  <a:pt x="5238750" y="0"/>
                  <a:pt x="2024496" y="126423"/>
                  <a:pt x="1117023" y="320386"/>
                </a:cubicBezTo>
                <a:cubicBezTo>
                  <a:pt x="209550" y="514349"/>
                  <a:pt x="0" y="864177"/>
                  <a:pt x="1054677" y="127635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98140" y="1752600"/>
            <a:ext cx="1559260" cy="1907977"/>
            <a:chOff x="498140" y="1752600"/>
            <a:chExt cx="1559260" cy="1907977"/>
          </a:xfrm>
        </p:grpSpPr>
        <p:pic>
          <p:nvPicPr>
            <p:cNvPr id="2066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73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1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124200" y="533400"/>
            <a:ext cx="2116028" cy="1676400"/>
            <a:chOff x="3124200" y="533400"/>
            <a:chExt cx="2116028" cy="1676400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7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334000" y="533400"/>
            <a:ext cx="1913156" cy="1483399"/>
            <a:chOff x="5334000" y="533400"/>
            <a:chExt cx="1913156" cy="1483399"/>
          </a:xfrm>
        </p:grpSpPr>
        <p:grpSp>
          <p:nvGrpSpPr>
            <p:cNvPr id="26" name="Group 25"/>
            <p:cNvGrpSpPr/>
            <p:nvPr/>
          </p:nvGrpSpPr>
          <p:grpSpPr>
            <a:xfrm>
              <a:off x="5334000" y="1143000"/>
              <a:ext cx="1676400" cy="873799"/>
              <a:chOff x="1752600" y="1295400"/>
              <a:chExt cx="4933950" cy="2571750"/>
            </a:xfrm>
          </p:grpSpPr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38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6934200" y="1524000"/>
            <a:ext cx="1795684" cy="1530729"/>
            <a:chOff x="6934200" y="1524000"/>
            <a:chExt cx="1795684" cy="1530729"/>
          </a:xfrm>
        </p:grpSpPr>
        <p:grpSp>
          <p:nvGrpSpPr>
            <p:cNvPr id="29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67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6248400" y="4038600"/>
            <a:ext cx="1140056" cy="1470026"/>
            <a:chOff x="6248400" y="4038600"/>
            <a:chExt cx="1140056" cy="1470026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4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4343400" y="3276600"/>
            <a:ext cx="1607726" cy="1572090"/>
            <a:chOff x="4343400" y="3276600"/>
            <a:chExt cx="1607726" cy="1572090"/>
          </a:xfrm>
        </p:grpSpPr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73251" y="4495800"/>
            <a:ext cx="1189749" cy="1452946"/>
            <a:chOff x="7573251" y="4495800"/>
            <a:chExt cx="1189749" cy="1452946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552732" y="4876800"/>
            <a:ext cx="1467068" cy="1457326"/>
            <a:chOff x="4552732" y="4876800"/>
            <a:chExt cx="1467068" cy="1457326"/>
          </a:xfrm>
        </p:grpSpPr>
        <p:pic>
          <p:nvPicPr>
            <p:cNvPr id="2061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3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2362200" y="3657600"/>
            <a:ext cx="1402948" cy="2220402"/>
            <a:chOff x="2362200" y="3657600"/>
            <a:chExt cx="1402948" cy="2220402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7" name="TextBox 56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3400" y="4050268"/>
            <a:ext cx="1524000" cy="1969532"/>
            <a:chOff x="533400" y="4050268"/>
            <a:chExt cx="1524000" cy="1969532"/>
          </a:xfrm>
        </p:grpSpPr>
        <p:pic>
          <p:nvPicPr>
            <p:cNvPr id="2064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9" name="TextBox 5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934200" y="3212154"/>
            <a:ext cx="1838966" cy="1283646"/>
            <a:chOff x="6934200" y="3212154"/>
            <a:chExt cx="1838966" cy="1283646"/>
          </a:xfrm>
        </p:grpSpPr>
        <p:pic>
          <p:nvPicPr>
            <p:cNvPr id="63" name="Picture 62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Digitization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457200" y="1219200"/>
            <a:ext cx="5410200" cy="4788932"/>
            <a:chOff x="1752600" y="1219200"/>
            <a:chExt cx="5410200" cy="4788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866900"/>
              <a:ext cx="5257800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91000" y="5257800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Analog signal: 3 Hz Sine</a:t>
              </a:r>
              <a:endPara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619500" y="4533900"/>
              <a:ext cx="914400" cy="5334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 rot="5400000">
              <a:off x="2743200" y="3352800"/>
              <a:ext cx="228600" cy="228600"/>
            </a:xfrm>
            <a:prstGeom prst="rightBrac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5638800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Sampling Period: 50 ms (20 Hz)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0"/>
              <a:endCxn id="12" idx="1"/>
            </p:cNvCxnSpPr>
            <p:nvPr/>
          </p:nvCxnSpPr>
          <p:spPr>
            <a:xfrm rot="16200000" flipV="1">
              <a:off x="2140048" y="4298852"/>
              <a:ext cx="2057400" cy="622496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Digitized Samples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009900" y="1638300"/>
              <a:ext cx="609600" cy="5334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67100" y="1866900"/>
              <a:ext cx="838200" cy="3048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324600" y="1524000"/>
          <a:ext cx="2209800" cy="400050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865531"/>
                <a:gridCol w="583362"/>
                <a:gridCol w="76090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Sample Index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Time (s)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Voltage (V)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1.7101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4.80631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3.94005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-0.174497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-4.14519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-4.69846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-1.37819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3.07831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4.99695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2.79596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-1.7101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-4.80631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-3.94005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0.174497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4.14519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4.69846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1.37819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-3.07831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/>
                        <a:t>0.90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-4.99695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0.95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-2.79596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DAQ: Analog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Central component is the Analog-to-Digital (ADC) converter</a:t>
            </a:r>
          </a:p>
          <a:p>
            <a:pPr lvl="1"/>
            <a:r>
              <a:rPr lang="en-US" dirty="0" smtClean="0"/>
              <a:t>Digitizes the analog signal and making a digital measurement available for storage in memory</a:t>
            </a:r>
          </a:p>
          <a:p>
            <a:pPr lvl="1"/>
            <a:r>
              <a:rPr lang="en-US" dirty="0" smtClean="0"/>
              <a:t>ADC must be supported by amplifiers, clocks, multiplexers, and other items</a:t>
            </a:r>
          </a:p>
          <a:p>
            <a:r>
              <a:rPr lang="en-US" b="0" dirty="0" smtClean="0"/>
              <a:t>Typical DAQ-AI system has the following parameters:</a:t>
            </a:r>
          </a:p>
          <a:p>
            <a:pPr lvl="1"/>
            <a:r>
              <a:rPr lang="en-US" dirty="0" smtClean="0"/>
              <a:t>Differential vs. Single-ended inputs</a:t>
            </a:r>
          </a:p>
          <a:p>
            <a:pPr lvl="1"/>
            <a:r>
              <a:rPr lang="en-US" dirty="0" smtClean="0"/>
              <a:t>Voltage range and polarity (bipolar or </a:t>
            </a:r>
            <a:r>
              <a:rPr lang="en-US" dirty="0" err="1" smtClean="0"/>
              <a:t>unipolar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Gain settings</a:t>
            </a:r>
          </a:p>
          <a:p>
            <a:pPr lvl="1"/>
            <a:r>
              <a:rPr lang="en-US" dirty="0" smtClean="0"/>
              <a:t>ADC resolution</a:t>
            </a:r>
          </a:p>
          <a:p>
            <a:pPr lvl="1"/>
            <a:r>
              <a:rPr lang="en-US" dirty="0" smtClean="0"/>
              <a:t>Sampling speed and bandwidth</a:t>
            </a:r>
          </a:p>
          <a:p>
            <a:pPr lvl="1"/>
            <a:r>
              <a:rPr lang="en-US" dirty="0" smtClean="0"/>
              <a:t>Multi-channel multiplexing</a:t>
            </a:r>
          </a:p>
          <a:p>
            <a:pPr lvl="1"/>
            <a:endParaRPr lang="en-US" dirty="0" smtClean="0"/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556466"/>
            <a:ext cx="7213601" cy="4126067"/>
          </a:xfrm>
        </p:spPr>
      </p:pic>
      <p:grpSp>
        <p:nvGrpSpPr>
          <p:cNvPr id="29" name="Group 28"/>
          <p:cNvGrpSpPr/>
          <p:nvPr/>
        </p:nvGrpSpPr>
        <p:grpSpPr>
          <a:xfrm>
            <a:off x="762000" y="3124206"/>
            <a:ext cx="2309287" cy="2426726"/>
            <a:chOff x="762000" y="3124206"/>
            <a:chExt cx="2309287" cy="2426726"/>
          </a:xfrm>
        </p:grpSpPr>
        <p:sp>
          <p:nvSpPr>
            <p:cNvPr id="25" name="TextBox 24"/>
            <p:cNvSpPr txBox="1"/>
            <p:nvPr/>
          </p:nvSpPr>
          <p:spPr>
            <a:xfrm>
              <a:off x="762000" y="5181600"/>
              <a:ext cx="2309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Differential Input (DI)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rot="5400000" flipH="1" flipV="1">
              <a:off x="1263124" y="3777726"/>
              <a:ext cx="2057395" cy="750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33" y="1556466"/>
            <a:ext cx="7185532" cy="4126067"/>
          </a:xfrm>
        </p:spPr>
      </p:pic>
      <p:grpSp>
        <p:nvGrpSpPr>
          <p:cNvPr id="3" name="Group 28"/>
          <p:cNvGrpSpPr/>
          <p:nvPr/>
        </p:nvGrpSpPr>
        <p:grpSpPr>
          <a:xfrm>
            <a:off x="762000" y="3124227"/>
            <a:ext cx="2646878" cy="2426705"/>
            <a:chOff x="762000" y="3124227"/>
            <a:chExt cx="2646878" cy="2426705"/>
          </a:xfrm>
        </p:grpSpPr>
        <p:sp>
          <p:nvSpPr>
            <p:cNvPr id="25" name="TextBox 24"/>
            <p:cNvSpPr txBox="1"/>
            <p:nvPr/>
          </p:nvSpPr>
          <p:spPr>
            <a:xfrm>
              <a:off x="762000" y="5181600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Single-ended Input (SE)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rot="5400000" flipH="1" flipV="1">
              <a:off x="1347532" y="3862133"/>
              <a:ext cx="2057374" cy="581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DI vs. SE</a:t>
            </a:r>
            <a:endParaRPr lang="en-US" dirty="0"/>
          </a:p>
        </p:txBody>
      </p:sp>
      <p:pic>
        <p:nvPicPr>
          <p:cNvPr id="16" name="Content Placeholder 15" descr="DIVs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204" y="1325563"/>
            <a:ext cx="7249592" cy="46180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DI vs. SE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Differential Input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Used with balanced signal lines</a:t>
            </a:r>
          </a:p>
          <a:p>
            <a:r>
              <a:rPr lang="en-US" b="0" dirty="0" smtClean="0"/>
              <a:t>Less susceptible to noise</a:t>
            </a:r>
          </a:p>
          <a:p>
            <a:r>
              <a:rPr lang="en-US" b="0" dirty="0" smtClean="0"/>
              <a:t>Less likelihood of ground loops</a:t>
            </a:r>
          </a:p>
          <a:p>
            <a:r>
              <a:rPr lang="en-US" b="0" dirty="0" smtClean="0"/>
              <a:t>Lower channel count</a:t>
            </a:r>
          </a:p>
          <a:p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Single-Ended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dirty="0" smtClean="0"/>
              <a:t>Used with unbalanced signals</a:t>
            </a:r>
          </a:p>
          <a:p>
            <a:r>
              <a:rPr lang="en-US" b="0" dirty="0" smtClean="0"/>
              <a:t>Increased susceptibility to noise</a:t>
            </a:r>
          </a:p>
          <a:p>
            <a:r>
              <a:rPr lang="en-US" b="0" dirty="0" smtClean="0"/>
              <a:t>Increased likelihood of ground loops</a:t>
            </a:r>
          </a:p>
          <a:p>
            <a:r>
              <a:rPr lang="en-US" b="0" dirty="0" smtClean="0"/>
              <a:t>Higher channel count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4495800"/>
            <a:ext cx="8458200" cy="1828800"/>
            <a:chOff x="457200" y="4495800"/>
            <a:chExt cx="8458200" cy="1828800"/>
          </a:xfrm>
        </p:grpSpPr>
        <p:sp>
          <p:nvSpPr>
            <p:cNvPr id="11" name="Content Placeholder 7"/>
            <p:cNvSpPr txBox="1">
              <a:spLocks/>
            </p:cNvSpPr>
            <p:nvPr/>
          </p:nvSpPr>
          <p:spPr>
            <a:xfrm>
              <a:off x="533400" y="5257800"/>
              <a:ext cx="8153400" cy="1066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Voltage difference must be within DAQ</a:t>
              </a:r>
              <a:r>
                <a:rPr kumimoji="0" lang="en-US" sz="2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range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200" baseline="0" dirty="0" smtClean="0">
                  <a:latin typeface="Arial" pitchFamily="34" charset="0"/>
                  <a:cs typeface="Arial" pitchFamily="34" charset="0"/>
                </a:rPr>
                <a:t>Neither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 side must float too far from DAQ ground</a:t>
              </a: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0800000">
              <a:off x="457200" y="4495800"/>
              <a:ext cx="8458200" cy="158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Placeholder 6"/>
            <p:cNvSpPr txBox="1">
              <a:spLocks/>
            </p:cNvSpPr>
            <p:nvPr/>
          </p:nvSpPr>
          <p:spPr>
            <a:xfrm>
              <a:off x="457200" y="4572000"/>
              <a:ext cx="4268788" cy="6858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Differential Input</a:t>
              </a:r>
              <a:r>
                <a:rPr kumimoji="0" lang="en-US" sz="24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Caveats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resistors</a:t>
            </a:r>
            <a:endParaRPr lang="en-US" dirty="0"/>
          </a:p>
        </p:txBody>
      </p:sp>
      <p:pic>
        <p:nvPicPr>
          <p:cNvPr id="18" name="Content Placeholder 17" descr="PullDow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0" y="3657600"/>
            <a:ext cx="4700348" cy="284956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>
          <a:xfrm>
            <a:off x="228600" y="1143001"/>
            <a:ext cx="8610600" cy="2438400"/>
          </a:xfrm>
        </p:spPr>
        <p:txBody>
          <a:bodyPr/>
          <a:lstStyle/>
          <a:p>
            <a:r>
              <a:rPr lang="en-US" b="0" dirty="0" smtClean="0"/>
              <a:t>Differential signals may float outside of the operating range of the ADC</a:t>
            </a:r>
          </a:p>
          <a:p>
            <a:pPr lvl="1"/>
            <a:r>
              <a:rPr lang="en-US" dirty="0" smtClean="0"/>
              <a:t>Floating source: powered by batteries or isolated supply</a:t>
            </a:r>
            <a:endParaRPr lang="en-US" b="0" dirty="0" smtClean="0"/>
          </a:p>
          <a:p>
            <a:r>
              <a:rPr lang="en-US" b="0" dirty="0" smtClean="0"/>
              <a:t>Bias resistors can hold the voltages in range by preventing the source from floating</a:t>
            </a:r>
          </a:p>
          <a:p>
            <a:pPr lvl="1"/>
            <a:r>
              <a:rPr lang="en-US" dirty="0" smtClean="0"/>
              <a:t>Make sure source is actually floating!</a:t>
            </a:r>
            <a:endParaRPr lang="en-US" b="0" dirty="0"/>
          </a:p>
        </p:txBody>
      </p:sp>
      <p:sp>
        <p:nvSpPr>
          <p:cNvPr id="19" name="Content Placeholder 16"/>
          <p:cNvSpPr txBox="1">
            <a:spLocks/>
          </p:cNvSpPr>
          <p:nvPr/>
        </p:nvSpPr>
        <p:spPr>
          <a:xfrm>
            <a:off x="304800" y="3733800"/>
            <a:ext cx="35052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Value R should be such that: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Output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impedance &lt; R &lt; Input impedance</a:t>
            </a:r>
          </a:p>
          <a:p>
            <a:pPr marL="228600" lvl="0" indent="-2286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Typically 10 k</a:t>
            </a:r>
            <a:r>
              <a:rPr lang="el-GR" sz="2000" baseline="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100 k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096000"/>
            <a:ext cx="649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Further reading: http://www.ni.com/white-paper/3344/en/#toc3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1447800" y="1219200"/>
            <a:ext cx="5867400" cy="4788932"/>
            <a:chOff x="1295400" y="1219200"/>
            <a:chExt cx="5867400" cy="478893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866900"/>
              <a:ext cx="5257800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4191000" y="5257800"/>
              <a:ext cx="2698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Analog signal: 3 Hz Sine</a:t>
              </a:r>
              <a:endPara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6200000" flipV="1">
              <a:off x="3619500" y="4533900"/>
              <a:ext cx="914400" cy="533400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/>
            <p:cNvSpPr/>
            <p:nvPr/>
          </p:nvSpPr>
          <p:spPr>
            <a:xfrm rot="5400000">
              <a:off x="2743200" y="3352800"/>
              <a:ext cx="228600" cy="228600"/>
            </a:xfrm>
            <a:prstGeom prst="rightBrace">
              <a:avLst/>
            </a:prstGeom>
            <a:ln w="22225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95400" y="5638800"/>
              <a:ext cx="4237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Sampling Period: 50 ms (Rate is 20 Hz)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3" idx="0"/>
              <a:endCxn id="12" idx="1"/>
            </p:cNvCxnSpPr>
            <p:nvPr/>
          </p:nvCxnSpPr>
          <p:spPr>
            <a:xfrm rot="16200000" flipV="1">
              <a:off x="2107015" y="4331885"/>
              <a:ext cx="2057400" cy="556429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48000" y="12192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6600"/>
                  </a:solidFill>
                  <a:latin typeface="Arial" pitchFamily="34" charset="0"/>
                  <a:cs typeface="Arial" pitchFamily="34" charset="0"/>
                </a:rPr>
                <a:t>Digitized Samples</a:t>
              </a:r>
              <a:endParaRPr lang="en-US" dirty="0">
                <a:solidFill>
                  <a:srgbClr val="00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3009900" y="1638300"/>
              <a:ext cx="609600" cy="5334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67100" y="1866900"/>
              <a:ext cx="838200" cy="304800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/>
          <p:cNvSpPr/>
          <p:nvPr/>
        </p:nvSpPr>
        <p:spPr>
          <a:xfrm rot="10800000">
            <a:off x="1828800" y="1981200"/>
            <a:ext cx="381000" cy="28194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368249" y="3213151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Bi-polar, Range: ±5 V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ight Brace 32"/>
          <p:cNvSpPr/>
          <p:nvPr/>
        </p:nvSpPr>
        <p:spPr>
          <a:xfrm rot="10800000" flipH="1">
            <a:off x="4648200" y="2438400"/>
            <a:ext cx="228600" cy="228600"/>
          </a:xfrm>
          <a:prstGeom prst="rightBrace">
            <a:avLst/>
          </a:prstGeom>
          <a:ln w="22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29999" y="15240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Resolution: 16 bits across the range</a:t>
            </a:r>
            <a:endParaRPr lang="en-US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4914901" y="1866901"/>
            <a:ext cx="685801" cy="6096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Range and Polarity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762000" y="1143001"/>
            <a:ext cx="8153400" cy="1752600"/>
          </a:xfrm>
        </p:spPr>
        <p:txBody>
          <a:bodyPr/>
          <a:lstStyle/>
          <a:p>
            <a:r>
              <a:rPr lang="en-US" b="0" dirty="0" smtClean="0"/>
              <a:t>Range: the maximum and minimum voltage that may be read</a:t>
            </a:r>
          </a:p>
          <a:p>
            <a:r>
              <a:rPr lang="en-US" b="0" dirty="0" err="1" smtClean="0"/>
              <a:t>Unipolar</a:t>
            </a:r>
            <a:r>
              <a:rPr lang="en-US" b="0" dirty="0" smtClean="0"/>
              <a:t>: only read signals &gt;= 0 V (or only &lt;= 0, sometimes)</a:t>
            </a:r>
          </a:p>
          <a:p>
            <a:r>
              <a:rPr lang="en-US" b="0" dirty="0" smtClean="0"/>
              <a:t>Bipolar: may read positive and negative signals</a:t>
            </a:r>
            <a:endParaRPr lang="en-US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ight Brace 30"/>
          <p:cNvSpPr/>
          <p:nvPr/>
        </p:nvSpPr>
        <p:spPr>
          <a:xfrm rot="10800000">
            <a:off x="685800" y="3162300"/>
            <a:ext cx="381000" cy="2819400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-774751" y="4394251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Bi-polar, Range: ±5 V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81800" y="4038600"/>
            <a:ext cx="1981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Most Common Ranges: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±5 V, ±10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762000" y="1143001"/>
            <a:ext cx="8153400" cy="1752600"/>
          </a:xfrm>
        </p:spPr>
        <p:txBody>
          <a:bodyPr/>
          <a:lstStyle/>
          <a:p>
            <a:r>
              <a:rPr lang="en-US" b="0" dirty="0" smtClean="0"/>
              <a:t>Configurable gain settings allow ADC to make more use of available ADC resolution</a:t>
            </a:r>
          </a:p>
          <a:p>
            <a:r>
              <a:rPr lang="en-US" b="0" dirty="0" smtClean="0"/>
              <a:t>Note that noise is also amplified—better to amplify at source, if possible</a:t>
            </a:r>
            <a:endParaRPr lang="en-US" b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2" name="Content Placeholder 23" descr="ADC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29000"/>
            <a:ext cx="5080000" cy="29056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2895600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Signal here must be (e.g.) ±5 V to make full use of ADC resolution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3581400" y="3505200"/>
            <a:ext cx="838200" cy="38100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0" y="54102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Gain is software-configurable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>
            <a:stCxn id="17" idx="0"/>
          </p:cNvCxnSpPr>
          <p:nvPr/>
        </p:nvCxnSpPr>
        <p:spPr>
          <a:xfrm rot="5400000" flipH="1" flipV="1">
            <a:off x="2428260" y="4485660"/>
            <a:ext cx="762000" cy="108708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Acquisition or DAQ is the process of converting real-world measurements into digital computer data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Signal measurement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Signal digitization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Moving the data to computer memory and/or disk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DAQ may also encompass signal generation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Waveform generation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Triggering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Control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All the components must be compatible with each other!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But we have to break it down in the lecture and handle one thing at a time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2016,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 you’re writing data down by hand, you’re probably doing it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wrong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>
          <a:xfrm>
            <a:off x="381000" y="1143000"/>
            <a:ext cx="8305800" cy="5334000"/>
          </a:xfrm>
        </p:spPr>
        <p:txBody>
          <a:bodyPr>
            <a:normAutofit/>
          </a:bodyPr>
          <a:lstStyle/>
          <a:p>
            <a:r>
              <a:rPr lang="en-US" b="0" dirty="0" smtClean="0"/>
              <a:t>The resolution with which a signal can be measured, specified in bits</a:t>
            </a:r>
          </a:p>
          <a:p>
            <a:r>
              <a:rPr lang="en-US" b="0" dirty="0" smtClean="0"/>
              <a:t>Resolution in volts is given by ADC Range, Gain setting, and ADC resolution 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Note that sometimes the specified “range” will be the product of the smallest gain and range, or all range-gain products will be specified.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58000" y="3276600"/>
            <a:ext cx="1981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Most Common Resolutions: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8, 12, 16, 24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46288" y="2825750"/>
          <a:ext cx="33750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Formula" r:id="rId3" imgW="3375000" imgH="954720" progId="Equation.Ribbit">
                  <p:embed/>
                </p:oleObj>
              </mc:Choice>
              <mc:Fallback>
                <p:oleObj name="Formula" r:id="rId3" imgW="3375000" imgH="95472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825750"/>
                        <a:ext cx="337502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47800" y="43434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95600" y="4191000"/>
          <a:ext cx="2706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Formula" r:id="rId5" imgW="2707200" imgH="582840" progId="Equation.Ribbit">
                  <p:embed/>
                </p:oleObj>
              </mc:Choice>
              <mc:Fallback>
                <p:oleObj name="Formula" r:id="rId5" imgW="2707200" imgH="58284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706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3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4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resolution-3.png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609600"/>
            <a:ext cx="7924800" cy="594359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Resolution: 8 bits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Speed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The maximum rate that the hardware can make ADC conversions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In samples per second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E.g. 250 S/s, 350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kS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/S, 10 MS/s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Hardware or software controlled?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Low-end hardware must be clocked by software—very unreliable timing on modern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OSes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Lab-quality software will use hardware timing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about bandwidth?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system may be able to sample above its bandwidth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Imagine putting a 10 Hz low-pass filter ahead of your 10 MS/s ADC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Bandwidth is set by the analog characteristics of the electronics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Bandwidth may be affected by your setup, esp. cabling.</a:t>
            </a:r>
          </a:p>
          <a:p>
            <a:pPr lvl="1"/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Usually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not a concern until you get to 10s – 100s of MHz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669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866900"/>
            <a:ext cx="52578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6019800" y="1828800"/>
            <a:ext cx="2895600" cy="3840163"/>
          </a:xfrm>
        </p:spPr>
        <p:txBody>
          <a:bodyPr/>
          <a:lstStyle/>
          <a:p>
            <a:r>
              <a:rPr lang="en-US" b="0" dirty="0" err="1" smtClean="0"/>
              <a:t>Undersampled</a:t>
            </a:r>
            <a:r>
              <a:rPr lang="en-US" b="0" dirty="0" smtClean="0"/>
              <a:t> data causes </a:t>
            </a:r>
            <a:r>
              <a:rPr lang="en-US" b="0" i="1" dirty="0" smtClean="0"/>
              <a:t>aliasing</a:t>
            </a:r>
            <a:endParaRPr lang="en-US" b="0" dirty="0" smtClean="0"/>
          </a:p>
          <a:p>
            <a:r>
              <a:rPr lang="en-US" b="0" dirty="0" smtClean="0"/>
              <a:t>The alias looks like a lower frequency signal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5257800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Analog signal: 35 Hz Sine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324100" y="4533900"/>
            <a:ext cx="914400" cy="53340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 rot="5400000">
            <a:off x="1447800" y="3352800"/>
            <a:ext cx="228600" cy="228600"/>
          </a:xfrm>
          <a:prstGeom prst="rightBrace">
            <a:avLst/>
          </a:prstGeom>
          <a:ln w="22225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5638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Sampling Period: 50 ms (20 Hz)</a:t>
            </a:r>
            <a:endParaRPr lang="en-US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12" idx="1"/>
          </p:cNvCxnSpPr>
          <p:nvPr/>
        </p:nvCxnSpPr>
        <p:spPr>
          <a:xfrm rot="16200000" flipV="1">
            <a:off x="844648" y="4298852"/>
            <a:ext cx="2057400" cy="622496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52600" y="121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Digitized Samples</a:t>
            </a:r>
            <a:endParaRPr lang="en-US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943100" y="1638300"/>
            <a:ext cx="381000" cy="30480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2362200" y="1676400"/>
            <a:ext cx="457200" cy="30480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4267200" y="3124200"/>
            <a:ext cx="228600" cy="83820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7600" y="60198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Alias Period: 200 ms (5 Hz) 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rot="16200000" flipV="1">
            <a:off x="3409950" y="4629150"/>
            <a:ext cx="2057400" cy="114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6324600" y="3886200"/>
          <a:ext cx="2362200" cy="428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Formula" r:id="rId5" imgW="945000" imgH="171720" progId="Equation.Ribbit">
                  <p:embed/>
                </p:oleObj>
              </mc:Choice>
              <mc:Fallback>
                <p:oleObj name="Formula" r:id="rId5" imgW="945000" imgH="17172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886200"/>
                        <a:ext cx="2362200" cy="428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172200" y="4648200"/>
          <a:ext cx="27644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Formula" r:id="rId7" imgW="1904040" imgH="1049040" progId="Equation.Ribbit">
                  <p:embed/>
                </p:oleObj>
              </mc:Choice>
              <mc:Fallback>
                <p:oleObj name="Formula" r:id="rId7" imgW="1904040" imgH="104904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648200"/>
                        <a:ext cx="27644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-Shannon Sampling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87625" y="1539875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Formula" r:id="rId3" imgW="688680" imgH="164160" progId="Equation.Ribbit">
                  <p:embed/>
                </p:oleObj>
              </mc:Choice>
              <mc:Fallback>
                <p:oleObj name="Formula" r:id="rId3" imgW="688680" imgH="164160" progId="Equation.Ribbit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539875"/>
                        <a:ext cx="353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2895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“The sampling frequency must be greater than or equal to twice the bandwidth of the signal sampled to determine the frequency content of the sample.”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03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bandwidth starts at 0 Hz (usual), BW is simply the maximum frequency component in our sample.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953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you need to determine the non-sinusoidal shape of a signal repeating at X Hz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505200" y="5722938"/>
          <a:ext cx="1649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Formula" r:id="rId5" imgW="613440" imgH="164160" progId="Equation.Ribbit">
                  <p:embed/>
                </p:oleObj>
              </mc:Choice>
              <mc:Fallback>
                <p:oleObj name="Formula" r:id="rId5" imgW="613440" imgH="16416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22938"/>
                        <a:ext cx="16494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you know you have frequency components which are not interesting, use an anti-alias filter. </a:t>
            </a:r>
          </a:p>
          <a:p>
            <a:r>
              <a:rPr lang="en-US" b="0" dirty="0" smtClean="0"/>
              <a:t>Prevents aliasing by preventing the signal!</a:t>
            </a:r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Anti-alias Filters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07525" name="Picture 5" descr="http://www.learningelectronics.net/images/quiz/04039x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5938033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Multiplexing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914400"/>
            <a:ext cx="7213600" cy="5410200"/>
          </a:xfr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8100" indent="-1308100"/>
            <a:r>
              <a:rPr lang="en-US" dirty="0" smtClean="0">
                <a:latin typeface="Arial" pitchFamily="34" charset="0"/>
                <a:cs typeface="Arial" pitchFamily="34" charset="0"/>
              </a:rPr>
              <a:t>Scan Clock: Acquire one data point from every channel</a:t>
            </a:r>
          </a:p>
          <a:p>
            <a:pPr marL="1547813" indent="-1547813"/>
            <a:r>
              <a:rPr lang="en-US" dirty="0" smtClean="0">
                <a:latin typeface="Arial" pitchFamily="34" charset="0"/>
                <a:cs typeface="Arial" pitchFamily="34" charset="0"/>
              </a:rPr>
              <a:t>Sample Clock: Acquire one data point from any channel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Time Skew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" name="Content Placeholder 8" descr="timeskew.p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8509" y="1096964"/>
            <a:ext cx="6766982" cy="5075236"/>
          </a:xfrm>
        </p:spPr>
      </p:pic>
      <p:grpSp>
        <p:nvGrpSpPr>
          <p:cNvPr id="55" name="Group 54"/>
          <p:cNvGrpSpPr/>
          <p:nvPr/>
        </p:nvGrpSpPr>
        <p:grpSpPr>
          <a:xfrm>
            <a:off x="2033155" y="1294606"/>
            <a:ext cx="4824845" cy="4879183"/>
            <a:chOff x="2033155" y="1294606"/>
            <a:chExt cx="4824845" cy="4879183"/>
          </a:xfrm>
        </p:grpSpPr>
        <p:grpSp>
          <p:nvGrpSpPr>
            <p:cNvPr id="17" name="Group 16"/>
            <p:cNvGrpSpPr/>
            <p:nvPr/>
          </p:nvGrpSpPr>
          <p:grpSpPr>
            <a:xfrm>
              <a:off x="2033155" y="1294606"/>
              <a:ext cx="101239" cy="4878389"/>
              <a:chOff x="2033155" y="1294606"/>
              <a:chExt cx="101239" cy="487838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55814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308392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360970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14310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46612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518704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71282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62233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6756761" y="1295400"/>
              <a:ext cx="101239" cy="4878389"/>
              <a:chOff x="2033155" y="1294606"/>
              <a:chExt cx="101239" cy="4878389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-405245" y="3733006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-357447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-304800" y="3733801"/>
                <a:ext cx="4877594" cy="794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/>
          <p:cNvGrpSpPr/>
          <p:nvPr/>
        </p:nvGrpSpPr>
        <p:grpSpPr>
          <a:xfrm>
            <a:off x="3276600" y="2895600"/>
            <a:ext cx="1351652" cy="722531"/>
            <a:chOff x="3276600" y="2895600"/>
            <a:chExt cx="1351652" cy="722531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19496" y="2895600"/>
              <a:ext cx="523879" cy="476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276600" y="2971800"/>
              <a:ext cx="13516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Scan Clock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10 Hz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53000" y="2667000"/>
            <a:ext cx="1608133" cy="722531"/>
            <a:chOff x="4953000" y="2667000"/>
            <a:chExt cx="1608133" cy="7225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5486400" y="2667000"/>
              <a:ext cx="228600" cy="158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953000" y="2743200"/>
              <a:ext cx="160813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Sample Clock</a:t>
              </a:r>
            </a:p>
            <a:p>
              <a:pPr algn="ctr"/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100 Hz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5767385" y="2667000"/>
              <a:ext cx="228600" cy="1588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Signal Acquisition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analog voltage signals into digital data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measurements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Input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an analog-to-digital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temperature, sounds, voltage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14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Example: proximity sensor, </a:t>
            </a:r>
            <a:r>
              <a:rPr lang="en-US" sz="1600" b="0" dirty="0" err="1" smtClean="0"/>
              <a:t>photointerrupter</a:t>
            </a:r>
            <a:endParaRPr lang="en-US" sz="1600" b="0" dirty="0" smtClean="0"/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419600" cy="121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Count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Time events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encoders, pulse train timing, delay timing, delay generation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66800" y="2533710"/>
            <a:ext cx="7391400" cy="1374458"/>
            <a:chOff x="1143000" y="2533710"/>
            <a:chExt cx="7391400" cy="1374458"/>
          </a:xfrm>
        </p:grpSpPr>
        <p:pic>
          <p:nvPicPr>
            <p:cNvPr id="102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1030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7" name="Right Arrow 86"/>
            <p:cNvSpPr/>
            <p:nvPr/>
          </p:nvSpPr>
          <p:spPr>
            <a:xfrm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57200" y="5753100"/>
            <a:ext cx="3686430" cy="619899"/>
            <a:chOff x="457200" y="5753100"/>
            <a:chExt cx="3686430" cy="619899"/>
          </a:xfrm>
        </p:grpSpPr>
        <p:sp>
          <p:nvSpPr>
            <p:cNvPr id="37" name="TextBox 36"/>
            <p:cNvSpPr txBox="1"/>
            <p:nvPr/>
          </p:nvSpPr>
          <p:spPr>
            <a:xfrm>
              <a:off x="3657600" y="5868115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39" name="Elbow Connector 38"/>
            <p:cNvCxnSpPr/>
            <p:nvPr/>
          </p:nvCxnSpPr>
          <p:spPr>
            <a:xfrm>
              <a:off x="457200" y="5762625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Arrow 89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286000" y="5753100"/>
              <a:ext cx="952500" cy="619899"/>
              <a:chOff x="2286000" y="5753100"/>
              <a:chExt cx="952500" cy="61989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1032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flipH="1"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2819400" y="5029200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2482332" y="6096000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4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Time Skew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Live with it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Does it really matter for your data?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Make sure you understand the effect it will have on your data</a:t>
            </a:r>
          </a:p>
          <a:p>
            <a:pPr marL="685800" lvl="1" indent="-457200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By far the most common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Sample-and-hold circuitry</a:t>
            </a:r>
          </a:p>
          <a:p>
            <a:pPr marL="685800" lvl="1" indent="-457200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 analog circuit which captures all channels’ voltages simultaneously</a:t>
            </a:r>
          </a:p>
          <a:p>
            <a:pPr marL="685800" lvl="1" indent="-457200"/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Allows ADC and MUX to cycle through sampled voltages at scan clock 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Multiple ADCs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Input: Full Disclosure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4" name="Content Placeholder 23" descr="ADCSyst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999" y="1214967"/>
            <a:ext cx="7213600" cy="4809066"/>
          </a:xfrm>
        </p:spPr>
      </p:pic>
      <p:sp>
        <p:nvSpPr>
          <p:cNvPr id="7" name="TextBox 6"/>
          <p:cNvSpPr txBox="1"/>
          <p:nvPr/>
        </p:nvSpPr>
        <p:spPr>
          <a:xfrm>
            <a:off x="304800" y="51816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Gain circuitry actually comes after the MUXs in most designs.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explains the tradeoff between DI/SE and channel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4" name="AutoShape 2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Image result for ni compact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4" name="Picture 12" descr="http://upload.wikimedia.org/wikipedia/en/0/0b/NI_CompactDAQ_Chassi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143000"/>
            <a:ext cx="2633399" cy="1447800"/>
          </a:xfrm>
          <a:prstGeom prst="rect">
            <a:avLst/>
          </a:prstGeom>
          <a:noFill/>
        </p:spPr>
      </p:pic>
      <p:pic>
        <p:nvPicPr>
          <p:cNvPr id="3086" name="Picture 14" descr="PCI-25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1143000"/>
            <a:ext cx="1752599" cy="1752600"/>
          </a:xfrm>
          <a:prstGeom prst="rect">
            <a:avLst/>
          </a:prstGeom>
          <a:noFill/>
        </p:spPr>
      </p:pic>
      <p:sp>
        <p:nvSpPr>
          <p:cNvPr id="3090" name="AutoShape 18" descr="Image result for ni usb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1447800"/>
            <a:ext cx="19050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93" name="Picture 21" descr="http://sine.ni.com/images/products/us/1px204a1_l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4572000"/>
            <a:ext cx="2343609" cy="1704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533400" y="2667000"/>
            <a:ext cx="2971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CompactDAQ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Platform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USB connectivity or embedded controller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 support AI, AO, DIO Counter/timers, some signal conditioning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$800+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86200" y="2819400"/>
            <a:ext cx="228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USB-6008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USB connectivity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12-bit AI 8 SE/4 DI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/s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2 AO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$189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2743200"/>
            <a:ext cx="2286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Meas. Computing PCI-2513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PCI card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16-bit AI 16 SE/8 DI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1 MS/s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DIO, counter/timers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$909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24400" y="4724400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NI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PXIe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Platform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Embedded controller or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PCIe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bridge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Modules support everything</a:t>
            </a:r>
          </a:p>
          <a:p>
            <a:pPr marL="114300" indent="-114300">
              <a:buFont typeface="Arial" pitchFamily="34" charset="0"/>
              <a:buChar char="•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$2000+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DAQ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type of signals do you need to acquire/generate?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How many channels of each type?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After external conditioning, what will the polarity and range of your signal be?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DI/SE?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resolution do you need across that range?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What bandwidth do you need?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At what rate do you need to acquire/generate the data?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Note that bandwidth ≠ sampling frequency, but related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precise are you timing requirements? Can you use software timing?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How much time-skew is acceptable?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Memory depth if signals cannot be transferred to system memory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Connectors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Form factor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Software interface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Front panel</a:t>
            </a:r>
          </a:p>
          <a:p>
            <a:r>
              <a:rPr lang="en-US" b="0" dirty="0" smtClean="0">
                <a:solidFill>
                  <a:schemeClr val="bg1">
                    <a:lumMod val="65000"/>
                  </a:schemeClr>
                </a:solidFill>
              </a:rPr>
              <a:t>Cost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some example systems 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98186" y="1752600"/>
            <a:ext cx="1559260" cy="1907977"/>
            <a:chOff x="498140" y="1752600"/>
            <a:chExt cx="1559260" cy="1907977"/>
          </a:xfrm>
        </p:grpSpPr>
        <p:pic>
          <p:nvPicPr>
            <p:cNvPr id="88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89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1219246" y="609600"/>
            <a:ext cx="1901984" cy="1724026"/>
            <a:chOff x="1219200" y="609600"/>
            <a:chExt cx="1901984" cy="1724026"/>
          </a:xfrm>
        </p:grpSpPr>
        <p:pic>
          <p:nvPicPr>
            <p:cNvPr id="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4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124246" y="533400"/>
            <a:ext cx="2116028" cy="1676400"/>
            <a:chOff x="3124200" y="533400"/>
            <a:chExt cx="2116028" cy="1676400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9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5334046" y="533400"/>
            <a:ext cx="1913156" cy="1483399"/>
            <a:chOff x="5334000" y="533400"/>
            <a:chExt cx="1913156" cy="1483399"/>
          </a:xfrm>
        </p:grpSpPr>
        <p:grpSp>
          <p:nvGrpSpPr>
            <p:cNvPr id="103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04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6934246" y="1524000"/>
            <a:ext cx="1795684" cy="1530729"/>
            <a:chOff x="6934200" y="1524000"/>
            <a:chExt cx="1795684" cy="1530729"/>
          </a:xfrm>
        </p:grpSpPr>
        <p:grpSp>
          <p:nvGrpSpPr>
            <p:cNvPr id="110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1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1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6" name="Group 115"/>
          <p:cNvGrpSpPr/>
          <p:nvPr/>
        </p:nvGrpSpPr>
        <p:grpSpPr>
          <a:xfrm>
            <a:off x="6248446" y="4038600"/>
            <a:ext cx="1140056" cy="1470026"/>
            <a:chOff x="6248400" y="4038600"/>
            <a:chExt cx="1140056" cy="1470026"/>
          </a:xfrm>
        </p:grpSpPr>
        <p:pic>
          <p:nvPicPr>
            <p:cNvPr id="117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8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4343446" y="3276600"/>
            <a:ext cx="1607726" cy="1572090"/>
            <a:chOff x="4343400" y="3276600"/>
            <a:chExt cx="1607726" cy="1572090"/>
          </a:xfrm>
        </p:grpSpPr>
        <p:pic>
          <p:nvPicPr>
            <p:cNvPr id="12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Box 122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573297" y="4495800"/>
            <a:ext cx="1189749" cy="1452946"/>
            <a:chOff x="7573251" y="4495800"/>
            <a:chExt cx="1189749" cy="1452946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6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552778" y="4876800"/>
            <a:ext cx="1467068" cy="1457326"/>
            <a:chOff x="4552732" y="4876800"/>
            <a:chExt cx="1467068" cy="1457326"/>
          </a:xfrm>
        </p:grpSpPr>
        <p:pic>
          <p:nvPicPr>
            <p:cNvPr id="130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1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2362246" y="3657600"/>
            <a:ext cx="1402948" cy="2220402"/>
            <a:chOff x="2362200" y="3657600"/>
            <a:chExt cx="1402948" cy="2220402"/>
          </a:xfrm>
        </p:grpSpPr>
        <p:pic>
          <p:nvPicPr>
            <p:cNvPr id="135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36" name="TextBox 135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3446" y="4050268"/>
            <a:ext cx="1524000" cy="1969532"/>
            <a:chOff x="533400" y="4050268"/>
            <a:chExt cx="1524000" cy="1969532"/>
          </a:xfrm>
        </p:grpSpPr>
        <p:pic>
          <p:nvPicPr>
            <p:cNvPr id="13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TextBox 13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934246" y="3212154"/>
            <a:ext cx="1838966" cy="1283646"/>
            <a:chOff x="6934200" y="3212154"/>
            <a:chExt cx="1838966" cy="1283646"/>
          </a:xfrm>
        </p:grpSpPr>
        <p:pic>
          <p:nvPicPr>
            <p:cNvPr id="141" name="Picture 140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>
            <a:normAutofit/>
          </a:bodyPr>
          <a:lstStyle/>
          <a:p>
            <a:r>
              <a:rPr lang="en-US" b="0" dirty="0" smtClean="0"/>
              <a:t>Hardware Driver</a:t>
            </a:r>
          </a:p>
          <a:p>
            <a:pPr lvl="1"/>
            <a:r>
              <a:rPr lang="en-US" b="0" dirty="0" smtClean="0"/>
              <a:t>Provides the a software interface to the hardware</a:t>
            </a:r>
          </a:p>
          <a:p>
            <a:pPr lvl="1"/>
            <a:r>
              <a:rPr lang="en-US" dirty="0" smtClean="0"/>
              <a:t>For NI it’s </a:t>
            </a:r>
            <a:r>
              <a:rPr lang="en-US" i="1" dirty="0" smtClean="0"/>
              <a:t>NI-</a:t>
            </a:r>
            <a:r>
              <a:rPr lang="en-US" i="1" dirty="0" err="1" smtClean="0"/>
              <a:t>DAQmx</a:t>
            </a:r>
            <a:endParaRPr lang="en-US" i="1" dirty="0" smtClean="0"/>
          </a:p>
          <a:p>
            <a:r>
              <a:rPr lang="en-US" b="0" dirty="0" smtClean="0"/>
              <a:t>NI-</a:t>
            </a:r>
            <a:r>
              <a:rPr lang="en-US" b="0" dirty="0" err="1" smtClean="0"/>
              <a:t>DAQmx</a:t>
            </a:r>
            <a:r>
              <a:rPr lang="en-US" b="0" dirty="0" smtClean="0"/>
              <a:t> terminology:</a:t>
            </a:r>
          </a:p>
          <a:p>
            <a:pPr lvl="1"/>
            <a:r>
              <a:rPr lang="en-US" dirty="0" smtClean="0"/>
              <a:t>Channel: a single interface, e.g. one AI channel, one counter-timer, etc.</a:t>
            </a:r>
          </a:p>
          <a:p>
            <a:pPr lvl="1"/>
            <a:r>
              <a:rPr lang="en-US" b="0" dirty="0" smtClean="0"/>
              <a:t>Task: A acquisition or generation of one or more data points on one or more channels of the same type.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Making your hardware work for you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smtClean="0"/>
              <a:t>NI Measurement and Automation Explorer (MAX)</a:t>
            </a:r>
          </a:p>
          <a:p>
            <a:pPr lvl="1"/>
            <a:r>
              <a:rPr lang="en-US" dirty="0" smtClean="0"/>
              <a:t>Central location for investigating NI Hardware and Software</a:t>
            </a:r>
          </a:p>
          <a:p>
            <a:r>
              <a:rPr lang="en-US" b="0" dirty="0" smtClean="0"/>
              <a:t>Allows for </a:t>
            </a:r>
            <a:r>
              <a:rPr lang="en-US" b="0" i="1" dirty="0" smtClean="0"/>
              <a:t>global </a:t>
            </a:r>
            <a:r>
              <a:rPr lang="en-US" b="0" dirty="0" smtClean="0"/>
              <a:t>(i.e. system-wide) channel and task creation</a:t>
            </a:r>
          </a:p>
          <a:p>
            <a:pPr lvl="1"/>
            <a:r>
              <a:rPr lang="en-US" dirty="0" smtClean="0"/>
              <a:t>Useful for fixed or infrequently-changed installations</a:t>
            </a:r>
          </a:p>
          <a:p>
            <a:pPr lvl="1"/>
            <a:endParaRPr lang="en-US" b="0" dirty="0" smtClean="0"/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5334000" cy="372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</a:t>
            </a:r>
            <a:r>
              <a:rPr lang="en-US" b="0" dirty="0" smtClean="0"/>
              <a:t>: Open a device for further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Configure</a:t>
            </a:r>
            <a:r>
              <a:rPr lang="en-US" b="0" dirty="0" smtClean="0"/>
              <a:t>: setup the task, including channel(s), range(s), timing, triggering, etc. for the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</a:t>
            </a:r>
            <a:r>
              <a:rPr lang="en-US" b="0" dirty="0" smtClean="0"/>
              <a:t>: Begin the acquisition (or generation)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Read/Write</a:t>
            </a:r>
            <a:r>
              <a:rPr lang="en-US" b="0" dirty="0" smtClean="0"/>
              <a:t>: read acquired data (or write data to be generated), typically repeatedly, until the task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Stop</a:t>
            </a:r>
            <a:r>
              <a:rPr lang="en-US" b="0" dirty="0" smtClean="0"/>
              <a:t>: stop the acquisition but do not close the device and free the resources associated with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</a:t>
            </a:r>
            <a:r>
              <a:rPr lang="en-US" b="0" dirty="0" smtClean="0"/>
              <a:t>: okay, now close the device and free the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Open, Configure, Start, Read/Write, Stop,</a:t>
            </a:r>
            <a:r>
              <a:rPr kumimoji="0" lang="en-US" sz="24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Close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5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 smtClean="0"/>
              <a:t>NI-</a:t>
            </a:r>
            <a:r>
              <a:rPr lang="en-US" b="0" dirty="0" err="1" smtClean="0"/>
              <a:t>DAQmx</a:t>
            </a:r>
            <a:r>
              <a:rPr lang="en-US" b="0" dirty="0" smtClean="0"/>
              <a:t> is “smart” and will attempt to do steps in the mantra that you “forget.”</a:t>
            </a:r>
          </a:p>
          <a:p>
            <a:r>
              <a:rPr lang="en-US" sz="1800" b="0" dirty="0" smtClean="0"/>
              <a:t>If you don’t configure the task, defaults are chosen</a:t>
            </a:r>
          </a:p>
          <a:p>
            <a:r>
              <a:rPr lang="en-US" sz="1800" b="0" dirty="0" smtClean="0"/>
              <a:t>If you don’t start the task before reading, it starts it when you attempt to perform the read</a:t>
            </a:r>
          </a:p>
          <a:p>
            <a:r>
              <a:rPr lang="en-US" sz="1800" b="0" dirty="0" smtClean="0"/>
              <a:t>If you don’t stop the task before closing it, it stops it for you</a:t>
            </a:r>
          </a:p>
          <a:p>
            <a:pPr>
              <a:buNone/>
            </a:pPr>
            <a:r>
              <a:rPr lang="en-US" b="0" dirty="0" smtClean="0"/>
              <a:t>For learners, especially, don’t “forget” to do any of the steps.</a:t>
            </a:r>
          </a:p>
          <a:p>
            <a:r>
              <a:rPr lang="en-US" sz="1800" b="0" dirty="0" smtClean="0"/>
              <a:t>Leads to muddled thinking</a:t>
            </a:r>
          </a:p>
          <a:p>
            <a:r>
              <a:rPr lang="en-US" sz="1800" b="0" dirty="0" smtClean="0"/>
              <a:t>May have unexpected results because the coder doesn’t understand what NI-</a:t>
            </a:r>
            <a:r>
              <a:rPr lang="en-US" sz="1800" b="0" dirty="0" err="1" smtClean="0"/>
              <a:t>DAQmx</a:t>
            </a:r>
            <a:r>
              <a:rPr lang="en-US" sz="1800" b="0" dirty="0" smtClean="0"/>
              <a:t> is doing under the hood.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 note about NI-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DAQmx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58674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Open, Configure, Start, Read/Write, Stop,</a:t>
            </a:r>
            <a:r>
              <a:rPr kumimoji="0" lang="en-US" sz="24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Close</a:t>
            </a: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DAQ: Generation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Convert digital data into analog waveforms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 generation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33800" y="1219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Analog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114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Digital Output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429397" y="5181203"/>
            <a:ext cx="22860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" y="40386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800" y="41148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Counter/Timers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ontent Placeholder 26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191000" cy="2362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Use a digital-to-analog converter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sound, system excitation, motor control</a:t>
            </a:r>
          </a:p>
        </p:txBody>
      </p:sp>
      <p:sp>
        <p:nvSpPr>
          <p:cNvPr id="42" name="Content Placeholder 26"/>
          <p:cNvSpPr>
            <a:spLocks noGrp="1"/>
          </p:cNvSpPr>
          <p:nvPr>
            <p:ph sz="half" idx="1"/>
          </p:nvPr>
        </p:nvSpPr>
        <p:spPr>
          <a:xfrm>
            <a:off x="228600" y="44958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Single-shot or timed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Single bit or bus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Generating a slow trigger, controlling an LED, controlling a bus</a:t>
            </a:r>
          </a:p>
        </p:txBody>
      </p:sp>
      <p:sp>
        <p:nvSpPr>
          <p:cNvPr id="46" name="Content Placeholder 26"/>
          <p:cNvSpPr>
            <a:spLocks noGrp="1"/>
          </p:cNvSpPr>
          <p:nvPr>
            <p:ph sz="half" idx="1"/>
          </p:nvPr>
        </p:nvSpPr>
        <p:spPr>
          <a:xfrm>
            <a:off x="4572000" y="4419600"/>
            <a:ext cx="4343400" cy="167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smtClean="0"/>
              <a:t>Control timing</a:t>
            </a:r>
          </a:p>
          <a:p>
            <a:pPr>
              <a:spcBef>
                <a:spcPts val="600"/>
              </a:spcBef>
            </a:pPr>
            <a:r>
              <a:rPr lang="en-US" sz="1600" b="0" dirty="0" smtClean="0"/>
              <a:t>Examples: Pulse train generation, delay generation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57200" y="5791200"/>
            <a:ext cx="3838830" cy="762000"/>
            <a:chOff x="1190370" y="5715000"/>
            <a:chExt cx="3838830" cy="762000"/>
          </a:xfrm>
        </p:grpSpPr>
        <p:sp>
          <p:nvSpPr>
            <p:cNvPr id="47" name="TextBox 46"/>
            <p:cNvSpPr txBox="1"/>
            <p:nvPr/>
          </p:nvSpPr>
          <p:spPr>
            <a:xfrm>
              <a:off x="1190370" y="5867400"/>
              <a:ext cx="4860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 or 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48" name="Elbow Connector 47"/>
            <p:cNvCxnSpPr/>
            <p:nvPr/>
          </p:nvCxnSpPr>
          <p:spPr>
            <a:xfrm>
              <a:off x="3810000" y="5715000"/>
              <a:ext cx="1219200" cy="4572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/>
            <p:cNvSpPr/>
            <p:nvPr/>
          </p:nvSpPr>
          <p:spPr>
            <a:xfrm>
              <a:off x="1828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3352800" y="5876925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93"/>
            <p:cNvGrpSpPr/>
            <p:nvPr/>
          </p:nvGrpSpPr>
          <p:grpSpPr>
            <a:xfrm>
              <a:off x="2286000" y="5753100"/>
              <a:ext cx="952500" cy="723900"/>
              <a:chOff x="2286000" y="5753100"/>
              <a:chExt cx="952500" cy="723900"/>
            </a:xfrm>
          </p:grpSpPr>
          <p:grpSp>
            <p:nvGrpSpPr>
              <p:cNvPr id="53" name="Group 35"/>
              <p:cNvGrpSpPr/>
              <p:nvPr/>
            </p:nvGrpSpPr>
            <p:grpSpPr>
              <a:xfrm>
                <a:off x="2286000" y="5753100"/>
                <a:ext cx="952500" cy="476250"/>
                <a:chOff x="1676400" y="4648200"/>
                <a:chExt cx="2095500" cy="1047751"/>
              </a:xfrm>
            </p:grpSpPr>
            <p:pic>
              <p:nvPicPr>
                <p:cNvPr id="55" name="Picture 8" descr="http://upload.wikimedia.org/wikipedia/commons/thumb/7/75/Digital_buffer.svg/220px-Digital_buffer.svg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676400" y="4648200"/>
                  <a:ext cx="2095500" cy="1047751"/>
                </a:xfrm>
                <a:prstGeom prst="rect">
                  <a:avLst/>
                </a:prstGeom>
                <a:noFill/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2514600" y="5029201"/>
                  <a:ext cx="152401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82332" y="6200001"/>
                <a:ext cx="565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Buffer</a:t>
                </a:r>
                <a:endParaRPr lang="en-US" sz="1200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4800600" y="5638800"/>
            <a:ext cx="4013558" cy="734199"/>
            <a:chOff x="4876800" y="5638800"/>
            <a:chExt cx="4013558" cy="734199"/>
          </a:xfrm>
        </p:grpSpPr>
        <p:pic>
          <p:nvPicPr>
            <p:cNvPr id="58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04"/>
            <a:stretch>
              <a:fillRect/>
            </a:stretch>
          </p:blipFill>
          <p:spPr bwMode="auto">
            <a:xfrm>
              <a:off x="4876800" y="5713006"/>
              <a:ext cx="1981200" cy="478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60" name="Group 63"/>
            <p:cNvGrpSpPr/>
            <p:nvPr/>
          </p:nvGrpSpPr>
          <p:grpSpPr>
            <a:xfrm>
              <a:off x="7010400" y="5761910"/>
              <a:ext cx="1066800" cy="381000"/>
              <a:chOff x="7010400" y="5638800"/>
              <a:chExt cx="1066800" cy="381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7315200" y="5638800"/>
                <a:ext cx="457200" cy="381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555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rot="10800000">
                <a:off x="7010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0800000" flipH="1">
                <a:off x="7772400" y="5828506"/>
                <a:ext cx="304800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95"/>
            <p:cNvGrpSpPr/>
            <p:nvPr/>
          </p:nvGrpSpPr>
          <p:grpSpPr>
            <a:xfrm>
              <a:off x="8229600" y="5638800"/>
              <a:ext cx="660758" cy="627221"/>
              <a:chOff x="8229600" y="5638800"/>
              <a:chExt cx="660758" cy="62722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8229600" y="5638800"/>
                <a:ext cx="6607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4, 5, 6, …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8229600" y="6019800"/>
                <a:ext cx="4972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Calibri" pitchFamily="34" charset="0"/>
                    <a:ea typeface="Dotum" pitchFamily="34" charset="-127"/>
                    <a:cs typeface="Courier New" pitchFamily="49" charset="0"/>
                  </a:rPr>
                  <a:t>10 ms</a:t>
                </a:r>
                <a:endParaRPr lang="en-US" sz="1000" dirty="0">
                  <a:latin typeface="Calibri" pitchFamily="34" charset="0"/>
                  <a:ea typeface="Dotum" pitchFamily="34" charset="-127"/>
                  <a:cs typeface="Courier New" pitchFamily="49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797550" y="5829300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 ms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6294802" y="5948005"/>
              <a:ext cx="118698" cy="8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rot="10800000" flipV="1">
              <a:off x="5715000" y="5952409"/>
              <a:ext cx="1524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282102" y="5951180"/>
              <a:ext cx="118698" cy="2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010400" y="6096000"/>
              <a:ext cx="110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Counter/Timer</a:t>
              </a:r>
              <a:endParaRPr lang="en-US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762000" y="2514600"/>
            <a:ext cx="7391400" cy="1374458"/>
            <a:chOff x="1143000" y="2533710"/>
            <a:chExt cx="7391400" cy="1374458"/>
          </a:xfrm>
        </p:grpSpPr>
        <p:pic>
          <p:nvPicPr>
            <p:cNvPr id="78" name="Picture 4" descr="C:\Users\Jason\AppData\Local\Microsoft\Windows\INetCache\IE\VIKXF24J\sinewave2[1]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3000" y="2790885"/>
              <a:ext cx="1828800" cy="860108"/>
            </a:xfrm>
            <a:prstGeom prst="rect">
              <a:avLst/>
            </a:prstGeom>
            <a:noFill/>
          </p:spPr>
        </p:pic>
        <p:pic>
          <p:nvPicPr>
            <p:cNvPr id="79" name="Picture 6" descr="http://www.ibiblio.org/kuphaldt/electricCircuits/Digital/04249.png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2533710"/>
              <a:ext cx="1981200" cy="1374458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 flipH="1">
              <a:off x="5925994" y="3020884"/>
              <a:ext cx="2608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101110110100 101110100101 011001100101</a:t>
              </a:r>
            </a:p>
            <a:p>
              <a:r>
                <a:rPr lang="en-US" sz="1000" dirty="0" smtClean="0">
                  <a:latin typeface="Calibri" pitchFamily="34" charset="0"/>
                  <a:ea typeface="Dotum" pitchFamily="34" charset="-127"/>
                  <a:cs typeface="Courier New" pitchFamily="49" charset="0"/>
                </a:rPr>
                <a:t>110011000101 011100101010 110110001000</a:t>
              </a:r>
              <a:endParaRPr lang="en-US" sz="1000" dirty="0">
                <a:latin typeface="Calibri" pitchFamily="34" charset="0"/>
                <a:ea typeface="Dotum" pitchFamily="34" charset="-127"/>
                <a:cs typeface="Courier New" pitchFamily="49" charset="0"/>
              </a:endParaRPr>
            </a:p>
          </p:txBody>
        </p:sp>
        <p:sp>
          <p:nvSpPr>
            <p:cNvPr id="82" name="Right Arrow 81"/>
            <p:cNvSpPr/>
            <p:nvPr/>
          </p:nvSpPr>
          <p:spPr>
            <a:xfrm flipH="1">
              <a:off x="31242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ight Arrow 82"/>
            <p:cNvSpPr/>
            <p:nvPr/>
          </p:nvSpPr>
          <p:spPr>
            <a:xfrm flipH="1">
              <a:off x="5562600" y="3106639"/>
              <a:ext cx="304800" cy="228600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Timed Analog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286000"/>
          </a:xfrm>
        </p:spPr>
        <p:txBody>
          <a:bodyPr>
            <a:normAutofit/>
          </a:bodyPr>
          <a:lstStyle/>
          <a:p>
            <a:r>
              <a:rPr lang="en-US" b="0" dirty="0" smtClean="0"/>
              <a:t>Uses system clock</a:t>
            </a:r>
          </a:p>
          <a:p>
            <a:pPr lvl="1"/>
            <a:r>
              <a:rPr lang="en-US" b="0" dirty="0" smtClean="0"/>
              <a:t>Best timing ~ 1 ms period on modern, non-RT </a:t>
            </a:r>
            <a:r>
              <a:rPr lang="en-US" b="0" dirty="0" err="1" smtClean="0"/>
              <a:t>OSes</a:t>
            </a:r>
            <a:endParaRPr lang="en-US" b="0" dirty="0" smtClean="0"/>
          </a:p>
          <a:p>
            <a:r>
              <a:rPr lang="en-US" b="0" dirty="0" smtClean="0"/>
              <a:t>Subject to jitter due to processor multitasking</a:t>
            </a:r>
          </a:p>
          <a:p>
            <a:r>
              <a:rPr lang="en-US" b="0" dirty="0" smtClean="0"/>
              <a:t>Must be used for process control systems</a:t>
            </a:r>
          </a:p>
          <a:p>
            <a:pPr lvl="1"/>
            <a:r>
              <a:rPr lang="en-US" b="0" dirty="0" smtClean="0"/>
              <a:t>Maybe you should consider an RT system?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05200"/>
            <a:ext cx="66960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114800" y="3440668"/>
            <a:ext cx="390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Example: Voltage - SW timed Input.vi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Timing: Jitter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2286000"/>
          </a:xfrm>
        </p:spPr>
        <p:txBody>
          <a:bodyPr>
            <a:normAutofit/>
          </a:bodyPr>
          <a:lstStyle/>
          <a:p>
            <a:r>
              <a:rPr lang="en-US" b="0" dirty="0" smtClean="0"/>
              <a:t>Show jitter example</a:t>
            </a:r>
          </a:p>
          <a:p>
            <a:pPr lvl="1"/>
            <a:endParaRPr lang="en-US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Samples, Hardware Timed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/>
          </a:bodyPr>
          <a:lstStyle/>
          <a:p>
            <a:r>
              <a:rPr lang="en-US" b="0" dirty="0" smtClean="0"/>
              <a:t>To relieve jitter and free up the process, let the DAQ card handle the timing</a:t>
            </a:r>
          </a:p>
          <a:p>
            <a:r>
              <a:rPr lang="en-US" b="0" dirty="0" smtClean="0"/>
              <a:t>We must now configure the channel timing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DAQmx</a:t>
            </a:r>
            <a:r>
              <a:rPr lang="en-US" dirty="0" smtClean="0"/>
              <a:t> Timing.vi</a:t>
            </a:r>
          </a:p>
          <a:p>
            <a:pPr lvl="1"/>
            <a:r>
              <a:rPr lang="en-US" b="0" dirty="0" smtClean="0"/>
              <a:t>Specify:</a:t>
            </a:r>
          </a:p>
          <a:p>
            <a:pPr lvl="2"/>
            <a:r>
              <a:rPr lang="en-US" dirty="0" smtClean="0"/>
              <a:t>Timing type (Finite samples in this case)</a:t>
            </a:r>
          </a:p>
          <a:p>
            <a:pPr lvl="2"/>
            <a:r>
              <a:rPr lang="en-US" dirty="0" smtClean="0"/>
              <a:t>Frequency</a:t>
            </a:r>
          </a:p>
          <a:p>
            <a:pPr lvl="2"/>
            <a:r>
              <a:rPr lang="en-US" b="0" dirty="0" smtClean="0"/>
              <a:t>Number of samples</a:t>
            </a:r>
          </a:p>
          <a:p>
            <a:pPr lvl="2"/>
            <a:r>
              <a:rPr lang="en-US" dirty="0" smtClean="0"/>
              <a:t>Timing source*</a:t>
            </a:r>
          </a:p>
          <a:p>
            <a:pPr lvl="2"/>
            <a:endParaRPr lang="en-US" b="0" dirty="0" smtClean="0"/>
          </a:p>
          <a:p>
            <a:pPr>
              <a:buNone/>
            </a:pPr>
            <a:r>
              <a:rPr lang="en-US" b="0" dirty="0" smtClean="0"/>
              <a:t>*</a:t>
            </a:r>
            <a:r>
              <a:rPr lang="en-US" sz="1800" b="0" dirty="0" smtClean="0"/>
              <a:t>Timing source allows one to use an external clock rather than an internal clock. This is useful for clocking in data based on external events signals, e.g. an encoder pulse, a clock from another DAQ task (e.g. analog output) or an external instrument.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Samples, Hardware Timed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553202" cy="497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6" cy="4251359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248400"/>
            <a:ext cx="4663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*This is still a simplification of the real architecture. Sorry.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5" cy="4251359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w/o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00200"/>
            <a:ext cx="6075285" cy="4251358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w/o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667000"/>
            <a:ext cx="2743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 Reads w/ CPU </a:t>
            </a:r>
            <a:r>
              <a:rPr lang="en-US" sz="1400" b="1" i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at our leisure</a:t>
            </a:r>
            <a:endParaRPr lang="en-US" sz="1400" b="1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DMA better than PIO?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8" name="Content Placeholder 7" descr="DMA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1" y="1600200"/>
            <a:ext cx="6075283" cy="4251358"/>
          </a:xfrm>
        </p:spPr>
      </p:pic>
      <p:sp>
        <p:nvSpPr>
          <p:cNvPr id="10" name="TextBox 9"/>
          <p:cNvSpPr txBox="1"/>
          <p:nvPr/>
        </p:nvSpPr>
        <p:spPr>
          <a:xfrm>
            <a:off x="304800" y="1905000"/>
            <a:ext cx="1943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DD6205"/>
                </a:solidFill>
                <a:latin typeface="Arial" pitchFamily="34" charset="0"/>
                <a:cs typeface="Arial" pitchFamily="34" charset="0"/>
              </a:rPr>
              <a:t>1 Configuration Step</a:t>
            </a:r>
            <a:endParaRPr lang="en-US" sz="1400" b="1" dirty="0">
              <a:solidFill>
                <a:srgbClr val="DD620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Reads w/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2667000"/>
            <a:ext cx="15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 Writes w/ CPU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3048000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N Reads w/ CPU</a:t>
            </a:r>
            <a:endParaRPr lang="en-US" sz="1400" b="1" dirty="0">
              <a:solidFill>
                <a:srgbClr val="FF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50520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All must be on time!</a:t>
            </a:r>
            <a:endParaRPr lang="en-US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Sampling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Acquiring data </a:t>
            </a:r>
            <a:r>
              <a:rPr kumimoji="0" lang="en-US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forever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447800"/>
            <a:ext cx="82296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But how will I graduate?</a:t>
            </a:r>
            <a:endParaRPr kumimoji="0" lang="en-US" sz="14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167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87642"/>
            <a:ext cx="7315200" cy="463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4724400" y="2286000"/>
            <a:ext cx="3886200" cy="2133600"/>
            <a:chOff x="4724400" y="2286000"/>
            <a:chExt cx="3886200" cy="21336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2286000"/>
              <a:ext cx="388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Specify number of samples to read.</a:t>
              </a:r>
            </a:p>
            <a:p>
              <a:r>
                <a:rPr lang="en-US" sz="1400" dirty="0" smtClean="0">
                  <a:latin typeface="Arial" pitchFamily="34" charset="0"/>
                  <a:cs typeface="Arial" pitchFamily="34" charset="0"/>
                </a:rPr>
                <a:t>Defaults to “all available.”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4419600" y="3352800"/>
              <a:ext cx="1524000" cy="609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752600"/>
            <a:ext cx="6863726" cy="452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2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3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5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9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0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1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2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3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4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5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6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7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8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9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1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2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3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4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219200" y="609600"/>
            <a:ext cx="1901984" cy="1724026"/>
            <a:chOff x="1219200" y="609600"/>
            <a:chExt cx="1901984" cy="1724026"/>
          </a:xfrm>
        </p:grpSpPr>
        <p:pic>
          <p:nvPicPr>
            <p:cNvPr id="7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1752600"/>
            <a:ext cx="6863724" cy="4521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1786124"/>
            <a:ext cx="6863724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887" y="1786124"/>
            <a:ext cx="6761951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Circular Buffering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696" y="1786124"/>
            <a:ext cx="6106333" cy="445483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really happening?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ea typeface="+mj-ea"/>
                <a:cs typeface="Arial" pitchFamily="34" charset="0"/>
              </a:rPr>
              <a:t>Circular buffer overflows</a:t>
            </a:r>
            <a:endParaRPr kumimoji="0" lang="en-US" sz="20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" name="Content Placeholder 13" descr="Circ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696" y="1950593"/>
            <a:ext cx="6106333" cy="4125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39719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Use </a:t>
            </a:r>
            <a:r>
              <a:rPr lang="en-US" b="0" i="1" dirty="0" smtClean="0"/>
              <a:t>triggering</a:t>
            </a:r>
            <a:r>
              <a:rPr lang="en-US" b="0" dirty="0" smtClean="0"/>
              <a:t> to delay the start of acquisition until a certain event occurs</a:t>
            </a:r>
          </a:p>
          <a:p>
            <a:r>
              <a:rPr lang="en-US" b="0" dirty="0" smtClean="0"/>
              <a:t>Common Types:</a:t>
            </a:r>
          </a:p>
          <a:p>
            <a:pPr lvl="1"/>
            <a:r>
              <a:rPr lang="en-US" b="1" dirty="0" smtClean="0"/>
              <a:t>Digital start trigger: </a:t>
            </a:r>
            <a:r>
              <a:rPr lang="en-US" b="0" dirty="0" smtClean="0"/>
              <a:t>start when a rising or falling edge of a TTL (0-5 V) signal is detected</a:t>
            </a:r>
          </a:p>
          <a:p>
            <a:pPr lvl="1"/>
            <a:r>
              <a:rPr lang="en-US" b="1" dirty="0" smtClean="0"/>
              <a:t>Analog start trigger: </a:t>
            </a:r>
            <a:r>
              <a:rPr lang="en-US" dirty="0" smtClean="0"/>
              <a:t>start when a signal’s voltage rises above or falls below a certain level</a:t>
            </a:r>
          </a:p>
          <a:p>
            <a:pPr lvl="1"/>
            <a:r>
              <a:rPr lang="en-US" b="1" dirty="0" smtClean="0"/>
              <a:t>Digital reference trigger: </a:t>
            </a:r>
            <a:r>
              <a:rPr lang="en-US" dirty="0" smtClean="0"/>
              <a:t>similar to digital start, but may acquire pre-trigger samples</a:t>
            </a:r>
          </a:p>
          <a:p>
            <a:pPr lvl="1"/>
            <a:r>
              <a:rPr lang="en-US" b="1" dirty="0" smtClean="0"/>
              <a:t>Analog reference trigger:</a:t>
            </a:r>
            <a:r>
              <a:rPr lang="en-US" dirty="0" smtClean="0"/>
              <a:t> similar to analog start, but with pre-trigger samples</a:t>
            </a:r>
            <a:endParaRPr lang="en-US" b="1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86200"/>
            <a:ext cx="3648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4714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447800"/>
            <a:ext cx="36480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3886200"/>
            <a:ext cx="36385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Start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Show Digital – Finite Input Example</a:t>
            </a:r>
            <a:endParaRPr lang="en-US" b="1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7" name="Picture 2" descr="Image result for mous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75" y="990600"/>
            <a:ext cx="542925" cy="54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Wrong polarity</a:t>
            </a:r>
          </a:p>
          <a:p>
            <a:pPr lvl="1"/>
            <a:r>
              <a:rPr lang="en-US" dirty="0" smtClean="0"/>
              <a:t>Triggers look for rising or falling edges (or sometimes either)</a:t>
            </a:r>
            <a:endParaRPr lang="en-US" b="0" dirty="0" smtClean="0"/>
          </a:p>
          <a:p>
            <a:r>
              <a:rPr lang="en-US" b="0" dirty="0" smtClean="0"/>
              <a:t>Wrong voltage</a:t>
            </a:r>
          </a:p>
          <a:p>
            <a:pPr lvl="1"/>
            <a:r>
              <a:rPr lang="en-US" dirty="0" smtClean="0"/>
              <a:t>Digital logic operates on specific voltage levels</a:t>
            </a:r>
          </a:p>
          <a:p>
            <a:r>
              <a:rPr lang="en-US" b="0" dirty="0" smtClean="0"/>
              <a:t>Glitches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4419600" cy="4830763"/>
          </a:xfrm>
        </p:spPr>
        <p:txBody>
          <a:bodyPr/>
          <a:lstStyle/>
          <a:p>
            <a:r>
              <a:rPr lang="en-US" b="0" dirty="0" smtClean="0"/>
              <a:t>Convert real world data into something that can be measured by a data acquisition device</a:t>
            </a:r>
          </a:p>
          <a:p>
            <a:pPr lvl="1"/>
            <a:r>
              <a:rPr lang="en-US" i="1" dirty="0" smtClean="0"/>
              <a:t>Voltage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Resistance</a:t>
            </a:r>
          </a:p>
          <a:p>
            <a:r>
              <a:rPr lang="en-US" b="0" dirty="0" smtClean="0"/>
              <a:t>Input is related to output by a calibration curve or scale</a:t>
            </a:r>
          </a:p>
          <a:p>
            <a:pPr lvl="1"/>
            <a:r>
              <a:rPr lang="en-US" dirty="0" smtClean="0"/>
              <a:t>(for analog transducers)</a:t>
            </a:r>
            <a:endParaRPr lang="en-US" b="0" dirty="0" smtClean="0"/>
          </a:p>
          <a:p>
            <a:r>
              <a:rPr lang="en-US" b="0" dirty="0" smtClean="0"/>
              <a:t>Also called sensors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59" y="2667000"/>
            <a:ext cx="3030982" cy="3590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Image result for photodi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photodiod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photodiod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Image result for photodiod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0" descr="Image result for photodiod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Image result for photodiod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94" name="Picture 14" descr="FGAP71 - GaP Photodiode, 1 ns Rise Time, 150-550 nm, 2.2 mm × 2.2 mm Active Ar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92233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69749" y="2274332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calibration curve for a photodiode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108546" name="Picture 2" descr="alt tex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828800"/>
            <a:ext cx="1143000" cy="3810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28600" y="6248400"/>
            <a:ext cx="4115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https://learn.sparkfun.com/tutorials/logic-levels/ttl-logic-levels</a:t>
            </a:r>
            <a:endParaRPr lang="en-US" sz="1000" dirty="0"/>
          </a:p>
        </p:txBody>
      </p:sp>
      <p:graphicFrame>
        <p:nvGraphicFramePr>
          <p:cNvPr id="11" name="Content Placeholder 16"/>
          <p:cNvGraphicFramePr>
            <a:graphicFrameLocks noGrp="1"/>
          </p:cNvGraphicFramePr>
          <p:nvPr>
            <p:ph idx="1"/>
          </p:nvPr>
        </p:nvGraphicFramePr>
        <p:xfrm>
          <a:off x="1905000" y="2438400"/>
          <a:ext cx="6781802" cy="24942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066801"/>
                <a:gridCol w="3581400"/>
                <a:gridCol w="9144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LVTTL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cc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Supply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Logic-high output voltage 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Logic-high input voltage minimum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2.0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2.0</a:t>
                      </a:r>
                      <a:endParaRPr lang="en-US" baseline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</a:t>
                      </a:r>
                      <a:r>
                        <a:rPr lang="en-US" baseline="0" dirty="0" smtClean="0"/>
                        <a:t>-low input voltage 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0.8</a:t>
                      </a:r>
                    </a:p>
                    <a:p>
                      <a:pPr marL="176213" indent="-176213" algn="r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 algn="ctr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V</a:t>
                      </a:r>
                      <a:r>
                        <a:rPr lang="en-US" baseline="-25000" dirty="0" smtClean="0"/>
                        <a:t>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Logic-low output</a:t>
                      </a:r>
                      <a:r>
                        <a:rPr lang="en-US" baseline="0" dirty="0" smtClean="0"/>
                        <a:t> voltage 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 algn="r">
                        <a:buFont typeface="Arial" pitchFamily="34" charset="0"/>
                        <a:buNone/>
                      </a:pPr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57600" y="1143000"/>
            <a:ext cx="16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TTL Logic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http://www.interfacebus.com/voltage_LV_threshold.html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6680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logic levels</a:t>
            </a:r>
            <a:endParaRPr lang="en-US" dirty="0"/>
          </a:p>
        </p:txBody>
      </p:sp>
      <p:pic>
        <p:nvPicPr>
          <p:cNvPr id="150530" name="Picture 2" descr="LV Switching Lev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447800"/>
            <a:ext cx="6687083" cy="4678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140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Figures from Texas Instruments SN74LV4T125 Datasheet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1066800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solve level problems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602163"/>
          </a:xfrm>
        </p:spPr>
        <p:txBody>
          <a:bodyPr/>
          <a:lstStyle/>
          <a:p>
            <a:r>
              <a:rPr lang="en-US" b="0" dirty="0" smtClean="0"/>
              <a:t>Ignore it</a:t>
            </a:r>
          </a:p>
          <a:p>
            <a:pPr lvl="1"/>
            <a:r>
              <a:rPr lang="en-US" dirty="0" smtClean="0"/>
              <a:t>Some voltage levels are cross-compatible, e.g. most TTL and LVTTL</a:t>
            </a:r>
          </a:p>
          <a:p>
            <a:pPr lvl="1"/>
            <a:r>
              <a:rPr lang="en-US" b="1" i="1" dirty="0" smtClean="0">
                <a:solidFill>
                  <a:schemeClr val="accent2"/>
                </a:solidFill>
              </a:rPr>
              <a:t>However—if at all possible, check all output levels before connecting to the input</a:t>
            </a:r>
          </a:p>
          <a:p>
            <a:r>
              <a:rPr lang="en-US" b="0" dirty="0" smtClean="0"/>
              <a:t>Use level-shifter circuit (voltage level translation)</a:t>
            </a:r>
          </a:p>
          <a:p>
            <a:pPr lvl="1"/>
            <a:r>
              <a:rPr lang="en-US" dirty="0" smtClean="0"/>
              <a:t>e.g. SN74LV4T125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86200"/>
            <a:ext cx="33147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886200"/>
            <a:ext cx="3914775" cy="22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Digital Triggers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6248400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 http://www.interfacebus.com/voltage_LV_threshold.html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66800"/>
            <a:ext cx="9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Glitches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1143000"/>
            <a:ext cx="4191000" cy="487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Open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Configure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Start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Read/Write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Stop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Close</a:t>
            </a:r>
            <a:endParaRPr kumimoji="0" lang="en-US" sz="360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371600"/>
            <a:ext cx="1807369" cy="62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133600"/>
            <a:ext cx="2143125" cy="80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048000"/>
            <a:ext cx="100012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657600"/>
            <a:ext cx="1993106" cy="77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572000"/>
            <a:ext cx="1014413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53000" y="5334000"/>
            <a:ext cx="1057275" cy="43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ircular Arrow 68"/>
          <p:cNvSpPr/>
          <p:nvPr/>
        </p:nvSpPr>
        <p:spPr>
          <a:xfrm>
            <a:off x="990600" y="1066800"/>
            <a:ext cx="7162800" cy="4876800"/>
          </a:xfrm>
          <a:prstGeom prst="circularArrow">
            <a:avLst>
              <a:gd name="adj1" fmla="val 13937"/>
              <a:gd name="adj2" fmla="val 952624"/>
              <a:gd name="adj3" fmla="val 8800799"/>
              <a:gd name="adj4" fmla="val 11941561"/>
              <a:gd name="adj5" fmla="val 15132"/>
            </a:avLst>
          </a:prstGeom>
          <a:gradFill flip="none" rotWithShape="1">
            <a:gsLst>
              <a:gs pos="0">
                <a:srgbClr val="000082">
                  <a:alpha val="50000"/>
                </a:srgbClr>
              </a:gs>
              <a:gs pos="30000">
                <a:srgbClr val="66008F">
                  <a:alpha val="50000"/>
                </a:srgbClr>
              </a:gs>
              <a:gs pos="64999">
                <a:srgbClr val="BA0066">
                  <a:alpha val="50000"/>
                </a:srgbClr>
              </a:gs>
              <a:gs pos="89999">
                <a:srgbClr val="FF0000">
                  <a:alpha val="50000"/>
                </a:srgbClr>
              </a:gs>
              <a:gs pos="100000">
                <a:srgbClr val="FF8200">
                  <a:alpha val="5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8854" name="AutoShape 6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6" name="AutoShape 8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0"/>
          <p:cNvGrpSpPr/>
          <p:nvPr/>
        </p:nvGrpSpPr>
        <p:grpSpPr>
          <a:xfrm>
            <a:off x="498140" y="533400"/>
            <a:ext cx="8275026" cy="5800726"/>
            <a:chOff x="498140" y="533400"/>
            <a:chExt cx="8275026" cy="5800726"/>
          </a:xfrm>
        </p:grpSpPr>
        <p:grpSp>
          <p:nvGrpSpPr>
            <p:cNvPr id="3" name="Group 73"/>
            <p:cNvGrpSpPr/>
            <p:nvPr/>
          </p:nvGrpSpPr>
          <p:grpSpPr>
            <a:xfrm>
              <a:off x="498140" y="1752600"/>
              <a:ext cx="1559260" cy="1907977"/>
              <a:chOff x="498140" y="1752600"/>
              <a:chExt cx="1559260" cy="1907977"/>
            </a:xfrm>
          </p:grpSpPr>
          <p:pic>
            <p:nvPicPr>
              <p:cNvPr id="2066" name="Picture 18" descr="https://booksntea.files.wordpress.com/2011/03/keep-calm-and-carry-on-mug-larg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62000" y="1752600"/>
                <a:ext cx="1295400" cy="1295400"/>
              </a:xfrm>
              <a:prstGeom prst="rect">
                <a:avLst/>
              </a:prstGeom>
              <a:noFill/>
            </p:spPr>
          </p:pic>
          <p:grpSp>
            <p:nvGrpSpPr>
              <p:cNvPr id="4" name="Group 72"/>
              <p:cNvGrpSpPr/>
              <p:nvPr/>
            </p:nvGrpSpPr>
            <p:grpSpPr>
              <a:xfrm>
                <a:off x="498140" y="3048000"/>
                <a:ext cx="1556836" cy="612577"/>
                <a:chOff x="498140" y="3048000"/>
                <a:chExt cx="1556836" cy="612577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498140" y="3048000"/>
                  <a:ext cx="1556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Phenomenon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10574" y="3352800"/>
                  <a:ext cx="1331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Cooling of Tea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71"/>
            <p:cNvGrpSpPr/>
            <p:nvPr/>
          </p:nvGrpSpPr>
          <p:grpSpPr>
            <a:xfrm>
              <a:off x="1219200" y="609600"/>
              <a:ext cx="1901984" cy="1724026"/>
              <a:chOff x="1219200" y="609600"/>
              <a:chExt cx="1901984" cy="1724026"/>
            </a:xfrm>
          </p:grpSpPr>
          <p:pic>
            <p:nvPicPr>
              <p:cNvPr id="2056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219200" y="1066800"/>
                <a:ext cx="1901984" cy="1266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70"/>
              <p:cNvGrpSpPr/>
              <p:nvPr/>
            </p:nvGrpSpPr>
            <p:grpSpPr>
              <a:xfrm>
                <a:off x="1559259" y="609600"/>
                <a:ext cx="1343060" cy="612577"/>
                <a:chOff x="1559259" y="609600"/>
                <a:chExt cx="1343060" cy="612577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559259" y="609600"/>
                  <a:ext cx="1343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Transducer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566985" y="914400"/>
                  <a:ext cx="13276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Thermocouple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Group 69"/>
            <p:cNvGrpSpPr/>
            <p:nvPr/>
          </p:nvGrpSpPr>
          <p:grpSpPr>
            <a:xfrm>
              <a:off x="3124200" y="533400"/>
              <a:ext cx="2116028" cy="1676400"/>
              <a:chOff x="3124200" y="533400"/>
              <a:chExt cx="2116028" cy="1676400"/>
            </a:xfrm>
          </p:grpSpPr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3352800" y="1066800"/>
                <a:ext cx="1230406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1" name="Group 36"/>
              <p:cNvGrpSpPr/>
              <p:nvPr/>
            </p:nvGrpSpPr>
            <p:grpSpPr>
              <a:xfrm>
                <a:off x="3124200" y="533400"/>
                <a:ext cx="2116028" cy="612577"/>
                <a:chOff x="3509063" y="533400"/>
                <a:chExt cx="2116028" cy="612577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3532179" y="533400"/>
                  <a:ext cx="2069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Signal Conditioner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09063" y="838200"/>
                  <a:ext cx="21160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Amplifier, Low pass filter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Group 74"/>
            <p:cNvGrpSpPr/>
            <p:nvPr/>
          </p:nvGrpSpPr>
          <p:grpSpPr>
            <a:xfrm>
              <a:off x="5334000" y="533400"/>
              <a:ext cx="1913156" cy="1483399"/>
              <a:chOff x="5334000" y="533400"/>
              <a:chExt cx="1913156" cy="1483399"/>
            </a:xfrm>
          </p:grpSpPr>
          <p:grpSp>
            <p:nvGrpSpPr>
              <p:cNvPr id="13" name="Group 25"/>
              <p:cNvGrpSpPr/>
              <p:nvPr/>
            </p:nvGrpSpPr>
            <p:grpSpPr>
              <a:xfrm>
                <a:off x="5334000" y="1143000"/>
                <a:ext cx="1676400" cy="873799"/>
                <a:chOff x="1752600" y="1295400"/>
                <a:chExt cx="4933950" cy="2571750"/>
              </a:xfrm>
            </p:grpSpPr>
            <p:pic>
              <p:nvPicPr>
                <p:cNvPr id="2055" name="Picture 7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1752600" y="1295400"/>
                  <a:ext cx="2371725" cy="2066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58" name="Picture 10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286000" y="1447800"/>
                  <a:ext cx="4400550" cy="2419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4" name="Group 37"/>
              <p:cNvGrpSpPr/>
              <p:nvPr/>
            </p:nvGrpSpPr>
            <p:grpSpPr>
              <a:xfrm>
                <a:off x="5497958" y="533400"/>
                <a:ext cx="1749198" cy="612577"/>
                <a:chOff x="3520621" y="533400"/>
                <a:chExt cx="1749198" cy="612577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3520621" y="533400"/>
                  <a:ext cx="1749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 Hardware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3635236" y="838200"/>
                  <a:ext cx="15199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NI </a:t>
                  </a:r>
                  <a:r>
                    <a:rPr lang="en-US" sz="1400" i="1" dirty="0" err="1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CompactDAQ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5" name="Group 75"/>
            <p:cNvGrpSpPr/>
            <p:nvPr/>
          </p:nvGrpSpPr>
          <p:grpSpPr>
            <a:xfrm>
              <a:off x="6934200" y="1524000"/>
              <a:ext cx="1795684" cy="1530729"/>
              <a:chOff x="6934200" y="1524000"/>
              <a:chExt cx="1795684" cy="1530729"/>
            </a:xfrm>
          </p:grpSpPr>
          <p:grpSp>
            <p:nvGrpSpPr>
              <p:cNvPr id="16" name="Group 28"/>
              <p:cNvGrpSpPr/>
              <p:nvPr/>
            </p:nvGrpSpPr>
            <p:grpSpPr>
              <a:xfrm>
                <a:off x="7162800" y="2133600"/>
                <a:ext cx="1447800" cy="921129"/>
                <a:chOff x="3581400" y="3048000"/>
                <a:chExt cx="1981200" cy="1260492"/>
              </a:xfrm>
            </p:grpSpPr>
            <p:pic>
              <p:nvPicPr>
                <p:cNvPr id="2054" name="Picture 6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581400" y="3048000"/>
                  <a:ext cx="1981200" cy="1260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067" name="Picture 19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038600" y="3161652"/>
                  <a:ext cx="762002" cy="4959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17" name="Group 40"/>
              <p:cNvGrpSpPr/>
              <p:nvPr/>
            </p:nvGrpSpPr>
            <p:grpSpPr>
              <a:xfrm>
                <a:off x="6934200" y="1524000"/>
                <a:ext cx="1795684" cy="612577"/>
                <a:chOff x="3597164" y="533400"/>
                <a:chExt cx="1795684" cy="612577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3896124" y="533400"/>
                  <a:ext cx="11977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Computer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597164" y="838200"/>
                  <a:ext cx="17956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Brought to you by IT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8" name="Group 78"/>
            <p:cNvGrpSpPr/>
            <p:nvPr/>
          </p:nvGrpSpPr>
          <p:grpSpPr>
            <a:xfrm>
              <a:off x="6248400" y="4038600"/>
              <a:ext cx="1140056" cy="1470026"/>
              <a:chOff x="6248400" y="4038600"/>
              <a:chExt cx="1140056" cy="1470026"/>
            </a:xfrm>
          </p:grpSpPr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6324600" y="4648200"/>
                <a:ext cx="906934" cy="860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9" name="Group 43"/>
              <p:cNvGrpSpPr/>
              <p:nvPr/>
            </p:nvGrpSpPr>
            <p:grpSpPr>
              <a:xfrm>
                <a:off x="6248400" y="4038600"/>
                <a:ext cx="1140056" cy="612577"/>
                <a:chOff x="3784715" y="533400"/>
                <a:chExt cx="1140056" cy="61257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3832805" y="533400"/>
                  <a:ext cx="1043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Analysis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784715" y="838200"/>
                  <a:ext cx="11400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Curve fitting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0" name="Group 79"/>
            <p:cNvGrpSpPr/>
            <p:nvPr/>
          </p:nvGrpSpPr>
          <p:grpSpPr>
            <a:xfrm>
              <a:off x="4343400" y="3276600"/>
              <a:ext cx="1607726" cy="1572090"/>
              <a:chOff x="4343400" y="3276600"/>
              <a:chExt cx="1607726" cy="1572090"/>
            </a:xfrm>
          </p:grpSpPr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343400" y="3657600"/>
                <a:ext cx="1607726" cy="11910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4724400" y="32766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Plotting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" name="Group 77"/>
            <p:cNvGrpSpPr/>
            <p:nvPr/>
          </p:nvGrpSpPr>
          <p:grpSpPr>
            <a:xfrm>
              <a:off x="7573251" y="4495800"/>
              <a:ext cx="1189749" cy="1452946"/>
              <a:chOff x="7573251" y="4495800"/>
              <a:chExt cx="1189749" cy="1452946"/>
            </a:xfrm>
          </p:grpSpPr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1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725651" y="5105400"/>
                <a:ext cx="866774" cy="843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2" name="Group 49"/>
              <p:cNvGrpSpPr/>
              <p:nvPr/>
            </p:nvGrpSpPr>
            <p:grpSpPr>
              <a:xfrm>
                <a:off x="7573251" y="4495800"/>
                <a:ext cx="1189749" cy="612577"/>
                <a:chOff x="3784715" y="533400"/>
                <a:chExt cx="1189749" cy="61257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4037188" y="533400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DAQ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4715" y="838200"/>
                  <a:ext cx="118974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Analog Input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3" name="Group 80"/>
            <p:cNvGrpSpPr/>
            <p:nvPr/>
          </p:nvGrpSpPr>
          <p:grpSpPr>
            <a:xfrm>
              <a:off x="4552732" y="4876800"/>
              <a:ext cx="1467068" cy="1457326"/>
              <a:chOff x="4552732" y="4876800"/>
              <a:chExt cx="1467068" cy="1457326"/>
            </a:xfrm>
          </p:grpSpPr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876800" y="5486400"/>
                <a:ext cx="847726" cy="8477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24" name="Group 52"/>
              <p:cNvGrpSpPr/>
              <p:nvPr/>
            </p:nvGrpSpPr>
            <p:grpSpPr>
              <a:xfrm>
                <a:off x="4552732" y="4876800"/>
                <a:ext cx="1467068" cy="612577"/>
                <a:chOff x="3808760" y="533400"/>
                <a:chExt cx="1467068" cy="612577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808760" y="533400"/>
                  <a:ext cx="14670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Storing Data</a:t>
                  </a:r>
                  <a:endParaRPr lang="en-US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001922" y="838200"/>
                  <a:ext cx="10807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i="1" dirty="0" smtClean="0">
                      <a:solidFill>
                        <a:schemeClr val="bg1">
                          <a:lumMod val="7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HDF5 Files</a:t>
                  </a:r>
                  <a:endParaRPr lang="en-US" sz="1400" i="1" dirty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25" name="Group 81"/>
            <p:cNvGrpSpPr/>
            <p:nvPr/>
          </p:nvGrpSpPr>
          <p:grpSpPr>
            <a:xfrm>
              <a:off x="2362200" y="3657600"/>
              <a:ext cx="1402948" cy="2220402"/>
              <a:chOff x="2362200" y="3657600"/>
              <a:chExt cx="1402948" cy="2220402"/>
            </a:xfrm>
          </p:grpSpPr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1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2438400" y="4267200"/>
                <a:ext cx="1245656" cy="16108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362200" y="3657600"/>
                <a:ext cx="1402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Thesis/</a:t>
                </a:r>
              </a:p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Dissertation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82"/>
            <p:cNvGrpSpPr/>
            <p:nvPr/>
          </p:nvGrpSpPr>
          <p:grpSpPr>
            <a:xfrm>
              <a:off x="533400" y="4050268"/>
              <a:ext cx="1524000" cy="1969532"/>
              <a:chOff x="533400" y="4050268"/>
              <a:chExt cx="1524000" cy="1969532"/>
            </a:xfrm>
          </p:grpSpPr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1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533400" y="4495800"/>
                <a:ext cx="1524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609600" y="4050268"/>
                <a:ext cx="12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Graduate!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76"/>
            <p:cNvGrpSpPr/>
            <p:nvPr/>
          </p:nvGrpSpPr>
          <p:grpSpPr>
            <a:xfrm>
              <a:off x="6934200" y="3212154"/>
              <a:ext cx="1838966" cy="1283646"/>
              <a:chOff x="6934200" y="3212154"/>
              <a:chExt cx="1838966" cy="1283646"/>
            </a:xfrm>
          </p:grpSpPr>
          <p:pic>
            <p:nvPicPr>
              <p:cNvPr id="63" name="Picture 62" descr="labview.png"/>
              <p:cNvPicPr>
                <a:picLocks noChangeAspect="1"/>
              </p:cNvPicPr>
              <p:nvPr/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67600" y="3581486"/>
                <a:ext cx="786344" cy="914314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934200" y="3212154"/>
                <a:ext cx="183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Software Basics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8858" name="AutoShape 10" descr="Image result for ni da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86"/>
          <p:cNvGrpSpPr/>
          <p:nvPr/>
        </p:nvGrpSpPr>
        <p:grpSpPr>
          <a:xfrm>
            <a:off x="498186" y="1752600"/>
            <a:ext cx="1559260" cy="1907977"/>
            <a:chOff x="498140" y="1752600"/>
            <a:chExt cx="1559260" cy="1907977"/>
          </a:xfrm>
        </p:grpSpPr>
        <p:pic>
          <p:nvPicPr>
            <p:cNvPr id="88" name="Picture 18" descr="https://booksntea.files.wordpress.com/2011/03/keep-calm-and-carry-on-mug-larg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1752600"/>
              <a:ext cx="1295400" cy="1295400"/>
            </a:xfrm>
            <a:prstGeom prst="rect">
              <a:avLst/>
            </a:prstGeom>
            <a:noFill/>
          </p:spPr>
        </p:pic>
        <p:grpSp>
          <p:nvGrpSpPr>
            <p:cNvPr id="29" name="Group 72"/>
            <p:cNvGrpSpPr/>
            <p:nvPr/>
          </p:nvGrpSpPr>
          <p:grpSpPr>
            <a:xfrm>
              <a:off x="498140" y="3048000"/>
              <a:ext cx="1556836" cy="612577"/>
              <a:chOff x="498140" y="3048000"/>
              <a:chExt cx="1556836" cy="612577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498140" y="3048000"/>
                <a:ext cx="1556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Phenomenon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10574" y="3352800"/>
                <a:ext cx="1331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Cooling of Tea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48" name="Group 91"/>
          <p:cNvGrpSpPr/>
          <p:nvPr/>
        </p:nvGrpSpPr>
        <p:grpSpPr>
          <a:xfrm>
            <a:off x="1219246" y="609600"/>
            <a:ext cx="1901984" cy="1724026"/>
            <a:chOff x="1219200" y="609600"/>
            <a:chExt cx="1901984" cy="1724026"/>
          </a:xfrm>
        </p:grpSpPr>
        <p:pic>
          <p:nvPicPr>
            <p:cNvPr id="9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066800"/>
              <a:ext cx="1901984" cy="1266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49" name="Group 70"/>
            <p:cNvGrpSpPr/>
            <p:nvPr/>
          </p:nvGrpSpPr>
          <p:grpSpPr>
            <a:xfrm>
              <a:off x="1559259" y="609600"/>
              <a:ext cx="1343060" cy="612577"/>
              <a:chOff x="1559259" y="609600"/>
              <a:chExt cx="1343060" cy="612577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1559259" y="609600"/>
                <a:ext cx="1343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Transducer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566985" y="914400"/>
                <a:ext cx="13276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Thermocouple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0" name="Group 96"/>
          <p:cNvGrpSpPr/>
          <p:nvPr/>
        </p:nvGrpSpPr>
        <p:grpSpPr>
          <a:xfrm>
            <a:off x="3124246" y="533400"/>
            <a:ext cx="2116028" cy="1676400"/>
            <a:chOff x="3124200" y="533400"/>
            <a:chExt cx="2116028" cy="1676400"/>
          </a:xfrm>
        </p:grpSpPr>
        <p:pic>
          <p:nvPicPr>
            <p:cNvPr id="9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52800" y="1066800"/>
              <a:ext cx="1230406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51" name="Group 36"/>
            <p:cNvGrpSpPr/>
            <p:nvPr/>
          </p:nvGrpSpPr>
          <p:grpSpPr>
            <a:xfrm>
              <a:off x="3124200" y="533400"/>
              <a:ext cx="2116028" cy="612577"/>
              <a:chOff x="3509063" y="533400"/>
              <a:chExt cx="2116028" cy="612577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3532179" y="533400"/>
                <a:ext cx="206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Signal Conditioner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509063" y="838200"/>
                <a:ext cx="2116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Amplifier, Low pass filter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2" name="Group 101"/>
          <p:cNvGrpSpPr/>
          <p:nvPr/>
        </p:nvGrpSpPr>
        <p:grpSpPr>
          <a:xfrm>
            <a:off x="5334046" y="533400"/>
            <a:ext cx="1913156" cy="1483399"/>
            <a:chOff x="5334000" y="533400"/>
            <a:chExt cx="1913156" cy="1483399"/>
          </a:xfrm>
        </p:grpSpPr>
        <p:grpSp>
          <p:nvGrpSpPr>
            <p:cNvPr id="78853" name="Group 25"/>
            <p:cNvGrpSpPr/>
            <p:nvPr/>
          </p:nvGrpSpPr>
          <p:grpSpPr>
            <a:xfrm>
              <a:off x="5334000" y="1143000"/>
              <a:ext cx="1676400" cy="873798"/>
              <a:chOff x="1752600" y="1295400"/>
              <a:chExt cx="4933950" cy="2571750"/>
            </a:xfrm>
          </p:grpSpPr>
          <p:pic>
            <p:nvPicPr>
              <p:cNvPr id="107" name="Picture 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752600" y="1295400"/>
                <a:ext cx="2371725" cy="2066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447800"/>
                <a:ext cx="4400550" cy="2419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8855" name="Group 37"/>
            <p:cNvGrpSpPr/>
            <p:nvPr/>
          </p:nvGrpSpPr>
          <p:grpSpPr>
            <a:xfrm>
              <a:off x="5497958" y="533400"/>
              <a:ext cx="1749198" cy="612577"/>
              <a:chOff x="3520621" y="533400"/>
              <a:chExt cx="1749198" cy="612577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3520621" y="533400"/>
                <a:ext cx="1749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 Hardware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635236" y="838200"/>
                <a:ext cx="15199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NI </a:t>
                </a:r>
                <a:r>
                  <a:rPr lang="en-US" sz="1400" i="1" dirty="0" err="1" smtClean="0">
                    <a:latin typeface="Arial" pitchFamily="34" charset="0"/>
                    <a:cs typeface="Arial" pitchFamily="34" charset="0"/>
                  </a:rPr>
                  <a:t>CompactDAQ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57" name="Group 108"/>
          <p:cNvGrpSpPr/>
          <p:nvPr/>
        </p:nvGrpSpPr>
        <p:grpSpPr>
          <a:xfrm>
            <a:off x="6934246" y="1524000"/>
            <a:ext cx="1795684" cy="1530729"/>
            <a:chOff x="6934200" y="1524000"/>
            <a:chExt cx="1795684" cy="1530729"/>
          </a:xfrm>
        </p:grpSpPr>
        <p:grpSp>
          <p:nvGrpSpPr>
            <p:cNvPr id="78859" name="Group 28"/>
            <p:cNvGrpSpPr/>
            <p:nvPr/>
          </p:nvGrpSpPr>
          <p:grpSpPr>
            <a:xfrm>
              <a:off x="7162800" y="2133600"/>
              <a:ext cx="1447800" cy="921129"/>
              <a:chOff x="3581400" y="3048000"/>
              <a:chExt cx="1981200" cy="1260492"/>
            </a:xfrm>
          </p:grpSpPr>
          <p:pic>
            <p:nvPicPr>
              <p:cNvPr id="114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81400" y="3048000"/>
                <a:ext cx="1981200" cy="1260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5" name="Picture 19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038600" y="3161652"/>
                <a:ext cx="762002" cy="4959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78860" name="Group 40"/>
            <p:cNvGrpSpPr/>
            <p:nvPr/>
          </p:nvGrpSpPr>
          <p:grpSpPr>
            <a:xfrm>
              <a:off x="6934200" y="1524000"/>
              <a:ext cx="1795684" cy="612577"/>
              <a:chOff x="3597164" y="533400"/>
              <a:chExt cx="1795684" cy="612577"/>
            </a:xfrm>
          </p:grpSpPr>
          <p:sp>
            <p:nvSpPr>
              <p:cNvPr id="112" name="TextBox 111"/>
              <p:cNvSpPr txBox="1"/>
              <p:nvPr/>
            </p:nvSpPr>
            <p:spPr>
              <a:xfrm>
                <a:off x="3896124" y="533400"/>
                <a:ext cx="1197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Computer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597164" y="838200"/>
                <a:ext cx="17956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Brought to you by IT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1" name="Group 115"/>
          <p:cNvGrpSpPr/>
          <p:nvPr/>
        </p:nvGrpSpPr>
        <p:grpSpPr>
          <a:xfrm>
            <a:off x="6248446" y="4038600"/>
            <a:ext cx="1140056" cy="1470026"/>
            <a:chOff x="6248400" y="4038600"/>
            <a:chExt cx="1140056" cy="1470026"/>
          </a:xfrm>
        </p:grpSpPr>
        <p:pic>
          <p:nvPicPr>
            <p:cNvPr id="117" name="Picture 1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24600" y="4648200"/>
              <a:ext cx="906934" cy="860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2" name="Group 43"/>
            <p:cNvGrpSpPr/>
            <p:nvPr/>
          </p:nvGrpSpPr>
          <p:grpSpPr>
            <a:xfrm>
              <a:off x="6248400" y="4038600"/>
              <a:ext cx="1140056" cy="612577"/>
              <a:chOff x="3784715" y="533400"/>
              <a:chExt cx="1140056" cy="61257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3832805" y="533400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Analysis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3784715" y="838200"/>
                <a:ext cx="1140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Curve fitting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3" name="Group 120"/>
          <p:cNvGrpSpPr/>
          <p:nvPr/>
        </p:nvGrpSpPr>
        <p:grpSpPr>
          <a:xfrm>
            <a:off x="4343446" y="3276600"/>
            <a:ext cx="1607726" cy="1572090"/>
            <a:chOff x="4343400" y="3276600"/>
            <a:chExt cx="1607726" cy="1572090"/>
          </a:xfrm>
        </p:grpSpPr>
        <p:pic>
          <p:nvPicPr>
            <p:cNvPr id="122" name="Picture 1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343400" y="3657600"/>
              <a:ext cx="1607726" cy="119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Box 122"/>
            <p:cNvSpPr txBox="1"/>
            <p:nvPr/>
          </p:nvSpPr>
          <p:spPr>
            <a:xfrm>
              <a:off x="4724400" y="32766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Plotting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64" name="Group 123"/>
          <p:cNvGrpSpPr/>
          <p:nvPr/>
        </p:nvGrpSpPr>
        <p:grpSpPr>
          <a:xfrm>
            <a:off x="7573297" y="4495800"/>
            <a:ext cx="1189749" cy="1452946"/>
            <a:chOff x="7573251" y="4495800"/>
            <a:chExt cx="1189749" cy="1452946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7725651" y="5105400"/>
              <a:ext cx="866774" cy="843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5" name="Group 49"/>
            <p:cNvGrpSpPr/>
            <p:nvPr/>
          </p:nvGrpSpPr>
          <p:grpSpPr>
            <a:xfrm>
              <a:off x="7573251" y="4495800"/>
              <a:ext cx="1189749" cy="612577"/>
              <a:chOff x="3784715" y="533400"/>
              <a:chExt cx="1189749" cy="612577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4037188" y="533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DAQ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784715" y="838200"/>
                <a:ext cx="11897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Analog Input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6" name="Group 128"/>
          <p:cNvGrpSpPr/>
          <p:nvPr/>
        </p:nvGrpSpPr>
        <p:grpSpPr>
          <a:xfrm>
            <a:off x="4552778" y="4876800"/>
            <a:ext cx="1467068" cy="1457326"/>
            <a:chOff x="4552732" y="4876800"/>
            <a:chExt cx="1467068" cy="1457326"/>
          </a:xfrm>
        </p:grpSpPr>
        <p:pic>
          <p:nvPicPr>
            <p:cNvPr id="130" name="Picture 1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876800" y="5486400"/>
              <a:ext cx="847726" cy="847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8867" name="Group 52"/>
            <p:cNvGrpSpPr/>
            <p:nvPr/>
          </p:nvGrpSpPr>
          <p:grpSpPr>
            <a:xfrm>
              <a:off x="4552732" y="4876800"/>
              <a:ext cx="1467068" cy="612577"/>
              <a:chOff x="3808760" y="533400"/>
              <a:chExt cx="1467068" cy="612577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808760" y="533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Storing Data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001922" y="838200"/>
                <a:ext cx="1080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 smtClean="0">
                    <a:latin typeface="Arial" pitchFamily="34" charset="0"/>
                    <a:cs typeface="Arial" pitchFamily="34" charset="0"/>
                  </a:rPr>
                  <a:t>HDF5 Files</a:t>
                </a:r>
                <a:endParaRPr lang="en-US" sz="14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78868" name="Group 133"/>
          <p:cNvGrpSpPr/>
          <p:nvPr/>
        </p:nvGrpSpPr>
        <p:grpSpPr>
          <a:xfrm>
            <a:off x="2362246" y="3657600"/>
            <a:ext cx="1402948" cy="2220402"/>
            <a:chOff x="2362200" y="3657600"/>
            <a:chExt cx="1402948" cy="2220402"/>
          </a:xfrm>
        </p:grpSpPr>
        <p:pic>
          <p:nvPicPr>
            <p:cNvPr id="135" name="Picture 15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438400" y="4267200"/>
              <a:ext cx="1245656" cy="1610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36" name="TextBox 135"/>
            <p:cNvSpPr txBox="1"/>
            <p:nvPr/>
          </p:nvSpPr>
          <p:spPr>
            <a:xfrm>
              <a:off x="2362200" y="36576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Thesis/</a:t>
              </a:r>
            </a:p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Dissertation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69" name="Group 136"/>
          <p:cNvGrpSpPr/>
          <p:nvPr/>
        </p:nvGrpSpPr>
        <p:grpSpPr>
          <a:xfrm>
            <a:off x="533446" y="4050268"/>
            <a:ext cx="1524000" cy="1969532"/>
            <a:chOff x="533400" y="4050268"/>
            <a:chExt cx="1524000" cy="1969532"/>
          </a:xfrm>
        </p:grpSpPr>
        <p:pic>
          <p:nvPicPr>
            <p:cNvPr id="138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33400" y="4495800"/>
              <a:ext cx="15240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TextBox 138"/>
            <p:cNvSpPr txBox="1"/>
            <p:nvPr/>
          </p:nvSpPr>
          <p:spPr>
            <a:xfrm>
              <a:off x="609600" y="4050268"/>
              <a:ext cx="1210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Graduate!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8870" name="Group 139"/>
          <p:cNvGrpSpPr/>
          <p:nvPr/>
        </p:nvGrpSpPr>
        <p:grpSpPr>
          <a:xfrm>
            <a:off x="6934246" y="3212154"/>
            <a:ext cx="1838966" cy="1283646"/>
            <a:chOff x="6934200" y="3212154"/>
            <a:chExt cx="1838966" cy="1283646"/>
          </a:xfrm>
        </p:grpSpPr>
        <p:pic>
          <p:nvPicPr>
            <p:cNvPr id="141" name="Picture 140" descr="labview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67600" y="3581486"/>
              <a:ext cx="786344" cy="914314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6934200" y="3212154"/>
              <a:ext cx="1838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pitchFamily="34" charset="0"/>
                  <a:cs typeface="Arial" pitchFamily="34" charset="0"/>
                </a:rPr>
                <a:t>Software Basics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Menagerie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283911"/>
              </p:ext>
            </p:extLst>
          </p:nvPr>
        </p:nvGraphicFramePr>
        <p:xfrm>
          <a:off x="228600" y="1219200"/>
          <a:ext cx="8686800" cy="238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Thermocouple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Thermistor</a:t>
                      </a:r>
                      <a:endParaRPr lang="en-US" dirty="0" smtClean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RTD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IC</a:t>
                      </a:r>
                      <a:r>
                        <a:rPr lang="en-US" baseline="0" dirty="0" smtClean="0"/>
                        <a:t> Temp Sensor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IR Sensor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Fiber Bragg Grating (FBG)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Piezo</a:t>
                      </a:r>
                      <a:r>
                        <a:rPr lang="en-US" dirty="0" smtClean="0"/>
                        <a:t>-resistive strain gauge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Capacitive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Electromagnetic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Piezoelectric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Microphone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FBG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Ion gauge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Differential</a:t>
                      </a:r>
                      <a:r>
                        <a:rPr lang="en-US" baseline="0" dirty="0" smtClean="0"/>
                        <a:t> Pressure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Pitot</a:t>
                      </a:r>
                      <a:r>
                        <a:rPr lang="en-US" baseline="0" dirty="0" smtClean="0"/>
                        <a:t> tube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Calorimetric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Turbine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Electromagnetic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Ultrasonic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2015-04-07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Acquisition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191264"/>
              </p:ext>
            </p:extLst>
          </p:nvPr>
        </p:nvGraphicFramePr>
        <p:xfrm>
          <a:off x="228600" y="3657600"/>
          <a:ext cx="8686800" cy="2467829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895600"/>
                <a:gridCol w="2895600"/>
                <a:gridCol w="2895600"/>
              </a:tblGrid>
              <a:tr h="336331">
                <a:tc>
                  <a:txBody>
                    <a:bodyPr/>
                    <a:lstStyle/>
                    <a:p>
                      <a:r>
                        <a:rPr lang="en-US" dirty="0" smtClean="0"/>
                        <a:t>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Position/Velocity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Strain,</a:t>
                      </a:r>
                      <a:r>
                        <a:rPr lang="en-US" baseline="0" dirty="0" smtClean="0"/>
                        <a:t> weight, etc</a:t>
                      </a:r>
                      <a:endParaRPr lang="en-US" dirty="0"/>
                    </a:p>
                  </a:txBody>
                  <a:tcPr/>
                </a:tc>
              </a:tr>
              <a:tr h="2102069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Photodiode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Phototransistor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Photomultiplier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Single-photon </a:t>
                      </a:r>
                      <a:r>
                        <a:rPr lang="en-US" baseline="0" dirty="0" smtClean="0"/>
                        <a:t>avalanche </a:t>
                      </a:r>
                      <a:r>
                        <a:rPr lang="en-US" baseline="0" dirty="0" smtClean="0"/>
                        <a:t>diode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CCD/CMOS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Optical Encoders (A,L)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LVDT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Resolver (A)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Potentiometer (A)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String Pot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Radar (L)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Laser interferometry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Strain gauge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cell</a:t>
                      </a:r>
                    </a:p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en-US" baseline="0" dirty="0" err="1" smtClean="0"/>
                        <a:t>Piezoelectrics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20650</TotalTime>
  <Words>4254</Words>
  <Application>Microsoft Office PowerPoint</Application>
  <PresentationFormat>On-screen Show (4:3)</PresentationFormat>
  <Paragraphs>1160</Paragraphs>
  <Slides>85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7" baseType="lpstr">
      <vt:lpstr>Office Theme</vt:lpstr>
      <vt:lpstr>Formula</vt:lpstr>
      <vt:lpstr>Getting Data in the Lab</vt:lpstr>
      <vt:lpstr>Getting Data in the Lab</vt:lpstr>
      <vt:lpstr>PowerPoint Presentation</vt:lpstr>
      <vt:lpstr>Data Acquisition</vt:lpstr>
      <vt:lpstr>Types of DAQ: Signal Acquisition</vt:lpstr>
      <vt:lpstr>Types of DAQ: Generation</vt:lpstr>
      <vt:lpstr>PowerPoint Presentation</vt:lpstr>
      <vt:lpstr>Transducers</vt:lpstr>
      <vt:lpstr>Transducer Menagerie</vt:lpstr>
      <vt:lpstr>How to chose a transducer</vt:lpstr>
      <vt:lpstr>Range</vt:lpstr>
      <vt:lpstr>Sensitivity</vt:lpstr>
      <vt:lpstr>Example</vt:lpstr>
      <vt:lpstr>Range: Choosing a thermocouple</vt:lpstr>
      <vt:lpstr>Linearity and Sensitivity: Ex: Choosing a thermocouple</vt:lpstr>
      <vt:lpstr>How well does it measure?</vt:lpstr>
      <vt:lpstr>Response/Rise/Fall Time</vt:lpstr>
      <vt:lpstr>Bandwidth</vt:lpstr>
      <vt:lpstr>Drift</vt:lpstr>
      <vt:lpstr>Hysteresis</vt:lpstr>
      <vt:lpstr>Analog vs. Digital</vt:lpstr>
      <vt:lpstr>Example: Gas Flow Meter</vt:lpstr>
      <vt:lpstr>Transducers: Other Considerations</vt:lpstr>
      <vt:lpstr>How to chose a transducer</vt:lpstr>
      <vt:lpstr>PowerPoint Presentation</vt:lpstr>
      <vt:lpstr>Signal Conditioning</vt:lpstr>
      <vt:lpstr>Signal Conditioning (cont.)</vt:lpstr>
      <vt:lpstr>Signal Conditioning—Hardware</vt:lpstr>
      <vt:lpstr>PowerPoint Presentation</vt:lpstr>
      <vt:lpstr>Analog Input Digitization</vt:lpstr>
      <vt:lpstr>DAQ: Analog Input</vt:lpstr>
      <vt:lpstr>Analog Input</vt:lpstr>
      <vt:lpstr>Analog Input</vt:lpstr>
      <vt:lpstr>Analog Input: DI vs. SE</vt:lpstr>
      <vt:lpstr>Analog Input: DI vs. SE</vt:lpstr>
      <vt:lpstr>Bias resistors</vt:lpstr>
      <vt:lpstr>Analog Input</vt:lpstr>
      <vt:lpstr>ADC Range and Polarity</vt:lpstr>
      <vt:lpstr>Gain Settings</vt:lpstr>
      <vt:lpstr>ADC Resolution</vt:lpstr>
      <vt:lpstr>ADC Resolution: 3 bits</vt:lpstr>
      <vt:lpstr>ADC Resolution: 4 bits</vt:lpstr>
      <vt:lpstr>ADC Resolution: 8 bits</vt:lpstr>
      <vt:lpstr>Sampling Speed</vt:lpstr>
      <vt:lpstr>Undersampling</vt:lpstr>
      <vt:lpstr>Nyquist-Shannon Sampling Theory</vt:lpstr>
      <vt:lpstr>Anti-alias Filters</vt:lpstr>
      <vt:lpstr>Analog Input: Multiplexing</vt:lpstr>
      <vt:lpstr>Analog Input: Time Skew</vt:lpstr>
      <vt:lpstr>Dealing with Time Skew</vt:lpstr>
      <vt:lpstr>Analog Input: Full Disclosure</vt:lpstr>
      <vt:lpstr>Some Examples</vt:lpstr>
      <vt:lpstr>How to choose DAQ hardware</vt:lpstr>
      <vt:lpstr>Put some example systems here!</vt:lpstr>
      <vt:lpstr>PowerPoint Presentation</vt:lpstr>
      <vt:lpstr>Analog Input Software</vt:lpstr>
      <vt:lpstr>A Word about MAX</vt:lpstr>
      <vt:lpstr>The Mantra</vt:lpstr>
      <vt:lpstr>The Mantra</vt:lpstr>
      <vt:lpstr>Software Timed Analog Input</vt:lpstr>
      <vt:lpstr>Software Timing: Jitter</vt:lpstr>
      <vt:lpstr>Finite Samples, Hardware Timed</vt:lpstr>
      <vt:lpstr>Finite Samples, Hardware Timed</vt:lpstr>
      <vt:lpstr>What’s really happening?*</vt:lpstr>
      <vt:lpstr>What’s really happening?*</vt:lpstr>
      <vt:lpstr>What’s really happening?*</vt:lpstr>
      <vt:lpstr>Why is DMA better than PIO?</vt:lpstr>
      <vt:lpstr>Continuous Sampling</vt:lpstr>
      <vt:lpstr>What’s really happening?</vt:lpstr>
      <vt:lpstr>What’s really happening?</vt:lpstr>
      <vt:lpstr>What’s really happening?</vt:lpstr>
      <vt:lpstr>What’s really happening?</vt:lpstr>
      <vt:lpstr>What’s really happening?</vt:lpstr>
      <vt:lpstr>What’s really happening?</vt:lpstr>
      <vt:lpstr>Buffer Overflows</vt:lpstr>
      <vt:lpstr>Triggering</vt:lpstr>
      <vt:lpstr>Triggering</vt:lpstr>
      <vt:lpstr>Digital Start Triggering</vt:lpstr>
      <vt:lpstr>Problems with Digital Triggers</vt:lpstr>
      <vt:lpstr>Problems with Digital Triggers</vt:lpstr>
      <vt:lpstr>Problems with Digital Triggers</vt:lpstr>
      <vt:lpstr>Problems with Digital Triggers</vt:lpstr>
      <vt:lpstr>Problems with Digital Triggers</vt:lpstr>
      <vt:lpstr>Review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Sommerville</dc:creator>
  <cp:lastModifiedBy>Jason Sommerville</cp:lastModifiedBy>
  <cp:revision>169</cp:revision>
  <dcterms:created xsi:type="dcterms:W3CDTF">2015-03-13T14:22:56Z</dcterms:created>
  <dcterms:modified xsi:type="dcterms:W3CDTF">2016-02-09T02:52:04Z</dcterms:modified>
</cp:coreProperties>
</file>