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 LAKSHMI" userId="6f0f25397fedf202" providerId="LiveId" clId="{81D000E4-ED5F-427A-9F2B-B625955115E7}"/>
    <pc:docChg chg="undo custSel modSld">
      <pc:chgData name="MAHA LAKSHMI" userId="6f0f25397fedf202" providerId="LiveId" clId="{81D000E4-ED5F-427A-9F2B-B625955115E7}" dt="2024-08-27T05:03:27.618" v="63" actId="123"/>
      <pc:docMkLst>
        <pc:docMk/>
      </pc:docMkLst>
      <pc:sldChg chg="addSp delSp modSp mod">
        <pc:chgData name="MAHA LAKSHMI" userId="6f0f25397fedf202" providerId="LiveId" clId="{81D000E4-ED5F-427A-9F2B-B625955115E7}" dt="2024-08-27T05:02:11.761" v="45"/>
        <pc:sldMkLst>
          <pc:docMk/>
          <pc:sldMk cId="0" sldId="256"/>
        </pc:sldMkLst>
        <pc:spChg chg="add del mod">
          <ac:chgData name="MAHA LAKSHMI" userId="6f0f25397fedf202" providerId="LiveId" clId="{81D000E4-ED5F-427A-9F2B-B625955115E7}" dt="2024-08-27T05:02:11.761" v="45"/>
          <ac:spMkLst>
            <pc:docMk/>
            <pc:sldMk cId="0" sldId="256"/>
            <ac:spMk id="10" creationId="{4355E319-FB92-E852-F59A-9CF8E52C4853}"/>
          </ac:spMkLst>
        </pc:spChg>
        <pc:spChg chg="mod">
          <ac:chgData name="MAHA LAKSHMI" userId="6f0f25397fedf202" providerId="LiveId" clId="{81D000E4-ED5F-427A-9F2B-B625955115E7}" dt="2024-08-27T05:01:49.147" v="9" actId="20577"/>
          <ac:spMkLst>
            <pc:docMk/>
            <pc:sldMk cId="0" sldId="256"/>
            <ac:spMk id="14" creationId="{D55ADE35-C35B-07C1-F5AA-C33B3DDB802E}"/>
          </ac:spMkLst>
        </pc:spChg>
      </pc:sldChg>
      <pc:sldChg chg="modSp mod">
        <pc:chgData name="MAHA LAKSHMI" userId="6f0f25397fedf202" providerId="LiveId" clId="{81D000E4-ED5F-427A-9F2B-B625955115E7}" dt="2024-08-27T05:03:27.618" v="63" actId="123"/>
        <pc:sldMkLst>
          <pc:docMk/>
          <pc:sldMk cId="0" sldId="259"/>
        </pc:sldMkLst>
        <pc:spChg chg="mod">
          <ac:chgData name="MAHA LAKSHMI" userId="6f0f25397fedf202" providerId="LiveId" clId="{81D000E4-ED5F-427A-9F2B-B625955115E7}" dt="2024-08-27T05:03:27.618" v="63" actId="123"/>
          <ac:spMkLst>
            <pc:docMk/>
            <pc:sldMk cId="0" sldId="259"/>
            <ac:spMk id="11" creationId="{6B60FD8A-B5BD-294E-99AE-235C9342D303}"/>
          </ac:spMkLst>
        </pc:spChg>
      </pc:sldChg>
      <pc:sldChg chg="modSp mod">
        <pc:chgData name="MAHA LAKSHMI" userId="6f0f25397fedf202" providerId="LiveId" clId="{81D000E4-ED5F-427A-9F2B-B625955115E7}" dt="2024-08-27T05:03:23.358" v="62" actId="123"/>
        <pc:sldMkLst>
          <pc:docMk/>
          <pc:sldMk cId="0" sldId="260"/>
        </pc:sldMkLst>
        <pc:spChg chg="mod">
          <ac:chgData name="MAHA LAKSHMI" userId="6f0f25397fedf202" providerId="LiveId" clId="{81D000E4-ED5F-427A-9F2B-B625955115E7}" dt="2024-08-27T05:03:23.358" v="62" actId="123"/>
          <ac:spMkLst>
            <pc:docMk/>
            <pc:sldMk cId="0" sldId="260"/>
            <ac:spMk id="12" creationId="{4DB16DF5-94A8-9CAF-ABCA-28EACA4C0107}"/>
          </ac:spMkLst>
        </pc:spChg>
      </pc:sldChg>
      <pc:sldChg chg="modSp mod">
        <pc:chgData name="MAHA LAKSHMI" userId="6f0f25397fedf202" providerId="LiveId" clId="{81D000E4-ED5F-427A-9F2B-B625955115E7}" dt="2024-08-27T05:03:17.939" v="61" actId="123"/>
        <pc:sldMkLst>
          <pc:docMk/>
          <pc:sldMk cId="0" sldId="261"/>
        </pc:sldMkLst>
        <pc:spChg chg="mod">
          <ac:chgData name="MAHA LAKSHMI" userId="6f0f25397fedf202" providerId="LiveId" clId="{81D000E4-ED5F-427A-9F2B-B625955115E7}" dt="2024-08-27T05:03:17.939" v="61" actId="123"/>
          <ac:spMkLst>
            <pc:docMk/>
            <pc:sldMk cId="0" sldId="261"/>
            <ac:spMk id="11" creationId="{8A2AD3C9-93DE-377E-1FAB-A66BD8946377}"/>
          </ac:spMkLst>
        </pc:spChg>
      </pc:sldChg>
      <pc:sldChg chg="addSp delSp mod">
        <pc:chgData name="MAHA LAKSHMI" userId="6f0f25397fedf202" providerId="LiveId" clId="{81D000E4-ED5F-427A-9F2B-B625955115E7}" dt="2024-08-27T05:03:09.305" v="60" actId="478"/>
        <pc:sldMkLst>
          <pc:docMk/>
          <pc:sldMk cId="0" sldId="262"/>
        </pc:sldMkLst>
        <pc:picChg chg="add del">
          <ac:chgData name="MAHA LAKSHMI" userId="6f0f25397fedf202" providerId="LiveId" clId="{81D000E4-ED5F-427A-9F2B-B625955115E7}" dt="2024-08-27T05:03:09.305" v="60" actId="478"/>
          <ac:picMkLst>
            <pc:docMk/>
            <pc:sldMk cId="0" sldId="262"/>
            <ac:picMk id="2" creationId="{00000000-0000-0000-0000-000000000000}"/>
          </ac:picMkLst>
        </pc:picChg>
      </pc:sldChg>
      <pc:sldChg chg="modSp mod">
        <pc:chgData name="MAHA LAKSHMI" userId="6f0f25397fedf202" providerId="LiveId" clId="{81D000E4-ED5F-427A-9F2B-B625955115E7}" dt="2024-08-27T05:02:51.801" v="57" actId="123"/>
        <pc:sldMkLst>
          <pc:docMk/>
          <pc:sldMk cId="0" sldId="264"/>
        </pc:sldMkLst>
        <pc:spChg chg="mod">
          <ac:chgData name="MAHA LAKSHMI" userId="6f0f25397fedf202" providerId="LiveId" clId="{81D000E4-ED5F-427A-9F2B-B625955115E7}" dt="2024-08-27T05:02:51.801" v="57" actId="123"/>
          <ac:spMkLst>
            <pc:docMk/>
            <pc:sldMk cId="0" sldId="264"/>
            <ac:spMk id="3" creationId="{7253218E-3A52-004D-9D5B-F099E064D818}"/>
          </ac:spMkLst>
        </pc:spChg>
      </pc:sldChg>
      <pc:sldChg chg="modSp mod">
        <pc:chgData name="MAHA LAKSHMI" userId="6f0f25397fedf202" providerId="LiveId" clId="{81D000E4-ED5F-427A-9F2B-B625955115E7}" dt="2024-08-27T05:02:33.739" v="55" actId="1036"/>
        <pc:sldMkLst>
          <pc:docMk/>
          <pc:sldMk cId="0" sldId="265"/>
        </pc:sldMkLst>
        <pc:picChg chg="mod">
          <ac:chgData name="MAHA LAKSHMI" userId="6f0f25397fedf202" providerId="LiveId" clId="{81D000E4-ED5F-427A-9F2B-B625955115E7}" dt="2024-08-27T05:02:33.739" v="55" actId="1036"/>
          <ac:picMkLst>
            <pc:docMk/>
            <pc:sldMk cId="0" sldId="265"/>
            <ac:picMk id="2" creationId="{D22F4C46-D8B7-15A2-1AF1-5F970EDC4BCE}"/>
          </ac:picMkLst>
        </pc:picChg>
      </pc:sldChg>
      <pc:sldChg chg="modSp mod">
        <pc:chgData name="MAHA LAKSHMI" userId="6f0f25397fedf202" providerId="LiveId" clId="{81D000E4-ED5F-427A-9F2B-B625955115E7}" dt="2024-08-27T05:02:43.861" v="56" actId="123"/>
        <pc:sldMkLst>
          <pc:docMk/>
          <pc:sldMk cId="2986442291" sldId="268"/>
        </pc:sldMkLst>
        <pc:spChg chg="mod">
          <ac:chgData name="MAHA LAKSHMI" userId="6f0f25397fedf202" providerId="LiveId" clId="{81D000E4-ED5F-427A-9F2B-B625955115E7}" dt="2024-08-27T05:02:43.861" v="56" actId="123"/>
          <ac:spMkLst>
            <pc:docMk/>
            <pc:sldMk cId="2986442291" sldId="268"/>
            <ac:spMk id="2" creationId="{F9A5CB5B-BDD0-5A64-1A7C-37D3C88F8F9E}"/>
          </ac:spMkLst>
        </pc:spChg>
      </pc:sldChg>
      <pc:sldChg chg="modSp mod">
        <pc:chgData name="MAHA LAKSHMI" userId="6f0f25397fedf202" providerId="LiveId" clId="{81D000E4-ED5F-427A-9F2B-B625955115E7}" dt="2024-08-27T05:02:56.789" v="58" actId="123"/>
        <pc:sldMkLst>
          <pc:docMk/>
          <pc:sldMk cId="2720660618" sldId="269"/>
        </pc:sldMkLst>
        <pc:spChg chg="mod">
          <ac:chgData name="MAHA LAKSHMI" userId="6f0f25397fedf202" providerId="LiveId" clId="{81D000E4-ED5F-427A-9F2B-B625955115E7}" dt="2024-08-27T05:02:56.789" v="58" actId="123"/>
          <ac:spMkLst>
            <pc:docMk/>
            <pc:sldMk cId="2720660618" sldId="269"/>
            <ac:spMk id="4" creationId="{C5488169-9AA7-B939-0E0C-656599FF56E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DHANUSH.M</a:t>
            </a:r>
          </a:p>
          <a:p>
            <a:r>
              <a:rPr lang="en-US" sz="2400" dirty="0"/>
              <a:t>REGISTER NO:122200915,ABA21D8D82F1D93B8C447104884B5A74</a:t>
            </a:r>
          </a:p>
          <a:p>
            <a:r>
              <a:rPr lang="en-US" sz="2400" dirty="0"/>
              <a:t>DEPARTMENT: BACHELOR OF COMMERCE (CORPORATE SECRETARYSHIP)</a:t>
            </a:r>
          </a:p>
          <a:p>
            <a:r>
              <a:rPr lang="en-US" sz="2400" dirty="0"/>
              <a:t>COLLEGE: K.C.S.KASI NADAR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2" name="Picture 1">
            <a:extLst>
              <a:ext uri="{FF2B5EF4-FFF2-40B4-BE49-F238E27FC236}">
                <a16:creationId xmlns:a16="http://schemas.microsoft.com/office/drawing/2014/main" id="{D22F4C46-D8B7-15A2-1AF1-5F970EDC4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024379"/>
            <a:ext cx="5562979" cy="3004821"/>
          </a:xfrm>
          <a:prstGeom prst="rect">
            <a:avLst/>
          </a:prstGeom>
        </p:spPr>
      </p:pic>
      <p:pic>
        <p:nvPicPr>
          <p:cNvPr id="8" name="Picture 7">
            <a:extLst>
              <a:ext uri="{FF2B5EF4-FFF2-40B4-BE49-F238E27FC236}">
                <a16:creationId xmlns:a16="http://schemas.microsoft.com/office/drawing/2014/main" id="{FA719C8B-EC52-28AC-EEC8-6EC3A5CB87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280" y="1719579"/>
            <a:ext cx="5948465" cy="410019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047536"/>
          </a:xfrm>
        </p:spPr>
        <p:txBody>
          <a:bodyPr/>
          <a:lstStyle/>
          <a:p>
            <a:pPr algn="just"/>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sz="4000" b="0" dirty="0">
                <a:latin typeface="Times New Roman" panose="02020603050405020304" pitchFamily="18" charset="0"/>
                <a:cs typeface="Times New Roman" panose="02020603050405020304" pitchFamily="18" charset="0"/>
              </a:rPr>
              <a:t>The recent data project was completed successfully, demonstrating the employee’s proficiency in handling complex data sets and delivering actionable insights. The project objectives were met on time, and the quality of analysis was high, providing valuable contributions to the organization’s strategic goals.</a:t>
            </a:r>
            <a:endParaRPr lang="en-IN" sz="4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Project Based on Department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37709" y="2933700"/>
            <a:ext cx="2949282"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132472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B60FD8A-B5BD-294E-99AE-235C9342D303}"/>
              </a:ext>
            </a:extLst>
          </p:cNvPr>
          <p:cNvSpPr txBox="1"/>
          <p:nvPr/>
        </p:nvSpPr>
        <p:spPr>
          <a:xfrm>
            <a:off x="723280" y="1502539"/>
            <a:ext cx="8295896" cy="3785652"/>
          </a:xfrm>
          <a:prstGeom prst="rect">
            <a:avLst/>
          </a:prstGeom>
          <a:noFill/>
        </p:spPr>
        <p:txBody>
          <a:bodyPr wrap="square">
            <a:spAutoFit/>
          </a:bodyPr>
          <a:lstStyle/>
          <a:p>
            <a:pPr algn="just"/>
            <a:r>
              <a:rPr lang="en-US" sz="2000" dirty="0"/>
              <a:t>This project Define the purpose of the analysis, such as improving project timelines, identifying bottlenecks, or assessing employee performance. </a:t>
            </a:r>
          </a:p>
          <a:p>
            <a:pPr marL="342900" indent="-342900" algn="just">
              <a:buFont typeface="Arial" panose="020B0604020202020204" pitchFamily="34" charset="0"/>
              <a:buChar char="•"/>
            </a:pPr>
            <a:r>
              <a:rPr lang="en-US" sz="2000" dirty="0"/>
              <a:t>Data Collection: Gather data on project deadlines, completion dates, and employee involvement. This may include project management tools, timesheets, and performance reviews.</a:t>
            </a:r>
          </a:p>
          <a:p>
            <a:pPr marL="342900" indent="-342900" algn="just">
              <a:buFont typeface="Arial" panose="020B0604020202020204" pitchFamily="34" charset="0"/>
              <a:buChar char="•"/>
            </a:pPr>
            <a:r>
              <a:rPr lang="en-US" sz="2000" dirty="0"/>
              <a:t>Metrics: Completion Rates: Percentage of projects completed on time vs. late. </a:t>
            </a:r>
          </a:p>
          <a:p>
            <a:pPr marL="342900" indent="-342900" algn="just">
              <a:buFont typeface="Arial" panose="020B0604020202020204" pitchFamily="34" charset="0"/>
              <a:buChar char="•"/>
            </a:pPr>
            <a:r>
              <a:rPr lang="en-US" sz="2000" dirty="0"/>
              <a:t>Duration: Time taken to complete projects versus the estimated time.</a:t>
            </a:r>
          </a:p>
          <a:p>
            <a:pPr marL="342900" indent="-342900" algn="just">
              <a:buFont typeface="Arial" panose="020B0604020202020204" pitchFamily="34" charset="0"/>
              <a:buChar char="•"/>
            </a:pPr>
            <a:r>
              <a:rPr lang="en-US" sz="2000" dirty="0"/>
              <a:t>Quality: Assess the quality of completed projects, including client satisfaction and error rates. </a:t>
            </a:r>
          </a:p>
          <a:p>
            <a:pPr marL="342900" indent="-342900" algn="just">
              <a:buFont typeface="Arial" panose="020B0604020202020204" pitchFamily="34" charset="0"/>
              <a:buChar char="•"/>
            </a:pPr>
            <a:r>
              <a:rPr lang="en-US" sz="2000" dirty="0"/>
              <a:t>Employee Performance: Individual contributions, adherence to deadlines, and efficiency.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267949" y="4000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132472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DB16DF5-94A8-9CAF-ABCA-28EACA4C0107}"/>
              </a:ext>
            </a:extLst>
          </p:cNvPr>
          <p:cNvSpPr txBox="1"/>
          <p:nvPr/>
        </p:nvSpPr>
        <p:spPr>
          <a:xfrm>
            <a:off x="739775" y="1896648"/>
            <a:ext cx="7134881" cy="2862322"/>
          </a:xfrm>
          <a:prstGeom prst="rect">
            <a:avLst/>
          </a:prstGeom>
          <a:noFill/>
        </p:spPr>
        <p:txBody>
          <a:bodyPr wrap="square">
            <a:spAutoFit/>
          </a:bodyPr>
          <a:lstStyle/>
          <a:p>
            <a:pPr marL="285750" indent="-285750" algn="just">
              <a:buFont typeface="Arial" panose="020B0604020202020204" pitchFamily="34" charset="0"/>
              <a:buChar char="•"/>
            </a:pPr>
            <a:r>
              <a:rPr lang="en-US" dirty="0"/>
              <a:t>Objective: The goal of this project is to analyze and evaluate employee performance in relation to project completion. This analysis aims to identify trends, assess productivity, and determine areas for improvement to enhance overall project management and employee efficiency.</a:t>
            </a:r>
          </a:p>
          <a:p>
            <a:pPr algn="just"/>
            <a:endParaRPr lang="en-US" dirty="0"/>
          </a:p>
          <a:p>
            <a:pPr marL="285750" indent="-285750" algn="just">
              <a:buFont typeface="Arial" panose="020B0604020202020204" pitchFamily="34" charset="0"/>
              <a:buChar char="•"/>
            </a:pPr>
            <a:r>
              <a:rPr lang="en-US" dirty="0"/>
              <a:t>Scope: The analysis will cover project completion data for all employees within the Marketing and Development departments over the past 12 months. The focus will be on understanding completion rates, adherence to deadlines, and quality of deliverables.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8A2AD3C9-93DE-377E-1FAB-A66BD8946377}"/>
              </a:ext>
            </a:extLst>
          </p:cNvPr>
          <p:cNvSpPr txBox="1"/>
          <p:nvPr/>
        </p:nvSpPr>
        <p:spPr>
          <a:xfrm>
            <a:off x="699452" y="1447512"/>
            <a:ext cx="8451277" cy="3416320"/>
          </a:xfrm>
          <a:prstGeom prst="rect">
            <a:avLst/>
          </a:prstGeom>
          <a:noFill/>
        </p:spPr>
        <p:txBody>
          <a:bodyPr wrap="square">
            <a:spAutoFit/>
          </a:bodyPr>
          <a:lstStyle/>
          <a:p>
            <a:pPr marL="285750" indent="-285750" algn="just">
              <a:buFont typeface="Arial" panose="020B0604020202020204" pitchFamily="34" charset="0"/>
              <a:buChar char="•"/>
            </a:pPr>
            <a:r>
              <a:rPr lang="en-US" dirty="0"/>
              <a:t>Management and Executives: They use the data to assess overall performance, make strategic decisions, and allocate resources effectively.</a:t>
            </a:r>
          </a:p>
          <a:p>
            <a:pPr marL="285750" indent="-285750" algn="just">
              <a:buFont typeface="Arial" panose="020B0604020202020204" pitchFamily="34" charset="0"/>
              <a:buChar char="•"/>
            </a:pPr>
            <a:r>
              <a:rPr lang="en-US" dirty="0"/>
              <a:t>Project Managers: They need insights to track project progress, identify issues, and ensure projects stay on schedule and within budget.</a:t>
            </a:r>
          </a:p>
          <a:p>
            <a:pPr marL="285750" indent="-285750" algn="just">
              <a:buFont typeface="Arial" panose="020B0604020202020204" pitchFamily="34" charset="0"/>
              <a:buChar char="•"/>
            </a:pPr>
            <a:r>
              <a:rPr lang="en-US" dirty="0"/>
              <a:t>Human Resources: They analyze the data to evaluate employee performance, identify training needs, and make decisions about promotions or hires.</a:t>
            </a:r>
          </a:p>
          <a:p>
            <a:pPr marL="285750" indent="-285750" algn="just">
              <a:buFont typeface="Arial" panose="020B0604020202020204" pitchFamily="34" charset="0"/>
              <a:buChar char="•"/>
            </a:pPr>
            <a:r>
              <a:rPr lang="en-US" dirty="0"/>
              <a:t>Team Leaders and Supervisors: They use the data to understand their team's productivity, address any concerns, and provide feedback.</a:t>
            </a:r>
          </a:p>
          <a:p>
            <a:pPr marL="285750" indent="-285750" algn="just">
              <a:buFont typeface="Arial" panose="020B0604020202020204" pitchFamily="34" charset="0"/>
              <a:buChar char="•"/>
            </a:pPr>
            <a:r>
              <a:rPr lang="en-US" dirty="0"/>
              <a:t>Finance Departments: They review the data to assess cost efficiency and financial impact of projects.</a:t>
            </a:r>
          </a:p>
          <a:p>
            <a:pPr marL="285750" indent="-285750" algn="just">
              <a:buFont typeface="Arial" panose="020B0604020202020204" pitchFamily="34" charset="0"/>
              <a:buChar char="•"/>
            </a:pPr>
            <a:r>
              <a:rPr lang="en-US" dirty="0"/>
              <a:t>Clients or Stakeholders: They may be provided with relevant data to ensure transparency and demonstrate project outcomes or success.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510026" cy="6375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319510" y="5340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8332FA2-2F9E-9517-8600-1C4E09F7073E}"/>
              </a:ext>
            </a:extLst>
          </p:cNvPr>
          <p:cNvSpPr txBox="1"/>
          <p:nvPr/>
        </p:nvSpPr>
        <p:spPr>
          <a:xfrm>
            <a:off x="3253064" y="1597263"/>
            <a:ext cx="6100486" cy="369332"/>
          </a:xfrm>
          <a:prstGeom prst="rect">
            <a:avLst/>
          </a:prstGeom>
          <a:noFill/>
        </p:spPr>
        <p:txBody>
          <a:bodyPr wrap="square">
            <a:spAutoFit/>
          </a:bodyPr>
          <a:lstStyle/>
          <a:p>
            <a:pPr marL="285750" indent="-285750">
              <a:buFont typeface="Arial" panose="020B0604020202020204" pitchFamily="34" charset="0"/>
              <a:buChar char="•"/>
            </a:pPr>
            <a:r>
              <a:rPr lang="en-US" dirty="0"/>
              <a:t>ALIGNMENT: To enhance the visual presentation of data.</a:t>
            </a:r>
          </a:p>
        </p:txBody>
      </p:sp>
      <p:sp>
        <p:nvSpPr>
          <p:cNvPr id="12" name="TextBox 11">
            <a:extLst>
              <a:ext uri="{FF2B5EF4-FFF2-40B4-BE49-F238E27FC236}">
                <a16:creationId xmlns:a16="http://schemas.microsoft.com/office/drawing/2014/main" id="{A9A81EB7-C356-7C4E-DAE8-A106CFC5B9CF}"/>
              </a:ext>
            </a:extLst>
          </p:cNvPr>
          <p:cNvSpPr txBox="1"/>
          <p:nvPr/>
        </p:nvSpPr>
        <p:spPr>
          <a:xfrm>
            <a:off x="3508077" y="1945997"/>
            <a:ext cx="6100486" cy="369332"/>
          </a:xfrm>
          <a:prstGeom prst="rect">
            <a:avLst/>
          </a:prstGeom>
          <a:noFill/>
        </p:spPr>
        <p:txBody>
          <a:bodyPr wrap="square">
            <a:spAutoFit/>
          </a:bodyPr>
          <a:lstStyle/>
          <a:p>
            <a:r>
              <a:rPr lang="en-US" dirty="0"/>
              <a:t>FILTERING: Select any cell within the range.</a:t>
            </a:r>
          </a:p>
        </p:txBody>
      </p:sp>
      <p:sp>
        <p:nvSpPr>
          <p:cNvPr id="14" name="TextBox 13">
            <a:extLst>
              <a:ext uri="{FF2B5EF4-FFF2-40B4-BE49-F238E27FC236}">
                <a16:creationId xmlns:a16="http://schemas.microsoft.com/office/drawing/2014/main" id="{A54AAD3A-DF6F-D468-43B8-78FF2376CA22}"/>
              </a:ext>
            </a:extLst>
          </p:cNvPr>
          <p:cNvSpPr txBox="1"/>
          <p:nvPr/>
        </p:nvSpPr>
        <p:spPr>
          <a:xfrm>
            <a:off x="3508077" y="2315329"/>
            <a:ext cx="6100486" cy="646331"/>
          </a:xfrm>
          <a:prstGeom prst="rect">
            <a:avLst/>
          </a:prstGeom>
          <a:noFill/>
        </p:spPr>
        <p:txBody>
          <a:bodyPr wrap="square">
            <a:spAutoFit/>
          </a:bodyPr>
          <a:lstStyle/>
          <a:p>
            <a:r>
              <a:rPr lang="en-US" dirty="0"/>
              <a:t>REMOVE DUPLICATES: Permanently deleting duplicate </a:t>
            </a:r>
            <a:r>
              <a:rPr lang="en-US" dirty="0" err="1"/>
              <a:t>valuesDouble</a:t>
            </a:r>
            <a:r>
              <a:rPr lang="en-US" dirty="0"/>
              <a:t> tap to add title</a:t>
            </a:r>
          </a:p>
        </p:txBody>
      </p:sp>
      <p:sp>
        <p:nvSpPr>
          <p:cNvPr id="16" name="TextBox 15">
            <a:extLst>
              <a:ext uri="{FF2B5EF4-FFF2-40B4-BE49-F238E27FC236}">
                <a16:creationId xmlns:a16="http://schemas.microsoft.com/office/drawing/2014/main" id="{D88B945B-DFF0-7FC1-689F-2D3E74079131}"/>
              </a:ext>
            </a:extLst>
          </p:cNvPr>
          <p:cNvSpPr txBox="1"/>
          <p:nvPr/>
        </p:nvSpPr>
        <p:spPr>
          <a:xfrm>
            <a:off x="3508077" y="2869455"/>
            <a:ext cx="6100486" cy="646331"/>
          </a:xfrm>
          <a:prstGeom prst="rect">
            <a:avLst/>
          </a:prstGeom>
          <a:noFill/>
        </p:spPr>
        <p:txBody>
          <a:bodyPr wrap="square">
            <a:spAutoFit/>
          </a:bodyPr>
          <a:lstStyle/>
          <a:p>
            <a:r>
              <a:rPr lang="en-US" dirty="0"/>
              <a:t>CONDITIONAL FORMATTING: Makes it easy to highlight certain values.</a:t>
            </a:r>
          </a:p>
        </p:txBody>
      </p:sp>
      <p:sp>
        <p:nvSpPr>
          <p:cNvPr id="18" name="TextBox 17">
            <a:extLst>
              <a:ext uri="{FF2B5EF4-FFF2-40B4-BE49-F238E27FC236}">
                <a16:creationId xmlns:a16="http://schemas.microsoft.com/office/drawing/2014/main" id="{28C0C1E7-F434-DDAC-4D68-61D6C62A7D8E}"/>
              </a:ext>
            </a:extLst>
          </p:cNvPr>
          <p:cNvSpPr txBox="1"/>
          <p:nvPr/>
        </p:nvSpPr>
        <p:spPr>
          <a:xfrm>
            <a:off x="3508077" y="3429000"/>
            <a:ext cx="6100486" cy="369332"/>
          </a:xfrm>
          <a:prstGeom prst="rect">
            <a:avLst/>
          </a:prstGeom>
          <a:noFill/>
        </p:spPr>
        <p:txBody>
          <a:bodyPr wrap="square">
            <a:spAutoFit/>
          </a:bodyPr>
          <a:lstStyle/>
          <a:p>
            <a:r>
              <a:rPr lang="en-US" dirty="0"/>
              <a:t>BOLD TEXT: This will turn all the text in all selected cells bold</a:t>
            </a:r>
          </a:p>
        </p:txBody>
      </p:sp>
      <p:sp>
        <p:nvSpPr>
          <p:cNvPr id="20" name="TextBox 19">
            <a:extLst>
              <a:ext uri="{FF2B5EF4-FFF2-40B4-BE49-F238E27FC236}">
                <a16:creationId xmlns:a16="http://schemas.microsoft.com/office/drawing/2014/main" id="{775D61A2-0A54-9B2F-1485-EE532D147E53}"/>
              </a:ext>
            </a:extLst>
          </p:cNvPr>
          <p:cNvSpPr txBox="1"/>
          <p:nvPr/>
        </p:nvSpPr>
        <p:spPr>
          <a:xfrm>
            <a:off x="3508077" y="3750127"/>
            <a:ext cx="6100486" cy="369332"/>
          </a:xfrm>
          <a:prstGeom prst="rect">
            <a:avLst/>
          </a:prstGeom>
          <a:noFill/>
        </p:spPr>
        <p:txBody>
          <a:bodyPr wrap="square">
            <a:spAutoFit/>
          </a:bodyPr>
          <a:lstStyle/>
          <a:p>
            <a:r>
              <a:rPr lang="en-US" dirty="0"/>
              <a:t>GRAPH: Represent data in a worksheet</a:t>
            </a:r>
          </a:p>
        </p:txBody>
      </p:sp>
      <p:sp>
        <p:nvSpPr>
          <p:cNvPr id="22" name="TextBox 21">
            <a:extLst>
              <a:ext uri="{FF2B5EF4-FFF2-40B4-BE49-F238E27FC236}">
                <a16:creationId xmlns:a16="http://schemas.microsoft.com/office/drawing/2014/main" id="{57DFC27F-8496-86D0-C32C-AF04163B3106}"/>
              </a:ext>
            </a:extLst>
          </p:cNvPr>
          <p:cNvSpPr txBox="1"/>
          <p:nvPr/>
        </p:nvSpPr>
        <p:spPr>
          <a:xfrm rot="10800000" flipV="1">
            <a:off x="3508077" y="4040258"/>
            <a:ext cx="5075580" cy="646331"/>
          </a:xfrm>
          <a:prstGeom prst="rect">
            <a:avLst/>
          </a:prstGeom>
          <a:noFill/>
        </p:spPr>
        <p:txBody>
          <a:bodyPr wrap="square">
            <a:spAutoFit/>
          </a:bodyPr>
          <a:lstStyle/>
          <a:p>
            <a:r>
              <a:rPr lang="en-US" dirty="0"/>
              <a:t>PIVOT TABLE: To summarize, analyze, explore and present summary data.</a:t>
            </a:r>
          </a:p>
        </p:txBody>
      </p:sp>
      <p:sp>
        <p:nvSpPr>
          <p:cNvPr id="24" name="TextBox 23">
            <a:extLst>
              <a:ext uri="{FF2B5EF4-FFF2-40B4-BE49-F238E27FC236}">
                <a16:creationId xmlns:a16="http://schemas.microsoft.com/office/drawing/2014/main" id="{5849658A-2B51-8F1F-E443-B53A9A8BA292}"/>
              </a:ext>
            </a:extLst>
          </p:cNvPr>
          <p:cNvSpPr txBox="1"/>
          <p:nvPr/>
        </p:nvSpPr>
        <p:spPr>
          <a:xfrm>
            <a:off x="3508077" y="4690675"/>
            <a:ext cx="6100486" cy="646331"/>
          </a:xfrm>
          <a:prstGeom prst="rect">
            <a:avLst/>
          </a:prstGeom>
          <a:noFill/>
        </p:spPr>
        <p:txBody>
          <a:bodyPr wrap="square">
            <a:spAutoFit/>
          </a:bodyPr>
          <a:lstStyle/>
          <a:p>
            <a:r>
              <a:rPr lang="en-US" dirty="0"/>
              <a:t>software filters used along with excel tables or pivot tables over a large amount of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C5488169-9AA7-B939-0E0C-656599FF56EF}"/>
              </a:ext>
            </a:extLst>
          </p:cNvPr>
          <p:cNvSpPr txBox="1"/>
          <p:nvPr/>
        </p:nvSpPr>
        <p:spPr>
          <a:xfrm>
            <a:off x="755332" y="1370621"/>
            <a:ext cx="7229758" cy="3416320"/>
          </a:xfrm>
          <a:prstGeom prst="rect">
            <a:avLst/>
          </a:prstGeom>
          <a:noFill/>
        </p:spPr>
        <p:txBody>
          <a:bodyPr wrap="square">
            <a:spAutoFit/>
          </a:bodyPr>
          <a:lstStyle/>
          <a:p>
            <a:pPr marL="285750" indent="-285750" algn="just">
              <a:buFont typeface="Arial" panose="020B0604020202020204" pitchFamily="34" charset="0"/>
              <a:buChar char="•"/>
            </a:pPr>
            <a:r>
              <a:rPr lang="en-US" dirty="0"/>
              <a:t>AVERAGE_MONTLY_HOURS: This column seems to contain the average number of hours worked per month by an employee.</a:t>
            </a:r>
          </a:p>
          <a:p>
            <a:pPr marL="285750" indent="-285750" algn="just">
              <a:buFont typeface="Arial" panose="020B0604020202020204" pitchFamily="34" charset="0"/>
              <a:buChar char="•"/>
            </a:pPr>
            <a:r>
              <a:rPr lang="en-US" dirty="0"/>
              <a:t>TIME_SPEND_COMPANY: This column likely represents the number of years the employee has worked at the company.</a:t>
            </a:r>
          </a:p>
          <a:p>
            <a:pPr marL="285750" indent="-285750" algn="just">
              <a:buFont typeface="Arial" panose="020B0604020202020204" pitchFamily="34" charset="0"/>
              <a:buChar char="•"/>
            </a:pPr>
            <a:r>
              <a:rPr lang="en-US" dirty="0"/>
              <a:t>WORK_ACCIDENT: This column is likely a binary indicator (0 or 1) of whether the employee has had a work accident.</a:t>
            </a:r>
          </a:p>
          <a:p>
            <a:pPr marL="285750" indent="-285750" algn="just">
              <a:buFont typeface="Arial" panose="020B0604020202020204" pitchFamily="34" charset="0"/>
              <a:buChar char="•"/>
            </a:pPr>
            <a:r>
              <a:rPr lang="en-US" dirty="0"/>
              <a:t>LEFT: This column is probably another binary indicator (0 or 1) showing whether the employee has left the company.</a:t>
            </a:r>
          </a:p>
          <a:p>
            <a:pPr marL="285750" indent="-285750" algn="just">
              <a:buFont typeface="Arial" panose="020B0604020202020204" pitchFamily="34" charset="0"/>
              <a:buChar char="•"/>
            </a:pPr>
            <a:r>
              <a:rPr lang="en-US" dirty="0"/>
              <a:t>PROMOTION_LAST_5YEARS: This column indicates whether the employee has received a promotion in the last five years.</a:t>
            </a:r>
          </a:p>
          <a:p>
            <a:pPr marL="285750" indent="-285750" algn="just">
              <a:buFont typeface="Arial" panose="020B0604020202020204" pitchFamily="34" charset="0"/>
              <a:buChar char="•"/>
            </a:pPr>
            <a:r>
              <a:rPr lang="en-US" dirty="0"/>
              <a:t>POSITION: This column shows the job title of the employee.SALARY: This column shows the salary level of the employee (low, medium, or high).</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253218E-3A52-004D-9D5B-F099E064D818}"/>
              </a:ext>
            </a:extLst>
          </p:cNvPr>
          <p:cNvSpPr txBox="1"/>
          <p:nvPr/>
        </p:nvSpPr>
        <p:spPr>
          <a:xfrm>
            <a:off x="573996" y="1333907"/>
            <a:ext cx="7734413" cy="2585323"/>
          </a:xfrm>
          <a:prstGeom prst="rect">
            <a:avLst/>
          </a:prstGeom>
          <a:noFill/>
        </p:spPr>
        <p:txBody>
          <a:bodyPr wrap="square">
            <a:spAutoFit/>
          </a:bodyPr>
          <a:lstStyle/>
          <a:p>
            <a:pPr algn="just"/>
            <a:r>
              <a:rPr lang="en-US" dirty="0"/>
              <a:t>Data set was downloaded from kaggle website Extract it from zip formatData Cleaning: Data cleaning is a process required to remove incomplete records, and modifying data to rectify inaccurate records.Remove Duplicates It removes the combination of values across all selected range to determine duplicates.Filter: It take my dataset and show only the data that meet my criteria specifyConditional Formating: It is used to specify important values stand out in employee performance score in a data set Slicer: I used slicer to fliter my dataPivot Table: I </a:t>
            </a:r>
            <a:r>
              <a:rPr lang="en-US" dirty="0" err="1"/>
              <a:t>usad</a:t>
            </a:r>
            <a:r>
              <a:rPr lang="en-US" dirty="0"/>
              <a:t> "pivot table to summarize my huge data Pivot Chart: I used using bar graph. "pivot chart" to visually summarises my data.</a:t>
            </a:r>
          </a:p>
        </p:txBody>
      </p:sp>
      <p:sp>
        <p:nvSpPr>
          <p:cNvPr id="4" name="TextBox 3">
            <a:extLst>
              <a:ext uri="{FF2B5EF4-FFF2-40B4-BE49-F238E27FC236}">
                <a16:creationId xmlns:a16="http://schemas.microsoft.com/office/drawing/2014/main" id="{8EB17D18-5111-3E4C-62E1-07A98BDD66F4}"/>
              </a:ext>
            </a:extLst>
          </p:cNvPr>
          <p:cNvSpPr txBox="1"/>
          <p:nvPr/>
        </p:nvSpPr>
        <p:spPr>
          <a:xfrm>
            <a:off x="2701836" y="2722977"/>
            <a:ext cx="1828800" cy="369332"/>
          </a:xfrm>
          <a:prstGeom prst="rect">
            <a:avLst/>
          </a:prstGeom>
          <a:noFill/>
        </p:spPr>
        <p:txBody>
          <a:bodyPr wrap="square" rtlCol="0">
            <a:spAutoFit/>
          </a:bodyPr>
          <a:lstStyle/>
          <a:p>
            <a:pPr marL="285750" indent="-285750" algn="l">
              <a:buFont typeface="Arial" panose="020B0604020202020204" pitchFamily="34" charset="0"/>
              <a:buChar char="•"/>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TotalTime>
  <Words>845</Words>
  <Application>Microsoft Office PowerPoint</Application>
  <PresentationFormat>Widescreen</PresentationFormat>
  <Paragraphs>68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vt:lpstr>
      <vt:lpstr>PROJECT OVERVIEW </vt:lpstr>
      <vt:lpstr>WHO ARE THE END USERS?</vt:lpstr>
      <vt:lpstr>OUR SOLUTION AND ITS VALUE PROPOSITION</vt:lpstr>
      <vt:lpstr>Dataset Description</vt:lpstr>
      <vt:lpstr>PowerPoint Presentation</vt:lpstr>
      <vt:lpstr>RESULTS</vt:lpstr>
      <vt:lpstr>Conclusion The recent data project was completed successfully, demonstrating the employee’s proficiency in handling complex data sets and delivering actionable insights. The project objectives were met on time, and the quality of analysis was high, providing valuable contributions to the organization’s strategic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MAHA LAKSHMI</cp:lastModifiedBy>
  <cp:revision>17</cp:revision>
  <dcterms:created xsi:type="dcterms:W3CDTF">2024-03-29T15:07:22Z</dcterms:created>
  <dcterms:modified xsi:type="dcterms:W3CDTF">2024-08-27T05:03:27Z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