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3" r:id="rId2"/>
    <p:sldId id="386" r:id="rId3"/>
    <p:sldId id="385" r:id="rId4"/>
    <p:sldId id="387" r:id="rId5"/>
    <p:sldId id="388" r:id="rId6"/>
    <p:sldId id="389" r:id="rId7"/>
    <p:sldId id="390"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7A086-1D23-4BD0-B8E7-4932E82231B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1773C59-6687-4EBC-8B17-020C5324A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B008B7D-1258-4D81-A4E1-9DC32B11EADE}"/>
              </a:ext>
            </a:extLst>
          </p:cNvPr>
          <p:cNvSpPr>
            <a:spLocks noGrp="1"/>
          </p:cNvSpPr>
          <p:nvPr>
            <p:ph type="dt" sz="half" idx="10"/>
          </p:nvPr>
        </p:nvSpPr>
        <p:spPr/>
        <p:txBody>
          <a:bodyPr/>
          <a:lstStyle/>
          <a:p>
            <a:fld id="{8B09688C-A2F0-4511-B161-4D60CBA3B6C9}" type="datetimeFigureOut">
              <a:rPr lang="zh-CN" altLang="en-US" smtClean="0"/>
              <a:t>2025/05/25</a:t>
            </a:fld>
            <a:endParaRPr lang="zh-CN" altLang="en-US"/>
          </a:p>
        </p:txBody>
      </p:sp>
      <p:sp>
        <p:nvSpPr>
          <p:cNvPr id="5" name="页脚占位符 4">
            <a:extLst>
              <a:ext uri="{FF2B5EF4-FFF2-40B4-BE49-F238E27FC236}">
                <a16:creationId xmlns:a16="http://schemas.microsoft.com/office/drawing/2014/main" id="{93B49742-23F8-4A68-954C-2699617D88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4B67DC-15E0-40CC-98DE-761FA460F8F5}"/>
              </a:ext>
            </a:extLst>
          </p:cNvPr>
          <p:cNvSpPr>
            <a:spLocks noGrp="1"/>
          </p:cNvSpPr>
          <p:nvPr>
            <p:ph type="sldNum" sz="quarter" idx="12"/>
          </p:nvPr>
        </p:nvSpPr>
        <p:spPr/>
        <p:txBody>
          <a:bodyPr/>
          <a:lstStyle/>
          <a:p>
            <a:fld id="{C70AF58E-BD69-4EA1-9CC7-E9E5EEA63994}" type="slidenum">
              <a:rPr lang="zh-CN" altLang="en-US" smtClean="0"/>
              <a:t>‹#›</a:t>
            </a:fld>
            <a:endParaRPr lang="zh-CN" altLang="en-US"/>
          </a:p>
        </p:txBody>
      </p:sp>
    </p:spTree>
    <p:extLst>
      <p:ext uri="{BB962C8B-B14F-4D97-AF65-F5344CB8AC3E}">
        <p14:creationId xmlns:p14="http://schemas.microsoft.com/office/powerpoint/2010/main" val="109668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C94287-5C6D-4273-AC11-E3DD72100D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78BF9A-E21B-408A-9ACD-1E23EA636C6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E80E9F-8B6B-4E9B-86A3-06CA011E7E3B}"/>
              </a:ext>
            </a:extLst>
          </p:cNvPr>
          <p:cNvSpPr>
            <a:spLocks noGrp="1"/>
          </p:cNvSpPr>
          <p:nvPr>
            <p:ph type="dt" sz="half" idx="10"/>
          </p:nvPr>
        </p:nvSpPr>
        <p:spPr/>
        <p:txBody>
          <a:bodyPr/>
          <a:lstStyle/>
          <a:p>
            <a:fld id="{8B09688C-A2F0-4511-B161-4D60CBA3B6C9}" type="datetimeFigureOut">
              <a:rPr lang="zh-CN" altLang="en-US" smtClean="0"/>
              <a:t>2025/05/25</a:t>
            </a:fld>
            <a:endParaRPr lang="zh-CN" altLang="en-US"/>
          </a:p>
        </p:txBody>
      </p:sp>
      <p:sp>
        <p:nvSpPr>
          <p:cNvPr id="5" name="页脚占位符 4">
            <a:extLst>
              <a:ext uri="{FF2B5EF4-FFF2-40B4-BE49-F238E27FC236}">
                <a16:creationId xmlns:a16="http://schemas.microsoft.com/office/drawing/2014/main" id="{2DD0D741-2A75-4768-B0B0-653BE12BE1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0A4A81-3D2F-4EE7-BA57-2662264E43CE}"/>
              </a:ext>
            </a:extLst>
          </p:cNvPr>
          <p:cNvSpPr>
            <a:spLocks noGrp="1"/>
          </p:cNvSpPr>
          <p:nvPr>
            <p:ph type="sldNum" sz="quarter" idx="12"/>
          </p:nvPr>
        </p:nvSpPr>
        <p:spPr/>
        <p:txBody>
          <a:bodyPr/>
          <a:lstStyle/>
          <a:p>
            <a:fld id="{C70AF58E-BD69-4EA1-9CC7-E9E5EEA63994}" type="slidenum">
              <a:rPr lang="zh-CN" altLang="en-US" smtClean="0"/>
              <a:t>‹#›</a:t>
            </a:fld>
            <a:endParaRPr lang="zh-CN" altLang="en-US"/>
          </a:p>
        </p:txBody>
      </p:sp>
    </p:spTree>
    <p:extLst>
      <p:ext uri="{BB962C8B-B14F-4D97-AF65-F5344CB8AC3E}">
        <p14:creationId xmlns:p14="http://schemas.microsoft.com/office/powerpoint/2010/main" val="2509726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3806CAF-4155-4AC2-BB61-C897C4EA3D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A92ECC-48D5-444D-8770-1EC634027F4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F26730-60C0-462E-99CE-5DA68557BDEF}"/>
              </a:ext>
            </a:extLst>
          </p:cNvPr>
          <p:cNvSpPr>
            <a:spLocks noGrp="1"/>
          </p:cNvSpPr>
          <p:nvPr>
            <p:ph type="dt" sz="half" idx="10"/>
          </p:nvPr>
        </p:nvSpPr>
        <p:spPr/>
        <p:txBody>
          <a:bodyPr/>
          <a:lstStyle/>
          <a:p>
            <a:fld id="{8B09688C-A2F0-4511-B161-4D60CBA3B6C9}" type="datetimeFigureOut">
              <a:rPr lang="zh-CN" altLang="en-US" smtClean="0"/>
              <a:t>2025/05/25</a:t>
            </a:fld>
            <a:endParaRPr lang="zh-CN" altLang="en-US"/>
          </a:p>
        </p:txBody>
      </p:sp>
      <p:sp>
        <p:nvSpPr>
          <p:cNvPr id="5" name="页脚占位符 4">
            <a:extLst>
              <a:ext uri="{FF2B5EF4-FFF2-40B4-BE49-F238E27FC236}">
                <a16:creationId xmlns:a16="http://schemas.microsoft.com/office/drawing/2014/main" id="{9DDCDCFE-5272-49E7-8D7D-5CB9CF2DC1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B7F7C2-D63B-4AF2-A049-5744D3F43D53}"/>
              </a:ext>
            </a:extLst>
          </p:cNvPr>
          <p:cNvSpPr>
            <a:spLocks noGrp="1"/>
          </p:cNvSpPr>
          <p:nvPr>
            <p:ph type="sldNum" sz="quarter" idx="12"/>
          </p:nvPr>
        </p:nvSpPr>
        <p:spPr/>
        <p:txBody>
          <a:bodyPr/>
          <a:lstStyle/>
          <a:p>
            <a:fld id="{C70AF58E-BD69-4EA1-9CC7-E9E5EEA63994}" type="slidenum">
              <a:rPr lang="zh-CN" altLang="en-US" smtClean="0"/>
              <a:t>‹#›</a:t>
            </a:fld>
            <a:endParaRPr lang="zh-CN" altLang="en-US"/>
          </a:p>
        </p:txBody>
      </p:sp>
    </p:spTree>
    <p:extLst>
      <p:ext uri="{BB962C8B-B14F-4D97-AF65-F5344CB8AC3E}">
        <p14:creationId xmlns:p14="http://schemas.microsoft.com/office/powerpoint/2010/main" val="5553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8BB43-9095-4711-B7D7-F2411E8B63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43B5A7-D937-449B-A2BB-329433FBCF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F275A3-8BB8-43BB-A5A4-943F0DA9C2BE}"/>
              </a:ext>
            </a:extLst>
          </p:cNvPr>
          <p:cNvSpPr>
            <a:spLocks noGrp="1"/>
          </p:cNvSpPr>
          <p:nvPr>
            <p:ph type="dt" sz="half" idx="10"/>
          </p:nvPr>
        </p:nvSpPr>
        <p:spPr/>
        <p:txBody>
          <a:bodyPr/>
          <a:lstStyle/>
          <a:p>
            <a:fld id="{8B09688C-A2F0-4511-B161-4D60CBA3B6C9}" type="datetimeFigureOut">
              <a:rPr lang="zh-CN" altLang="en-US" smtClean="0"/>
              <a:t>2025/05/25</a:t>
            </a:fld>
            <a:endParaRPr lang="zh-CN" altLang="en-US"/>
          </a:p>
        </p:txBody>
      </p:sp>
      <p:sp>
        <p:nvSpPr>
          <p:cNvPr id="5" name="页脚占位符 4">
            <a:extLst>
              <a:ext uri="{FF2B5EF4-FFF2-40B4-BE49-F238E27FC236}">
                <a16:creationId xmlns:a16="http://schemas.microsoft.com/office/drawing/2014/main" id="{5C43276F-D8C9-41E3-9D44-E40898561E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7C5856-8DA6-402A-843D-F39E59C5AB74}"/>
              </a:ext>
            </a:extLst>
          </p:cNvPr>
          <p:cNvSpPr>
            <a:spLocks noGrp="1"/>
          </p:cNvSpPr>
          <p:nvPr>
            <p:ph type="sldNum" sz="quarter" idx="12"/>
          </p:nvPr>
        </p:nvSpPr>
        <p:spPr/>
        <p:txBody>
          <a:bodyPr/>
          <a:lstStyle/>
          <a:p>
            <a:fld id="{C70AF58E-BD69-4EA1-9CC7-E9E5EEA63994}" type="slidenum">
              <a:rPr lang="zh-CN" altLang="en-US" smtClean="0"/>
              <a:t>‹#›</a:t>
            </a:fld>
            <a:endParaRPr lang="zh-CN" altLang="en-US"/>
          </a:p>
        </p:txBody>
      </p:sp>
    </p:spTree>
    <p:extLst>
      <p:ext uri="{BB962C8B-B14F-4D97-AF65-F5344CB8AC3E}">
        <p14:creationId xmlns:p14="http://schemas.microsoft.com/office/powerpoint/2010/main" val="328430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51A04-3387-4CDA-B463-8208432183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D98BD3-8158-4F0D-AACC-75F51BF8C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488910F-88E5-495A-B692-71B21F9CC37B}"/>
              </a:ext>
            </a:extLst>
          </p:cNvPr>
          <p:cNvSpPr>
            <a:spLocks noGrp="1"/>
          </p:cNvSpPr>
          <p:nvPr>
            <p:ph type="dt" sz="half" idx="10"/>
          </p:nvPr>
        </p:nvSpPr>
        <p:spPr/>
        <p:txBody>
          <a:bodyPr/>
          <a:lstStyle/>
          <a:p>
            <a:fld id="{8B09688C-A2F0-4511-B161-4D60CBA3B6C9}" type="datetimeFigureOut">
              <a:rPr lang="zh-CN" altLang="en-US" smtClean="0"/>
              <a:t>2025/05/25</a:t>
            </a:fld>
            <a:endParaRPr lang="zh-CN" altLang="en-US"/>
          </a:p>
        </p:txBody>
      </p:sp>
      <p:sp>
        <p:nvSpPr>
          <p:cNvPr id="5" name="页脚占位符 4">
            <a:extLst>
              <a:ext uri="{FF2B5EF4-FFF2-40B4-BE49-F238E27FC236}">
                <a16:creationId xmlns:a16="http://schemas.microsoft.com/office/drawing/2014/main" id="{A0B0874E-0DF0-448E-BB76-069506FB21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68B502-6562-426F-86F3-0D619A13096B}"/>
              </a:ext>
            </a:extLst>
          </p:cNvPr>
          <p:cNvSpPr>
            <a:spLocks noGrp="1"/>
          </p:cNvSpPr>
          <p:nvPr>
            <p:ph type="sldNum" sz="quarter" idx="12"/>
          </p:nvPr>
        </p:nvSpPr>
        <p:spPr/>
        <p:txBody>
          <a:bodyPr/>
          <a:lstStyle/>
          <a:p>
            <a:fld id="{C70AF58E-BD69-4EA1-9CC7-E9E5EEA63994}" type="slidenum">
              <a:rPr lang="zh-CN" altLang="en-US" smtClean="0"/>
              <a:t>‹#›</a:t>
            </a:fld>
            <a:endParaRPr lang="zh-CN" altLang="en-US"/>
          </a:p>
        </p:txBody>
      </p:sp>
    </p:spTree>
    <p:extLst>
      <p:ext uri="{BB962C8B-B14F-4D97-AF65-F5344CB8AC3E}">
        <p14:creationId xmlns:p14="http://schemas.microsoft.com/office/powerpoint/2010/main" val="340120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34528-3DE4-45CD-8B5E-4480D6245A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A73BBF-3E39-424C-9DD9-873CA77154D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D35040-D479-46C5-8F5E-4DB34E1BB43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82245BA-69D2-4871-A0F0-0D79FA8665C4}"/>
              </a:ext>
            </a:extLst>
          </p:cNvPr>
          <p:cNvSpPr>
            <a:spLocks noGrp="1"/>
          </p:cNvSpPr>
          <p:nvPr>
            <p:ph type="dt" sz="half" idx="10"/>
          </p:nvPr>
        </p:nvSpPr>
        <p:spPr/>
        <p:txBody>
          <a:bodyPr/>
          <a:lstStyle/>
          <a:p>
            <a:fld id="{8B09688C-A2F0-4511-B161-4D60CBA3B6C9}" type="datetimeFigureOut">
              <a:rPr lang="zh-CN" altLang="en-US" smtClean="0"/>
              <a:t>2025/05/25</a:t>
            </a:fld>
            <a:endParaRPr lang="zh-CN" altLang="en-US"/>
          </a:p>
        </p:txBody>
      </p:sp>
      <p:sp>
        <p:nvSpPr>
          <p:cNvPr id="6" name="页脚占位符 5">
            <a:extLst>
              <a:ext uri="{FF2B5EF4-FFF2-40B4-BE49-F238E27FC236}">
                <a16:creationId xmlns:a16="http://schemas.microsoft.com/office/drawing/2014/main" id="{9FFECA60-E3C6-4407-A878-978A46ACD4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B34C7A-6A1B-4A3C-99E8-55432E46139D}"/>
              </a:ext>
            </a:extLst>
          </p:cNvPr>
          <p:cNvSpPr>
            <a:spLocks noGrp="1"/>
          </p:cNvSpPr>
          <p:nvPr>
            <p:ph type="sldNum" sz="quarter" idx="12"/>
          </p:nvPr>
        </p:nvSpPr>
        <p:spPr/>
        <p:txBody>
          <a:bodyPr/>
          <a:lstStyle/>
          <a:p>
            <a:fld id="{C70AF58E-BD69-4EA1-9CC7-E9E5EEA63994}" type="slidenum">
              <a:rPr lang="zh-CN" altLang="en-US" smtClean="0"/>
              <a:t>‹#›</a:t>
            </a:fld>
            <a:endParaRPr lang="zh-CN" altLang="en-US"/>
          </a:p>
        </p:txBody>
      </p:sp>
    </p:spTree>
    <p:extLst>
      <p:ext uri="{BB962C8B-B14F-4D97-AF65-F5344CB8AC3E}">
        <p14:creationId xmlns:p14="http://schemas.microsoft.com/office/powerpoint/2010/main" val="336219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33F4A8-D57F-4D49-AC50-FA0863C8DB5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48C8A6B-5B9A-466D-ADC1-BEA2467206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C8B00F3-7B5A-4EE3-957D-EE11A883703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3381A3-C473-41AD-8C41-29172DBC6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7867A24-7E72-4945-8217-4C046B6A96D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9898F3-F95C-44CA-902C-B175646C20A2}"/>
              </a:ext>
            </a:extLst>
          </p:cNvPr>
          <p:cNvSpPr>
            <a:spLocks noGrp="1"/>
          </p:cNvSpPr>
          <p:nvPr>
            <p:ph type="dt" sz="half" idx="10"/>
          </p:nvPr>
        </p:nvSpPr>
        <p:spPr/>
        <p:txBody>
          <a:bodyPr/>
          <a:lstStyle/>
          <a:p>
            <a:fld id="{8B09688C-A2F0-4511-B161-4D60CBA3B6C9}" type="datetimeFigureOut">
              <a:rPr lang="zh-CN" altLang="en-US" smtClean="0"/>
              <a:t>2025/05/25</a:t>
            </a:fld>
            <a:endParaRPr lang="zh-CN" altLang="en-US"/>
          </a:p>
        </p:txBody>
      </p:sp>
      <p:sp>
        <p:nvSpPr>
          <p:cNvPr id="8" name="页脚占位符 7">
            <a:extLst>
              <a:ext uri="{FF2B5EF4-FFF2-40B4-BE49-F238E27FC236}">
                <a16:creationId xmlns:a16="http://schemas.microsoft.com/office/drawing/2014/main" id="{CF33478F-2D82-4829-AD91-EC8E55644F4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714DE6-0DE5-438C-90C5-744B09AA0B67}"/>
              </a:ext>
            </a:extLst>
          </p:cNvPr>
          <p:cNvSpPr>
            <a:spLocks noGrp="1"/>
          </p:cNvSpPr>
          <p:nvPr>
            <p:ph type="sldNum" sz="quarter" idx="12"/>
          </p:nvPr>
        </p:nvSpPr>
        <p:spPr/>
        <p:txBody>
          <a:bodyPr/>
          <a:lstStyle/>
          <a:p>
            <a:fld id="{C70AF58E-BD69-4EA1-9CC7-E9E5EEA63994}" type="slidenum">
              <a:rPr lang="zh-CN" altLang="en-US" smtClean="0"/>
              <a:t>‹#›</a:t>
            </a:fld>
            <a:endParaRPr lang="zh-CN" altLang="en-US"/>
          </a:p>
        </p:txBody>
      </p:sp>
    </p:spTree>
    <p:extLst>
      <p:ext uri="{BB962C8B-B14F-4D97-AF65-F5344CB8AC3E}">
        <p14:creationId xmlns:p14="http://schemas.microsoft.com/office/powerpoint/2010/main" val="362026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9B036-B202-43A2-9C64-02EC0F738B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0679FE-A464-4592-BBA1-6FB2BA0411DD}"/>
              </a:ext>
            </a:extLst>
          </p:cNvPr>
          <p:cNvSpPr>
            <a:spLocks noGrp="1"/>
          </p:cNvSpPr>
          <p:nvPr>
            <p:ph type="dt" sz="half" idx="10"/>
          </p:nvPr>
        </p:nvSpPr>
        <p:spPr/>
        <p:txBody>
          <a:bodyPr/>
          <a:lstStyle/>
          <a:p>
            <a:fld id="{8B09688C-A2F0-4511-B161-4D60CBA3B6C9}" type="datetimeFigureOut">
              <a:rPr lang="zh-CN" altLang="en-US" smtClean="0"/>
              <a:t>2025/05/25</a:t>
            </a:fld>
            <a:endParaRPr lang="zh-CN" altLang="en-US"/>
          </a:p>
        </p:txBody>
      </p:sp>
      <p:sp>
        <p:nvSpPr>
          <p:cNvPr id="4" name="页脚占位符 3">
            <a:extLst>
              <a:ext uri="{FF2B5EF4-FFF2-40B4-BE49-F238E27FC236}">
                <a16:creationId xmlns:a16="http://schemas.microsoft.com/office/drawing/2014/main" id="{FBE859E9-6BCA-48D1-A882-8DBF24EAE32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F094674-AFAB-4792-AC4E-0897C742A837}"/>
              </a:ext>
            </a:extLst>
          </p:cNvPr>
          <p:cNvSpPr>
            <a:spLocks noGrp="1"/>
          </p:cNvSpPr>
          <p:nvPr>
            <p:ph type="sldNum" sz="quarter" idx="12"/>
          </p:nvPr>
        </p:nvSpPr>
        <p:spPr/>
        <p:txBody>
          <a:bodyPr/>
          <a:lstStyle/>
          <a:p>
            <a:fld id="{C70AF58E-BD69-4EA1-9CC7-E9E5EEA63994}" type="slidenum">
              <a:rPr lang="zh-CN" altLang="en-US" smtClean="0"/>
              <a:t>‹#›</a:t>
            </a:fld>
            <a:endParaRPr lang="zh-CN" altLang="en-US"/>
          </a:p>
        </p:txBody>
      </p:sp>
    </p:spTree>
    <p:extLst>
      <p:ext uri="{BB962C8B-B14F-4D97-AF65-F5344CB8AC3E}">
        <p14:creationId xmlns:p14="http://schemas.microsoft.com/office/powerpoint/2010/main" val="57872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BA1A07-8870-445C-9EDA-94ED0864490C}"/>
              </a:ext>
            </a:extLst>
          </p:cNvPr>
          <p:cNvSpPr>
            <a:spLocks noGrp="1"/>
          </p:cNvSpPr>
          <p:nvPr>
            <p:ph type="dt" sz="half" idx="10"/>
          </p:nvPr>
        </p:nvSpPr>
        <p:spPr/>
        <p:txBody>
          <a:bodyPr/>
          <a:lstStyle/>
          <a:p>
            <a:fld id="{8B09688C-A2F0-4511-B161-4D60CBA3B6C9}" type="datetimeFigureOut">
              <a:rPr lang="zh-CN" altLang="en-US" smtClean="0"/>
              <a:t>2025/05/25</a:t>
            </a:fld>
            <a:endParaRPr lang="zh-CN" altLang="en-US"/>
          </a:p>
        </p:txBody>
      </p:sp>
      <p:sp>
        <p:nvSpPr>
          <p:cNvPr id="3" name="页脚占位符 2">
            <a:extLst>
              <a:ext uri="{FF2B5EF4-FFF2-40B4-BE49-F238E27FC236}">
                <a16:creationId xmlns:a16="http://schemas.microsoft.com/office/drawing/2014/main" id="{6969D877-D30F-47A1-9732-F56A875096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B0362B-1262-422D-A943-D170A32FA696}"/>
              </a:ext>
            </a:extLst>
          </p:cNvPr>
          <p:cNvSpPr>
            <a:spLocks noGrp="1"/>
          </p:cNvSpPr>
          <p:nvPr>
            <p:ph type="sldNum" sz="quarter" idx="12"/>
          </p:nvPr>
        </p:nvSpPr>
        <p:spPr/>
        <p:txBody>
          <a:bodyPr/>
          <a:lstStyle/>
          <a:p>
            <a:fld id="{C70AF58E-BD69-4EA1-9CC7-E9E5EEA63994}" type="slidenum">
              <a:rPr lang="zh-CN" altLang="en-US" smtClean="0"/>
              <a:t>‹#›</a:t>
            </a:fld>
            <a:endParaRPr lang="zh-CN" altLang="en-US"/>
          </a:p>
        </p:txBody>
      </p:sp>
    </p:spTree>
    <p:extLst>
      <p:ext uri="{BB962C8B-B14F-4D97-AF65-F5344CB8AC3E}">
        <p14:creationId xmlns:p14="http://schemas.microsoft.com/office/powerpoint/2010/main" val="429076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13477-1808-4D8D-AADF-7C515B69D9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82D564-4F4E-4DD6-A3C4-A1E0D43F3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D426A1C-C54C-4E5A-ABEB-938E02900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FFE833F-8702-460D-A3F8-01F2A74ADB6E}"/>
              </a:ext>
            </a:extLst>
          </p:cNvPr>
          <p:cNvSpPr>
            <a:spLocks noGrp="1"/>
          </p:cNvSpPr>
          <p:nvPr>
            <p:ph type="dt" sz="half" idx="10"/>
          </p:nvPr>
        </p:nvSpPr>
        <p:spPr/>
        <p:txBody>
          <a:bodyPr/>
          <a:lstStyle/>
          <a:p>
            <a:fld id="{8B09688C-A2F0-4511-B161-4D60CBA3B6C9}" type="datetimeFigureOut">
              <a:rPr lang="zh-CN" altLang="en-US" smtClean="0"/>
              <a:t>2025/05/25</a:t>
            </a:fld>
            <a:endParaRPr lang="zh-CN" altLang="en-US"/>
          </a:p>
        </p:txBody>
      </p:sp>
      <p:sp>
        <p:nvSpPr>
          <p:cNvPr id="6" name="页脚占位符 5">
            <a:extLst>
              <a:ext uri="{FF2B5EF4-FFF2-40B4-BE49-F238E27FC236}">
                <a16:creationId xmlns:a16="http://schemas.microsoft.com/office/drawing/2014/main" id="{C345520D-DF01-4471-B75D-E3E6DD559D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5CA44E-FAEB-4993-A547-CBC436004870}"/>
              </a:ext>
            </a:extLst>
          </p:cNvPr>
          <p:cNvSpPr>
            <a:spLocks noGrp="1"/>
          </p:cNvSpPr>
          <p:nvPr>
            <p:ph type="sldNum" sz="quarter" idx="12"/>
          </p:nvPr>
        </p:nvSpPr>
        <p:spPr/>
        <p:txBody>
          <a:bodyPr/>
          <a:lstStyle/>
          <a:p>
            <a:fld id="{C70AF58E-BD69-4EA1-9CC7-E9E5EEA63994}" type="slidenum">
              <a:rPr lang="zh-CN" altLang="en-US" smtClean="0"/>
              <a:t>‹#›</a:t>
            </a:fld>
            <a:endParaRPr lang="zh-CN" altLang="en-US"/>
          </a:p>
        </p:txBody>
      </p:sp>
    </p:spTree>
    <p:extLst>
      <p:ext uri="{BB962C8B-B14F-4D97-AF65-F5344CB8AC3E}">
        <p14:creationId xmlns:p14="http://schemas.microsoft.com/office/powerpoint/2010/main" val="348249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B5081-D12F-4925-AD65-006BEF03703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A4A576F-FD3A-4269-86DA-F01ED353F1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16F055-144B-41AB-9DEB-0928025E2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EE0DD4-0EBD-436A-9C72-0DEEC835EBDF}"/>
              </a:ext>
            </a:extLst>
          </p:cNvPr>
          <p:cNvSpPr>
            <a:spLocks noGrp="1"/>
          </p:cNvSpPr>
          <p:nvPr>
            <p:ph type="dt" sz="half" idx="10"/>
          </p:nvPr>
        </p:nvSpPr>
        <p:spPr/>
        <p:txBody>
          <a:bodyPr/>
          <a:lstStyle/>
          <a:p>
            <a:fld id="{8B09688C-A2F0-4511-B161-4D60CBA3B6C9}" type="datetimeFigureOut">
              <a:rPr lang="zh-CN" altLang="en-US" smtClean="0"/>
              <a:t>2025/05/25</a:t>
            </a:fld>
            <a:endParaRPr lang="zh-CN" altLang="en-US"/>
          </a:p>
        </p:txBody>
      </p:sp>
      <p:sp>
        <p:nvSpPr>
          <p:cNvPr id="6" name="页脚占位符 5">
            <a:extLst>
              <a:ext uri="{FF2B5EF4-FFF2-40B4-BE49-F238E27FC236}">
                <a16:creationId xmlns:a16="http://schemas.microsoft.com/office/drawing/2014/main" id="{5C2615CD-E191-4EDF-8E3F-A922198B6A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0C2A1B-31FD-419B-B4A6-FA035A8CB2B7}"/>
              </a:ext>
            </a:extLst>
          </p:cNvPr>
          <p:cNvSpPr>
            <a:spLocks noGrp="1"/>
          </p:cNvSpPr>
          <p:nvPr>
            <p:ph type="sldNum" sz="quarter" idx="12"/>
          </p:nvPr>
        </p:nvSpPr>
        <p:spPr/>
        <p:txBody>
          <a:bodyPr/>
          <a:lstStyle/>
          <a:p>
            <a:fld id="{C70AF58E-BD69-4EA1-9CC7-E9E5EEA63994}" type="slidenum">
              <a:rPr lang="zh-CN" altLang="en-US" smtClean="0"/>
              <a:t>‹#›</a:t>
            </a:fld>
            <a:endParaRPr lang="zh-CN" altLang="en-US"/>
          </a:p>
        </p:txBody>
      </p:sp>
    </p:spTree>
    <p:extLst>
      <p:ext uri="{BB962C8B-B14F-4D97-AF65-F5344CB8AC3E}">
        <p14:creationId xmlns:p14="http://schemas.microsoft.com/office/powerpoint/2010/main" val="288877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AA49DF-E0E0-4A1D-8AF5-BD1FB3135F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6B07BF1-3278-4172-892F-120083F70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4EB173-0A8E-4EE0-95CD-7578F8225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9688C-A2F0-4511-B161-4D60CBA3B6C9}" type="datetimeFigureOut">
              <a:rPr lang="zh-CN" altLang="en-US" smtClean="0"/>
              <a:t>2025/05/25</a:t>
            </a:fld>
            <a:endParaRPr lang="zh-CN" altLang="en-US"/>
          </a:p>
        </p:txBody>
      </p:sp>
      <p:sp>
        <p:nvSpPr>
          <p:cNvPr id="5" name="页脚占位符 4">
            <a:extLst>
              <a:ext uri="{FF2B5EF4-FFF2-40B4-BE49-F238E27FC236}">
                <a16:creationId xmlns:a16="http://schemas.microsoft.com/office/drawing/2014/main" id="{A84CF9FE-581C-4BF9-BD5C-EAC3F386AA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AF29EE-0F6B-46FB-9849-1CEE135815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AF58E-BD69-4EA1-9CC7-E9E5EEA63994}" type="slidenum">
              <a:rPr lang="zh-CN" altLang="en-US" smtClean="0"/>
              <a:t>‹#›</a:t>
            </a:fld>
            <a:endParaRPr lang="zh-CN" altLang="en-US"/>
          </a:p>
        </p:txBody>
      </p:sp>
    </p:spTree>
    <p:extLst>
      <p:ext uri="{BB962C8B-B14F-4D97-AF65-F5344CB8AC3E}">
        <p14:creationId xmlns:p14="http://schemas.microsoft.com/office/powerpoint/2010/main" val="133274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1.png"/><Relationship Id="rId2" Type="http://schemas.openxmlformats.org/officeDocument/2006/relationships/image" Target="../media/image3.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2.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图片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0756" y="218229"/>
            <a:ext cx="1811754" cy="791421"/>
          </a:xfrm>
          <a:prstGeom prst="rect">
            <a:avLst/>
          </a:prstGeom>
        </p:spPr>
      </p:pic>
      <p:pic>
        <p:nvPicPr>
          <p:cNvPr id="16" name="图片 15">
            <a:extLst>
              <a:ext uri="{FF2B5EF4-FFF2-40B4-BE49-F238E27FC236}">
                <a16:creationId xmlns:a16="http://schemas.microsoft.com/office/drawing/2014/main" id="{6E699A8E-004D-426D-BA0A-C664C0B29C66}"/>
              </a:ext>
            </a:extLst>
          </p:cNvPr>
          <p:cNvPicPr>
            <a:picLocks noChangeAspect="1"/>
          </p:cNvPicPr>
          <p:nvPr/>
        </p:nvPicPr>
        <p:blipFill>
          <a:blip r:embed="rId3"/>
          <a:stretch>
            <a:fillRect/>
          </a:stretch>
        </p:blipFill>
        <p:spPr>
          <a:xfrm>
            <a:off x="126735" y="218229"/>
            <a:ext cx="2583030" cy="582381"/>
          </a:xfrm>
          <a:prstGeom prst="rect">
            <a:avLst/>
          </a:prstGeom>
        </p:spPr>
      </p:pic>
      <p:sp>
        <p:nvSpPr>
          <p:cNvPr id="6" name="文本框 5">
            <a:extLst>
              <a:ext uri="{FF2B5EF4-FFF2-40B4-BE49-F238E27FC236}">
                <a16:creationId xmlns:a16="http://schemas.microsoft.com/office/drawing/2014/main" id="{18DF20D8-F5CE-44E4-8CFC-FAE03E4D59B0}"/>
              </a:ext>
            </a:extLst>
          </p:cNvPr>
          <p:cNvSpPr txBox="1"/>
          <p:nvPr/>
        </p:nvSpPr>
        <p:spPr>
          <a:xfrm>
            <a:off x="2371724" y="1106253"/>
            <a:ext cx="7879080" cy="707886"/>
          </a:xfrm>
          <a:prstGeom prst="rect">
            <a:avLst/>
          </a:prstGeom>
          <a:noFill/>
        </p:spPr>
        <p:txBody>
          <a:bodyPr wrap="none" rtlCol="0">
            <a:spAutoFit/>
          </a:bodyPr>
          <a:lstStyle/>
          <a:p>
            <a:r>
              <a:rPr lang="zh-CN" altLang="en-US" sz="4000" dirty="0"/>
              <a:t>纳睿雷达首届创新设计与应用竞赛</a:t>
            </a:r>
          </a:p>
        </p:txBody>
      </p:sp>
      <p:sp>
        <p:nvSpPr>
          <p:cNvPr id="18" name="文本框 17">
            <a:extLst>
              <a:ext uri="{FF2B5EF4-FFF2-40B4-BE49-F238E27FC236}">
                <a16:creationId xmlns:a16="http://schemas.microsoft.com/office/drawing/2014/main" id="{C13E053C-5C35-4205-AC31-ECD49FA40104}"/>
              </a:ext>
            </a:extLst>
          </p:cNvPr>
          <p:cNvSpPr txBox="1"/>
          <p:nvPr/>
        </p:nvSpPr>
        <p:spPr>
          <a:xfrm>
            <a:off x="4977745" y="1948344"/>
            <a:ext cx="2236510" cy="707886"/>
          </a:xfrm>
          <a:prstGeom prst="rect">
            <a:avLst/>
          </a:prstGeom>
          <a:noFill/>
        </p:spPr>
        <p:txBody>
          <a:bodyPr wrap="none" rtlCol="0">
            <a:spAutoFit/>
          </a:bodyPr>
          <a:lstStyle/>
          <a:p>
            <a:r>
              <a:rPr lang="zh-CN" altLang="en-US" sz="4000" dirty="0"/>
              <a:t>中期答辩</a:t>
            </a:r>
          </a:p>
        </p:txBody>
      </p:sp>
      <p:sp>
        <p:nvSpPr>
          <p:cNvPr id="19" name="文本框 18">
            <a:extLst>
              <a:ext uri="{FF2B5EF4-FFF2-40B4-BE49-F238E27FC236}">
                <a16:creationId xmlns:a16="http://schemas.microsoft.com/office/drawing/2014/main" id="{9E0067CD-DB04-424E-9E1C-8E952C3C812A}"/>
              </a:ext>
            </a:extLst>
          </p:cNvPr>
          <p:cNvSpPr txBox="1"/>
          <p:nvPr/>
        </p:nvSpPr>
        <p:spPr>
          <a:xfrm>
            <a:off x="953066" y="3621459"/>
            <a:ext cx="10716395" cy="523220"/>
          </a:xfrm>
          <a:prstGeom prst="rect">
            <a:avLst/>
          </a:prstGeom>
          <a:noFill/>
        </p:spPr>
        <p:txBody>
          <a:bodyPr wrap="none" rtlCol="0">
            <a:spAutoFit/>
          </a:bodyPr>
          <a:lstStyle/>
          <a:p>
            <a:r>
              <a:rPr lang="zh-CN" altLang="en-US" sz="2800" dirty="0"/>
              <a:t>报告题目：毫米波</a:t>
            </a:r>
            <a:r>
              <a:rPr lang="en-US" altLang="zh-CN" sz="2800" dirty="0"/>
              <a:t>MIMO</a:t>
            </a:r>
            <a:r>
              <a:rPr lang="zh-CN" altLang="en-US" sz="2800" dirty="0"/>
              <a:t>阵列雷达系统软件仿真平台（</a:t>
            </a:r>
            <a:r>
              <a:rPr lang="en-US" altLang="zh-CN" sz="2800" b="1" i="0" dirty="0">
                <a:effectLst/>
                <a:latin typeface="Inter"/>
              </a:rPr>
              <a:t>MARX</a:t>
            </a:r>
            <a:r>
              <a:rPr lang="zh-CN" altLang="en-US" sz="2800" i="0" dirty="0">
                <a:effectLst/>
                <a:latin typeface="Inter"/>
              </a:rPr>
              <a:t>）开发</a:t>
            </a:r>
            <a:endParaRPr lang="zh-CN" altLang="en-US" sz="2800" dirty="0"/>
          </a:p>
        </p:txBody>
      </p:sp>
      <p:sp>
        <p:nvSpPr>
          <p:cNvPr id="20" name="文本框 19">
            <a:extLst>
              <a:ext uri="{FF2B5EF4-FFF2-40B4-BE49-F238E27FC236}">
                <a16:creationId xmlns:a16="http://schemas.microsoft.com/office/drawing/2014/main" id="{E47104F0-0D2A-4552-814F-85A3ECEF38DD}"/>
              </a:ext>
            </a:extLst>
          </p:cNvPr>
          <p:cNvSpPr txBox="1"/>
          <p:nvPr/>
        </p:nvSpPr>
        <p:spPr>
          <a:xfrm>
            <a:off x="4825881" y="6334780"/>
            <a:ext cx="7366119" cy="523220"/>
          </a:xfrm>
          <a:prstGeom prst="rect">
            <a:avLst/>
          </a:prstGeom>
          <a:noFill/>
        </p:spPr>
        <p:txBody>
          <a:bodyPr wrap="none" rtlCol="0">
            <a:spAutoFit/>
          </a:bodyPr>
          <a:lstStyle/>
          <a:p>
            <a:r>
              <a:rPr lang="zh-CN" altLang="en-US" sz="2800" dirty="0"/>
              <a:t>小组名称：极限队（刘志辉、杨堃、邓美冉）</a:t>
            </a:r>
            <a:endParaRPr lang="en-US" altLang="zh-CN" sz="2800" dirty="0"/>
          </a:p>
        </p:txBody>
      </p:sp>
    </p:spTree>
    <p:extLst>
      <p:ext uri="{BB962C8B-B14F-4D97-AF65-F5344CB8AC3E}">
        <p14:creationId xmlns:p14="http://schemas.microsoft.com/office/powerpoint/2010/main" val="371511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3EFFDD1C-457F-444F-B059-3519365D7AFE}"/>
              </a:ext>
            </a:extLst>
          </p:cNvPr>
          <p:cNvSpPr txBox="1"/>
          <p:nvPr/>
        </p:nvSpPr>
        <p:spPr>
          <a:xfrm>
            <a:off x="314038" y="892600"/>
            <a:ext cx="11235349" cy="2120902"/>
          </a:xfrm>
          <a:prstGeom prst="rect">
            <a:avLst/>
          </a:prstGeom>
          <a:noFill/>
        </p:spPr>
        <p:txBody>
          <a:bodyPr wrap="square">
            <a:spAutoFit/>
          </a:bodyPr>
          <a:lstStyle/>
          <a:p>
            <a:pPr lvl="0" indent="396000" algn="just">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赛题</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b="1" dirty="0" err="1">
                <a:solidFill>
                  <a:schemeClr val="tx1">
                    <a:lumMod val="75000"/>
                    <a:lumOff val="25000"/>
                  </a:schemeClr>
                </a:solidFill>
                <a:latin typeface="微软雅黑" panose="020B0503020204020204" pitchFamily="34" charset="-122"/>
                <a:ea typeface="微软雅黑" panose="020B0503020204020204" pitchFamily="34" charset="-122"/>
              </a:rPr>
              <a:t>Ti</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AWR2944</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芯片已经成了</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77G</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汽车雷达赛道里的行业标准。这款</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4T4R</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SOC</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芯片具有完整的射频收发和信号处理能力，一个啁啾发生器提供高距离维分辨率的能力。但</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4T4R</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的收发架构在使用传统的天线设计方法的话是无法获得大监视范围和良好的角分辨率。</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a:p>
            <a:pPr lvl="0" indent="396000" algn="just">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要求：</a:t>
            </a:r>
          </a:p>
          <a:p>
            <a:pPr lvl="0" indent="396000" algn="just">
              <a:lnSpc>
                <a:spcPct val="150000"/>
              </a:lnSpc>
            </a:pP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设计一个</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MIMO</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阵列，使得视角在不小于</a:t>
            </a:r>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120</a:t>
            </a:r>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度的情况之下获得最佳综合角分辨率。</a:t>
            </a:r>
          </a:p>
        </p:txBody>
      </p:sp>
      <p:sp>
        <p:nvSpPr>
          <p:cNvPr id="8" name="文本框 7">
            <a:extLst>
              <a:ext uri="{FF2B5EF4-FFF2-40B4-BE49-F238E27FC236}">
                <a16:creationId xmlns:a16="http://schemas.microsoft.com/office/drawing/2014/main" id="{7B2A37EB-0BA3-413A-B2CE-12A8763034C4}"/>
              </a:ext>
            </a:extLst>
          </p:cNvPr>
          <p:cNvSpPr txBox="1"/>
          <p:nvPr/>
        </p:nvSpPr>
        <p:spPr>
          <a:xfrm>
            <a:off x="2735614" y="215930"/>
            <a:ext cx="8359182"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highlight>
                  <a:srgbClr val="FFFF00"/>
                </a:highlight>
                <a:latin typeface="Arial" panose="020B0604020202020204" pitchFamily="34" charset="0"/>
              </a:rPr>
              <a:t>1. 赛题概述：介绍队伍的赛题、分工和规划等情况；</a:t>
            </a:r>
          </a:p>
        </p:txBody>
      </p:sp>
      <p:sp>
        <p:nvSpPr>
          <p:cNvPr id="7" name="文本框 6">
            <a:extLst>
              <a:ext uri="{FF2B5EF4-FFF2-40B4-BE49-F238E27FC236}">
                <a16:creationId xmlns:a16="http://schemas.microsoft.com/office/drawing/2014/main" id="{0289D0E1-D6C5-4499-8DCC-4F293169F63D}"/>
              </a:ext>
            </a:extLst>
          </p:cNvPr>
          <p:cNvSpPr txBox="1"/>
          <p:nvPr/>
        </p:nvSpPr>
        <p:spPr>
          <a:xfrm>
            <a:off x="599614" y="3687873"/>
            <a:ext cx="10802957" cy="923330"/>
          </a:xfrm>
          <a:prstGeom prst="rect">
            <a:avLst/>
          </a:prstGeom>
          <a:noFill/>
        </p:spPr>
        <p:txBody>
          <a:bodyPr wrap="square" rtlCol="0">
            <a:spAutoFit/>
          </a:bodyPr>
          <a:lstStyle/>
          <a:p>
            <a:r>
              <a:rPr lang="zh-CN" altLang="en-US" dirty="0">
                <a:highlight>
                  <a:srgbClr val="FFFF00"/>
                </a:highlight>
              </a:rPr>
              <a:t>项目主要内容：</a:t>
            </a:r>
            <a:r>
              <a:rPr lang="zh-CN" altLang="en-US" dirty="0"/>
              <a:t>在完成赛题要求的基础上，搭建一个毫米波</a:t>
            </a:r>
            <a:r>
              <a:rPr lang="en-US" altLang="zh-CN" dirty="0"/>
              <a:t>MIMO</a:t>
            </a:r>
            <a:r>
              <a:rPr lang="zh-CN" altLang="en-US" dirty="0"/>
              <a:t>阵列雷达系统软件仿真平台（</a:t>
            </a:r>
            <a:r>
              <a:rPr lang="en-US" altLang="zh-CN" dirty="0"/>
              <a:t>MARX</a:t>
            </a:r>
            <a:r>
              <a:rPr lang="zh-CN" altLang="en-US" dirty="0"/>
              <a:t>），从夯实基础做起，为今后工作坊参赛同学更好地理解毫米波雷达测距、测速、测角原理，做出更多创新成果，提供软件仿真开发平台。并提升平台的可扩展性以及可移植性。</a:t>
            </a:r>
          </a:p>
        </p:txBody>
      </p:sp>
      <p:sp>
        <p:nvSpPr>
          <p:cNvPr id="10" name="文本框 9">
            <a:extLst>
              <a:ext uri="{FF2B5EF4-FFF2-40B4-BE49-F238E27FC236}">
                <a16:creationId xmlns:a16="http://schemas.microsoft.com/office/drawing/2014/main" id="{AF119C32-E722-4DCA-9EC6-53A367CBE99A}"/>
              </a:ext>
            </a:extLst>
          </p:cNvPr>
          <p:cNvSpPr txBox="1"/>
          <p:nvPr/>
        </p:nvSpPr>
        <p:spPr>
          <a:xfrm>
            <a:off x="497023" y="5042990"/>
            <a:ext cx="10802957" cy="1477328"/>
          </a:xfrm>
          <a:prstGeom prst="rect">
            <a:avLst/>
          </a:prstGeom>
          <a:noFill/>
        </p:spPr>
        <p:txBody>
          <a:bodyPr wrap="none" rtlCol="0">
            <a:spAutoFit/>
          </a:bodyPr>
          <a:lstStyle/>
          <a:p>
            <a:r>
              <a:rPr lang="zh-CN" altLang="en-US" dirty="0"/>
              <a:t>任务分工：</a:t>
            </a:r>
            <a:endParaRPr lang="en-US" altLang="zh-CN" dirty="0"/>
          </a:p>
          <a:p>
            <a:r>
              <a:rPr lang="zh-CN" altLang="en-US" dirty="0">
                <a:highlight>
                  <a:srgbClr val="FFFF00"/>
                </a:highlight>
              </a:rPr>
              <a:t>刘志辉：</a:t>
            </a:r>
            <a:r>
              <a:rPr lang="zh-CN" altLang="en-US" dirty="0"/>
              <a:t>负责整体项目的搭建，以及关键实验节点的推进，提供毫米波雷达测距、测速、测角开发原理。</a:t>
            </a:r>
            <a:endParaRPr lang="en-US" altLang="zh-CN" dirty="0"/>
          </a:p>
          <a:p>
            <a:r>
              <a:rPr lang="zh-CN" altLang="en-US" dirty="0">
                <a:highlight>
                  <a:srgbClr val="FFFF00"/>
                </a:highlight>
              </a:rPr>
              <a:t>杨堃：</a:t>
            </a:r>
            <a:r>
              <a:rPr lang="zh-CN" altLang="en-US" dirty="0"/>
              <a:t>负责在代码仿真结果的基础上，开发方便、可靠、实用的软件仿真平台。</a:t>
            </a:r>
            <a:endParaRPr lang="en-US" altLang="zh-CN" dirty="0"/>
          </a:p>
          <a:p>
            <a:r>
              <a:rPr lang="zh-CN" altLang="en-US" dirty="0">
                <a:highlight>
                  <a:srgbClr val="FFFF00"/>
                </a:highlight>
              </a:rPr>
              <a:t>邓美冉：</a:t>
            </a:r>
            <a:r>
              <a:rPr lang="zh-CN" altLang="en-US" dirty="0"/>
              <a:t>负责</a:t>
            </a:r>
            <a:r>
              <a:rPr lang="en-US" altLang="zh-CN" dirty="0"/>
              <a:t>MIMO</a:t>
            </a:r>
            <a:r>
              <a:rPr lang="zh-CN" altLang="en-US" dirty="0"/>
              <a:t>阵列原理设计，在理想情况下设计出</a:t>
            </a:r>
            <a:r>
              <a:rPr lang="en-US" altLang="zh-CN" dirty="0"/>
              <a:t>4T4R</a:t>
            </a:r>
            <a:r>
              <a:rPr lang="zh-CN" altLang="en-US" dirty="0"/>
              <a:t>收发架构阵元位置的最佳摆放规则，</a:t>
            </a:r>
            <a:endParaRPr lang="en-US" altLang="zh-CN" dirty="0"/>
          </a:p>
          <a:p>
            <a:r>
              <a:rPr lang="zh-CN" altLang="en-US" dirty="0"/>
              <a:t>以提供最佳综合角分辨率。</a:t>
            </a:r>
          </a:p>
        </p:txBody>
      </p:sp>
      <p:pic>
        <p:nvPicPr>
          <p:cNvPr id="11" name="图片 10">
            <a:extLst>
              <a:ext uri="{FF2B5EF4-FFF2-40B4-BE49-F238E27FC236}">
                <a16:creationId xmlns:a16="http://schemas.microsoft.com/office/drawing/2014/main" id="{49A738A6-DE08-46C6-8983-E4B677E826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0756" y="218229"/>
            <a:ext cx="1811754" cy="791421"/>
          </a:xfrm>
          <a:prstGeom prst="rect">
            <a:avLst/>
          </a:prstGeom>
        </p:spPr>
      </p:pic>
      <p:pic>
        <p:nvPicPr>
          <p:cNvPr id="12" name="图片 11">
            <a:extLst>
              <a:ext uri="{FF2B5EF4-FFF2-40B4-BE49-F238E27FC236}">
                <a16:creationId xmlns:a16="http://schemas.microsoft.com/office/drawing/2014/main" id="{A00DA210-D4D1-4EF0-A816-3256C787A0F2}"/>
              </a:ext>
            </a:extLst>
          </p:cNvPr>
          <p:cNvPicPr>
            <a:picLocks noChangeAspect="1"/>
          </p:cNvPicPr>
          <p:nvPr/>
        </p:nvPicPr>
        <p:blipFill>
          <a:blip r:embed="rId3"/>
          <a:stretch>
            <a:fillRect/>
          </a:stretch>
        </p:blipFill>
        <p:spPr>
          <a:xfrm>
            <a:off x="126735" y="218229"/>
            <a:ext cx="2583030" cy="582381"/>
          </a:xfrm>
          <a:prstGeom prst="rect">
            <a:avLst/>
          </a:prstGeom>
        </p:spPr>
      </p:pic>
    </p:spTree>
    <p:extLst>
      <p:ext uri="{BB962C8B-B14F-4D97-AF65-F5344CB8AC3E}">
        <p14:creationId xmlns:p14="http://schemas.microsoft.com/office/powerpoint/2010/main" val="937972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C2F7A176-8A24-4B85-9916-6680EBBBA534}"/>
              </a:ext>
            </a:extLst>
          </p:cNvPr>
          <p:cNvSpPr txBox="1"/>
          <p:nvPr/>
        </p:nvSpPr>
        <p:spPr>
          <a:xfrm>
            <a:off x="3150317" y="95039"/>
            <a:ext cx="6429886"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highlight>
                  <a:srgbClr val="FFFF00"/>
                </a:highlight>
                <a:latin typeface="Arial" panose="020B0604020202020204" pitchFamily="34" charset="0"/>
              </a:rPr>
              <a:t>2. 工作进展：详细汇报前半阶段的工作内容、完成情况和取得的成果；</a:t>
            </a:r>
          </a:p>
        </p:txBody>
      </p:sp>
      <p:sp>
        <p:nvSpPr>
          <p:cNvPr id="7" name="文本框 6">
            <a:extLst>
              <a:ext uri="{FF2B5EF4-FFF2-40B4-BE49-F238E27FC236}">
                <a16:creationId xmlns:a16="http://schemas.microsoft.com/office/drawing/2014/main" id="{E16049A6-FA6B-4600-9F5B-905CA44B49F4}"/>
              </a:ext>
            </a:extLst>
          </p:cNvPr>
          <p:cNvSpPr txBox="1"/>
          <p:nvPr/>
        </p:nvSpPr>
        <p:spPr>
          <a:xfrm>
            <a:off x="263379" y="1064333"/>
            <a:ext cx="5773876" cy="646331"/>
          </a:xfrm>
          <a:prstGeom prst="rect">
            <a:avLst/>
          </a:prstGeom>
          <a:noFill/>
        </p:spPr>
        <p:txBody>
          <a:bodyPr wrap="square" rtlCol="0">
            <a:spAutoFit/>
          </a:bodyPr>
          <a:lstStyle/>
          <a:p>
            <a:r>
              <a:rPr lang="zh-CN" altLang="en-US" dirty="0">
                <a:highlight>
                  <a:srgbClr val="FFFF00"/>
                </a:highlight>
              </a:rPr>
              <a:t>工作内容</a:t>
            </a:r>
            <a:r>
              <a:rPr lang="en-US" altLang="zh-CN" dirty="0">
                <a:highlight>
                  <a:srgbClr val="FFFF00"/>
                </a:highlight>
              </a:rPr>
              <a:t>1</a:t>
            </a:r>
            <a:r>
              <a:rPr lang="zh-CN" altLang="en-US" dirty="0"/>
              <a:t>：完成</a:t>
            </a:r>
            <a:r>
              <a:rPr lang="en-US" altLang="zh-CN" dirty="0"/>
              <a:t>FMCW</a:t>
            </a:r>
            <a:r>
              <a:rPr lang="zh-CN" altLang="en-US" dirty="0"/>
              <a:t>雷达测速、测距、测角原理的推导，以及仿真实现。</a:t>
            </a:r>
          </a:p>
        </p:txBody>
      </p:sp>
      <p:pic>
        <p:nvPicPr>
          <p:cNvPr id="8" name="图片 7">
            <a:extLst>
              <a:ext uri="{FF2B5EF4-FFF2-40B4-BE49-F238E27FC236}">
                <a16:creationId xmlns:a16="http://schemas.microsoft.com/office/drawing/2014/main" id="{93606960-D5EA-40C1-A796-F396C95C4838}"/>
              </a:ext>
            </a:extLst>
          </p:cNvPr>
          <p:cNvPicPr>
            <a:picLocks noChangeAspect="1"/>
          </p:cNvPicPr>
          <p:nvPr/>
        </p:nvPicPr>
        <p:blipFill>
          <a:blip r:embed="rId2"/>
          <a:stretch>
            <a:fillRect/>
          </a:stretch>
        </p:blipFill>
        <p:spPr>
          <a:xfrm>
            <a:off x="126735" y="1827959"/>
            <a:ext cx="6855736" cy="1330292"/>
          </a:xfrm>
          <a:prstGeom prst="rect">
            <a:avLst/>
          </a:prstGeom>
          <a:ln w="73025">
            <a:solidFill>
              <a:srgbClr val="FFFF00"/>
            </a:solidFill>
          </a:ln>
        </p:spPr>
      </p:pic>
      <p:grpSp>
        <p:nvGrpSpPr>
          <p:cNvPr id="20" name="组合 19">
            <a:extLst>
              <a:ext uri="{FF2B5EF4-FFF2-40B4-BE49-F238E27FC236}">
                <a16:creationId xmlns:a16="http://schemas.microsoft.com/office/drawing/2014/main" id="{63C2E52B-020A-4121-87D5-353A89D4901F}"/>
              </a:ext>
            </a:extLst>
          </p:cNvPr>
          <p:cNvGrpSpPr/>
          <p:nvPr/>
        </p:nvGrpSpPr>
        <p:grpSpPr>
          <a:xfrm>
            <a:off x="7282557" y="926036"/>
            <a:ext cx="4909443" cy="2262742"/>
            <a:chOff x="7282557" y="2074655"/>
            <a:chExt cx="4909443" cy="2262742"/>
          </a:xfrm>
          <a:noFill/>
          <a:effectLst>
            <a:outerShdw blurRad="50800" dist="50800" dir="5400000" algn="ctr" rotWithShape="0">
              <a:srgbClr val="000000">
                <a:alpha val="90000"/>
              </a:srgbClr>
            </a:outerShdw>
          </a:effectLst>
        </p:grpSpPr>
        <p:pic>
          <p:nvPicPr>
            <p:cNvPr id="9" name="图片 8">
              <a:extLst>
                <a:ext uri="{FF2B5EF4-FFF2-40B4-BE49-F238E27FC236}">
                  <a16:creationId xmlns:a16="http://schemas.microsoft.com/office/drawing/2014/main" id="{7BD11546-0967-4B7E-B775-3D5D216ED6CA}"/>
                </a:ext>
              </a:extLst>
            </p:cNvPr>
            <p:cNvPicPr>
              <a:picLocks noChangeAspect="1"/>
            </p:cNvPicPr>
            <p:nvPr/>
          </p:nvPicPr>
          <p:blipFill>
            <a:blip r:embed="rId3"/>
            <a:stretch>
              <a:fillRect/>
            </a:stretch>
          </p:blipFill>
          <p:spPr>
            <a:xfrm>
              <a:off x="9140641" y="2659806"/>
              <a:ext cx="2920096" cy="248208"/>
            </a:xfrm>
            <a:prstGeom prst="rect">
              <a:avLst/>
            </a:prstGeom>
            <a:grpFill/>
            <a:ln>
              <a:noFill/>
            </a:ln>
          </p:spPr>
        </p:pic>
        <p:pic>
          <p:nvPicPr>
            <p:cNvPr id="10" name="图片 9">
              <a:extLst>
                <a:ext uri="{FF2B5EF4-FFF2-40B4-BE49-F238E27FC236}">
                  <a16:creationId xmlns:a16="http://schemas.microsoft.com/office/drawing/2014/main" id="{C87A5781-B980-4A33-A54B-5DBBDC321C91}"/>
                </a:ext>
              </a:extLst>
            </p:cNvPr>
            <p:cNvPicPr>
              <a:picLocks noChangeAspect="1"/>
            </p:cNvPicPr>
            <p:nvPr/>
          </p:nvPicPr>
          <p:blipFill>
            <a:blip r:embed="rId4"/>
            <a:stretch>
              <a:fillRect/>
            </a:stretch>
          </p:blipFill>
          <p:spPr>
            <a:xfrm>
              <a:off x="7282557" y="2074655"/>
              <a:ext cx="1681842" cy="2262742"/>
            </a:xfrm>
            <a:prstGeom prst="rect">
              <a:avLst/>
            </a:prstGeom>
            <a:grpFill/>
            <a:ln>
              <a:noFill/>
            </a:ln>
          </p:spPr>
        </p:pic>
        <p:pic>
          <p:nvPicPr>
            <p:cNvPr id="11" name="图片 10">
              <a:extLst>
                <a:ext uri="{FF2B5EF4-FFF2-40B4-BE49-F238E27FC236}">
                  <a16:creationId xmlns:a16="http://schemas.microsoft.com/office/drawing/2014/main" id="{00BF02BF-6C5D-4EFB-894F-D8807DA2E3BF}"/>
                </a:ext>
              </a:extLst>
            </p:cNvPr>
            <p:cNvPicPr>
              <a:picLocks noChangeAspect="1"/>
            </p:cNvPicPr>
            <p:nvPr/>
          </p:nvPicPr>
          <p:blipFill>
            <a:blip r:embed="rId5"/>
            <a:stretch>
              <a:fillRect/>
            </a:stretch>
          </p:blipFill>
          <p:spPr>
            <a:xfrm>
              <a:off x="10111699" y="3454643"/>
              <a:ext cx="2080301" cy="809674"/>
            </a:xfrm>
            <a:prstGeom prst="rect">
              <a:avLst/>
            </a:prstGeom>
            <a:grpFill/>
            <a:ln>
              <a:noFill/>
            </a:ln>
          </p:spPr>
        </p:pic>
        <p:pic>
          <p:nvPicPr>
            <p:cNvPr id="12" name="图片 11">
              <a:extLst>
                <a:ext uri="{FF2B5EF4-FFF2-40B4-BE49-F238E27FC236}">
                  <a16:creationId xmlns:a16="http://schemas.microsoft.com/office/drawing/2014/main" id="{B58FB19E-FBE2-4911-B32A-0A4F2FDFAB70}"/>
                </a:ext>
              </a:extLst>
            </p:cNvPr>
            <p:cNvPicPr>
              <a:picLocks noChangeAspect="1"/>
            </p:cNvPicPr>
            <p:nvPr/>
          </p:nvPicPr>
          <p:blipFill>
            <a:blip r:embed="rId6"/>
            <a:stretch>
              <a:fillRect/>
            </a:stretch>
          </p:blipFill>
          <p:spPr>
            <a:xfrm>
              <a:off x="9312001" y="3556170"/>
              <a:ext cx="603086" cy="603086"/>
            </a:xfrm>
            <a:prstGeom prst="rect">
              <a:avLst/>
            </a:prstGeom>
            <a:grpFill/>
            <a:ln>
              <a:noFill/>
            </a:ln>
          </p:spPr>
        </p:pic>
      </p:grpSp>
      <p:pic>
        <p:nvPicPr>
          <p:cNvPr id="13" name="图片 12">
            <a:extLst>
              <a:ext uri="{FF2B5EF4-FFF2-40B4-BE49-F238E27FC236}">
                <a16:creationId xmlns:a16="http://schemas.microsoft.com/office/drawing/2014/main" id="{7F044179-989B-433E-950B-2EA16E06E59C}"/>
              </a:ext>
            </a:extLst>
          </p:cNvPr>
          <p:cNvPicPr>
            <a:picLocks noChangeAspect="1"/>
          </p:cNvPicPr>
          <p:nvPr/>
        </p:nvPicPr>
        <p:blipFill>
          <a:blip r:embed="rId7"/>
          <a:stretch>
            <a:fillRect/>
          </a:stretch>
        </p:blipFill>
        <p:spPr>
          <a:xfrm>
            <a:off x="288339" y="3530085"/>
            <a:ext cx="4107000" cy="269311"/>
          </a:xfrm>
          <a:prstGeom prst="rect">
            <a:avLst/>
          </a:prstGeom>
          <a:effectLst>
            <a:outerShdw blurRad="50800" dist="50800" dir="5400000" algn="ctr" rotWithShape="0">
              <a:srgbClr val="000000">
                <a:alpha val="90000"/>
              </a:srgbClr>
            </a:outerShdw>
          </a:effectLst>
        </p:spPr>
      </p:pic>
      <p:pic>
        <p:nvPicPr>
          <p:cNvPr id="27" name="图片 26">
            <a:extLst>
              <a:ext uri="{FF2B5EF4-FFF2-40B4-BE49-F238E27FC236}">
                <a16:creationId xmlns:a16="http://schemas.microsoft.com/office/drawing/2014/main" id="{B15C6286-0D6F-41B6-9286-56045CFFFD3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20756" y="218229"/>
            <a:ext cx="1811754" cy="791421"/>
          </a:xfrm>
          <a:prstGeom prst="rect">
            <a:avLst/>
          </a:prstGeom>
        </p:spPr>
      </p:pic>
      <p:pic>
        <p:nvPicPr>
          <p:cNvPr id="28" name="图片 27">
            <a:extLst>
              <a:ext uri="{FF2B5EF4-FFF2-40B4-BE49-F238E27FC236}">
                <a16:creationId xmlns:a16="http://schemas.microsoft.com/office/drawing/2014/main" id="{12902B17-E9D9-4886-BC19-9FDA9A000B14}"/>
              </a:ext>
            </a:extLst>
          </p:cNvPr>
          <p:cNvPicPr>
            <a:picLocks noChangeAspect="1"/>
          </p:cNvPicPr>
          <p:nvPr/>
        </p:nvPicPr>
        <p:blipFill>
          <a:blip r:embed="rId9"/>
          <a:stretch>
            <a:fillRect/>
          </a:stretch>
        </p:blipFill>
        <p:spPr>
          <a:xfrm>
            <a:off x="126735" y="218229"/>
            <a:ext cx="2583030" cy="582381"/>
          </a:xfrm>
          <a:prstGeom prst="rect">
            <a:avLst/>
          </a:prstGeom>
        </p:spPr>
      </p:pic>
      <p:grpSp>
        <p:nvGrpSpPr>
          <p:cNvPr id="21" name="组合 20">
            <a:extLst>
              <a:ext uri="{FF2B5EF4-FFF2-40B4-BE49-F238E27FC236}">
                <a16:creationId xmlns:a16="http://schemas.microsoft.com/office/drawing/2014/main" id="{04EABC56-0CEB-48A0-9CCA-B1DB6AEF75A4}"/>
              </a:ext>
            </a:extLst>
          </p:cNvPr>
          <p:cNvGrpSpPr/>
          <p:nvPr/>
        </p:nvGrpSpPr>
        <p:grpSpPr>
          <a:xfrm>
            <a:off x="79219" y="3937693"/>
            <a:ext cx="5602702" cy="2839705"/>
            <a:chOff x="64508" y="3978411"/>
            <a:chExt cx="5602702" cy="2839705"/>
          </a:xfrm>
          <a:effectLst>
            <a:outerShdw blurRad="50800" dist="50800" dir="5400000" algn="ctr" rotWithShape="0">
              <a:srgbClr val="000000">
                <a:alpha val="90000"/>
              </a:srgbClr>
            </a:outerShdw>
          </a:effectLst>
        </p:grpSpPr>
        <p:pic>
          <p:nvPicPr>
            <p:cNvPr id="15" name="图片 14">
              <a:extLst>
                <a:ext uri="{FF2B5EF4-FFF2-40B4-BE49-F238E27FC236}">
                  <a16:creationId xmlns:a16="http://schemas.microsoft.com/office/drawing/2014/main" id="{6E899E42-B414-4ED5-8F91-6344619AF75E}"/>
                </a:ext>
              </a:extLst>
            </p:cNvPr>
            <p:cNvPicPr>
              <a:picLocks noChangeAspect="1"/>
            </p:cNvPicPr>
            <p:nvPr/>
          </p:nvPicPr>
          <p:blipFill>
            <a:blip r:embed="rId10"/>
            <a:stretch>
              <a:fillRect/>
            </a:stretch>
          </p:blipFill>
          <p:spPr>
            <a:xfrm>
              <a:off x="64508" y="3978411"/>
              <a:ext cx="4709713" cy="1846561"/>
            </a:xfrm>
            <a:prstGeom prst="rect">
              <a:avLst/>
            </a:prstGeom>
          </p:spPr>
        </p:pic>
        <p:pic>
          <p:nvPicPr>
            <p:cNvPr id="17" name="图片 16">
              <a:extLst>
                <a:ext uri="{FF2B5EF4-FFF2-40B4-BE49-F238E27FC236}">
                  <a16:creationId xmlns:a16="http://schemas.microsoft.com/office/drawing/2014/main" id="{F730C8D9-4997-4EC2-9652-E4BF7C3EA8D4}"/>
                </a:ext>
              </a:extLst>
            </p:cNvPr>
            <p:cNvPicPr>
              <a:picLocks noChangeAspect="1"/>
            </p:cNvPicPr>
            <p:nvPr/>
          </p:nvPicPr>
          <p:blipFill>
            <a:blip r:embed="rId11"/>
            <a:stretch>
              <a:fillRect/>
            </a:stretch>
          </p:blipFill>
          <p:spPr>
            <a:xfrm>
              <a:off x="4774221" y="4956460"/>
              <a:ext cx="892989" cy="1861656"/>
            </a:xfrm>
            <a:prstGeom prst="rect">
              <a:avLst/>
            </a:prstGeom>
          </p:spPr>
        </p:pic>
        <p:pic>
          <p:nvPicPr>
            <p:cNvPr id="19" name="图片 18">
              <a:extLst>
                <a:ext uri="{FF2B5EF4-FFF2-40B4-BE49-F238E27FC236}">
                  <a16:creationId xmlns:a16="http://schemas.microsoft.com/office/drawing/2014/main" id="{4C92A9C4-757F-4D02-8AF8-1512A5CA9E6E}"/>
                </a:ext>
              </a:extLst>
            </p:cNvPr>
            <p:cNvPicPr>
              <a:picLocks noChangeAspect="1"/>
            </p:cNvPicPr>
            <p:nvPr/>
          </p:nvPicPr>
          <p:blipFill>
            <a:blip r:embed="rId12"/>
            <a:stretch>
              <a:fillRect/>
            </a:stretch>
          </p:blipFill>
          <p:spPr>
            <a:xfrm>
              <a:off x="2695726" y="5905969"/>
              <a:ext cx="1663867" cy="912147"/>
            </a:xfrm>
            <a:prstGeom prst="rect">
              <a:avLst/>
            </a:prstGeom>
          </p:spPr>
        </p:pic>
      </p:grpSp>
      <p:grpSp>
        <p:nvGrpSpPr>
          <p:cNvPr id="29" name="组合 28">
            <a:extLst>
              <a:ext uri="{FF2B5EF4-FFF2-40B4-BE49-F238E27FC236}">
                <a16:creationId xmlns:a16="http://schemas.microsoft.com/office/drawing/2014/main" id="{A7268225-9EB7-415A-891C-2C70A1127A7D}"/>
              </a:ext>
            </a:extLst>
          </p:cNvPr>
          <p:cNvGrpSpPr/>
          <p:nvPr/>
        </p:nvGrpSpPr>
        <p:grpSpPr>
          <a:xfrm>
            <a:off x="7221775" y="3669223"/>
            <a:ext cx="4519575" cy="3078645"/>
            <a:chOff x="6480934" y="3642206"/>
            <a:chExt cx="4519575" cy="3078645"/>
          </a:xfrm>
          <a:effectLst>
            <a:outerShdw blurRad="50800" dist="50800" dir="5400000" algn="ctr" rotWithShape="0">
              <a:srgbClr val="000000">
                <a:alpha val="90000"/>
              </a:srgbClr>
            </a:outerShdw>
          </a:effectLst>
        </p:grpSpPr>
        <p:pic>
          <p:nvPicPr>
            <p:cNvPr id="22" name="图片 21">
              <a:extLst>
                <a:ext uri="{FF2B5EF4-FFF2-40B4-BE49-F238E27FC236}">
                  <a16:creationId xmlns:a16="http://schemas.microsoft.com/office/drawing/2014/main" id="{FFB10206-FB99-45F6-9A7E-4F142F74406A}"/>
                </a:ext>
              </a:extLst>
            </p:cNvPr>
            <p:cNvPicPr>
              <a:picLocks noChangeAspect="1"/>
            </p:cNvPicPr>
            <p:nvPr/>
          </p:nvPicPr>
          <p:blipFill>
            <a:blip r:embed="rId13"/>
            <a:stretch>
              <a:fillRect/>
            </a:stretch>
          </p:blipFill>
          <p:spPr>
            <a:xfrm>
              <a:off x="7436458" y="3642206"/>
              <a:ext cx="3564051" cy="276951"/>
            </a:xfrm>
            <a:prstGeom prst="rect">
              <a:avLst/>
            </a:prstGeom>
          </p:spPr>
        </p:pic>
        <p:pic>
          <p:nvPicPr>
            <p:cNvPr id="23" name="图片 22">
              <a:extLst>
                <a:ext uri="{FF2B5EF4-FFF2-40B4-BE49-F238E27FC236}">
                  <a16:creationId xmlns:a16="http://schemas.microsoft.com/office/drawing/2014/main" id="{B7161CA3-B67A-4CD3-85A1-7B6DF3A986B4}"/>
                </a:ext>
              </a:extLst>
            </p:cNvPr>
            <p:cNvPicPr>
              <a:picLocks noChangeAspect="1"/>
            </p:cNvPicPr>
            <p:nvPr/>
          </p:nvPicPr>
          <p:blipFill>
            <a:blip r:embed="rId14"/>
            <a:stretch>
              <a:fillRect/>
            </a:stretch>
          </p:blipFill>
          <p:spPr>
            <a:xfrm>
              <a:off x="6480934" y="3937693"/>
              <a:ext cx="3285088" cy="1539252"/>
            </a:xfrm>
            <a:prstGeom prst="rect">
              <a:avLst/>
            </a:prstGeom>
          </p:spPr>
        </p:pic>
        <p:pic>
          <p:nvPicPr>
            <p:cNvPr id="24" name="图片 23">
              <a:extLst>
                <a:ext uri="{FF2B5EF4-FFF2-40B4-BE49-F238E27FC236}">
                  <a16:creationId xmlns:a16="http://schemas.microsoft.com/office/drawing/2014/main" id="{76852649-9001-468F-9669-8CA5BE657BB6}"/>
                </a:ext>
              </a:extLst>
            </p:cNvPr>
            <p:cNvPicPr>
              <a:picLocks noChangeAspect="1"/>
            </p:cNvPicPr>
            <p:nvPr/>
          </p:nvPicPr>
          <p:blipFill>
            <a:blip r:embed="rId15"/>
            <a:stretch>
              <a:fillRect/>
            </a:stretch>
          </p:blipFill>
          <p:spPr>
            <a:xfrm>
              <a:off x="10004665" y="4733771"/>
              <a:ext cx="773938" cy="1849140"/>
            </a:xfrm>
            <a:prstGeom prst="rect">
              <a:avLst/>
            </a:prstGeom>
          </p:spPr>
        </p:pic>
        <p:pic>
          <p:nvPicPr>
            <p:cNvPr id="25" name="图片 24">
              <a:extLst>
                <a:ext uri="{FF2B5EF4-FFF2-40B4-BE49-F238E27FC236}">
                  <a16:creationId xmlns:a16="http://schemas.microsoft.com/office/drawing/2014/main" id="{8CCA7531-3FA8-41DF-BD76-D883BB7F48EA}"/>
                </a:ext>
              </a:extLst>
            </p:cNvPr>
            <p:cNvPicPr>
              <a:picLocks noChangeAspect="1"/>
            </p:cNvPicPr>
            <p:nvPr/>
          </p:nvPicPr>
          <p:blipFill>
            <a:blip r:embed="rId16"/>
            <a:stretch>
              <a:fillRect/>
            </a:stretch>
          </p:blipFill>
          <p:spPr>
            <a:xfrm>
              <a:off x="8358197" y="5833230"/>
              <a:ext cx="1646468" cy="887621"/>
            </a:xfrm>
            <a:prstGeom prst="rect">
              <a:avLst/>
            </a:prstGeom>
          </p:spPr>
        </p:pic>
      </p:grpSp>
    </p:spTree>
    <p:extLst>
      <p:ext uri="{BB962C8B-B14F-4D97-AF65-F5344CB8AC3E}">
        <p14:creationId xmlns:p14="http://schemas.microsoft.com/office/powerpoint/2010/main" val="52288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71644049-BCA2-4570-8358-C88DE3CCA8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0756" y="218229"/>
            <a:ext cx="1811754" cy="791421"/>
          </a:xfrm>
          <a:prstGeom prst="rect">
            <a:avLst/>
          </a:prstGeom>
        </p:spPr>
      </p:pic>
      <p:pic>
        <p:nvPicPr>
          <p:cNvPr id="15" name="图片 14">
            <a:extLst>
              <a:ext uri="{FF2B5EF4-FFF2-40B4-BE49-F238E27FC236}">
                <a16:creationId xmlns:a16="http://schemas.microsoft.com/office/drawing/2014/main" id="{C1F699C0-04D1-49E3-AFA8-A9A6BBE5C640}"/>
              </a:ext>
            </a:extLst>
          </p:cNvPr>
          <p:cNvPicPr>
            <a:picLocks noChangeAspect="1"/>
          </p:cNvPicPr>
          <p:nvPr/>
        </p:nvPicPr>
        <p:blipFill>
          <a:blip r:embed="rId3"/>
          <a:stretch>
            <a:fillRect/>
          </a:stretch>
        </p:blipFill>
        <p:spPr>
          <a:xfrm>
            <a:off x="126735" y="218229"/>
            <a:ext cx="2583030" cy="582381"/>
          </a:xfrm>
          <a:prstGeom prst="rect">
            <a:avLst/>
          </a:prstGeom>
        </p:spPr>
      </p:pic>
      <p:sp>
        <p:nvSpPr>
          <p:cNvPr id="16" name="文本框 15">
            <a:extLst>
              <a:ext uri="{FF2B5EF4-FFF2-40B4-BE49-F238E27FC236}">
                <a16:creationId xmlns:a16="http://schemas.microsoft.com/office/drawing/2014/main" id="{3FA0ADEF-D1DB-4FA8-B98D-872E2A0F3F83}"/>
              </a:ext>
            </a:extLst>
          </p:cNvPr>
          <p:cNvSpPr txBox="1"/>
          <p:nvPr/>
        </p:nvSpPr>
        <p:spPr>
          <a:xfrm>
            <a:off x="3316506" y="154279"/>
            <a:ext cx="6097508" cy="646331"/>
          </a:xfrm>
          <a:prstGeom prst="rect">
            <a:avLst/>
          </a:prstGeom>
          <a:noFill/>
        </p:spPr>
        <p:txBody>
          <a:bodyPr wrap="square">
            <a:spAutoFit/>
          </a:bodyPr>
          <a:lstStyle/>
          <a:p>
            <a:r>
              <a:rPr lang="zh-CN" altLang="en-US" dirty="0">
                <a:highlight>
                  <a:srgbClr val="FFFF00"/>
                </a:highlight>
              </a:rPr>
              <a:t>工作内容</a:t>
            </a:r>
            <a:r>
              <a:rPr lang="en-US" altLang="zh-CN" dirty="0">
                <a:highlight>
                  <a:srgbClr val="FFFF00"/>
                </a:highlight>
              </a:rPr>
              <a:t>2</a:t>
            </a:r>
            <a:r>
              <a:rPr lang="zh-CN" altLang="en-US" dirty="0"/>
              <a:t>：对于</a:t>
            </a:r>
            <a:r>
              <a:rPr lang="en-US" altLang="zh-CN" dirty="0"/>
              <a:t>MIMO</a:t>
            </a:r>
            <a:r>
              <a:rPr lang="zh-CN" altLang="en-US" dirty="0"/>
              <a:t>阵列扩展孔径的专业论文进行了研读，并设计软件快速计算排布规则</a:t>
            </a:r>
          </a:p>
        </p:txBody>
      </p:sp>
      <p:pic>
        <p:nvPicPr>
          <p:cNvPr id="3" name="图片 2">
            <a:extLst>
              <a:ext uri="{FF2B5EF4-FFF2-40B4-BE49-F238E27FC236}">
                <a16:creationId xmlns:a16="http://schemas.microsoft.com/office/drawing/2014/main" id="{CA94837D-49C1-4C43-B838-D864F345C286}"/>
              </a:ext>
            </a:extLst>
          </p:cNvPr>
          <p:cNvPicPr>
            <a:picLocks noChangeAspect="1"/>
          </p:cNvPicPr>
          <p:nvPr/>
        </p:nvPicPr>
        <p:blipFill>
          <a:blip r:embed="rId4"/>
          <a:stretch>
            <a:fillRect/>
          </a:stretch>
        </p:blipFill>
        <p:spPr>
          <a:xfrm>
            <a:off x="0" y="1113576"/>
            <a:ext cx="7026337" cy="2392173"/>
          </a:xfrm>
          <a:prstGeom prst="rect">
            <a:avLst/>
          </a:prstGeom>
        </p:spPr>
      </p:pic>
      <p:pic>
        <p:nvPicPr>
          <p:cNvPr id="4" name="图片 3">
            <a:extLst>
              <a:ext uri="{FF2B5EF4-FFF2-40B4-BE49-F238E27FC236}">
                <a16:creationId xmlns:a16="http://schemas.microsoft.com/office/drawing/2014/main" id="{71E895DC-6D0F-402B-A2B3-38952719B4E1}"/>
              </a:ext>
            </a:extLst>
          </p:cNvPr>
          <p:cNvPicPr>
            <a:picLocks noChangeAspect="1"/>
          </p:cNvPicPr>
          <p:nvPr/>
        </p:nvPicPr>
        <p:blipFill>
          <a:blip r:embed="rId5"/>
          <a:stretch>
            <a:fillRect/>
          </a:stretch>
        </p:blipFill>
        <p:spPr>
          <a:xfrm>
            <a:off x="7093829" y="1520738"/>
            <a:ext cx="5034797" cy="3173948"/>
          </a:xfrm>
          <a:prstGeom prst="rect">
            <a:avLst/>
          </a:prstGeom>
        </p:spPr>
      </p:pic>
      <p:pic>
        <p:nvPicPr>
          <p:cNvPr id="5" name="图片 4">
            <a:extLst>
              <a:ext uri="{FF2B5EF4-FFF2-40B4-BE49-F238E27FC236}">
                <a16:creationId xmlns:a16="http://schemas.microsoft.com/office/drawing/2014/main" id="{6624F020-B22C-46A4-BCD8-429CC4B89C2E}"/>
              </a:ext>
            </a:extLst>
          </p:cNvPr>
          <p:cNvPicPr>
            <a:picLocks noChangeAspect="1"/>
          </p:cNvPicPr>
          <p:nvPr/>
        </p:nvPicPr>
        <p:blipFill>
          <a:blip r:embed="rId6"/>
          <a:stretch>
            <a:fillRect/>
          </a:stretch>
        </p:blipFill>
        <p:spPr>
          <a:xfrm>
            <a:off x="453917" y="4966361"/>
            <a:ext cx="11157418" cy="1283281"/>
          </a:xfrm>
          <a:prstGeom prst="rect">
            <a:avLst/>
          </a:prstGeom>
        </p:spPr>
      </p:pic>
      <p:pic>
        <p:nvPicPr>
          <p:cNvPr id="6" name="图片 5">
            <a:extLst>
              <a:ext uri="{FF2B5EF4-FFF2-40B4-BE49-F238E27FC236}">
                <a16:creationId xmlns:a16="http://schemas.microsoft.com/office/drawing/2014/main" id="{3061880A-80A7-4268-A03B-7D1932F07570}"/>
              </a:ext>
            </a:extLst>
          </p:cNvPr>
          <p:cNvPicPr>
            <a:picLocks noChangeAspect="1"/>
          </p:cNvPicPr>
          <p:nvPr/>
        </p:nvPicPr>
        <p:blipFill>
          <a:blip r:embed="rId7"/>
          <a:stretch>
            <a:fillRect/>
          </a:stretch>
        </p:blipFill>
        <p:spPr>
          <a:xfrm>
            <a:off x="942397" y="6313678"/>
            <a:ext cx="3095449" cy="390043"/>
          </a:xfrm>
          <a:prstGeom prst="rect">
            <a:avLst/>
          </a:prstGeom>
        </p:spPr>
      </p:pic>
      <p:pic>
        <p:nvPicPr>
          <p:cNvPr id="17" name="图片 16">
            <a:extLst>
              <a:ext uri="{FF2B5EF4-FFF2-40B4-BE49-F238E27FC236}">
                <a16:creationId xmlns:a16="http://schemas.microsoft.com/office/drawing/2014/main" id="{8A1AA4C2-62E8-4BFE-AB0A-256E2FF481D1}"/>
              </a:ext>
            </a:extLst>
          </p:cNvPr>
          <p:cNvPicPr>
            <a:picLocks noChangeAspect="1"/>
          </p:cNvPicPr>
          <p:nvPr/>
        </p:nvPicPr>
        <p:blipFill>
          <a:blip r:embed="rId8"/>
          <a:stretch>
            <a:fillRect/>
          </a:stretch>
        </p:blipFill>
        <p:spPr>
          <a:xfrm>
            <a:off x="6032626" y="6249642"/>
            <a:ext cx="1914792" cy="390580"/>
          </a:xfrm>
          <a:prstGeom prst="rect">
            <a:avLst/>
          </a:prstGeom>
        </p:spPr>
      </p:pic>
      <p:sp>
        <p:nvSpPr>
          <p:cNvPr id="2" name="文本框 1">
            <a:extLst>
              <a:ext uri="{FF2B5EF4-FFF2-40B4-BE49-F238E27FC236}">
                <a16:creationId xmlns:a16="http://schemas.microsoft.com/office/drawing/2014/main" id="{9F293948-65D2-4253-AA93-6719A96607CC}"/>
              </a:ext>
            </a:extLst>
          </p:cNvPr>
          <p:cNvSpPr txBox="1"/>
          <p:nvPr/>
        </p:nvSpPr>
        <p:spPr>
          <a:xfrm>
            <a:off x="518362" y="3861027"/>
            <a:ext cx="6237851" cy="646331"/>
          </a:xfrm>
          <a:prstGeom prst="rect">
            <a:avLst/>
          </a:prstGeom>
          <a:noFill/>
        </p:spPr>
        <p:txBody>
          <a:bodyPr wrap="square" rtlCol="0">
            <a:spAutoFit/>
          </a:bodyPr>
          <a:lstStyle/>
          <a:p>
            <a:r>
              <a:rPr lang="zh-CN" altLang="en-US" dirty="0"/>
              <a:t>利用设计</a:t>
            </a:r>
            <a:r>
              <a:rPr lang="en-US" altLang="zh-CN" dirty="0"/>
              <a:t>MIMO</a:t>
            </a:r>
            <a:r>
              <a:rPr lang="zh-CN" altLang="en-US" dirty="0"/>
              <a:t>阵的稀疏排布位置，进行虚拟差分，得到差分共阵，增大阵列孔径，进而提高角度分辨率。</a:t>
            </a:r>
          </a:p>
        </p:txBody>
      </p:sp>
    </p:spTree>
    <p:extLst>
      <p:ext uri="{BB962C8B-B14F-4D97-AF65-F5344CB8AC3E}">
        <p14:creationId xmlns:p14="http://schemas.microsoft.com/office/powerpoint/2010/main" val="2880223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53D9FFBA-15AC-4DB6-B60C-33C2D0752134}"/>
              </a:ext>
            </a:extLst>
          </p:cNvPr>
          <p:cNvPicPr/>
          <p:nvPr/>
        </p:nvPicPr>
        <p:blipFill>
          <a:blip r:embed="rId2"/>
          <a:stretch>
            <a:fillRect/>
          </a:stretch>
        </p:blipFill>
        <p:spPr>
          <a:xfrm>
            <a:off x="3276535" y="3797680"/>
            <a:ext cx="3329525" cy="2874067"/>
          </a:xfrm>
          <a:prstGeom prst="rect">
            <a:avLst/>
          </a:prstGeom>
        </p:spPr>
      </p:pic>
      <p:pic>
        <p:nvPicPr>
          <p:cNvPr id="3" name="图片 2">
            <a:extLst>
              <a:ext uri="{FF2B5EF4-FFF2-40B4-BE49-F238E27FC236}">
                <a16:creationId xmlns:a16="http://schemas.microsoft.com/office/drawing/2014/main" id="{860DAA96-18D6-412A-B3CB-D47414359D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0756" y="218229"/>
            <a:ext cx="1811754" cy="791421"/>
          </a:xfrm>
          <a:prstGeom prst="rect">
            <a:avLst/>
          </a:prstGeom>
        </p:spPr>
      </p:pic>
      <p:pic>
        <p:nvPicPr>
          <p:cNvPr id="4" name="图片 3">
            <a:extLst>
              <a:ext uri="{FF2B5EF4-FFF2-40B4-BE49-F238E27FC236}">
                <a16:creationId xmlns:a16="http://schemas.microsoft.com/office/drawing/2014/main" id="{93E691AB-B310-4EF4-B160-C8C19177560D}"/>
              </a:ext>
            </a:extLst>
          </p:cNvPr>
          <p:cNvPicPr>
            <a:picLocks noChangeAspect="1"/>
          </p:cNvPicPr>
          <p:nvPr/>
        </p:nvPicPr>
        <p:blipFill>
          <a:blip r:embed="rId4"/>
          <a:stretch>
            <a:fillRect/>
          </a:stretch>
        </p:blipFill>
        <p:spPr>
          <a:xfrm>
            <a:off x="126735" y="218229"/>
            <a:ext cx="2583030" cy="582381"/>
          </a:xfrm>
          <a:prstGeom prst="rect">
            <a:avLst/>
          </a:prstGeom>
        </p:spPr>
      </p:pic>
      <p:sp>
        <p:nvSpPr>
          <p:cNvPr id="6" name="文本框 5">
            <a:extLst>
              <a:ext uri="{FF2B5EF4-FFF2-40B4-BE49-F238E27FC236}">
                <a16:creationId xmlns:a16="http://schemas.microsoft.com/office/drawing/2014/main" id="{7960C5B9-0C45-4704-AE5E-AF5D5B7FBA5E}"/>
              </a:ext>
            </a:extLst>
          </p:cNvPr>
          <p:cNvSpPr txBox="1"/>
          <p:nvPr/>
        </p:nvSpPr>
        <p:spPr>
          <a:xfrm>
            <a:off x="2752511" y="186253"/>
            <a:ext cx="3505954" cy="646331"/>
          </a:xfrm>
          <a:prstGeom prst="rect">
            <a:avLst/>
          </a:prstGeom>
          <a:noFill/>
        </p:spPr>
        <p:txBody>
          <a:bodyPr wrap="square">
            <a:spAutoFit/>
          </a:bodyPr>
          <a:lstStyle/>
          <a:p>
            <a:r>
              <a:rPr lang="zh-CN" altLang="en-US" dirty="0">
                <a:highlight>
                  <a:srgbClr val="FFFF00"/>
                </a:highlight>
              </a:rPr>
              <a:t>工作内容</a:t>
            </a:r>
            <a:r>
              <a:rPr lang="en-US" altLang="zh-CN" dirty="0">
                <a:highlight>
                  <a:srgbClr val="FFFF00"/>
                </a:highlight>
              </a:rPr>
              <a:t>3</a:t>
            </a:r>
            <a:r>
              <a:rPr lang="zh-CN" altLang="en-US" dirty="0"/>
              <a:t>：初步完成仿真平台的简单搭建</a:t>
            </a:r>
            <a:r>
              <a:rPr lang="en-US" altLang="zh-CN" dirty="0"/>
              <a:t>demo</a:t>
            </a:r>
            <a:endParaRPr lang="zh-CN" altLang="en-US" dirty="0"/>
          </a:p>
        </p:txBody>
      </p:sp>
      <p:pic>
        <p:nvPicPr>
          <p:cNvPr id="7" name="图片 6">
            <a:extLst>
              <a:ext uri="{FF2B5EF4-FFF2-40B4-BE49-F238E27FC236}">
                <a16:creationId xmlns:a16="http://schemas.microsoft.com/office/drawing/2014/main" id="{2A416BED-45EA-439F-A9BD-8AA151B9B3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1212" y="215481"/>
            <a:ext cx="5890788" cy="4852887"/>
          </a:xfrm>
          <a:prstGeom prst="rect">
            <a:avLst/>
          </a:prstGeom>
        </p:spPr>
      </p:pic>
      <p:pic>
        <p:nvPicPr>
          <p:cNvPr id="12" name="图片 11">
            <a:extLst>
              <a:ext uri="{FF2B5EF4-FFF2-40B4-BE49-F238E27FC236}">
                <a16:creationId xmlns:a16="http://schemas.microsoft.com/office/drawing/2014/main" id="{90A5347D-594C-43FF-B57C-0A1855E4C2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735" y="807400"/>
            <a:ext cx="6038950" cy="3179614"/>
          </a:xfrm>
          <a:prstGeom prst="rect">
            <a:avLst/>
          </a:prstGeom>
        </p:spPr>
      </p:pic>
      <p:pic>
        <p:nvPicPr>
          <p:cNvPr id="5" name="图片 4">
            <a:extLst>
              <a:ext uri="{FF2B5EF4-FFF2-40B4-BE49-F238E27FC236}">
                <a16:creationId xmlns:a16="http://schemas.microsoft.com/office/drawing/2014/main" id="{41013008-83A4-4281-A06F-CA363C472E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7662" y="4454305"/>
            <a:ext cx="4144338" cy="2419331"/>
          </a:xfrm>
          <a:prstGeom prst="rect">
            <a:avLst/>
          </a:prstGeom>
        </p:spPr>
      </p:pic>
      <p:sp>
        <p:nvSpPr>
          <p:cNvPr id="13" name="文本框 12">
            <a:extLst>
              <a:ext uri="{FF2B5EF4-FFF2-40B4-BE49-F238E27FC236}">
                <a16:creationId xmlns:a16="http://schemas.microsoft.com/office/drawing/2014/main" id="{C3314545-7BEA-407F-A784-A1CB1E2C9093}"/>
              </a:ext>
            </a:extLst>
          </p:cNvPr>
          <p:cNvSpPr txBox="1"/>
          <p:nvPr/>
        </p:nvSpPr>
        <p:spPr>
          <a:xfrm>
            <a:off x="7594988" y="-16734"/>
            <a:ext cx="6097508" cy="369332"/>
          </a:xfrm>
          <a:prstGeom prst="rect">
            <a:avLst/>
          </a:prstGeom>
          <a:noFill/>
        </p:spPr>
        <p:txBody>
          <a:bodyPr wrap="square">
            <a:spAutoFit/>
          </a:bodyPr>
          <a:lstStyle/>
          <a:p>
            <a:r>
              <a:rPr lang="en-US" altLang="zh-CN" b="1" i="0" dirty="0">
                <a:solidFill>
                  <a:srgbClr val="FF0000"/>
                </a:solidFill>
                <a:effectLst/>
                <a:latin typeface="Inter"/>
              </a:rPr>
              <a:t>M</a:t>
            </a:r>
            <a:r>
              <a:rPr lang="en-US" altLang="zh-CN" b="0" i="0" dirty="0">
                <a:effectLst/>
                <a:latin typeface="Inter"/>
              </a:rPr>
              <a:t>illimeter-wave </a:t>
            </a:r>
            <a:r>
              <a:rPr lang="en-US" altLang="zh-CN" b="1" i="0" dirty="0">
                <a:solidFill>
                  <a:srgbClr val="FF0000"/>
                </a:solidFill>
                <a:effectLst/>
                <a:latin typeface="Inter"/>
              </a:rPr>
              <a:t>A</a:t>
            </a:r>
            <a:r>
              <a:rPr lang="en-US" altLang="zh-CN" b="0" i="0" dirty="0">
                <a:effectLst/>
                <a:latin typeface="Inter"/>
              </a:rPr>
              <a:t>rray </a:t>
            </a:r>
            <a:r>
              <a:rPr lang="en-US" altLang="zh-CN" b="1" i="0" dirty="0">
                <a:solidFill>
                  <a:srgbClr val="FF0000"/>
                </a:solidFill>
                <a:effectLst/>
                <a:latin typeface="Inter"/>
              </a:rPr>
              <a:t>R</a:t>
            </a:r>
            <a:r>
              <a:rPr lang="en-US" altLang="zh-CN" b="0" i="0" dirty="0">
                <a:effectLst/>
                <a:latin typeface="Inter"/>
              </a:rPr>
              <a:t>adar </a:t>
            </a:r>
            <a:r>
              <a:rPr lang="en-US" altLang="zh-CN" b="0" i="0" dirty="0" err="1">
                <a:effectLst/>
                <a:latin typeface="Inter"/>
              </a:rPr>
              <a:t>e</a:t>
            </a:r>
            <a:r>
              <a:rPr lang="en-US" altLang="zh-CN" b="1" i="0" dirty="0" err="1">
                <a:solidFill>
                  <a:srgbClr val="FF0000"/>
                </a:solidFill>
                <a:effectLst/>
                <a:latin typeface="Inter"/>
              </a:rPr>
              <a:t>X</a:t>
            </a:r>
            <a:r>
              <a:rPr lang="en-US" altLang="zh-CN" i="0" dirty="0" err="1">
                <a:effectLst/>
                <a:latin typeface="Inter"/>
              </a:rPr>
              <a:t>plorer</a:t>
            </a:r>
            <a:endParaRPr lang="zh-CN" altLang="en-US" dirty="0"/>
          </a:p>
        </p:txBody>
      </p:sp>
      <p:pic>
        <p:nvPicPr>
          <p:cNvPr id="9" name="图片 8">
            <a:extLst>
              <a:ext uri="{FF2B5EF4-FFF2-40B4-BE49-F238E27FC236}">
                <a16:creationId xmlns:a16="http://schemas.microsoft.com/office/drawing/2014/main" id="{B88965B5-7D6D-4C1F-9E81-A05AAB2ECA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6736" y="3993804"/>
            <a:ext cx="3014272" cy="2879833"/>
          </a:xfrm>
          <a:prstGeom prst="rect">
            <a:avLst/>
          </a:prstGeom>
        </p:spPr>
      </p:pic>
    </p:spTree>
    <p:extLst>
      <p:ext uri="{BB962C8B-B14F-4D97-AF65-F5344CB8AC3E}">
        <p14:creationId xmlns:p14="http://schemas.microsoft.com/office/powerpoint/2010/main" val="3057951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71644049-BCA2-4570-8358-C88DE3CCA8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0756" y="218229"/>
            <a:ext cx="1811754" cy="791421"/>
          </a:xfrm>
          <a:prstGeom prst="rect">
            <a:avLst/>
          </a:prstGeom>
        </p:spPr>
      </p:pic>
      <p:pic>
        <p:nvPicPr>
          <p:cNvPr id="15" name="图片 14">
            <a:extLst>
              <a:ext uri="{FF2B5EF4-FFF2-40B4-BE49-F238E27FC236}">
                <a16:creationId xmlns:a16="http://schemas.microsoft.com/office/drawing/2014/main" id="{C1F699C0-04D1-49E3-AFA8-A9A6BBE5C640}"/>
              </a:ext>
            </a:extLst>
          </p:cNvPr>
          <p:cNvPicPr>
            <a:picLocks noChangeAspect="1"/>
          </p:cNvPicPr>
          <p:nvPr/>
        </p:nvPicPr>
        <p:blipFill>
          <a:blip r:embed="rId3"/>
          <a:stretch>
            <a:fillRect/>
          </a:stretch>
        </p:blipFill>
        <p:spPr>
          <a:xfrm>
            <a:off x="126735" y="218229"/>
            <a:ext cx="2583030" cy="582381"/>
          </a:xfrm>
          <a:prstGeom prst="rect">
            <a:avLst/>
          </a:prstGeom>
        </p:spPr>
      </p:pic>
      <p:sp>
        <p:nvSpPr>
          <p:cNvPr id="6" name="文本框 5">
            <a:extLst>
              <a:ext uri="{FF2B5EF4-FFF2-40B4-BE49-F238E27FC236}">
                <a16:creationId xmlns:a16="http://schemas.microsoft.com/office/drawing/2014/main" id="{6F89CD4B-EA2B-4DC6-89A2-76CA0D54A6BA}"/>
              </a:ext>
            </a:extLst>
          </p:cNvPr>
          <p:cNvSpPr txBox="1"/>
          <p:nvPr/>
        </p:nvSpPr>
        <p:spPr>
          <a:xfrm>
            <a:off x="3130235" y="154279"/>
            <a:ext cx="6973431"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highlight>
                  <a:srgbClr val="FFFF00"/>
                </a:highlight>
                <a:latin typeface="Arial" panose="020B0604020202020204" pitchFamily="34" charset="0"/>
              </a:rPr>
              <a:t>3</a:t>
            </a:r>
            <a:r>
              <a:rPr lang="zh-CN" altLang="zh-CN" sz="2400" b="1" dirty="0">
                <a:highlight>
                  <a:srgbClr val="FFFF00"/>
                </a:highlight>
                <a:latin typeface="Arial" panose="020B0604020202020204" pitchFamily="34" charset="0"/>
              </a:rPr>
              <a:t>. 后续工作计划：明确项目后半阶段的工作目标、任务和时间节点，说明工作重点和难点；</a:t>
            </a:r>
          </a:p>
        </p:txBody>
      </p:sp>
      <p:sp>
        <p:nvSpPr>
          <p:cNvPr id="8" name="文本框 7">
            <a:extLst>
              <a:ext uri="{FF2B5EF4-FFF2-40B4-BE49-F238E27FC236}">
                <a16:creationId xmlns:a16="http://schemas.microsoft.com/office/drawing/2014/main" id="{8DBB09ED-A45E-4B79-8528-ED510B9E26D8}"/>
              </a:ext>
            </a:extLst>
          </p:cNvPr>
          <p:cNvSpPr txBox="1"/>
          <p:nvPr/>
        </p:nvSpPr>
        <p:spPr>
          <a:xfrm>
            <a:off x="1084616" y="1136974"/>
            <a:ext cx="9813957" cy="4524315"/>
          </a:xfrm>
          <a:prstGeom prst="rect">
            <a:avLst/>
          </a:prstGeom>
          <a:noFill/>
        </p:spPr>
        <p:txBody>
          <a:bodyPr wrap="square">
            <a:spAutoFit/>
          </a:bodyPr>
          <a:lstStyle/>
          <a:p>
            <a:r>
              <a:rPr lang="zh-CN" altLang="en-US" dirty="0"/>
              <a:t>后期工作：</a:t>
            </a:r>
            <a:endParaRPr lang="en-US" altLang="zh-CN" dirty="0"/>
          </a:p>
          <a:p>
            <a:r>
              <a:rPr lang="en-US" altLang="zh-CN" dirty="0">
                <a:highlight>
                  <a:srgbClr val="FFFF00"/>
                </a:highlight>
                <a:latin typeface="Inter"/>
              </a:rPr>
              <a:t>1</a:t>
            </a:r>
            <a:r>
              <a:rPr lang="zh-CN" altLang="en-US" dirty="0"/>
              <a:t>、进一步完善毫米波</a:t>
            </a:r>
            <a:r>
              <a:rPr lang="en-US" altLang="zh-CN" dirty="0"/>
              <a:t>MIMO</a:t>
            </a:r>
            <a:r>
              <a:rPr lang="zh-CN" altLang="en-US" dirty="0"/>
              <a:t>阵列雷达系统软件仿真平台</a:t>
            </a:r>
            <a:r>
              <a:rPr lang="en-US" altLang="zh-CN" b="1" i="0" dirty="0">
                <a:effectLst/>
                <a:latin typeface="Inter"/>
              </a:rPr>
              <a:t>MARX</a:t>
            </a:r>
            <a:r>
              <a:rPr lang="zh-CN" altLang="en-US" b="1" dirty="0">
                <a:latin typeface="Inter"/>
              </a:rPr>
              <a:t>，可调节参数：</a:t>
            </a:r>
            <a:endParaRPr lang="en-US" altLang="zh-CN" b="1" dirty="0">
              <a:latin typeface="Inter"/>
            </a:endParaRPr>
          </a:p>
          <a:p>
            <a:r>
              <a:rPr lang="zh-CN" altLang="en-US" dirty="0"/>
              <a:t>发射阵及接收阵阵元个数设定√</a:t>
            </a:r>
            <a:endParaRPr lang="en-US" altLang="zh-CN" dirty="0"/>
          </a:p>
          <a:p>
            <a:r>
              <a:rPr lang="zh-CN" altLang="en-US" dirty="0"/>
              <a:t>摆放位置设定√</a:t>
            </a:r>
            <a:endParaRPr lang="en-US" altLang="zh-CN" dirty="0"/>
          </a:p>
          <a:p>
            <a:r>
              <a:rPr lang="zh-CN" altLang="en-US" dirty="0"/>
              <a:t>载波频率√</a:t>
            </a:r>
            <a:endParaRPr lang="en-US" altLang="zh-CN" dirty="0"/>
          </a:p>
          <a:p>
            <a:r>
              <a:rPr lang="en-US" altLang="zh-CN" dirty="0"/>
              <a:t>FMCW</a:t>
            </a:r>
            <a:r>
              <a:rPr lang="zh-CN" altLang="en-US" dirty="0"/>
              <a:t>波形参数</a:t>
            </a:r>
            <a:endParaRPr lang="en-US" altLang="zh-CN" dirty="0"/>
          </a:p>
          <a:p>
            <a:r>
              <a:rPr lang="zh-CN" altLang="en-US" dirty="0"/>
              <a:t>探测目标个数√</a:t>
            </a:r>
            <a:endParaRPr lang="en-US" altLang="zh-CN" dirty="0"/>
          </a:p>
          <a:p>
            <a:r>
              <a:rPr lang="zh-CN" altLang="en-US" dirty="0"/>
              <a:t>探测目标参数（距离、速度、角度）范围√</a:t>
            </a:r>
            <a:endParaRPr lang="en-US" altLang="zh-CN" dirty="0"/>
          </a:p>
          <a:p>
            <a:r>
              <a:rPr lang="zh-CN" altLang="en-US" dirty="0"/>
              <a:t>仿真信道参数（主要考虑信号衰减以及噪声）</a:t>
            </a:r>
            <a:endParaRPr lang="en-US" altLang="zh-CN" dirty="0"/>
          </a:p>
          <a:p>
            <a:r>
              <a:rPr lang="zh-CN" altLang="en-US" dirty="0"/>
              <a:t>采样率等等</a:t>
            </a:r>
          </a:p>
          <a:p>
            <a:endParaRPr lang="en-US" altLang="zh-CN" b="1" i="0" dirty="0">
              <a:effectLst/>
              <a:latin typeface="Inter"/>
            </a:endParaRPr>
          </a:p>
          <a:p>
            <a:r>
              <a:rPr lang="en-US" altLang="zh-CN" dirty="0">
                <a:highlight>
                  <a:srgbClr val="FFFF00"/>
                </a:highlight>
                <a:latin typeface="Inter"/>
              </a:rPr>
              <a:t>2</a:t>
            </a:r>
            <a:r>
              <a:rPr lang="zh-CN" altLang="en-US" dirty="0">
                <a:latin typeface="Inter"/>
              </a:rPr>
              <a:t>、加强对仿真平台的可扩展性以及可移植性，通用性考虑，为未来工作坊成员继续开发做准备。</a:t>
            </a:r>
            <a:endParaRPr lang="en-US" altLang="zh-CN" dirty="0">
              <a:latin typeface="Inter"/>
            </a:endParaRPr>
          </a:p>
          <a:p>
            <a:endParaRPr lang="en-US" altLang="zh-CN" dirty="0"/>
          </a:p>
          <a:p>
            <a:r>
              <a:rPr lang="en-US" altLang="zh-CN" dirty="0">
                <a:highlight>
                  <a:srgbClr val="FFFF00"/>
                </a:highlight>
                <a:latin typeface="Inter"/>
              </a:rPr>
              <a:t>3</a:t>
            </a:r>
            <a:r>
              <a:rPr lang="zh-CN" altLang="en-US" dirty="0"/>
              <a:t>、希望未来可以跟贵企合作，结合实物硬件，以较为可靠的真实实验数据为基础，打造出软硬结合的一套实验教学仿真平台。</a:t>
            </a:r>
            <a:endParaRPr lang="en-US" altLang="zh-CN" dirty="0"/>
          </a:p>
          <a:p>
            <a:endParaRPr lang="en-US" altLang="zh-CN" dirty="0"/>
          </a:p>
        </p:txBody>
      </p:sp>
    </p:spTree>
    <p:extLst>
      <p:ext uri="{BB962C8B-B14F-4D97-AF65-F5344CB8AC3E}">
        <p14:creationId xmlns:p14="http://schemas.microsoft.com/office/powerpoint/2010/main" val="229328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71644049-BCA2-4570-8358-C88DE3CCA8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0756" y="218229"/>
            <a:ext cx="1811754" cy="791421"/>
          </a:xfrm>
          <a:prstGeom prst="rect">
            <a:avLst/>
          </a:prstGeom>
        </p:spPr>
      </p:pic>
      <p:pic>
        <p:nvPicPr>
          <p:cNvPr id="15" name="图片 14">
            <a:extLst>
              <a:ext uri="{FF2B5EF4-FFF2-40B4-BE49-F238E27FC236}">
                <a16:creationId xmlns:a16="http://schemas.microsoft.com/office/drawing/2014/main" id="{C1F699C0-04D1-49E3-AFA8-A9A6BBE5C640}"/>
              </a:ext>
            </a:extLst>
          </p:cNvPr>
          <p:cNvPicPr>
            <a:picLocks noChangeAspect="1"/>
          </p:cNvPicPr>
          <p:nvPr/>
        </p:nvPicPr>
        <p:blipFill>
          <a:blip r:embed="rId3"/>
          <a:stretch>
            <a:fillRect/>
          </a:stretch>
        </p:blipFill>
        <p:spPr>
          <a:xfrm>
            <a:off x="126735" y="218229"/>
            <a:ext cx="2583030" cy="582381"/>
          </a:xfrm>
          <a:prstGeom prst="rect">
            <a:avLst/>
          </a:prstGeom>
        </p:spPr>
      </p:pic>
      <p:sp>
        <p:nvSpPr>
          <p:cNvPr id="7" name="文本框 6">
            <a:extLst>
              <a:ext uri="{FF2B5EF4-FFF2-40B4-BE49-F238E27FC236}">
                <a16:creationId xmlns:a16="http://schemas.microsoft.com/office/drawing/2014/main" id="{164FA14A-6A09-4DA3-8DB7-F5E89126B682}"/>
              </a:ext>
            </a:extLst>
          </p:cNvPr>
          <p:cNvSpPr txBox="1"/>
          <p:nvPr/>
        </p:nvSpPr>
        <p:spPr>
          <a:xfrm>
            <a:off x="3510482" y="244607"/>
            <a:ext cx="6097508" cy="830997"/>
          </a:xfrm>
          <a:prstGeom prst="rect">
            <a:avLst/>
          </a:prstGeom>
          <a:noFill/>
        </p:spPr>
        <p:txBody>
          <a:bodyPr wrap="square">
            <a:spAutoFit/>
          </a:bodyPr>
          <a:lstStyle/>
          <a:p>
            <a:pPr eaLnBrk="0" fontAlgn="base" hangingPunct="0">
              <a:spcBef>
                <a:spcPct val="0"/>
              </a:spcBef>
              <a:spcAft>
                <a:spcPct val="0"/>
              </a:spcAft>
            </a:pPr>
            <a:r>
              <a:rPr lang="en-US" altLang="zh-CN" sz="2400" b="1" dirty="0">
                <a:highlight>
                  <a:srgbClr val="FFFF00"/>
                </a:highlight>
                <a:latin typeface="Arial" panose="020B0604020202020204" pitchFamily="34" charset="0"/>
              </a:rPr>
              <a:t>4</a:t>
            </a:r>
            <a:r>
              <a:rPr lang="zh-CN" altLang="zh-CN" sz="2400" b="1" dirty="0">
                <a:highlight>
                  <a:srgbClr val="FFFF00"/>
                </a:highlight>
                <a:latin typeface="Arial" panose="020B0604020202020204" pitchFamily="34" charset="0"/>
              </a:rPr>
              <a:t>. 评委交流：视具体情况提出现阶段遇到的问题和瓶颈。</a:t>
            </a:r>
          </a:p>
        </p:txBody>
      </p:sp>
      <p:sp>
        <p:nvSpPr>
          <p:cNvPr id="3" name="文本框 2">
            <a:extLst>
              <a:ext uri="{FF2B5EF4-FFF2-40B4-BE49-F238E27FC236}">
                <a16:creationId xmlns:a16="http://schemas.microsoft.com/office/drawing/2014/main" id="{917B61C4-8D2C-4593-9759-679081E78458}"/>
              </a:ext>
            </a:extLst>
          </p:cNvPr>
          <p:cNvSpPr txBox="1"/>
          <p:nvPr/>
        </p:nvSpPr>
        <p:spPr>
          <a:xfrm>
            <a:off x="2027976" y="3075057"/>
            <a:ext cx="8392041" cy="707886"/>
          </a:xfrm>
          <a:prstGeom prst="rect">
            <a:avLst/>
          </a:prstGeom>
          <a:noFill/>
        </p:spPr>
        <p:txBody>
          <a:bodyPr wrap="none" rtlCol="0">
            <a:spAutoFit/>
          </a:bodyPr>
          <a:lstStyle/>
          <a:p>
            <a:r>
              <a:rPr lang="zh-CN" altLang="en-US" sz="4000" dirty="0"/>
              <a:t>感谢各位专家、老师进行批评指正！</a:t>
            </a:r>
          </a:p>
        </p:txBody>
      </p:sp>
    </p:spTree>
    <p:extLst>
      <p:ext uri="{BB962C8B-B14F-4D97-AF65-F5344CB8AC3E}">
        <p14:creationId xmlns:p14="http://schemas.microsoft.com/office/powerpoint/2010/main" val="29598557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5847</TotalTime>
  <Words>591</Words>
  <Application>Microsoft Office PowerPoint</Application>
  <PresentationFormat>宽屏</PresentationFormat>
  <Paragraphs>37</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Inter</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martin_zhihuiliu@163.com</dc:creator>
  <cp:lastModifiedBy>martin_zhihuiliu@163.com</cp:lastModifiedBy>
  <cp:revision>28</cp:revision>
  <dcterms:created xsi:type="dcterms:W3CDTF">2025-03-20T08:37:48Z</dcterms:created>
  <dcterms:modified xsi:type="dcterms:W3CDTF">2025-05-26T12:39:54Z</dcterms:modified>
</cp:coreProperties>
</file>