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5" r:id="rId2"/>
    <p:sldId id="268" r:id="rId3"/>
    <p:sldId id="375" r:id="rId4"/>
    <p:sldId id="266" r:id="rId5"/>
    <p:sldId id="370" r:id="rId6"/>
    <p:sldId id="352" r:id="rId7"/>
    <p:sldId id="353" r:id="rId8"/>
    <p:sldId id="354" r:id="rId9"/>
    <p:sldId id="355" r:id="rId10"/>
    <p:sldId id="357" r:id="rId11"/>
    <p:sldId id="291" r:id="rId12"/>
    <p:sldId id="280" r:id="rId13"/>
    <p:sldId id="350" r:id="rId14"/>
    <p:sldId id="376" r:id="rId15"/>
    <p:sldId id="281" r:id="rId16"/>
    <p:sldId id="377" r:id="rId17"/>
    <p:sldId id="378" r:id="rId18"/>
    <p:sldId id="385" r:id="rId19"/>
    <p:sldId id="379" r:id="rId20"/>
    <p:sldId id="386" r:id="rId21"/>
    <p:sldId id="380" r:id="rId22"/>
    <p:sldId id="381" r:id="rId23"/>
    <p:sldId id="382" r:id="rId24"/>
    <p:sldId id="383" r:id="rId25"/>
    <p:sldId id="384" r:id="rId26"/>
    <p:sldId id="387" r:id="rId27"/>
    <p:sldId id="389" r:id="rId28"/>
    <p:sldId id="390" r:id="rId29"/>
    <p:sldId id="284" r:id="rId30"/>
    <p:sldId id="349" r:id="rId31"/>
    <p:sldId id="32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영(통계학과)" initials="김" lastIdx="1" clrIdx="0">
    <p:extLst>
      <p:ext uri="{19B8F6BF-5375-455C-9EA6-DF929625EA0E}">
        <p15:presenceInfo xmlns:p15="http://schemas.microsoft.com/office/powerpoint/2012/main" userId="S::kmy8759@i.ewha.ac.kr::d8051c0b-e9eb-49e4-a07a-a1d539c52d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4472C4"/>
    <a:srgbClr val="A5091F"/>
    <a:srgbClr val="FF7876"/>
    <a:srgbClr val="FFF8F7"/>
    <a:srgbClr val="FF7D7B"/>
    <a:srgbClr val="767171"/>
    <a:srgbClr val="FFFF99"/>
    <a:srgbClr val="A60920"/>
    <a:srgbClr val="F9E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03" autoAdjust="0"/>
    <p:restoredTop sz="95244" autoAdjust="0"/>
  </p:normalViewPr>
  <p:slideViewPr>
    <p:cSldViewPr snapToGrid="0">
      <p:cViewPr varScale="1">
        <p:scale>
          <a:sx n="64" d="100"/>
          <a:sy n="64" d="100"/>
        </p:scale>
        <p:origin x="144" y="141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44DA-6D3A-42FE-A9D6-E367313BEAC2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319C8-436F-4ACB-889B-B45089823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5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endParaRPr lang="en-US" altLang="ko-KR" dirty="0"/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여러</a:t>
            </a:r>
            <a:r>
              <a:rPr lang="en-US" altLang="ko-KR" dirty="0"/>
              <a:t>-</a:t>
            </a:r>
            <a:r>
              <a:rPr lang="ko-KR" altLang="en-US" dirty="0"/>
              <a:t>가지</a:t>
            </a:r>
            <a:r>
              <a:rPr lang="en-US" altLang="ko-KR" dirty="0"/>
              <a:t>-</a:t>
            </a:r>
            <a:r>
              <a:rPr lang="ko-KR" altLang="en-US" dirty="0"/>
              <a:t>빛깔의</a:t>
            </a:r>
            <a:r>
              <a:rPr lang="en-US" altLang="ko-KR" dirty="0"/>
              <a:t>'&gt;</a:t>
            </a:r>
            <a:r>
              <a:rPr lang="ko-KR" altLang="en-US" dirty="0"/>
              <a:t>여러</a:t>
            </a:r>
            <a:r>
              <a:rPr lang="en-US" altLang="ko-KR" dirty="0"/>
              <a:t>-</a:t>
            </a:r>
            <a:r>
              <a:rPr lang="ko-KR" altLang="en-US" dirty="0"/>
              <a:t>가지</a:t>
            </a:r>
            <a:r>
              <a:rPr lang="en-US" altLang="ko-KR" dirty="0"/>
              <a:t>-</a:t>
            </a:r>
            <a:r>
              <a:rPr lang="ko-KR" altLang="en-US" dirty="0"/>
              <a:t>빛깔의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4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4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72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2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96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30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6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68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5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67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4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08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63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91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09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44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60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42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7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4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149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6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여러</a:t>
            </a:r>
            <a:r>
              <a:rPr lang="en-US" altLang="ko-KR" dirty="0"/>
              <a:t>-</a:t>
            </a:r>
            <a:r>
              <a:rPr lang="ko-KR" altLang="en-US" dirty="0"/>
              <a:t>가지</a:t>
            </a:r>
            <a:r>
              <a:rPr lang="en-US" altLang="ko-KR" dirty="0"/>
              <a:t>-</a:t>
            </a:r>
            <a:r>
              <a:rPr lang="ko-KR" altLang="en-US" dirty="0"/>
              <a:t>빛깔의</a:t>
            </a:r>
            <a:r>
              <a:rPr lang="en-US" altLang="ko-KR" dirty="0"/>
              <a:t>'&gt;</a:t>
            </a:r>
            <a:r>
              <a:rPr lang="ko-KR" altLang="en-US" dirty="0"/>
              <a:t>여러</a:t>
            </a:r>
            <a:r>
              <a:rPr lang="en-US" altLang="ko-KR" dirty="0"/>
              <a:t>-</a:t>
            </a:r>
            <a:r>
              <a:rPr lang="ko-KR" altLang="en-US" dirty="0"/>
              <a:t>가지</a:t>
            </a:r>
            <a:r>
              <a:rPr lang="en-US" altLang="ko-KR" dirty="0"/>
              <a:t>-</a:t>
            </a:r>
            <a:r>
              <a:rPr lang="ko-KR" altLang="en-US" dirty="0"/>
              <a:t>빛깔의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3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5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4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7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07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출처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='https://pngtree.com/so/</a:t>
            </a:r>
            <a:r>
              <a:rPr lang="ko-KR" altLang="en-US" dirty="0"/>
              <a:t>아이디어</a:t>
            </a:r>
            <a:r>
              <a:rPr lang="en-US" altLang="ko-KR" dirty="0"/>
              <a:t>'&gt;</a:t>
            </a:r>
            <a:r>
              <a:rPr lang="ko-KR" altLang="en-US" dirty="0"/>
              <a:t>아이디어 </a:t>
            </a:r>
            <a:r>
              <a:rPr lang="en-US" altLang="ko-KR" dirty="0" err="1"/>
              <a:t>png</a:t>
            </a:r>
            <a:r>
              <a:rPr lang="en-US" altLang="ko-KR" dirty="0"/>
              <a:t> from pngtree.com&lt;/a&gt;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19C8-436F-4ACB-889B-B45089823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4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DD2A7-930C-4C9B-85C2-EF46FACF0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E8DC8-8180-4D51-87B4-4D86E3C89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E239F-A175-4732-9CD1-86F5AB9B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0D5AA-2849-4F7E-9E0A-6C7C9F5E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FFDAB-4BB7-4B5D-8F6C-18B46656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1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1BC4E-5AA5-416D-A964-6E51D627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99859B-87EB-4E7E-AE66-09B9C36E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4223F-0EA1-415F-A2D1-014C3B0D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A483B-F796-4912-A94D-4CBDE344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0D3A6-14CD-4297-BD0A-908D868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3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73D3F4-5B75-42A1-99E8-513EB562E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0CA54-09C4-43E7-B206-3A0004376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B197-2390-4436-99E5-C8404A74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8AA0B-4AFC-4B6C-8349-A857DCCA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970F-18D4-44E4-941C-0B76EAE6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CC8EB-8D9B-45E1-8469-D9852D63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AD2E9-98E1-46F8-BC31-402ECE9F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ADE83-01CA-4645-AF26-84FD6AE7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D2B6C-D886-47D8-9749-917B2724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81C49-012D-4316-82D6-DF495448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E2758-DB45-41FF-8782-B05EEFC8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A3755-BDBA-4227-A5E5-4561D7F2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616D5-EE0A-47CF-BBD1-C75942EA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40BB7-648F-4D08-900E-2F6A798E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581A-7986-491E-9700-D4AFAF2B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D299-A080-4F99-A113-FCB03491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E20B9-6C4A-4898-BE35-FC3CF6F6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CE724-C3A8-4F46-A967-2AC1FF72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CF15-CED7-4D78-AE6A-525BF88B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A1031-3AF4-47FC-A49A-47576617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DE565-471F-4F45-A09E-096D81FB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5149-7D28-41B8-BBEA-DFA3C159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F177C-25A4-48ED-9E74-4FB8FB91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0A6BD-CE97-4AE8-861D-6EBA1BC67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36E2DF-4643-4F76-8523-94601A2C7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0C6605-63DC-49E2-B5FC-2E876920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0F30BC-B3C1-4C7F-BE88-EBF71743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923C0D-B0D3-4821-AA83-E0A03B0F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66B2A-DF7D-40AC-8374-A673A48E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12315-B3F5-40E4-87E9-28E63319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C427FE-93AD-42AB-B6E3-9699F803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3176D2-0D4B-4FA4-BD80-2616B023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5ED138-6F70-420B-BE7A-2854BDEC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ADB870-3238-46CE-80B6-BC878429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2D598B-7C40-4484-8D4A-ACA5B658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E6501-961E-44FD-91BF-918C925D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2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728D-2DDA-4E00-98C0-0576D2C2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C506-41B3-438A-A6B1-D43C27C3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F41E0-C337-4961-A2CF-0CB88AA01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A2744-5581-47AB-8515-66390D2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693A9-A986-4DD2-BA42-77A45087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F38F1-848C-462E-9268-C6F1AF16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6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CB422-328A-4C18-A016-5B4D795B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8B6410-96FD-4647-9B87-024CD1DCA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294B2E-46AF-408A-A00B-9FD92FEDC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06B51-1C0B-4303-A0D7-9738372C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D4D1E-045F-4432-8CDA-15B422B3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5A609-C50F-4FEB-9395-91DAB598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5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CD7A46-C02E-4F57-9CA4-36253EF5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C88B0-65B8-47BC-B47C-D94C490A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45203-BE1B-4569-8326-9A2F5BCB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69AC-0D36-49C7-B186-B6B168F07F1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04795-F479-42E2-A06D-50E898BE8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02822-9F59-4FDB-B6A2-BF94174BB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6A30-372C-4D3F-8021-E1540B039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6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kma.go.kr/cmmn/main.do" TargetMode="External"/><Relationship Id="rId5" Type="http://schemas.openxmlformats.org/officeDocument/2006/relationships/hyperlink" Target="https://dacon.io/competitions/official/235546/overview/description/" TargetMode="External"/><Relationship Id="rId4" Type="http://schemas.openxmlformats.org/officeDocument/2006/relationships/hyperlink" Target="https://www.bigcontest.or.kr/points/content.php#ct0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88B10F-34BC-46B1-BB02-CECBC1756B92}"/>
              </a:ext>
            </a:extLst>
          </p:cNvPr>
          <p:cNvSpPr/>
          <p:nvPr/>
        </p:nvSpPr>
        <p:spPr>
          <a:xfrm>
            <a:off x="-357735" y="1993003"/>
            <a:ext cx="4453202" cy="5030509"/>
          </a:xfrm>
          <a:prstGeom prst="rect">
            <a:avLst/>
          </a:prstGeom>
          <a:blipFill dpi="0" rotWithShape="1">
            <a:blip r:embed="rId3">
              <a:alphaModFix amt="9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" r="-1007" b="-74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2135403" y="2873757"/>
            <a:ext cx="80504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ea typeface="a옛날사진관4" panose="02020600000000000000" pitchFamily="18" charset="-127"/>
              </a:rPr>
              <a:t>최종 보고서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580459" y="2520041"/>
            <a:ext cx="3238949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ea typeface="a옛날사진관3" panose="02020600000000000000" pitchFamily="18" charset="-127"/>
              </a:rPr>
              <a:t>대용량 자료처리 및 시각화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831194-BE0C-4A7C-A392-4A45D4D5D1FD}"/>
              </a:ext>
            </a:extLst>
          </p:cNvPr>
          <p:cNvSpPr/>
          <p:nvPr/>
        </p:nvSpPr>
        <p:spPr>
          <a:xfrm>
            <a:off x="1463126" y="4114198"/>
            <a:ext cx="1010562" cy="394059"/>
          </a:xfrm>
          <a:prstGeom prst="rect">
            <a:avLst/>
          </a:prstGeom>
          <a:solidFill>
            <a:srgbClr val="F9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5DECC82-5FDF-4DAD-A063-649BC84455A1}"/>
              </a:ext>
            </a:extLst>
          </p:cNvPr>
          <p:cNvSpPr txBox="1"/>
          <p:nvPr/>
        </p:nvSpPr>
        <p:spPr>
          <a:xfrm>
            <a:off x="3067125" y="3562566"/>
            <a:ext cx="642366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2016314616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김동현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83" name="그림 282">
            <a:extLst>
              <a:ext uri="{FF2B5EF4-FFF2-40B4-BE49-F238E27FC236}">
                <a16:creationId xmlns:a16="http://schemas.microsoft.com/office/drawing/2014/main" id="{5857FEE4-7AD0-446D-94F1-B98AD4D852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2" r="7694"/>
          <a:stretch/>
        </p:blipFill>
        <p:spPr>
          <a:xfrm>
            <a:off x="4580459" y="3518806"/>
            <a:ext cx="483586" cy="5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576342" y="413600"/>
            <a:ext cx="4713765" cy="146258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개요 및 분석목표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1DFDED3-EBB4-4479-ABA2-4F1B9426873A}"/>
              </a:ext>
            </a:extLst>
          </p:cNvPr>
          <p:cNvSpPr txBox="1"/>
          <p:nvPr/>
        </p:nvSpPr>
        <p:spPr>
          <a:xfrm>
            <a:off x="4156559" y="1288969"/>
            <a:ext cx="346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분석목표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6EF81-2CDA-4C4D-B731-5D9DA2438D23}"/>
              </a:ext>
            </a:extLst>
          </p:cNvPr>
          <p:cNvSpPr txBox="1"/>
          <p:nvPr/>
        </p:nvSpPr>
        <p:spPr>
          <a:xfrm>
            <a:off x="1411111" y="2595520"/>
            <a:ext cx="88047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〮 선수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구단 간의 연봉 협상 정보 비대칭의 해소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Shiny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interactive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시각화를 통해 선수들이 연봉 협상시에 자신 및 팀의 데이터를 쉽게 확인할 수 있게 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〮 연봉 산정과 관련된 가설의 검증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가설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〮 연봉 산정을 위한 적절한 지표 개발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방향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타자의 경우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척도로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OPS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나이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경기 횟수 등의 다양한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변수들과의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관계를 시각화 하여 분석한 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연봉 선정에 합리적인 지표 개발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04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847712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6494F13-3E57-48C3-85AE-05AA88F1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33" y="2165218"/>
            <a:ext cx="3506998" cy="2543809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20000" dist="50800" dir="5400000" sy="-100000" algn="bl" rotWithShape="0"/>
            <a:softEdge rad="368300"/>
          </a:effec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B1190B-4116-4710-BC3F-E31FBA0CB0C1}"/>
              </a:ext>
            </a:extLst>
          </p:cNvPr>
          <p:cNvSpPr/>
          <p:nvPr/>
        </p:nvSpPr>
        <p:spPr>
          <a:xfrm>
            <a:off x="495349" y="1903990"/>
            <a:ext cx="5533814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7876">
                    <a:alpha val="96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세이버 </a:t>
            </a:r>
            <a:r>
              <a:rPr lang="ko-KR" altLang="en-US" sz="1600" b="1" dirty="0" err="1">
                <a:solidFill>
                  <a:srgbClr val="FF7876">
                    <a:alpha val="96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메트릭스</a:t>
            </a:r>
            <a:r>
              <a:rPr lang="en-US" altLang="ko-KR" sz="1600" b="1" dirty="0">
                <a:solidFill>
                  <a:srgbClr val="FF7876">
                    <a:alpha val="96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?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5DDDB9C-4D25-426C-A48D-308603F50763}"/>
              </a:ext>
            </a:extLst>
          </p:cNvPr>
          <p:cNvSpPr/>
          <p:nvPr/>
        </p:nvSpPr>
        <p:spPr>
          <a:xfrm>
            <a:off x="3964236" y="1781319"/>
            <a:ext cx="5289061" cy="6752159"/>
          </a:xfrm>
          <a:prstGeom prst="rect">
            <a:avLst/>
          </a:prstGeom>
          <a:blipFill dpi="0" rotWithShape="1"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AB27F9B-B9E1-469D-A3D3-1C426572B863}"/>
              </a:ext>
            </a:extLst>
          </p:cNvPr>
          <p:cNvCxnSpPr>
            <a:cxnSpLocks/>
          </p:cNvCxnSpPr>
          <p:nvPr/>
        </p:nvCxnSpPr>
        <p:spPr>
          <a:xfrm>
            <a:off x="555585" y="2333613"/>
            <a:ext cx="2299375" cy="0"/>
          </a:xfrm>
          <a:prstGeom prst="line">
            <a:avLst/>
          </a:prstGeom>
          <a:ln w="25400">
            <a:solidFill>
              <a:srgbClr val="FF7876">
                <a:alpha val="67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FA5B8B-6275-4B0B-B217-E30E2977959D}"/>
              </a:ext>
            </a:extLst>
          </p:cNvPr>
          <p:cNvSpPr/>
          <p:nvPr/>
        </p:nvSpPr>
        <p:spPr>
          <a:xfrm>
            <a:off x="462420" y="2367032"/>
            <a:ext cx="5533814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야구 경기에서 일어나는 선수의 모든 행위를 기록 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가장 보편적으로 사용되고 권위 있는 야구 통계 지표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34DDF0A-71F7-4C53-BC1E-B439511352AD}"/>
              </a:ext>
            </a:extLst>
          </p:cNvPr>
          <p:cNvSpPr/>
          <p:nvPr/>
        </p:nvSpPr>
        <p:spPr>
          <a:xfrm>
            <a:off x="136163" y="3629889"/>
            <a:ext cx="5533814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7876">
                    <a:alpha val="96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분석에서 활용된 부분</a:t>
            </a:r>
            <a:endParaRPr lang="en-US" altLang="ko-KR" sz="1600" b="1" dirty="0">
              <a:solidFill>
                <a:srgbClr val="FF7876">
                  <a:alpha val="96000"/>
                </a:srgb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F362F49-CAF4-4034-9550-9293231808EC}"/>
              </a:ext>
            </a:extLst>
          </p:cNvPr>
          <p:cNvCxnSpPr>
            <a:cxnSpLocks/>
          </p:cNvCxnSpPr>
          <p:nvPr/>
        </p:nvCxnSpPr>
        <p:spPr>
          <a:xfrm>
            <a:off x="178435" y="4086336"/>
            <a:ext cx="2299375" cy="0"/>
          </a:xfrm>
          <a:prstGeom prst="line">
            <a:avLst/>
          </a:prstGeom>
          <a:ln w="25400">
            <a:solidFill>
              <a:srgbClr val="FF7876">
                <a:alpha val="67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C7B9D4F-80CD-40BA-A32A-6E3FCA1EC3A0}"/>
              </a:ext>
            </a:extLst>
          </p:cNvPr>
          <p:cNvSpPr/>
          <p:nvPr/>
        </p:nvSpPr>
        <p:spPr>
          <a:xfrm>
            <a:off x="106995" y="4101320"/>
            <a:ext cx="553381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타자 데이터의 경우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“OPS”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실력의 척도로 사용함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향후 방향 부분에서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연봉 지수 개발에 활용 가능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C172EBA-6BE8-4F40-B25A-34244A245F9A}"/>
              </a:ext>
            </a:extLst>
          </p:cNvPr>
          <p:cNvSpPr/>
          <p:nvPr/>
        </p:nvSpPr>
        <p:spPr>
          <a:xfrm>
            <a:off x="8127441" y="2693955"/>
            <a:ext cx="5533814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7876">
                    <a:alpha val="96000"/>
                  </a:srgb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지표 예시</a:t>
            </a:r>
            <a:endParaRPr lang="en-US" altLang="ko-KR" sz="1600" b="1" dirty="0">
              <a:solidFill>
                <a:srgbClr val="FF7876">
                  <a:alpha val="96000"/>
                </a:srgb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DE6B057-A833-466A-9913-68B95E9D73EA}"/>
              </a:ext>
            </a:extLst>
          </p:cNvPr>
          <p:cNvCxnSpPr>
            <a:cxnSpLocks/>
          </p:cNvCxnSpPr>
          <p:nvPr/>
        </p:nvCxnSpPr>
        <p:spPr>
          <a:xfrm>
            <a:off x="8187677" y="3123578"/>
            <a:ext cx="2299375" cy="0"/>
          </a:xfrm>
          <a:prstGeom prst="line">
            <a:avLst/>
          </a:prstGeom>
          <a:ln w="25400">
            <a:solidFill>
              <a:srgbClr val="FF7876">
                <a:alpha val="67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EADDD8A-A710-409E-9DB8-6B9ABCEE85ED}"/>
              </a:ext>
            </a:extLst>
          </p:cNvPr>
          <p:cNvSpPr/>
          <p:nvPr/>
        </p:nvSpPr>
        <p:spPr>
          <a:xfrm>
            <a:off x="8111779" y="3158230"/>
            <a:ext cx="5533814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OPS, GPA, SECA. TA, RC, XR,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BR, ISO, PSN,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wOBA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OW%,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BABIP … 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EE5E10D4-2AC7-4616-89A2-E72C6E180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33" y="4996040"/>
            <a:ext cx="2854397" cy="1780138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4CAE65-95C0-4DB8-94E3-07A3302B17A6}"/>
              </a:ext>
            </a:extLst>
          </p:cNvPr>
          <p:cNvSpPr/>
          <p:nvPr/>
        </p:nvSpPr>
        <p:spPr>
          <a:xfrm>
            <a:off x="5452530" y="4593528"/>
            <a:ext cx="5533814" cy="377796"/>
          </a:xfrm>
          <a:prstGeom prst="rect">
            <a:avLst/>
          </a:prstGeom>
          <a:effectLst>
            <a:softEdge rad="0"/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SaberMetrics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&gt;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4A0DE46-59CF-4405-A9CE-775A6DDBC876}"/>
              </a:ext>
            </a:extLst>
          </p:cNvPr>
          <p:cNvSpPr/>
          <p:nvPr/>
        </p:nvSpPr>
        <p:spPr>
          <a:xfrm>
            <a:off x="3291927" y="341533"/>
            <a:ext cx="5790963" cy="74481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3.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데이터 </a:t>
            </a:r>
            <a:r>
              <a:rPr lang="ko-KR" altLang="en-US" sz="32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전처리</a:t>
            </a: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8" name="모서리가 둥근 직사각형 166">
            <a:extLst>
              <a:ext uri="{FF2B5EF4-FFF2-40B4-BE49-F238E27FC236}">
                <a16:creationId xmlns:a16="http://schemas.microsoft.com/office/drawing/2014/main" id="{645DC8F6-08AF-44D7-BB85-A42035E9A89B}"/>
              </a:ext>
            </a:extLst>
          </p:cNvPr>
          <p:cNvSpPr/>
          <p:nvPr/>
        </p:nvSpPr>
        <p:spPr>
          <a:xfrm>
            <a:off x="4638963" y="1333303"/>
            <a:ext cx="3096890" cy="37873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세이버 </a:t>
            </a:r>
            <a:r>
              <a:rPr lang="ko-KR" altLang="en-US" dirty="0" err="1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메트릭스</a:t>
            </a:r>
            <a:r>
              <a:rPr lang="ko-KR" altLang="en-US" dirty="0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지표 추가</a:t>
            </a:r>
          </a:p>
        </p:txBody>
      </p:sp>
    </p:spTree>
    <p:extLst>
      <p:ext uri="{BB962C8B-B14F-4D97-AF65-F5344CB8AC3E}">
        <p14:creationId xmlns:p14="http://schemas.microsoft.com/office/powerpoint/2010/main" val="51870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7444228-A4ED-4D89-AC98-34AFCE7DA44E}"/>
              </a:ext>
            </a:extLst>
          </p:cNvPr>
          <p:cNvSpPr/>
          <p:nvPr/>
        </p:nvSpPr>
        <p:spPr>
          <a:xfrm>
            <a:off x="1776197" y="1946132"/>
            <a:ext cx="7398283" cy="32305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291927" y="341533"/>
            <a:ext cx="5790963" cy="74481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3.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데이터 </a:t>
            </a:r>
            <a:r>
              <a:rPr lang="ko-KR" altLang="en-US" sz="32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전처리</a:t>
            </a: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847712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358817-109B-4920-8CE2-4658F2B2F914}"/>
              </a:ext>
            </a:extLst>
          </p:cNvPr>
          <p:cNvSpPr txBox="1"/>
          <p:nvPr/>
        </p:nvSpPr>
        <p:spPr>
          <a:xfrm>
            <a:off x="1223513" y="1828812"/>
            <a:ext cx="9545887" cy="135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sym typeface="Wingdings" panose="05000000000000000000" pitchFamily="2" charset="2"/>
              </a:rPr>
              <a:t> 1.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sym typeface="Wingdings" panose="05000000000000000000" pitchFamily="2" charset="2"/>
              </a:rPr>
              <a:t>사전 조사 결과를 바탕으로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sym typeface="Wingdings" panose="05000000000000000000" pitchFamily="2" charset="2"/>
              </a:rPr>
              <a:t>COLD GAME DATA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sym typeface="Wingdings" panose="05000000000000000000" pitchFamily="2" charset="2"/>
              </a:rPr>
              <a:t>를 파악한 후 제거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  <a:sym typeface="Wingdings" panose="05000000000000000000" pitchFamily="2" charset="2"/>
              </a:rPr>
              <a:t>20170702 WOKT0, 20170702SSSK0, 20170702HTLG0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  <a:sym typeface="Wingdings" panose="05000000000000000000" pitchFamily="2" charset="2"/>
              </a:rPr>
              <a:t>등은 이상치로 간주 후 제거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165" name="모서리가 둥근 직사각형 166">
            <a:extLst>
              <a:ext uri="{FF2B5EF4-FFF2-40B4-BE49-F238E27FC236}">
                <a16:creationId xmlns:a16="http://schemas.microsoft.com/office/drawing/2014/main" id="{EDC63A63-F152-46FD-8BEF-D79CE7A14DBF}"/>
              </a:ext>
            </a:extLst>
          </p:cNvPr>
          <p:cNvSpPr/>
          <p:nvPr/>
        </p:nvSpPr>
        <p:spPr>
          <a:xfrm>
            <a:off x="4646352" y="1297088"/>
            <a:ext cx="2899296" cy="37873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이상치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753BE-912B-4122-AC36-0EE6A498D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262" y="2952116"/>
            <a:ext cx="9545887" cy="808544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7EE52F34-74A0-4D5A-A6C9-95889F1B6DD0}"/>
              </a:ext>
            </a:extLst>
          </p:cNvPr>
          <p:cNvSpPr txBox="1"/>
          <p:nvPr/>
        </p:nvSpPr>
        <p:spPr>
          <a:xfrm>
            <a:off x="2498699" y="3954169"/>
            <a:ext cx="6814634" cy="2272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콜드게임</a:t>
            </a:r>
            <a:r>
              <a:rPr lang="en-US" altLang="ko-KR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(called game)</a:t>
            </a:r>
            <a:r>
              <a:rPr lang="ko-KR" altLang="en-US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 소프트볼이나 야구 경기에서 심판에 의하여 종료결정이 내려진 게임을 말한다</a:t>
            </a:r>
            <a:r>
              <a:rPr lang="en-US" altLang="ko-KR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특히 야구에서 양팀 모두 </a:t>
            </a:r>
            <a:r>
              <a:rPr lang="en-US" altLang="ko-KR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이상 공격을 동일하게 진행한 뒤 해가 지거나 폭우</a:t>
            </a:r>
            <a:r>
              <a:rPr lang="en-US" altLang="ko-KR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분쟁 등의 이유로 경기 진행이 불가능하게 되었을 때</a:t>
            </a:r>
            <a:r>
              <a:rPr lang="en-US" altLang="ko-KR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ko-KR" altLang="en-US" sz="1600" dirty="0" err="1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양팀간의</a:t>
            </a:r>
            <a:r>
              <a:rPr lang="ko-KR" altLang="en-US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점수차가 너무 많이 벌어져서 더 이상 경기를 계속할 필요가 없을 때에 심판이 경기를 중단시키는 경우에 쓰인다</a:t>
            </a:r>
            <a:r>
              <a:rPr lang="en-US" altLang="ko-KR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승패여부는 그때까지의 득점에 따라 결정된다</a:t>
            </a:r>
            <a:r>
              <a:rPr lang="en-US" altLang="ko-KR" sz="1600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solidFill>
                <a:srgbClr val="4D51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51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291927" y="341533"/>
            <a:ext cx="5790963" cy="74481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3.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데이터 </a:t>
            </a:r>
            <a:r>
              <a:rPr lang="ko-KR" altLang="en-US" sz="32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전처리</a:t>
            </a: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847712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6">
            <a:extLst>
              <a:ext uri="{FF2B5EF4-FFF2-40B4-BE49-F238E27FC236}">
                <a16:creationId xmlns:a16="http://schemas.microsoft.com/office/drawing/2014/main" id="{EDC63A63-F152-46FD-8BEF-D79CE7A14DBF}"/>
              </a:ext>
            </a:extLst>
          </p:cNvPr>
          <p:cNvSpPr/>
          <p:nvPr/>
        </p:nvSpPr>
        <p:spPr>
          <a:xfrm>
            <a:off x="4496870" y="1250453"/>
            <a:ext cx="2899296" cy="37873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연봉 데이터 </a:t>
            </a:r>
            <a:r>
              <a:rPr lang="ko-KR" altLang="en-US" dirty="0" err="1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전처리</a:t>
            </a:r>
            <a:endParaRPr lang="ko-KR" altLang="en-US" dirty="0">
              <a:solidFill>
                <a:prstClr val="white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A4785AB-E3F9-4300-BFDF-61ABCEE1C262}"/>
              </a:ext>
            </a:extLst>
          </p:cNvPr>
          <p:cNvGrpSpPr/>
          <p:nvPr/>
        </p:nvGrpSpPr>
        <p:grpSpPr>
          <a:xfrm>
            <a:off x="2575299" y="2258199"/>
            <a:ext cx="6649154" cy="3561634"/>
            <a:chOff x="771868" y="2342399"/>
            <a:chExt cx="6649154" cy="35616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893FFB-13A9-4FEC-BE07-A8D213939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438" y="2885238"/>
              <a:ext cx="5698288" cy="50960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793C20C-D5C0-4C6B-B862-85B3D199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926" y="4218108"/>
              <a:ext cx="4429125" cy="168592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95F9E2-6EB5-4336-824E-2C867DCE5C8A}"/>
                </a:ext>
              </a:extLst>
            </p:cNvPr>
            <p:cNvSpPr txBox="1"/>
            <p:nvPr/>
          </p:nvSpPr>
          <p:spPr>
            <a:xfrm>
              <a:off x="859926" y="2342399"/>
              <a:ext cx="3676006" cy="426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만원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 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또는 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＇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달러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단위로 표기되는 데이터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5584A3B-B06C-4BEA-9A8B-BCE8986D6734}"/>
                </a:ext>
              </a:extLst>
            </p:cNvPr>
            <p:cNvSpPr txBox="1"/>
            <p:nvPr/>
          </p:nvSpPr>
          <p:spPr>
            <a:xfrm>
              <a:off x="771868" y="3645323"/>
              <a:ext cx="66491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 단위로 환산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52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291927" y="341533"/>
            <a:ext cx="5790963" cy="74481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3.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데이터 </a:t>
            </a:r>
            <a:r>
              <a:rPr lang="ko-KR" altLang="en-US" sz="32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전처리</a:t>
            </a: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847712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6">
            <a:extLst>
              <a:ext uri="{FF2B5EF4-FFF2-40B4-BE49-F238E27FC236}">
                <a16:creationId xmlns:a16="http://schemas.microsoft.com/office/drawing/2014/main" id="{EDC63A63-F152-46FD-8BEF-D79CE7A14DBF}"/>
              </a:ext>
            </a:extLst>
          </p:cNvPr>
          <p:cNvSpPr/>
          <p:nvPr/>
        </p:nvSpPr>
        <p:spPr>
          <a:xfrm>
            <a:off x="4646352" y="1297088"/>
            <a:ext cx="3222004" cy="37873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강수가 많았던 날 경기 제거</a:t>
            </a:r>
            <a:endParaRPr lang="ko-KR" altLang="en-US" dirty="0">
              <a:solidFill>
                <a:prstClr val="white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94037EF9-B451-447C-B2F2-B016561C4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28" y="2628017"/>
            <a:ext cx="5790963" cy="3386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82C716-34A7-4760-87BA-5716DC552930}"/>
              </a:ext>
            </a:extLst>
          </p:cNvPr>
          <p:cNvSpPr txBox="1"/>
          <p:nvPr/>
        </p:nvSpPr>
        <p:spPr>
          <a:xfrm>
            <a:off x="6595451" y="3468393"/>
            <a:ext cx="4079326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비오는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날에는 선수 성과가 정확하게 측정이 되지 않을 수 있기 때문에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강우량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100mm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기준으로 하여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이보다 해당 지역에 비가 많이 내렸을 경우 해당 경기 데이터 삭제하였음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5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92089" y="1195251"/>
            <a:ext cx="7476256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의미있는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시각화를 위하여 연봉 산정과 관련된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가설을 선정하였고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이를 검증하는 과정을 거침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9A9A3-A5B4-450E-9270-5FD261071D69}"/>
              </a:ext>
            </a:extLst>
          </p:cNvPr>
          <p:cNvSpPr txBox="1"/>
          <p:nvPr/>
        </p:nvSpPr>
        <p:spPr>
          <a:xfrm>
            <a:off x="1478391" y="2281046"/>
            <a:ext cx="8853664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나이가 높을 수록 연봉이 높을까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선수들의 “커리어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하이”는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언제일까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병살타는 실수일까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실력일까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월에 따라 선수 실력에 차이가 있을까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타율이 높은데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득점권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타율은 낮은 사람과 실제 타율은 낮은데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득점권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타율은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높은사람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간의 연봉 차이가 존재할까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주루 능력과 연봉 간에 관계가 있을까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성적에 따라 연봉이 달라질까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구원 투수인지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선발 투수 인지에 따라 연봉에 차이가 있을까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“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홀드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중간계투의 세이브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)”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연봉 차이가 있을까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70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46980" y="1373349"/>
            <a:ext cx="7476256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나이가 높을 수록 연봉이 높을까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B18C16-05FD-4DD7-9B37-C59325E6F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5" y="2307275"/>
            <a:ext cx="5375022" cy="383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D81090-24C8-46BB-B655-DC2DAE09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02" y="2288613"/>
            <a:ext cx="5133360" cy="366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19D545D-34EF-410D-814C-5B64DC02B9F9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74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46980" y="1373349"/>
            <a:ext cx="7476256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선수들의 “커리어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하이”는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언제일까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3F29F7-51D4-4E3A-9F47-A2989FCD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05" y="2194252"/>
            <a:ext cx="6247131" cy="446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07C51C4-7B10-4203-AA2E-369E195ACF85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23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46980" y="1373349"/>
            <a:ext cx="7476256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병살타는 실수일까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실력일까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8090BE-38F3-44CC-B7EA-6D2B422ED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773" y="2075608"/>
            <a:ext cx="6113146" cy="43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95AEFCF-E8B4-4126-BE1A-466D85398760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04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46980" y="1373349"/>
            <a:ext cx="7476256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요일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월에 따라 선수 실력에 차이가 있을까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27693A5-0CA0-4F87-AE8D-958972B2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6" y="2004630"/>
            <a:ext cx="6564614" cy="468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0881029-5B05-4DCA-BBB7-618B4124DC15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07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06FC037-C1B1-4BDC-8BA4-3C2808176850}"/>
              </a:ext>
            </a:extLst>
          </p:cNvPr>
          <p:cNvSpPr/>
          <p:nvPr/>
        </p:nvSpPr>
        <p:spPr>
          <a:xfrm>
            <a:off x="2598715" y="2834220"/>
            <a:ext cx="1266401" cy="3483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081C7-66F8-4124-B4AC-689978E65CAE}"/>
              </a:ext>
            </a:extLst>
          </p:cNvPr>
          <p:cNvSpPr txBox="1"/>
          <p:nvPr/>
        </p:nvSpPr>
        <p:spPr>
          <a:xfrm>
            <a:off x="2659808" y="2820579"/>
            <a:ext cx="1189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STEP 2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B0E3A0A-9A07-4644-B061-F23C8FF94ADE}"/>
              </a:ext>
            </a:extLst>
          </p:cNvPr>
          <p:cNvSpPr/>
          <p:nvPr/>
        </p:nvSpPr>
        <p:spPr>
          <a:xfrm>
            <a:off x="6881985" y="2841326"/>
            <a:ext cx="1266401" cy="3483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147C02-8BE1-4EBD-9955-454D1047CF1B}"/>
              </a:ext>
            </a:extLst>
          </p:cNvPr>
          <p:cNvSpPr/>
          <p:nvPr/>
        </p:nvSpPr>
        <p:spPr>
          <a:xfrm>
            <a:off x="4829598" y="2834220"/>
            <a:ext cx="1266401" cy="3483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D819C-D4CF-49C3-B16E-890208B12948}"/>
              </a:ext>
            </a:extLst>
          </p:cNvPr>
          <p:cNvSpPr txBox="1"/>
          <p:nvPr/>
        </p:nvSpPr>
        <p:spPr>
          <a:xfrm>
            <a:off x="4891989" y="2861632"/>
            <a:ext cx="115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STEP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0AB6BA-01F1-43DC-BFED-EB01AC2E6195}"/>
              </a:ext>
            </a:extLst>
          </p:cNvPr>
          <p:cNvSpPr txBox="1"/>
          <p:nvPr/>
        </p:nvSpPr>
        <p:spPr>
          <a:xfrm>
            <a:off x="2556076" y="4448184"/>
            <a:ext cx="138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개요 및 분석목표 </a:t>
            </a:r>
            <a:endParaRPr lang="en-US" altLang="ko-KR" sz="1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19ADF0-AE8F-41AF-AB21-CB52F9830873}"/>
              </a:ext>
            </a:extLst>
          </p:cNvPr>
          <p:cNvSpPr txBox="1"/>
          <p:nvPr/>
        </p:nvSpPr>
        <p:spPr>
          <a:xfrm>
            <a:off x="4755295" y="4609181"/>
            <a:ext cx="1432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</a:t>
            </a:r>
            <a:r>
              <a:rPr lang="ko-KR" altLang="en-US" sz="1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전처리</a:t>
            </a:r>
            <a:endParaRPr lang="en-US" altLang="ko-KR" sz="1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64C7AF57-CE86-46A6-A651-CD93D270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68946" y="3849142"/>
            <a:ext cx="264160" cy="26416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63C0418-BE43-4653-B1DB-260EADD16A8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4819" y="3871623"/>
            <a:ext cx="264160" cy="264160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060FDFF6-B199-4841-A7D2-CB79665D9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04" y="3453710"/>
            <a:ext cx="1066573" cy="1066573"/>
          </a:xfrm>
          <a:prstGeom prst="rect">
            <a:avLst/>
          </a:prstGeom>
        </p:spPr>
      </p:pic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7A018B58-21B3-4DAA-9908-42658FE077B6}"/>
              </a:ext>
            </a:extLst>
          </p:cNvPr>
          <p:cNvSpPr/>
          <p:nvPr/>
        </p:nvSpPr>
        <p:spPr>
          <a:xfrm>
            <a:off x="461337" y="2820436"/>
            <a:ext cx="1266401" cy="3483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08AC479-9CC1-4E77-81B4-5AD09C675EAC}"/>
              </a:ext>
            </a:extLst>
          </p:cNvPr>
          <p:cNvSpPr txBox="1"/>
          <p:nvPr/>
        </p:nvSpPr>
        <p:spPr>
          <a:xfrm>
            <a:off x="501373" y="2857782"/>
            <a:ext cx="115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STEP 1</a:t>
            </a:r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C76D0C66-47E9-43DE-BBCA-19C58B96ED82}"/>
              </a:ext>
            </a:extLst>
          </p:cNvPr>
          <p:cNvSpPr/>
          <p:nvPr/>
        </p:nvSpPr>
        <p:spPr>
          <a:xfrm>
            <a:off x="8917994" y="2819787"/>
            <a:ext cx="1266401" cy="3483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BC737BB-25B3-4899-A7D1-982E209E5BAB}"/>
              </a:ext>
            </a:extLst>
          </p:cNvPr>
          <p:cNvSpPr txBox="1"/>
          <p:nvPr/>
        </p:nvSpPr>
        <p:spPr>
          <a:xfrm>
            <a:off x="584007" y="4609181"/>
            <a:ext cx="138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문제 정의</a:t>
            </a:r>
            <a:endParaRPr lang="en-US" altLang="ko-KR" sz="1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42" name="그림 241">
            <a:extLst>
              <a:ext uri="{FF2B5EF4-FFF2-40B4-BE49-F238E27FC236}">
                <a16:creationId xmlns:a16="http://schemas.microsoft.com/office/drawing/2014/main" id="{39DCBC11-7A59-41E0-A3BE-8B9167E086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9022" y="3795158"/>
            <a:ext cx="264160" cy="264160"/>
          </a:xfrm>
          <a:prstGeom prst="rect">
            <a:avLst/>
          </a:prstGeom>
        </p:spPr>
      </p:pic>
      <p:pic>
        <p:nvPicPr>
          <p:cNvPr id="243" name="그림 242">
            <a:extLst>
              <a:ext uri="{FF2B5EF4-FFF2-40B4-BE49-F238E27FC236}">
                <a16:creationId xmlns:a16="http://schemas.microsoft.com/office/drawing/2014/main" id="{8E344EB9-12D6-448E-A4DD-37EEBAD0A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8689" y="3750463"/>
            <a:ext cx="264160" cy="264160"/>
          </a:xfrm>
          <a:prstGeom prst="rect">
            <a:avLst/>
          </a:prstGeom>
        </p:spPr>
      </p:pic>
      <p:pic>
        <p:nvPicPr>
          <p:cNvPr id="244" name="그림 243">
            <a:extLst>
              <a:ext uri="{FF2B5EF4-FFF2-40B4-BE49-F238E27FC236}">
                <a16:creationId xmlns:a16="http://schemas.microsoft.com/office/drawing/2014/main" id="{89509F01-3A2D-4630-B82D-4FB7A9EF9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8" y="3312406"/>
            <a:ext cx="1181762" cy="1181762"/>
          </a:xfrm>
          <a:prstGeom prst="rect">
            <a:avLst/>
          </a:prstGeom>
        </p:spPr>
      </p:pic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FEECE53D-A107-4D1B-9BA9-2A2C058F5F06}"/>
              </a:ext>
            </a:extLst>
          </p:cNvPr>
          <p:cNvSpPr/>
          <p:nvPr/>
        </p:nvSpPr>
        <p:spPr>
          <a:xfrm rot="20083030">
            <a:off x="-249330" y="-118825"/>
            <a:ext cx="1959107" cy="2017952"/>
          </a:xfrm>
          <a:prstGeom prst="rect">
            <a:avLst/>
          </a:prstGeom>
          <a:blipFill dpi="0" rotWithShape="1">
            <a:blip r:embed="rId6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C74D16F6-9724-46C2-A919-9E4B8BA0870E}"/>
              </a:ext>
            </a:extLst>
          </p:cNvPr>
          <p:cNvSpPr/>
          <p:nvPr/>
        </p:nvSpPr>
        <p:spPr>
          <a:xfrm>
            <a:off x="3739117" y="332194"/>
            <a:ext cx="4713765" cy="74481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CD263506-FDF2-44F7-8349-9691C0C02F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8E7F687A-861E-462C-A720-5C4DEF3C604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A73AE63-A50C-4498-9782-CEEF9184E96E}"/>
              </a:ext>
            </a:extLst>
          </p:cNvPr>
          <p:cNvGrpSpPr/>
          <p:nvPr/>
        </p:nvGrpSpPr>
        <p:grpSpPr>
          <a:xfrm>
            <a:off x="6779105" y="2844962"/>
            <a:ext cx="1635412" cy="2228131"/>
            <a:chOff x="8777222" y="1680428"/>
            <a:chExt cx="1635412" cy="2228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3E3268-12CF-4C2A-A981-76A05C1E77FE}"/>
                </a:ext>
              </a:extLst>
            </p:cNvPr>
            <p:cNvSpPr txBox="1"/>
            <p:nvPr/>
          </p:nvSpPr>
          <p:spPr>
            <a:xfrm>
              <a:off x="8943338" y="1680428"/>
              <a:ext cx="1159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STEP 4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254F633-227D-49E9-B84E-A6A4A63BB83A}"/>
                </a:ext>
              </a:extLst>
            </p:cNvPr>
            <p:cNvSpPr txBox="1"/>
            <p:nvPr/>
          </p:nvSpPr>
          <p:spPr>
            <a:xfrm>
              <a:off x="8777222" y="3385339"/>
              <a:ext cx="1635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가설 검증 </a:t>
              </a:r>
              <a:r>
                <a:rPr lang="en-US" altLang="ko-KR" sz="14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&amp; shiny app</a:t>
              </a:r>
            </a:p>
          </p:txBody>
        </p:sp>
        <p:pic>
          <p:nvPicPr>
            <p:cNvPr id="251" name="그림 250">
              <a:extLst>
                <a:ext uri="{FF2B5EF4-FFF2-40B4-BE49-F238E27FC236}">
                  <a16:creationId xmlns:a16="http://schemas.microsoft.com/office/drawing/2014/main" id="{50E3C0BA-A82C-4C4B-A71B-8862E7392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363" y="2174177"/>
              <a:ext cx="1127265" cy="1127265"/>
            </a:xfrm>
            <a:prstGeom prst="rect">
              <a:avLst/>
            </a:prstGeom>
          </p:spPr>
        </p:pic>
      </p:grpSp>
      <p:pic>
        <p:nvPicPr>
          <p:cNvPr id="253" name="그림 252">
            <a:extLst>
              <a:ext uri="{FF2B5EF4-FFF2-40B4-BE49-F238E27FC236}">
                <a16:creationId xmlns:a16="http://schemas.microsoft.com/office/drawing/2014/main" id="{63F0BB21-5242-4F49-B2E0-C88610840C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14" y="3355261"/>
            <a:ext cx="1069521" cy="1069521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C0526F94-142A-4DD2-89CE-07E3CED6FB22}"/>
              </a:ext>
            </a:extLst>
          </p:cNvPr>
          <p:cNvGrpSpPr/>
          <p:nvPr/>
        </p:nvGrpSpPr>
        <p:grpSpPr>
          <a:xfrm>
            <a:off x="8993334" y="2869967"/>
            <a:ext cx="2505879" cy="2053257"/>
            <a:chOff x="1042221" y="4192140"/>
            <a:chExt cx="2505879" cy="2053257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DFC2DA04-DACA-47F8-AE65-78EB9CC51F91}"/>
                </a:ext>
              </a:extLst>
            </p:cNvPr>
            <p:cNvSpPr txBox="1"/>
            <p:nvPr/>
          </p:nvSpPr>
          <p:spPr>
            <a:xfrm>
              <a:off x="1042221" y="4192140"/>
              <a:ext cx="1159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STEP 5</a:t>
              </a:r>
            </a:p>
            <a:p>
              <a:pPr algn="ctr"/>
              <a:endParaRPr lang="en-US" altLang="ko-KR" sz="1400" b="1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D34BC3A-ACE9-4A3E-A107-45A3575AF82F}"/>
                </a:ext>
              </a:extLst>
            </p:cNvPr>
            <p:cNvSpPr txBox="1"/>
            <p:nvPr/>
          </p:nvSpPr>
          <p:spPr>
            <a:xfrm>
              <a:off x="1207066" y="5937620"/>
              <a:ext cx="2341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연구 방향</a:t>
              </a:r>
              <a:endParaRPr lang="en-US" altLang="ko-KR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pic>
          <p:nvPicPr>
            <p:cNvPr id="259" name="그림 258">
              <a:extLst>
                <a:ext uri="{FF2B5EF4-FFF2-40B4-BE49-F238E27FC236}">
                  <a16:creationId xmlns:a16="http://schemas.microsoft.com/office/drawing/2014/main" id="{3F0E83A9-F460-4012-9367-470F2FCEC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338" y="4563172"/>
              <a:ext cx="1228800" cy="12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258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05472" y="1364509"/>
            <a:ext cx="7476256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요일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월에 따라 선수 실력에 차이가 있을까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 -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513A5F8-001B-48A0-A34D-80DF767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77" y="1934362"/>
            <a:ext cx="6559028" cy="468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8203E79-CFBA-4073-8894-D4F5E5F3E22C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46980" y="1373349"/>
            <a:ext cx="7476256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타율이 높은데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득점권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타율은 낮은 사람과 실제 타율은 낮은데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득점권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타율은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높은사람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간의 연봉 차이가 존재할까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0C5AE08-1665-4EA1-A7B7-622C73BAB5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2E1FE9-0CF4-4D86-A8AD-F055313D4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089" y="2648352"/>
            <a:ext cx="6666667" cy="4114286"/>
          </a:xfrm>
          <a:prstGeom prst="rect">
            <a:avLst/>
          </a:prstGeom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E9B31BA-D2E6-4F98-94FE-685E9E028235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3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46980" y="1373349"/>
            <a:ext cx="7476256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주루 능력과 연봉 간에 관계가 있을까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AC70A5E-DC18-4492-8FDE-3BE48A41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28" y="2149568"/>
            <a:ext cx="6559144" cy="468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C5E628C-8064-4550-B244-7335CF79AB36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94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46980" y="1373349"/>
            <a:ext cx="7476256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성적에 따라 연봉이 달라질까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42A830-9671-4904-A272-31EEDBE68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8" y="2359574"/>
            <a:ext cx="5479048" cy="391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653E6B5-AFDD-461C-BA67-327A6180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633" y="2452574"/>
            <a:ext cx="5273215" cy="376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CD1A126-A130-49DE-B76A-CFF0F39D77C5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97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46980" y="1373349"/>
            <a:ext cx="7476256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구원 투수인지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선발 투수 인지에 따라 연봉에 차이가 있을까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C80A69-B737-4C15-A1C7-D522B12D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58" y="2224747"/>
            <a:ext cx="5894377" cy="42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B7C4A55-DD93-4F14-827D-93BDC52A8C96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140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00E79-3AC4-402F-AD43-0E2BD586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213684"/>
            <a:ext cx="836815" cy="836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52293E-EB8D-4FE8-8A68-C185F952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1392533"/>
            <a:ext cx="468522" cy="468522"/>
          </a:xfrm>
          <a:prstGeom prst="rect">
            <a:avLst/>
          </a:prstGeom>
          <a:effectLst>
            <a:outerShdw blurRad="50800" dist="50800" dir="5400000" sx="89000" sy="8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A84A-2735-49AC-AC6F-4233AB231E5C}"/>
              </a:ext>
            </a:extLst>
          </p:cNvPr>
          <p:cNvSpPr txBox="1"/>
          <p:nvPr/>
        </p:nvSpPr>
        <p:spPr>
          <a:xfrm>
            <a:off x="2246980" y="1373349"/>
            <a:ext cx="7476256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 “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홀드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중간계투의 세이브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)”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따라 연봉 차이가 있을까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E030AB-13C7-4AEC-86FA-070C73D64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77" y="2191239"/>
            <a:ext cx="6010602" cy="429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4CD8BA7-1BC8-4445-A32B-09DE56EE2BF3}"/>
              </a:ext>
            </a:extLst>
          </p:cNvPr>
          <p:cNvSpPr/>
          <p:nvPr/>
        </p:nvSpPr>
        <p:spPr>
          <a:xfrm>
            <a:off x="3321942" y="348857"/>
            <a:ext cx="5790963" cy="147450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4.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가설 검증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055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321942" y="348857"/>
            <a:ext cx="5790963" cy="74481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5.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향후 발전 방향</a:t>
            </a: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15214-EBCD-4BEE-A4F7-BDFB2F4510DF}"/>
              </a:ext>
            </a:extLst>
          </p:cNvPr>
          <p:cNvSpPr txBox="1"/>
          <p:nvPr/>
        </p:nvSpPr>
        <p:spPr>
          <a:xfrm>
            <a:off x="3637029" y="1217370"/>
            <a:ext cx="661528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회귀 계수에 기반한 연봉 지수 산출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＂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9BF0D8-5D5B-41ED-A6B5-11B682EF3D88}"/>
              </a:ext>
            </a:extLst>
          </p:cNvPr>
          <p:cNvSpPr txBox="1"/>
          <p:nvPr/>
        </p:nvSpPr>
        <p:spPr>
          <a:xfrm>
            <a:off x="580684" y="2068401"/>
            <a:ext cx="1099362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앞서 확인했던 것처럼, 월요일 및 7월과 8월의 경기 데이터를 제거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앞서 추가했던 각종 세이버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메트릭스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지표와, 경기 데이터를 사용하여, 연봉을 타깃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변수로하여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다중 회귀를 적합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-이후 유의한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변수들로만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다시 다중 회귀를 적합한 후,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standardized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regression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coefficient를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구하여, 전체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coefficient의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합을 분모로, 해당 변수의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coefficient를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분자로 하는 가중치를  구함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연봉에 영향을 미치는 변수들의 가중합으로 "연봉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지수"를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생성합니다.</a:t>
            </a:r>
          </a:p>
        </p:txBody>
      </p:sp>
    </p:spTree>
    <p:extLst>
      <p:ext uri="{BB962C8B-B14F-4D97-AF65-F5344CB8AC3E}">
        <p14:creationId xmlns:p14="http://schemas.microsoft.com/office/powerpoint/2010/main" val="608282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321942" y="348857"/>
            <a:ext cx="5790963" cy="74481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5.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향후 발전 방향</a:t>
            </a: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15214-EBCD-4BEE-A4F7-BDFB2F4510DF}"/>
              </a:ext>
            </a:extLst>
          </p:cNvPr>
          <p:cNvSpPr txBox="1"/>
          <p:nvPr/>
        </p:nvSpPr>
        <p:spPr>
          <a:xfrm>
            <a:off x="3637029" y="1217370"/>
            <a:ext cx="661528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회귀 계수에 기반한 연봉 지수 산출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＂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488DD0-9372-4208-8C8D-59611135F637}"/>
              </a:ext>
            </a:extLst>
          </p:cNvPr>
          <p:cNvSpPr txBox="1"/>
          <p:nvPr/>
        </p:nvSpPr>
        <p:spPr>
          <a:xfrm>
            <a:off x="891816" y="1818169"/>
            <a:ext cx="10429014" cy="12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간단한 모델을 예로 들면, 안타, 이루타, </a:t>
            </a:r>
            <a:r>
              <a:rPr lang="ko-KR" altLang="en-US" sz="1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wRAA</a:t>
            </a:r>
            <a:r>
              <a:rPr lang="ko-KR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 연봉에 영향을 미치는 변수들의 가중 합으로 "연봉 </a:t>
            </a:r>
            <a:r>
              <a:rPr lang="ko-KR" altLang="en-US" sz="1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지수"를</a:t>
            </a:r>
            <a:r>
              <a:rPr lang="ko-KR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만들어, 선수들로 하여금 성적을 통해 자신의 적정 연봉을 알 수 있게 할 수 있을 것임</a:t>
            </a:r>
            <a:endParaRPr lang="en-US" altLang="ko-KR" sz="1800" b="1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b="1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6828D9-9EA3-4D93-A9F2-2C4DAC4C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397" y="3763021"/>
            <a:ext cx="6344378" cy="122218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A7ED41B-5E31-481D-9470-45D584DF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966" y="2684615"/>
            <a:ext cx="5940914" cy="99015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430061E-483F-4C8A-A9D5-320FE1608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812" y="5037287"/>
            <a:ext cx="6143625" cy="5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0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321942" y="348857"/>
            <a:ext cx="5790963" cy="7358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6. Shiny app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708815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5">
            <a:extLst>
              <a:ext uri="{FF2B5EF4-FFF2-40B4-BE49-F238E27FC236}">
                <a16:creationId xmlns:a16="http://schemas.microsoft.com/office/drawing/2014/main" id="{44A04474-B976-4D0F-AD0A-1CF608B7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2EDFB9-D4B1-4AC0-A0EF-0AA148E9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91" y="1511295"/>
            <a:ext cx="4559995" cy="4804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5469C-D9CF-44AD-876F-78D444810046}"/>
              </a:ext>
            </a:extLst>
          </p:cNvPr>
          <p:cNvSpPr txBox="1"/>
          <p:nvPr/>
        </p:nvSpPr>
        <p:spPr>
          <a:xfrm>
            <a:off x="6356787" y="2187566"/>
            <a:ext cx="3666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연봉 산정에 도움을 주기 위한 앱을 제작하고자 하였음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선수 개인의 시즌 별 실력 흐름을 확인하고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그에 따른 연봉 확인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선수를 입력하면 선수가 속한 팀 이름을 출력함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선수가 속한 팀을 선택해서 등수 및 총 연봉을 확인할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이직을 생각하는 선수의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팀의 등수 및 총 연봉 흐름을 확인해볼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371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511554" y="-255836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291927" y="341533"/>
            <a:ext cx="5790963" cy="74481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7. 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기대효과</a:t>
            </a: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847712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3017520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EFEAA33-019C-4D1A-8C42-9F089BE35FC1}"/>
              </a:ext>
            </a:extLst>
          </p:cNvPr>
          <p:cNvSpPr/>
          <p:nvPr/>
        </p:nvSpPr>
        <p:spPr>
          <a:xfrm>
            <a:off x="-451556" y="2466621"/>
            <a:ext cx="944417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 err="1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Shiy</a:t>
            </a:r>
            <a:r>
              <a:rPr lang="en-US" altLang="ko-KR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app </a:t>
            </a:r>
            <a:r>
              <a:rPr lang="ko-KR" altLang="en-US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및 연봉과 지표 간 </a:t>
            </a:r>
            <a:r>
              <a:rPr lang="en-US" altLang="ko-KR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Plot</a:t>
            </a:r>
            <a:r>
              <a:rPr lang="ko-KR" altLang="en-US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통해 선수들로 하여금 연봉 산정의 이유를 쉽게 알게 됨으로써</a:t>
            </a:r>
            <a:endParaRPr lang="en-US" altLang="ko-KR" sz="1600" dirty="0">
              <a:solidFill>
                <a:srgbClr val="4B454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구단과 간의 의견 대립을 최소화 할 수 있음</a:t>
            </a:r>
            <a:r>
              <a:rPr lang="en-US" altLang="ko-KR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이는 궁극적으로 한국선수 프로야구의 지속적인 발전을 도모함</a:t>
            </a:r>
            <a:r>
              <a:rPr lang="en-US" altLang="ko-KR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E1CC873-520C-49AA-A60B-3D568BA01C84}"/>
              </a:ext>
            </a:extLst>
          </p:cNvPr>
          <p:cNvSpPr txBox="1"/>
          <p:nvPr/>
        </p:nvSpPr>
        <p:spPr>
          <a:xfrm>
            <a:off x="5664101" y="1355613"/>
            <a:ext cx="5324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선수 영입과 합리적인 연봉 협상의 근거자료로 활용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FD8B623-73C3-4C91-8354-7B68912F4EB6}"/>
              </a:ext>
            </a:extLst>
          </p:cNvPr>
          <p:cNvSpPr txBox="1"/>
          <p:nvPr/>
        </p:nvSpPr>
        <p:spPr>
          <a:xfrm>
            <a:off x="3841930" y="4641301"/>
            <a:ext cx="8069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팀과 선수 육성에 도움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A61FADC-9EC0-4231-9F2D-B79535AFE73F}"/>
              </a:ext>
            </a:extLst>
          </p:cNvPr>
          <p:cNvSpPr/>
          <p:nvPr/>
        </p:nvSpPr>
        <p:spPr>
          <a:xfrm>
            <a:off x="3841930" y="5118316"/>
            <a:ext cx="776111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팀 차원에서도 여러 측면의 변수에서 선수를 바라보고</a:t>
            </a:r>
            <a:r>
              <a:rPr lang="en-US" altLang="ko-KR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통계 데이터를 통해 최적의 팀 구성을 구성할 수 있으며</a:t>
            </a:r>
            <a:r>
              <a:rPr lang="en-US" altLang="ko-KR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이는 궁극적으로 선수 육성에 도움이 됨</a:t>
            </a:r>
            <a:r>
              <a:rPr lang="en-US" altLang="ko-KR" sz="1600" dirty="0">
                <a:solidFill>
                  <a:srgbClr val="4B454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4B454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549D31B0-6EEE-4E9E-B0F4-E4C2C94F8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04" y="1840148"/>
            <a:ext cx="2139472" cy="2139472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B085423A-3D3B-464D-A422-DFA2C98EF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8" y="4268738"/>
            <a:ext cx="2293179" cy="22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5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호 3">
            <a:extLst>
              <a:ext uri="{FF2B5EF4-FFF2-40B4-BE49-F238E27FC236}">
                <a16:creationId xmlns:a16="http://schemas.microsoft.com/office/drawing/2014/main" id="{212B189F-AEB5-4870-896E-B8F78ABBC1C3}"/>
              </a:ext>
            </a:extLst>
          </p:cNvPr>
          <p:cNvSpPr/>
          <p:nvPr/>
        </p:nvSpPr>
        <p:spPr>
          <a:xfrm>
            <a:off x="4885287" y="3020785"/>
            <a:ext cx="1883229" cy="1883229"/>
          </a:xfrm>
          <a:prstGeom prst="arc">
            <a:avLst>
              <a:gd name="adj1" fmla="val 16200000"/>
              <a:gd name="adj2" fmla="val 5394880"/>
            </a:avLst>
          </a:prstGeom>
          <a:ln w="635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70364D-74BC-4714-91FE-E1A1F4A234AC}"/>
              </a:ext>
            </a:extLst>
          </p:cNvPr>
          <p:cNvSpPr/>
          <p:nvPr/>
        </p:nvSpPr>
        <p:spPr>
          <a:xfrm>
            <a:off x="8279471" y="3908129"/>
            <a:ext cx="29197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DACON </a:t>
            </a:r>
            <a:r>
              <a:rPr lang="ko-KR" altLang="en-US" b="1" dirty="0">
                <a:solidFill>
                  <a:srgbClr val="C0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</a:t>
            </a:r>
            <a:endParaRPr lang="en-US" altLang="ko-KR" b="1" dirty="0">
              <a:solidFill>
                <a:srgbClr val="C0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2" name="자유형 23">
            <a:extLst>
              <a:ext uri="{FF2B5EF4-FFF2-40B4-BE49-F238E27FC236}">
                <a16:creationId xmlns:a16="http://schemas.microsoft.com/office/drawing/2014/main" id="{D447DF54-6D75-4897-92C6-D4CCBD3CFCE3}"/>
              </a:ext>
            </a:extLst>
          </p:cNvPr>
          <p:cNvSpPr>
            <a:spLocks/>
          </p:cNvSpPr>
          <p:nvPr/>
        </p:nvSpPr>
        <p:spPr bwMode="auto">
          <a:xfrm>
            <a:off x="2705051" y="1847127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787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6" name="원호 255">
            <a:extLst>
              <a:ext uri="{FF2B5EF4-FFF2-40B4-BE49-F238E27FC236}">
                <a16:creationId xmlns:a16="http://schemas.microsoft.com/office/drawing/2014/main" id="{1594862C-7672-41CE-8E68-FFA7C6E4F8B6}"/>
              </a:ext>
            </a:extLst>
          </p:cNvPr>
          <p:cNvSpPr/>
          <p:nvPr/>
        </p:nvSpPr>
        <p:spPr>
          <a:xfrm flipH="1">
            <a:off x="4889592" y="3020784"/>
            <a:ext cx="1883229" cy="1883229"/>
          </a:xfrm>
          <a:prstGeom prst="arc">
            <a:avLst>
              <a:gd name="adj1" fmla="val 16200000"/>
              <a:gd name="adj2" fmla="val 5394880"/>
            </a:avLst>
          </a:prstGeom>
          <a:ln w="635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57" name="원호 256">
            <a:extLst>
              <a:ext uri="{FF2B5EF4-FFF2-40B4-BE49-F238E27FC236}">
                <a16:creationId xmlns:a16="http://schemas.microsoft.com/office/drawing/2014/main" id="{6F086A26-005D-43F5-AB77-321F03271BEF}"/>
              </a:ext>
            </a:extLst>
          </p:cNvPr>
          <p:cNvSpPr/>
          <p:nvPr/>
        </p:nvSpPr>
        <p:spPr>
          <a:xfrm flipH="1">
            <a:off x="4880255" y="3020784"/>
            <a:ext cx="1894099" cy="1883229"/>
          </a:xfrm>
          <a:prstGeom prst="arc">
            <a:avLst>
              <a:gd name="adj1" fmla="val 17457851"/>
              <a:gd name="adj2" fmla="val 6975132"/>
            </a:avLst>
          </a:prstGeom>
          <a:ln w="635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96285125-8F42-45F8-BC8E-35DBCE633F16}"/>
              </a:ext>
            </a:extLst>
          </p:cNvPr>
          <p:cNvSpPr/>
          <p:nvPr/>
        </p:nvSpPr>
        <p:spPr>
          <a:xfrm>
            <a:off x="1380762" y="1706622"/>
            <a:ext cx="2919718" cy="1937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>
                <a:solidFill>
                  <a:srgbClr val="C00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빅콘테스트</a:t>
            </a:r>
            <a:r>
              <a:rPr lang="ko-KR" altLang="en-US" b="1" dirty="0">
                <a:solidFill>
                  <a:srgbClr val="C00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endParaRPr lang="en-US" altLang="ko-KR" b="1" dirty="0">
              <a:solidFill>
                <a:srgbClr val="C00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2020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빅콘테스트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퓨쳐스리그에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참가할 당시 사용했던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KBO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야구 경기 데이터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(2016~2020)</a:t>
            </a:r>
          </a:p>
          <a:p>
            <a:pPr algn="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C585B54A-D46F-4138-8895-E1445024BD74}"/>
              </a:ext>
            </a:extLst>
          </p:cNvPr>
          <p:cNvSpPr/>
          <p:nvPr/>
        </p:nvSpPr>
        <p:spPr>
          <a:xfrm>
            <a:off x="4883478" y="3020783"/>
            <a:ext cx="1873086" cy="1883229"/>
          </a:xfrm>
          <a:prstGeom prst="arc">
            <a:avLst>
              <a:gd name="adj1" fmla="val 11961160"/>
              <a:gd name="adj2" fmla="val 1893363"/>
            </a:avLst>
          </a:prstGeom>
          <a:ln w="6350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61" name="자유형 23">
            <a:extLst>
              <a:ext uri="{FF2B5EF4-FFF2-40B4-BE49-F238E27FC236}">
                <a16:creationId xmlns:a16="http://schemas.microsoft.com/office/drawing/2014/main" id="{B986E3ED-9625-4A42-AD3C-242007EF8858}"/>
              </a:ext>
            </a:extLst>
          </p:cNvPr>
          <p:cNvSpPr>
            <a:spLocks/>
          </p:cNvSpPr>
          <p:nvPr/>
        </p:nvSpPr>
        <p:spPr bwMode="auto">
          <a:xfrm>
            <a:off x="8034583" y="4026209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787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FB1537C6-9B42-426A-A71F-6934999A7953}"/>
              </a:ext>
            </a:extLst>
          </p:cNvPr>
          <p:cNvCxnSpPr>
            <a:endCxn id="259" idx="3"/>
          </p:cNvCxnSpPr>
          <p:nvPr/>
        </p:nvCxnSpPr>
        <p:spPr>
          <a:xfrm rot="10800000">
            <a:off x="4300480" y="2675381"/>
            <a:ext cx="834684" cy="410556"/>
          </a:xfrm>
          <a:prstGeom prst="bentConnector3">
            <a:avLst>
              <a:gd name="adj1" fmla="val 50000"/>
            </a:avLst>
          </a:prstGeom>
          <a:ln w="41275">
            <a:solidFill>
              <a:srgbClr val="FF7876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3142E831-F88F-4F1D-BC60-40FACFF40C67}"/>
              </a:ext>
            </a:extLst>
          </p:cNvPr>
          <p:cNvCxnSpPr>
            <a:cxnSpLocks/>
          </p:cNvCxnSpPr>
          <p:nvPr/>
        </p:nvCxnSpPr>
        <p:spPr>
          <a:xfrm flipV="1">
            <a:off x="6859803" y="4242335"/>
            <a:ext cx="1033197" cy="556769"/>
          </a:xfrm>
          <a:prstGeom prst="bentConnector3">
            <a:avLst>
              <a:gd name="adj1" fmla="val 50000"/>
            </a:avLst>
          </a:prstGeom>
          <a:ln w="41275">
            <a:solidFill>
              <a:srgbClr val="FF7876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3DBD0CED-7397-4B64-887F-CAD2EEB99246}"/>
              </a:ext>
            </a:extLst>
          </p:cNvPr>
          <p:cNvSpPr txBox="1"/>
          <p:nvPr/>
        </p:nvSpPr>
        <p:spPr>
          <a:xfrm>
            <a:off x="7688813" y="4593897"/>
            <a:ext cx="664972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Dacon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타자 시각화 대회의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선수 상세 정보 데이터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5" name="원호 164">
            <a:extLst>
              <a:ext uri="{FF2B5EF4-FFF2-40B4-BE49-F238E27FC236}">
                <a16:creationId xmlns:a16="http://schemas.microsoft.com/office/drawing/2014/main" id="{DB3324D3-2046-4432-84DD-36F94F80E56C}"/>
              </a:ext>
            </a:extLst>
          </p:cNvPr>
          <p:cNvSpPr/>
          <p:nvPr/>
        </p:nvSpPr>
        <p:spPr>
          <a:xfrm rot="18216356">
            <a:off x="4908081" y="3012405"/>
            <a:ext cx="1873086" cy="1883229"/>
          </a:xfrm>
          <a:prstGeom prst="arc">
            <a:avLst>
              <a:gd name="adj1" fmla="val 11961160"/>
              <a:gd name="adj2" fmla="val 1893363"/>
            </a:avLst>
          </a:prstGeom>
          <a:ln w="6350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22C33B75-BF96-40A7-834A-233DED7B49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9861" y="4998944"/>
            <a:ext cx="1066031" cy="722417"/>
          </a:xfrm>
          <a:prstGeom prst="bentConnector3">
            <a:avLst>
              <a:gd name="adj1" fmla="val 50000"/>
            </a:avLst>
          </a:prstGeom>
          <a:ln w="41275">
            <a:solidFill>
              <a:srgbClr val="FF7876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자유형 23">
            <a:extLst>
              <a:ext uri="{FF2B5EF4-FFF2-40B4-BE49-F238E27FC236}">
                <a16:creationId xmlns:a16="http://schemas.microsoft.com/office/drawing/2014/main" id="{ACB85FF9-42A5-48A8-B36E-99248732813C}"/>
              </a:ext>
            </a:extLst>
          </p:cNvPr>
          <p:cNvSpPr>
            <a:spLocks/>
          </p:cNvSpPr>
          <p:nvPr/>
        </p:nvSpPr>
        <p:spPr bwMode="auto">
          <a:xfrm>
            <a:off x="1526855" y="4741419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787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DD14A84-A427-49F3-8D74-6D513196FD3F}"/>
              </a:ext>
            </a:extLst>
          </p:cNvPr>
          <p:cNvSpPr txBox="1"/>
          <p:nvPr/>
        </p:nvSpPr>
        <p:spPr>
          <a:xfrm>
            <a:off x="-4266193" y="4614906"/>
            <a:ext cx="762771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기상청 데이터</a:t>
            </a:r>
            <a:endParaRPr lang="en-US" altLang="ko-KR" b="1" dirty="0">
              <a:solidFill>
                <a:srgbClr val="C00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128445-6377-422F-A6E4-B86B60493311}"/>
              </a:ext>
            </a:extLst>
          </p:cNvPr>
          <p:cNvSpPr txBox="1"/>
          <p:nvPr/>
        </p:nvSpPr>
        <p:spPr>
          <a:xfrm>
            <a:off x="1423838" y="4998944"/>
            <a:ext cx="284820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ea typeface="KoPubWorld돋움체_Pro Light" panose="00000300000000000000" pitchFamily="50" charset="-127"/>
              </a:rPr>
              <a:t>경기장이 있는 지역의 일별 강수 데이터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2533FBC-8C0C-4112-B4EE-B70FFC6D1EBA}"/>
              </a:ext>
            </a:extLst>
          </p:cNvPr>
          <p:cNvSpPr/>
          <p:nvPr/>
        </p:nvSpPr>
        <p:spPr>
          <a:xfrm>
            <a:off x="3576342" y="413600"/>
            <a:ext cx="4713765" cy="65537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주제 정의</a:t>
            </a:r>
            <a:endParaRPr lang="en-US" altLang="ko-KR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BCD15B-1D81-4851-8204-7A0E6D5AE855}"/>
              </a:ext>
            </a:extLst>
          </p:cNvPr>
          <p:cNvSpPr txBox="1"/>
          <p:nvPr/>
        </p:nvSpPr>
        <p:spPr>
          <a:xfrm>
            <a:off x="3239978" y="1173083"/>
            <a:ext cx="9306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</a:t>
            </a:r>
            <a:r>
              <a:rPr lang="en-US" altLang="ko-KR" dirty="0"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dirty="0"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시각화를 통한 야구 선수 연봉 협상 문제 해결</a:t>
            </a:r>
          </a:p>
        </p:txBody>
      </p:sp>
    </p:spTree>
    <p:extLst>
      <p:ext uri="{BB962C8B-B14F-4D97-AF65-F5344CB8AC3E}">
        <p14:creationId xmlns:p14="http://schemas.microsoft.com/office/powerpoint/2010/main" val="36055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291927" y="341533"/>
            <a:ext cx="5790963" cy="74481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Appendix</a:t>
            </a:r>
            <a:r>
              <a:rPr lang="ko-KR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flipV="1">
            <a:off x="859926" y="847712"/>
            <a:ext cx="2330317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flipH="1">
            <a:off x="9174480" y="847712"/>
            <a:ext cx="2098096" cy="1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DA36F9-3235-4821-8EFC-D9A350925A44}"/>
              </a:ext>
            </a:extLst>
          </p:cNvPr>
          <p:cNvSpPr txBox="1"/>
          <p:nvPr/>
        </p:nvSpPr>
        <p:spPr>
          <a:xfrm>
            <a:off x="1300377" y="2873337"/>
            <a:ext cx="9545887" cy="2331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 dirty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  <a:hlinkClick r:id="rId4"/>
              </a:rPr>
              <a:t>https://www.bigcontest.or.kr/points/content.php#ct01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야구 경기 데이터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  <a:hlinkClick r:id="rId5"/>
              </a:rPr>
              <a:t>https://dacon.io/competitions/official/235546/overview/description/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타자 신상 데이터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  <a:hlinkClick r:id="rId6"/>
              </a:rPr>
              <a:t>https://data.kma.go.kr/cmmn/main.do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경기장 기상 데이터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0469DA2-D42B-4E40-8526-E30ECB3C17EB}"/>
              </a:ext>
            </a:extLst>
          </p:cNvPr>
          <p:cNvSpPr txBox="1"/>
          <p:nvPr/>
        </p:nvSpPr>
        <p:spPr>
          <a:xfrm>
            <a:off x="1347099" y="2826199"/>
            <a:ext cx="66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데이터 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728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88B10F-34BC-46B1-BB02-CECBC1756B92}"/>
              </a:ext>
            </a:extLst>
          </p:cNvPr>
          <p:cNvSpPr/>
          <p:nvPr/>
        </p:nvSpPr>
        <p:spPr>
          <a:xfrm>
            <a:off x="-357735" y="1993003"/>
            <a:ext cx="4453202" cy="5030509"/>
          </a:xfrm>
          <a:prstGeom prst="rect">
            <a:avLst/>
          </a:prstGeom>
          <a:blipFill dpi="0" rotWithShape="1">
            <a:blip r:embed="rId3">
              <a:alphaModFix amt="9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" r="-1007" b="-74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4043041" y="2689864"/>
            <a:ext cx="4972287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감사합니다</a:t>
            </a:r>
            <a:endParaRPr lang="ko-KR" altLang="en-US" sz="8800" dirty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60000" endA="900" endPos="580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5126118" y="2415026"/>
            <a:ext cx="259920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최종 보고서</a:t>
            </a:r>
            <a:endParaRPr lang="en-US" altLang="ko-K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831194-BE0C-4A7C-A392-4A45D4D5D1FD}"/>
              </a:ext>
            </a:extLst>
          </p:cNvPr>
          <p:cNvSpPr/>
          <p:nvPr/>
        </p:nvSpPr>
        <p:spPr>
          <a:xfrm>
            <a:off x="1463126" y="4114198"/>
            <a:ext cx="1010562" cy="394059"/>
          </a:xfrm>
          <a:prstGeom prst="rect">
            <a:avLst/>
          </a:prstGeom>
          <a:solidFill>
            <a:srgbClr val="F9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0CDB34-9502-419B-B1E6-25A7563B5045}"/>
              </a:ext>
            </a:extLst>
          </p:cNvPr>
          <p:cNvGrpSpPr/>
          <p:nvPr/>
        </p:nvGrpSpPr>
        <p:grpSpPr>
          <a:xfrm>
            <a:off x="7034142" y="4416924"/>
            <a:ext cx="6826761" cy="542636"/>
            <a:chOff x="7293787" y="4427112"/>
            <a:chExt cx="6826761" cy="542636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230843F5-8A42-4A3E-926D-9D8BE1078B31}"/>
                </a:ext>
              </a:extLst>
            </p:cNvPr>
            <p:cNvSpPr txBox="1"/>
            <p:nvPr/>
          </p:nvSpPr>
          <p:spPr>
            <a:xfrm>
              <a:off x="7696888" y="4522728"/>
              <a:ext cx="6423660" cy="414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2016314616 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통계학과 김동현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pic>
          <p:nvPicPr>
            <p:cNvPr id="283" name="그림 282">
              <a:extLst>
                <a:ext uri="{FF2B5EF4-FFF2-40B4-BE49-F238E27FC236}">
                  <a16:creationId xmlns:a16="http://schemas.microsoft.com/office/drawing/2014/main" id="{5857FEE4-7AD0-446D-94F1-B98AD4D85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52" r="7694"/>
            <a:stretch/>
          </p:blipFill>
          <p:spPr>
            <a:xfrm>
              <a:off x="7293787" y="4427112"/>
              <a:ext cx="483586" cy="542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576342" y="413600"/>
            <a:ext cx="4713765" cy="146258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개요 및 분석목표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55B5FBB4-79E3-4247-9F77-565250753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51" y="2591504"/>
            <a:ext cx="5543550" cy="12192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01C04DC-D521-43B1-97BC-C6D1DC05A6FF}"/>
              </a:ext>
            </a:extLst>
          </p:cNvPr>
          <p:cNvSpPr txBox="1"/>
          <p:nvPr/>
        </p:nvSpPr>
        <p:spPr>
          <a:xfrm>
            <a:off x="856136" y="2138819"/>
            <a:ext cx="77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2016~2020 KBO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 개인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팀별 데이터 및 선수 개인정보에 대한 데이터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08B4F6-3D3F-4CB6-9E21-B0BB836D3D34}"/>
              </a:ext>
            </a:extLst>
          </p:cNvPr>
          <p:cNvSpPr txBox="1"/>
          <p:nvPr/>
        </p:nvSpPr>
        <p:spPr>
          <a:xfrm>
            <a:off x="5282656" y="1207867"/>
            <a:ext cx="17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5BDE90-78DA-4D6F-81E5-805A5FBE65BE}"/>
              </a:ext>
            </a:extLst>
          </p:cNvPr>
          <p:cNvSpPr txBox="1"/>
          <p:nvPr/>
        </p:nvSpPr>
        <p:spPr>
          <a:xfrm>
            <a:off x="896151" y="4062000"/>
            <a:ext cx="77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DACON KBO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타자 데이터 중 선수 상세정보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커리어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AB2DD0D-DBBF-4BB3-A0E3-C4B948D5E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162" y="2907428"/>
            <a:ext cx="2924175" cy="62865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79C31224-6FC2-45BE-9F3F-27BE00B12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204" y="4617723"/>
            <a:ext cx="5833906" cy="187460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03EDBC8-97E9-467A-9AB9-0CED4F436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124" y="5005012"/>
            <a:ext cx="2948366" cy="8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576342" y="413600"/>
            <a:ext cx="4713765" cy="146258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개요 및 분석목표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F08B4F6-3D3F-4CB6-9E21-B0BB836D3D34}"/>
              </a:ext>
            </a:extLst>
          </p:cNvPr>
          <p:cNvSpPr txBox="1"/>
          <p:nvPr/>
        </p:nvSpPr>
        <p:spPr>
          <a:xfrm>
            <a:off x="5282656" y="1207867"/>
            <a:ext cx="17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A3D198-29C7-4F09-AA6A-848CFA739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83" y="2095699"/>
            <a:ext cx="7222630" cy="42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4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576342" y="413600"/>
            <a:ext cx="4713765" cy="146258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개요 및 분석목표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31FB31F-79D8-4AF1-BF06-E401E35CB4A3}"/>
              </a:ext>
            </a:extLst>
          </p:cNvPr>
          <p:cNvSpPr txBox="1"/>
          <p:nvPr/>
        </p:nvSpPr>
        <p:spPr>
          <a:xfrm>
            <a:off x="4655365" y="1207867"/>
            <a:ext cx="26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인식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3B57813-C044-4073-8032-17686DADA55B}"/>
              </a:ext>
            </a:extLst>
          </p:cNvPr>
          <p:cNvSpPr txBox="1"/>
          <p:nvPr/>
        </p:nvSpPr>
        <p:spPr>
          <a:xfrm>
            <a:off x="2382889" y="5514786"/>
            <a:ext cx="7323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일까지 방송되었던 스토브리그에서 연봉 산정 방식으로 인한 연봉 협상 과정에서의 갈등을 보여주는 시나리오가 있었다</a:t>
            </a:r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8" name="Picture 4" descr="스토브리그 : 이준혁, 몰래 빼돌린 연봉 언급하며 남궁민 '압박' : SBS">
            <a:extLst>
              <a:ext uri="{FF2B5EF4-FFF2-40B4-BE49-F238E27FC236}">
                <a16:creationId xmlns:a16="http://schemas.microsoft.com/office/drawing/2014/main" id="{296FD2C8-6A9F-4BA2-93F4-5F00F95F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11" y="1730386"/>
            <a:ext cx="6318052" cy="355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6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576342" y="413600"/>
            <a:ext cx="4713765" cy="146258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개요 및 분석목표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31FB31F-79D8-4AF1-BF06-E401E35CB4A3}"/>
              </a:ext>
            </a:extLst>
          </p:cNvPr>
          <p:cNvSpPr txBox="1"/>
          <p:nvPr/>
        </p:nvSpPr>
        <p:spPr>
          <a:xfrm>
            <a:off x="4889189" y="1207474"/>
            <a:ext cx="2753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EDA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BA7D9E-C9C6-4714-A456-6F8C90E4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42" y="2255136"/>
            <a:ext cx="4990576" cy="35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383C2BB-694D-470A-A0FA-42BBFA7A2180}"/>
              </a:ext>
            </a:extLst>
          </p:cNvPr>
          <p:cNvSpPr txBox="1"/>
          <p:nvPr/>
        </p:nvSpPr>
        <p:spPr>
          <a:xfrm>
            <a:off x="2270090" y="5766158"/>
            <a:ext cx="829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실제로 팀마다 연봉의 분포는 정말 상이하고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대한 기준도 팀마다 각각 다를 것이다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581C41-34CC-48A7-98D6-002C176FAA48}"/>
              </a:ext>
            </a:extLst>
          </p:cNvPr>
          <p:cNvSpPr txBox="1"/>
          <p:nvPr/>
        </p:nvSpPr>
        <p:spPr>
          <a:xfrm>
            <a:off x="1896014" y="1834476"/>
            <a:ext cx="8297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팀별 선수의 평균 연봉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Box plot</a:t>
            </a: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576342" y="413600"/>
            <a:ext cx="4713765" cy="146258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개요 및 분석목표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3BD820B-7CFA-4F16-8A18-E4E90CAE6776}"/>
              </a:ext>
            </a:extLst>
          </p:cNvPr>
          <p:cNvSpPr txBox="1"/>
          <p:nvPr/>
        </p:nvSpPr>
        <p:spPr>
          <a:xfrm>
            <a:off x="3588240" y="1847695"/>
            <a:ext cx="8297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그렇다면 </a:t>
            </a:r>
            <a:r>
              <a:rPr lang="en-US" altLang="ko-KR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실력</a:t>
            </a:r>
            <a:r>
              <a:rPr lang="en-US" altLang="ko-KR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연봉은 정비례 관계에 있을까</a:t>
            </a:r>
            <a:r>
              <a:rPr lang="en-US" altLang="ko-KR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6" name="Picture 4" descr="야구 기록 OPS는 도대체 무엇인가? : kini's Sportugese">
            <a:extLst>
              <a:ext uri="{FF2B5EF4-FFF2-40B4-BE49-F238E27FC236}">
                <a16:creationId xmlns:a16="http://schemas.microsoft.com/office/drawing/2014/main" id="{32ED817B-9E44-456C-8045-7117DA1D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262" y="2910656"/>
            <a:ext cx="609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2646A-2D04-4093-A946-B4247A875ABF}"/>
              </a:ext>
            </a:extLst>
          </p:cNvPr>
          <p:cNvSpPr txBox="1"/>
          <p:nvPr/>
        </p:nvSpPr>
        <p:spPr>
          <a:xfrm>
            <a:off x="1194727" y="5446326"/>
            <a:ext cx="1013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OPS=</a:t>
            </a:r>
            <a:r>
              <a:rPr lang="ko-KR" altLang="en-US" dirty="0" err="1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출루율</a:t>
            </a:r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장타력이며</a:t>
            </a:r>
            <a:r>
              <a:rPr lang="en-US" altLang="ko-KR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타자의 실력을 나타내는 대표적인 세이버 </a:t>
            </a:r>
            <a:r>
              <a:rPr lang="ko-KR" altLang="en-US" dirty="0" err="1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메트릭스</a:t>
            </a:r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지표이다</a:t>
            </a:r>
            <a:r>
              <a:rPr lang="en-US" altLang="ko-KR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rgbClr val="4D51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88F18C8-5846-4A44-AB42-9BE5BECD6BE5}"/>
              </a:ext>
            </a:extLst>
          </p:cNvPr>
          <p:cNvSpPr txBox="1"/>
          <p:nvPr/>
        </p:nvSpPr>
        <p:spPr>
          <a:xfrm>
            <a:off x="4889189" y="1207474"/>
            <a:ext cx="2753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EDA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38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AFF0BC-8BBC-4474-9712-FEF9A4C5374B}"/>
              </a:ext>
            </a:extLst>
          </p:cNvPr>
          <p:cNvSpPr/>
          <p:nvPr/>
        </p:nvSpPr>
        <p:spPr>
          <a:xfrm rot="20083030">
            <a:off x="-392350" y="-259522"/>
            <a:ext cx="2510744" cy="2488709"/>
          </a:xfrm>
          <a:prstGeom prst="rect">
            <a:avLst/>
          </a:prstGeom>
          <a:blipFill dpi="0"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698" b="-9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DEC5FFC-5B93-49AD-9C70-440967CA15FB}"/>
              </a:ext>
            </a:extLst>
          </p:cNvPr>
          <p:cNvSpPr/>
          <p:nvPr/>
        </p:nvSpPr>
        <p:spPr>
          <a:xfrm>
            <a:off x="3576342" y="413600"/>
            <a:ext cx="4713765" cy="146258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34000" dist="50800" dir="5400000" sy="-100000" algn="bl" rotWithShape="0"/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개요 및 분석목표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34000" dist="50800" dir="5400000" sy="-100000" algn="bl" rotWithShape="0"/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4F4E54D-CA21-4786-B944-5A74C00B73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86C1BBA-F1E5-4AA2-B7F2-2C3FF6A8FC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38100">
            <a:solidFill>
              <a:srgbClr val="A5091F">
                <a:alpha val="57000"/>
              </a:srgb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82D1A0-7071-4E8B-A12C-C3EE42C8D1CF}"/>
              </a:ext>
            </a:extLst>
          </p:cNvPr>
          <p:cNvSpPr txBox="1"/>
          <p:nvPr/>
        </p:nvSpPr>
        <p:spPr>
          <a:xfrm>
            <a:off x="4240029" y="1588591"/>
            <a:ext cx="829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선수별</a:t>
            </a:r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OPS</a:t>
            </a:r>
            <a:r>
              <a:rPr lang="ko-KR" altLang="en-US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연봉의 </a:t>
            </a:r>
            <a:r>
              <a:rPr lang="en-US" altLang="ko-KR" dirty="0">
                <a:solidFill>
                  <a:srgbClr val="4D51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scatter plot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0FED35-242B-4B2F-9590-B9794C9F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38" y="1977544"/>
            <a:ext cx="5322352" cy="380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EFD03-BCDB-4E73-876C-4D69930B61B3}"/>
              </a:ext>
            </a:extLst>
          </p:cNvPr>
          <p:cNvSpPr txBox="1"/>
          <p:nvPr/>
        </p:nvSpPr>
        <p:spPr>
          <a:xfrm>
            <a:off x="4141418" y="5875497"/>
            <a:ext cx="829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관계가 뚜렷하게 보이지 않는 편임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EE89A92-DA7D-4411-85FB-184EF2A12795}"/>
              </a:ext>
            </a:extLst>
          </p:cNvPr>
          <p:cNvSpPr txBox="1"/>
          <p:nvPr/>
        </p:nvSpPr>
        <p:spPr>
          <a:xfrm>
            <a:off x="4889189" y="1207474"/>
            <a:ext cx="2753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EDA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4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2050</Words>
  <Application>Microsoft Office PowerPoint</Application>
  <PresentationFormat>와이드스크린</PresentationFormat>
  <Paragraphs>203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7" baseType="lpstr">
      <vt:lpstr>a옛날사진관1</vt:lpstr>
      <vt:lpstr>a옛날사진관2</vt:lpstr>
      <vt:lpstr>a옛날사진관3</vt:lpstr>
      <vt:lpstr>a옛날사진관4</vt:lpstr>
      <vt:lpstr>KoPubWorld돋움체_Pro Bold</vt:lpstr>
      <vt:lpstr>KoPubWorld돋움체_Pro Light</vt:lpstr>
      <vt:lpstr>나눔고딕 ExtraBold</vt:lpstr>
      <vt:lpstr>나눔스퀘어</vt:lpstr>
      <vt:lpstr>나눔스퀘어 Bold</vt:lpstr>
      <vt:lpstr>나눔스퀘어 ExtraBold</vt:lpstr>
      <vt:lpstr>맑은 고딕</vt:lpstr>
      <vt:lpstr>에스코어 드림 9 Black</vt:lpstr>
      <vt:lpstr>타이포_크레파스 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윤정</dc:creator>
  <cp:lastModifiedBy>김 동현</cp:lastModifiedBy>
  <cp:revision>511</cp:revision>
  <dcterms:created xsi:type="dcterms:W3CDTF">2020-09-23T07:13:34Z</dcterms:created>
  <dcterms:modified xsi:type="dcterms:W3CDTF">2021-06-01T17:32:59Z</dcterms:modified>
</cp:coreProperties>
</file>