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3"/>
    <p:sldId id="273" r:id="rId4"/>
    <p:sldId id="257" r:id="rId5"/>
    <p:sldId id="266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4EA975-801D-4567-AF7F-DC3CE9607B73}">
          <p14:sldIdLst>
            <p14:sldId id="256"/>
          </p14:sldIdLst>
        </p14:section>
        <p14:section name="主要内容" id="{E4817DE4-E5CF-4A00-B3A9-6CC7AFD4EC09}">
          <p14:sldIdLst>
            <p14:sldId id="273"/>
          </p14:sldIdLst>
        </p14:section>
        <p14:section name="模块的选择" id="{5BA6D297-45BC-407B-BE9E-604B9F6238DE}">
          <p14:sldIdLst>
            <p14:sldId id="257"/>
          </p14:sldIdLst>
        </p14:section>
        <p14:section name="jsonp封装" id="{37782F8C-041C-4B13-B096-84452CC3302C}">
          <p14:sldIdLst>
            <p14:sldId id="266"/>
            <p14:sldId id="269"/>
          </p14:sldIdLst>
        </p14:section>
        <p14:section name="认识axios" id="{7CC39863-C318-4BC4-9C00-34DD528D4EE4}">
          <p14:sldIdLst>
            <p14:sldId id="258"/>
            <p14:sldId id="259"/>
          </p14:sldIdLst>
        </p14:section>
        <p14:section name="发送基本请求" id="{ED6E7994-64E8-4B7B-BB68-E142B61108A5}">
          <p14:sldIdLst>
            <p14:sldId id="260"/>
            <p14:sldId id="261"/>
            <p14:sldId id="262"/>
            <p14:sldId id="263"/>
          </p14:sldIdLst>
        </p14:section>
        <p14:section name="axios实例" id="{435EA1BA-92D5-4EB0-B870-5EA4133EFECD}">
          <p14:sldIdLst>
            <p14:sldId id="264"/>
            <p14:sldId id="265"/>
          </p14:sldIdLst>
        </p14:section>
        <p14:section name="拦截器" id="{6A2E18E3-9CE4-496E-AA0B-8AF551DEA00D}">
          <p14:sldIdLst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275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491" y="4800600"/>
            <a:ext cx="8231744" cy="1219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 cap="none" spc="160" baseline="0">
                <a:solidFill>
                  <a:schemeClr val="accent1"/>
                </a:solidFill>
              </a:defRPr>
            </a:lvl1pPr>
            <a:lvl2pPr marL="3657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088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664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40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329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905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48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“python ico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35482"/>
            <a:ext cx="576064" cy="6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27448" y="218473"/>
            <a:ext cx="10301655" cy="660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矩形 29"/>
          <p:cNvSpPr/>
          <p:nvPr/>
        </p:nvSpPr>
        <p:spPr>
          <a:xfrm>
            <a:off x="0" y="1052736"/>
            <a:ext cx="12198349" cy="18000"/>
          </a:xfrm>
          <a:prstGeom prst="rect">
            <a:avLst/>
          </a:prstGeom>
          <a:solidFill>
            <a:srgbClr val="FDBC5B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162658" y="1196752"/>
            <a:ext cx="11866684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“python ico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35482"/>
            <a:ext cx="576064" cy="6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27448" y="218473"/>
            <a:ext cx="10301655" cy="660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0" y="1052736"/>
            <a:ext cx="12198349" cy="18000"/>
          </a:xfrm>
          <a:prstGeom prst="rect">
            <a:avLst/>
          </a:prstGeom>
          <a:solidFill>
            <a:srgbClr val="FDBC5B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 hasCustomPrompt="1"/>
          </p:nvPr>
        </p:nvSpPr>
        <p:spPr>
          <a:xfrm>
            <a:off x="159218" y="1214786"/>
            <a:ext cx="5862799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0" hasCustomPrompt="1"/>
          </p:nvPr>
        </p:nvSpPr>
        <p:spPr>
          <a:xfrm>
            <a:off x="6168008" y="1219475"/>
            <a:ext cx="5862799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“python ico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35482"/>
            <a:ext cx="576064" cy="6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27448" y="218473"/>
            <a:ext cx="10301655" cy="660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0" y="1052736"/>
            <a:ext cx="12198349" cy="18000"/>
          </a:xfrm>
          <a:prstGeom prst="rect">
            <a:avLst/>
          </a:prstGeom>
          <a:solidFill>
            <a:srgbClr val="FDBC5B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680176" y="5355970"/>
            <a:ext cx="4320480" cy="13831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960"/>
              </a:spcBef>
              <a:buNone/>
              <a:defRPr sz="1440"/>
            </a:lvl1pPr>
            <a:lvl2pPr marL="365760" indent="0" algn="l" rtl="0">
              <a:buNone/>
              <a:defRPr sz="960"/>
            </a:lvl2pPr>
            <a:lvl3pPr marL="730885" indent="0" algn="l" rtl="0">
              <a:buNone/>
              <a:defRPr sz="800"/>
            </a:lvl3pPr>
            <a:lvl4pPr marL="1096645" indent="0" algn="l" rtl="0">
              <a:buNone/>
              <a:defRPr sz="720"/>
            </a:lvl4pPr>
            <a:lvl5pPr marL="1462405" indent="0" algn="l" rtl="0">
              <a:buNone/>
              <a:defRPr sz="720"/>
            </a:lvl5pPr>
            <a:lvl6pPr marL="1828165" indent="0" algn="l" rtl="0">
              <a:buNone/>
              <a:defRPr sz="720"/>
            </a:lvl6pPr>
            <a:lvl7pPr marL="2193290" indent="0" algn="l" rtl="0">
              <a:buNone/>
              <a:defRPr sz="720"/>
            </a:lvl7pPr>
            <a:lvl8pPr marL="2559050" indent="0" algn="l" rtl="0">
              <a:buNone/>
              <a:defRPr sz="720"/>
            </a:lvl8pPr>
            <a:lvl9pPr marL="2924810" indent="0" algn="l" rtl="0">
              <a:buNone/>
              <a:defRPr sz="72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119336" y="1196752"/>
            <a:ext cx="7416824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7716248" y="4616633"/>
            <a:ext cx="4248335" cy="547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b="1"/>
              <a:t>可编辑区域标题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左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“python ico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35482"/>
            <a:ext cx="576064" cy="6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27448" y="218473"/>
            <a:ext cx="10301655" cy="660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" name="矩形 29"/>
          <p:cNvSpPr/>
          <p:nvPr/>
        </p:nvSpPr>
        <p:spPr>
          <a:xfrm>
            <a:off x="0" y="1052736"/>
            <a:ext cx="12198349" cy="18000"/>
          </a:xfrm>
          <a:prstGeom prst="rect">
            <a:avLst/>
          </a:prstGeom>
          <a:solidFill>
            <a:srgbClr val="FDBC5B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264" y="5355970"/>
            <a:ext cx="4320480" cy="13831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960"/>
              </a:spcBef>
              <a:buNone/>
              <a:defRPr sz="1440"/>
            </a:lvl1pPr>
            <a:lvl2pPr marL="365760" indent="0" algn="l" rtl="0">
              <a:buNone/>
              <a:defRPr sz="960"/>
            </a:lvl2pPr>
            <a:lvl3pPr marL="730885" indent="0" algn="l" rtl="0">
              <a:buNone/>
              <a:defRPr sz="800"/>
            </a:lvl3pPr>
            <a:lvl4pPr marL="1096645" indent="0" algn="l" rtl="0">
              <a:buNone/>
              <a:defRPr sz="720"/>
            </a:lvl4pPr>
            <a:lvl5pPr marL="1462405" indent="0" algn="l" rtl="0">
              <a:buNone/>
              <a:defRPr sz="720"/>
            </a:lvl5pPr>
            <a:lvl6pPr marL="1828165" indent="0" algn="l" rtl="0">
              <a:buNone/>
              <a:defRPr sz="720"/>
            </a:lvl6pPr>
            <a:lvl7pPr marL="2193290" indent="0" algn="l" rtl="0">
              <a:buNone/>
              <a:defRPr sz="720"/>
            </a:lvl7pPr>
            <a:lvl8pPr marL="2559050" indent="0" algn="l" rtl="0">
              <a:buNone/>
              <a:defRPr sz="720"/>
            </a:lvl8pPr>
            <a:lvl9pPr marL="2924810" indent="0" algn="l" rtl="0">
              <a:buNone/>
              <a:defRPr sz="72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4590246" y="1244139"/>
            <a:ext cx="7416824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19336" y="4616633"/>
            <a:ext cx="4248335" cy="547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b="1"/>
              <a:t>可编辑区域标题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“python ico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35482"/>
            <a:ext cx="576064" cy="61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29"/>
          <p:cNvSpPr/>
          <p:nvPr/>
        </p:nvSpPr>
        <p:spPr>
          <a:xfrm>
            <a:off x="0" y="1052736"/>
            <a:ext cx="12198349" cy="18000"/>
          </a:xfrm>
          <a:prstGeom prst="rect">
            <a:avLst/>
          </a:prstGeom>
          <a:solidFill>
            <a:srgbClr val="FDBC5B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0918" y="5256417"/>
            <a:ext cx="4320480" cy="13831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960"/>
              </a:spcBef>
              <a:buNone/>
              <a:defRPr sz="1440"/>
            </a:lvl1pPr>
            <a:lvl2pPr marL="365760" indent="0" algn="l" rtl="0">
              <a:buNone/>
              <a:defRPr sz="960"/>
            </a:lvl2pPr>
            <a:lvl3pPr marL="730885" indent="0" algn="l" rtl="0">
              <a:buNone/>
              <a:defRPr sz="800"/>
            </a:lvl3pPr>
            <a:lvl4pPr marL="1096645" indent="0" algn="l" rtl="0">
              <a:buNone/>
              <a:defRPr sz="720"/>
            </a:lvl4pPr>
            <a:lvl5pPr marL="1462405" indent="0" algn="l" rtl="0">
              <a:buNone/>
              <a:defRPr sz="720"/>
            </a:lvl5pPr>
            <a:lvl6pPr marL="1828165" indent="0" algn="l" rtl="0">
              <a:buNone/>
              <a:defRPr sz="720"/>
            </a:lvl6pPr>
            <a:lvl7pPr marL="2193290" indent="0" algn="l" rtl="0">
              <a:buNone/>
              <a:defRPr sz="720"/>
            </a:lvl7pPr>
            <a:lvl8pPr marL="2559050" indent="0" algn="l" rtl="0">
              <a:buNone/>
              <a:defRPr sz="720"/>
            </a:lvl8pPr>
            <a:lvl9pPr marL="2924810" indent="0" algn="l" rtl="0">
              <a:buNone/>
              <a:defRPr sz="72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4589243" y="1121025"/>
            <a:ext cx="7416824" cy="554232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25475" indent="-3143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5350" indent="-22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59840" indent="-228600">
              <a:lnSpc>
                <a:spcPct val="15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619885" indent="-2286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50918" y="2158303"/>
            <a:ext cx="4320480" cy="292192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288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标题 1"/>
          <p:cNvSpPr txBox="1"/>
          <p:nvPr/>
        </p:nvSpPr>
        <p:spPr>
          <a:xfrm>
            <a:off x="1127448" y="218473"/>
            <a:ext cx="10301655" cy="6608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308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8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730885" rtl="0" eaLnBrk="1" latinLnBrk="0" hangingPunct="1">
        <a:lnSpc>
          <a:spcPct val="90000"/>
        </a:lnSpc>
        <a:spcBef>
          <a:spcPct val="0"/>
        </a:spcBef>
        <a:buNone/>
        <a:defRPr sz="2880" kern="1200" spc="8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9070" indent="-179070" algn="l" defTabSz="730885" rtl="0" eaLnBrk="1" latinLnBrk="0" hangingPunct="1">
        <a:lnSpc>
          <a:spcPct val="90000"/>
        </a:lnSpc>
        <a:spcBef>
          <a:spcPts val="144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70840" indent="-185420" algn="l" defTabSz="730885" rtl="0" eaLnBrk="1" latinLnBrk="0" hangingPunct="1">
        <a:lnSpc>
          <a:spcPct val="90000"/>
        </a:lnSpc>
        <a:spcBef>
          <a:spcPts val="96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6100" indent="-175260" algn="l" defTabSz="730885" rtl="0" eaLnBrk="1" latinLnBrk="0" hangingPunct="1">
        <a:lnSpc>
          <a:spcPct val="90000"/>
        </a:lnSpc>
        <a:spcBef>
          <a:spcPts val="4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685800" indent="-139700" algn="l" defTabSz="730885" rtl="0" eaLnBrk="1" latinLnBrk="0" hangingPunct="1">
        <a:lnSpc>
          <a:spcPct val="90000"/>
        </a:lnSpc>
        <a:spcBef>
          <a:spcPts val="4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823595" indent="-138430" algn="l" defTabSz="730885" rtl="0" eaLnBrk="1" latinLnBrk="0" hangingPunct="1">
        <a:lnSpc>
          <a:spcPct val="90000"/>
        </a:lnSpc>
        <a:spcBef>
          <a:spcPts val="48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965200" indent="-139065" algn="l" defTabSz="730885" rtl="0" eaLnBrk="1" latinLnBrk="0" hangingPunct="1">
        <a:spcBef>
          <a:spcPts val="480"/>
        </a:spcBef>
        <a:buClr>
          <a:schemeClr val="accent1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104265" indent="-139065" algn="l" defTabSz="730885" rtl="0" eaLnBrk="1" latinLnBrk="0" hangingPunct="1">
        <a:spcBef>
          <a:spcPts val="480"/>
        </a:spcBef>
        <a:buClr>
          <a:schemeClr val="accent1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1243330" indent="-139065" algn="l" defTabSz="730885" rtl="0" eaLnBrk="1" latinLnBrk="0" hangingPunct="1">
        <a:spcBef>
          <a:spcPts val="480"/>
        </a:spcBef>
        <a:buClr>
          <a:schemeClr val="accent1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1381760" indent="-139065" algn="l" defTabSz="730885" rtl="0" eaLnBrk="1" latinLnBrk="0" hangingPunct="1">
        <a:spcBef>
          <a:spcPts val="480"/>
        </a:spcBef>
        <a:buClr>
          <a:schemeClr val="accent1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0885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645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290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050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4810" algn="l" defTabSz="730885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网络模块封装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王红元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微博</a:t>
            </a:r>
            <a:r>
              <a:rPr lang="en-US" altLang="zh-CN"/>
              <a:t>: coderwhy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微信</a:t>
            </a:r>
            <a:r>
              <a:rPr lang="en-US" altLang="zh-CN"/>
              <a:t>: 372623326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在上面的示例中</a:t>
            </a:r>
            <a:r>
              <a:rPr lang="en-US" altLang="zh-CN"/>
              <a:t>, </a:t>
            </a:r>
            <a:r>
              <a:rPr lang="zh-CN" altLang="en-US"/>
              <a:t>我们的</a:t>
            </a:r>
            <a:r>
              <a:rPr lang="en-US" altLang="zh-CN"/>
              <a:t>BaseURL</a:t>
            </a:r>
            <a:r>
              <a:rPr lang="zh-CN" altLang="en-US"/>
              <a:t>是固定的</a:t>
            </a:r>
            <a:endParaRPr lang="en-US" altLang="zh-CN"/>
          </a:p>
          <a:p>
            <a:pPr lvl="1"/>
            <a:r>
              <a:rPr lang="zh-CN" altLang="en-US"/>
              <a:t>事实上</a:t>
            </a:r>
            <a:r>
              <a:rPr lang="en-US" altLang="zh-CN"/>
              <a:t>,</a:t>
            </a:r>
            <a:r>
              <a:rPr lang="zh-CN" altLang="en-US"/>
              <a:t> 在开发中可能很多参数都是固定的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这个时候我们可以进行一些抽取</a:t>
            </a:r>
            <a:r>
              <a:rPr lang="en-US" altLang="zh-CN"/>
              <a:t>, </a:t>
            </a:r>
            <a:r>
              <a:rPr lang="zh-CN" altLang="en-US"/>
              <a:t>也可以利用</a:t>
            </a:r>
            <a:r>
              <a:rPr lang="en-US" altLang="zh-CN"/>
              <a:t>axiox</a:t>
            </a:r>
            <a:r>
              <a:rPr lang="zh-CN" altLang="en-US"/>
              <a:t>的全局配置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9612" y="2716306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axios.defaults.baseURL = ‘123.207.32.32:8000’</a:t>
            </a:r>
            <a:br>
              <a:rPr lang="en-US" altLang="zh-CN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axios.defaults.headers.post[‘Content-Type’] = ‘application/x-www-form-urlencoded’;</a:t>
            </a:r>
            <a:endParaRPr lang="zh-CN" altLang="en-US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58" y="3461953"/>
            <a:ext cx="6382871" cy="3006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常见的配置选项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658" y="1196752"/>
            <a:ext cx="5933342" cy="554232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请求地址</a:t>
            </a:r>
            <a:endParaRPr lang="zh-CN" altLang="en-US"/>
          </a:p>
          <a:p>
            <a:pPr lvl="1"/>
            <a:r>
              <a:rPr lang="en-US" altLang="zh-CN"/>
              <a:t>url: '/user',</a:t>
            </a:r>
            <a:endParaRPr lang="en-US" altLang="zh-CN"/>
          </a:p>
          <a:p>
            <a:r>
              <a:rPr lang="zh-CN" altLang="en-US"/>
              <a:t>请求类型</a:t>
            </a:r>
            <a:endParaRPr lang="zh-CN" altLang="en-US"/>
          </a:p>
          <a:p>
            <a:pPr lvl="1"/>
            <a:r>
              <a:rPr lang="en-US" altLang="zh-CN"/>
              <a:t>method: 'get',</a:t>
            </a:r>
            <a:endParaRPr lang="en-US" altLang="zh-CN"/>
          </a:p>
          <a:p>
            <a:r>
              <a:rPr lang="zh-CN" altLang="en-US"/>
              <a:t>请根路径</a:t>
            </a:r>
            <a:endParaRPr lang="zh-CN" altLang="en-US"/>
          </a:p>
          <a:p>
            <a:pPr lvl="1"/>
            <a:r>
              <a:rPr lang="en-US" altLang="zh-CN"/>
              <a:t>baseURL: 'http://www.mt.com/api',</a:t>
            </a:r>
            <a:endParaRPr lang="en-US" altLang="zh-CN"/>
          </a:p>
          <a:p>
            <a:r>
              <a:rPr lang="zh-CN" altLang="en-US"/>
              <a:t>请求前的数据处理</a:t>
            </a:r>
            <a:endParaRPr lang="zh-CN" altLang="en-US"/>
          </a:p>
          <a:p>
            <a:pPr lvl="1"/>
            <a:r>
              <a:rPr lang="en-US" altLang="zh-CN"/>
              <a:t>transformRequest:[function(data){}],</a:t>
            </a:r>
            <a:endParaRPr lang="en-US" altLang="zh-CN"/>
          </a:p>
          <a:p>
            <a:r>
              <a:rPr lang="zh-CN" altLang="en-US"/>
              <a:t>请求后的数据处理</a:t>
            </a:r>
            <a:endParaRPr lang="zh-CN" altLang="en-US"/>
          </a:p>
          <a:p>
            <a:pPr lvl="1"/>
            <a:r>
              <a:rPr lang="en-US" altLang="zh-CN"/>
              <a:t>transformResponse: [function(data){}],</a:t>
            </a:r>
            <a:endParaRPr lang="en-US" altLang="zh-CN"/>
          </a:p>
          <a:p>
            <a:r>
              <a:rPr lang="zh-CN" altLang="en-US"/>
              <a:t>自定义的请求头</a:t>
            </a:r>
            <a:endParaRPr lang="zh-CN" altLang="en-US"/>
          </a:p>
          <a:p>
            <a:pPr lvl="1"/>
            <a:r>
              <a:rPr lang="en-US" altLang="zh-CN"/>
              <a:t>headers:{'x-Requested-With':'XMLHttpRequest'},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查询对象</a:t>
            </a:r>
            <a:endParaRPr lang="zh-CN" altLang="en-US"/>
          </a:p>
          <a:p>
            <a:pPr lvl="1"/>
            <a:r>
              <a:rPr lang="en-US" altLang="zh-CN"/>
              <a:t>params:{ id: 12 },</a:t>
            </a:r>
            <a:endParaRPr lang="en-US" altLang="zh-CN"/>
          </a:p>
        </p:txBody>
      </p:sp>
      <p:sp>
        <p:nvSpPr>
          <p:cNvPr id="8" name="内容占位符 2"/>
          <p:cNvSpPr txBox="1"/>
          <p:nvPr/>
        </p:nvSpPr>
        <p:spPr>
          <a:xfrm>
            <a:off x="6320117" y="1151929"/>
            <a:ext cx="5709225" cy="55423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66700" indent="-266700" algn="l" defTabSz="730885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5475" indent="-314325" algn="l" defTabSz="730885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95350" indent="-225425" algn="l" defTabSz="730885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59840" indent="-228600" algn="l" defTabSz="730885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19885" indent="-228600" algn="l" defTabSz="730885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965200" indent="-139065" algn="l" defTabSz="730885" rtl="0" eaLnBrk="1" latinLnBrk="0" hangingPunct="1">
              <a:spcBef>
                <a:spcPts val="4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4265" indent="-139065" algn="l" defTabSz="730885" rtl="0" eaLnBrk="1" latinLnBrk="0" hangingPunct="1">
              <a:spcBef>
                <a:spcPts val="4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330" indent="-139065" algn="l" defTabSz="730885" rtl="0" eaLnBrk="1" latinLnBrk="0" hangingPunct="1">
              <a:spcBef>
                <a:spcPts val="4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81760" indent="-139065" algn="l" defTabSz="730885" rtl="0" eaLnBrk="1" latinLnBrk="0" hangingPunct="1">
              <a:spcBef>
                <a:spcPts val="48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查询对象序列化函数</a:t>
            </a:r>
            <a:endParaRPr lang="zh-CN" altLang="en-US"/>
          </a:p>
          <a:p>
            <a:pPr lvl="1"/>
            <a:r>
              <a:rPr lang="en-US" altLang="zh-CN"/>
              <a:t>paramsSerializer: function(params){ }</a:t>
            </a:r>
            <a:endParaRPr lang="en-US" altLang="zh-CN"/>
          </a:p>
          <a:p>
            <a:r>
              <a:rPr lang="en-US" altLang="zh-CN"/>
              <a:t>request body</a:t>
            </a:r>
            <a:endParaRPr lang="en-US" altLang="zh-CN"/>
          </a:p>
          <a:p>
            <a:pPr lvl="1"/>
            <a:r>
              <a:rPr lang="en-US" altLang="zh-CN"/>
              <a:t>data: { key: 'aa'},</a:t>
            </a:r>
            <a:endParaRPr lang="en-US" altLang="zh-CN"/>
          </a:p>
          <a:p>
            <a:r>
              <a:rPr lang="zh-CN" altLang="en-US"/>
              <a:t>超时设置</a:t>
            </a:r>
            <a:r>
              <a:rPr lang="en-US" altLang="zh-CN"/>
              <a:t>s</a:t>
            </a:r>
            <a:endParaRPr lang="en-US" altLang="zh-CN"/>
          </a:p>
          <a:p>
            <a:pPr lvl="1"/>
            <a:r>
              <a:rPr lang="en-US" altLang="zh-CN"/>
              <a:t>timeout: 1000,</a:t>
            </a:r>
            <a:endParaRPr lang="en-US" altLang="zh-CN"/>
          </a:p>
          <a:p>
            <a:r>
              <a:rPr lang="zh-CN" altLang="en-US"/>
              <a:t>跨域是否带</a:t>
            </a:r>
            <a:r>
              <a:rPr lang="en-US" altLang="zh-CN"/>
              <a:t>Token</a:t>
            </a:r>
            <a:endParaRPr lang="en-US" altLang="zh-CN"/>
          </a:p>
          <a:p>
            <a:pPr lvl="1"/>
            <a:r>
              <a:rPr lang="en-US" altLang="zh-CN"/>
              <a:t>withCredentials: false,</a:t>
            </a:r>
            <a:endParaRPr lang="en-US" altLang="zh-CN"/>
          </a:p>
          <a:p>
            <a:r>
              <a:rPr lang="zh-CN" altLang="en-US"/>
              <a:t>自定义请求处理</a:t>
            </a:r>
            <a:endParaRPr lang="zh-CN" altLang="en-US"/>
          </a:p>
          <a:p>
            <a:pPr lvl="1"/>
            <a:r>
              <a:rPr lang="en-US" altLang="zh-CN"/>
              <a:t>adapter: function(resolve, reject, config){},</a:t>
            </a:r>
            <a:endParaRPr lang="en-US" altLang="zh-CN"/>
          </a:p>
          <a:p>
            <a:r>
              <a:rPr lang="zh-CN" altLang="en-US"/>
              <a:t>身份验证信息</a:t>
            </a:r>
            <a:endParaRPr lang="zh-CN" altLang="en-US"/>
          </a:p>
          <a:p>
            <a:pPr lvl="1"/>
            <a:r>
              <a:rPr lang="en-US" altLang="zh-CN"/>
              <a:t>auth: { uname: '', pwd: '12'},</a:t>
            </a:r>
            <a:endParaRPr lang="en-US" altLang="zh-CN"/>
          </a:p>
          <a:p>
            <a:r>
              <a:rPr lang="zh-CN" altLang="en-US"/>
              <a:t>响应的数据格式 </a:t>
            </a:r>
            <a:r>
              <a:rPr lang="en-US" altLang="zh-CN"/>
              <a:t>json / blob /document /arraybuffer / text / stream</a:t>
            </a:r>
            <a:endParaRPr lang="en-US" altLang="zh-CN"/>
          </a:p>
          <a:p>
            <a:pPr lvl="1"/>
            <a:r>
              <a:rPr lang="en-US" altLang="zh-CN"/>
              <a:t>responseType: 'json',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</a:t>
            </a:r>
            <a:r>
              <a:rPr lang="zh-CN" altLang="en-US"/>
              <a:t>的实例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为什么要创建</a:t>
            </a:r>
            <a:r>
              <a:rPr lang="en-US" altLang="zh-CN"/>
              <a:t>axios</a:t>
            </a:r>
            <a:r>
              <a:rPr lang="zh-CN" altLang="en-US"/>
              <a:t>的实例呢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当我们从</a:t>
            </a:r>
            <a:r>
              <a:rPr lang="en-US" altLang="zh-CN"/>
              <a:t>axios</a:t>
            </a:r>
            <a:r>
              <a:rPr lang="zh-CN" altLang="en-US"/>
              <a:t>模块中导入对象时</a:t>
            </a:r>
            <a:r>
              <a:rPr lang="en-US" altLang="zh-CN"/>
              <a:t>, </a:t>
            </a:r>
            <a:r>
              <a:rPr lang="zh-CN" altLang="en-US"/>
              <a:t>使用的实例是默认的实例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当给该实例设置一些默认配置时</a:t>
            </a:r>
            <a:r>
              <a:rPr lang="en-US" altLang="zh-CN"/>
              <a:t>, </a:t>
            </a:r>
            <a:r>
              <a:rPr lang="zh-CN" altLang="en-US"/>
              <a:t>这些配置就被固定下来了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但是后续开发中</a:t>
            </a:r>
            <a:r>
              <a:rPr lang="en-US" altLang="zh-CN"/>
              <a:t>, </a:t>
            </a:r>
            <a:r>
              <a:rPr lang="zh-CN" altLang="en-US"/>
              <a:t>某些配置可能会不太一样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比如某些请求需要使用特定的</a:t>
            </a:r>
            <a:r>
              <a:rPr lang="en-US" altLang="zh-CN"/>
              <a:t>baseURL</a:t>
            </a:r>
            <a:r>
              <a:rPr lang="zh-CN" altLang="en-US"/>
              <a:t>或者</a:t>
            </a:r>
            <a:r>
              <a:rPr lang="en-US" altLang="zh-CN"/>
              <a:t>timeout</a:t>
            </a:r>
            <a:r>
              <a:rPr lang="zh-CN" altLang="en-US"/>
              <a:t>或者</a:t>
            </a:r>
            <a:r>
              <a:rPr lang="en-US" altLang="zh-CN"/>
              <a:t>content-Type</a:t>
            </a:r>
            <a:r>
              <a:rPr lang="zh-CN" altLang="en-US"/>
              <a:t>等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这个时候</a:t>
            </a:r>
            <a:r>
              <a:rPr lang="en-US" altLang="zh-CN"/>
              <a:t>, </a:t>
            </a:r>
            <a:r>
              <a:rPr lang="zh-CN" altLang="en-US"/>
              <a:t>我们就可以创建新的实例</a:t>
            </a:r>
            <a:r>
              <a:rPr lang="en-US" altLang="zh-CN"/>
              <a:t>, </a:t>
            </a:r>
            <a:r>
              <a:rPr lang="zh-CN" altLang="en-US"/>
              <a:t>并且传入属于该实例的配置信息</a:t>
            </a:r>
            <a:r>
              <a:rPr lang="en-US" altLang="zh-CN"/>
              <a:t>.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76" y="4273800"/>
            <a:ext cx="6808694" cy="2155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328" y="4273800"/>
            <a:ext cx="4191450" cy="215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</a:t>
            </a:r>
            <a:r>
              <a:rPr lang="zh-CN" altLang="en-US"/>
              <a:t>封装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392" y="1220124"/>
            <a:ext cx="6478791" cy="5541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如何使用拦截器？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axios</a:t>
            </a:r>
            <a:r>
              <a:rPr kumimoji="1" lang="zh-CN" altLang="en-US"/>
              <a:t>提供了拦截器，用于我们在发送每次请求或者得到相应后，进行对应的处理。</a:t>
            </a:r>
            <a:endParaRPr kumimoji="1" lang="en-US" altLang="zh-CN"/>
          </a:p>
          <a:p>
            <a:r>
              <a:rPr kumimoji="1" lang="zh-CN" altLang="en-US"/>
              <a:t>如何使用拦截器呢？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83" y="2312365"/>
            <a:ext cx="6050666" cy="4076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74" y="2312365"/>
            <a:ext cx="4141456" cy="3067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27" y="5541745"/>
            <a:ext cx="5551428" cy="644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拦截器中都做什么呢？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请求拦截可以做到的事情：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pPr marL="266700" lvl="1" indent="-266700">
              <a:buFont typeface="Wingdings" panose="05000000000000000000" pitchFamily="2" charset="2"/>
              <a:buChar char="n"/>
            </a:pPr>
            <a:endParaRPr kumimoji="1" lang="en-US" altLang="zh-CN"/>
          </a:p>
          <a:p>
            <a:pPr marL="266700" lvl="1" indent="-266700">
              <a:buFont typeface="Wingdings" panose="05000000000000000000" pitchFamily="2" charset="2"/>
              <a:buChar char="n"/>
            </a:pPr>
            <a:r>
              <a:rPr kumimoji="1" lang="zh-CN" altLang="en-US"/>
              <a:t>请求拦截中错误拦截较少，通常都是配置相关的拦截</a:t>
            </a:r>
            <a:endParaRPr kumimoji="1" lang="en-US" altLang="zh-CN"/>
          </a:p>
          <a:p>
            <a:pPr marL="536575" lvl="2" indent="-266700">
              <a:buFont typeface="Wingdings" panose="05000000000000000000" pitchFamily="2" charset="2"/>
              <a:buChar char="n"/>
            </a:pPr>
            <a:r>
              <a:rPr kumimoji="1" lang="zh-CN" altLang="en-US"/>
              <a:t>可能的错误比如请求超时，可以将页面跳转到一个错误页面中。</a:t>
            </a:r>
            <a:endParaRPr kumimoji="1" lang="zh-CN" altLang="en-US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58" y="1841006"/>
            <a:ext cx="9947399" cy="3455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拦截器中都做什么呢？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响应拦截中完成的事情：</a:t>
            </a:r>
            <a:endParaRPr kumimoji="1" lang="en-US" altLang="zh-CN"/>
          </a:p>
          <a:p>
            <a:pPr lvl="1"/>
            <a:r>
              <a:rPr kumimoji="1" lang="zh-CN" altLang="en-US"/>
              <a:t>响应的成功拦截中，主要是对数据进行过滤。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响应的失败拦截中，可以根据</a:t>
            </a:r>
            <a:r>
              <a:rPr kumimoji="1" lang="en-US" altLang="zh-CN"/>
              <a:t>status</a:t>
            </a:r>
            <a:r>
              <a:rPr kumimoji="1" lang="zh-CN" altLang="en-US"/>
              <a:t>判断报错的错误码，跳转到不同的错误提示页面。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82" y="2354818"/>
            <a:ext cx="7027430" cy="10346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60" y="2515943"/>
            <a:ext cx="4444303" cy="58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7" y="4141574"/>
            <a:ext cx="4400133" cy="2494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主要内容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常见的网络请求模块，以及优缺点对比。</a:t>
            </a:r>
            <a:endParaRPr kumimoji="1" lang="en-US" altLang="zh-CN"/>
          </a:p>
          <a:p>
            <a:r>
              <a:rPr kumimoji="1" lang="en-US" altLang="zh-CN"/>
              <a:t>JSONP</a:t>
            </a:r>
            <a:r>
              <a:rPr kumimoji="1" lang="zh-CN" altLang="en-US"/>
              <a:t>的原理和封装</a:t>
            </a:r>
            <a:endParaRPr kumimoji="1" lang="en-US" altLang="zh-CN"/>
          </a:p>
          <a:p>
            <a:pPr lvl="1"/>
            <a:r>
              <a:rPr kumimoji="1" lang="en-US" altLang="zh-CN"/>
              <a:t>JSONP</a:t>
            </a:r>
            <a:r>
              <a:rPr kumimoji="1" lang="zh-CN" altLang="en-US"/>
              <a:t>原理回顾</a:t>
            </a:r>
            <a:endParaRPr kumimoji="1" lang="en-US" altLang="zh-CN"/>
          </a:p>
          <a:p>
            <a:pPr lvl="1"/>
            <a:r>
              <a:rPr kumimoji="1" lang="en-US" altLang="zh-CN"/>
              <a:t>JSONP</a:t>
            </a:r>
            <a:r>
              <a:rPr kumimoji="1" lang="zh-CN" altLang="en-US"/>
              <a:t>请求封装</a:t>
            </a:r>
            <a:endParaRPr kumimoji="1" lang="en-US" altLang="zh-CN"/>
          </a:p>
          <a:p>
            <a:r>
              <a:rPr kumimoji="1" lang="en-US" altLang="zh-CN"/>
              <a:t>axios</a:t>
            </a:r>
            <a:r>
              <a:rPr kumimoji="1" lang="zh-CN" altLang="en-US"/>
              <a:t>的内容详解</a:t>
            </a:r>
            <a:endParaRPr kumimoji="1" lang="en-US" altLang="zh-CN"/>
          </a:p>
          <a:p>
            <a:pPr lvl="1"/>
            <a:r>
              <a:rPr kumimoji="1" lang="zh-CN" altLang="en-US"/>
              <a:t>认识</a:t>
            </a:r>
            <a:r>
              <a:rPr kumimoji="1" lang="en-US" altLang="zh-CN"/>
              <a:t>axios</a:t>
            </a:r>
            <a:r>
              <a:rPr kumimoji="1" lang="zh-CN" altLang="en-US"/>
              <a:t>网络模块</a:t>
            </a:r>
            <a:endParaRPr kumimoji="1" lang="en-US" altLang="zh-CN"/>
          </a:p>
          <a:p>
            <a:pPr lvl="1"/>
            <a:r>
              <a:rPr kumimoji="1" lang="zh-CN" altLang="en-US"/>
              <a:t>发送基本请求</a:t>
            </a:r>
            <a:endParaRPr kumimoji="1" lang="en-US" altLang="zh-CN"/>
          </a:p>
          <a:p>
            <a:pPr lvl="1"/>
            <a:r>
              <a:rPr kumimoji="1" lang="en-US" altLang="zh-CN"/>
              <a:t>axios</a:t>
            </a:r>
            <a:r>
              <a:rPr kumimoji="1" lang="zh-CN" altLang="en-US"/>
              <a:t>创建实例</a:t>
            </a:r>
            <a:endParaRPr kumimoji="1" lang="en-US" altLang="zh-CN"/>
          </a:p>
          <a:p>
            <a:pPr lvl="1"/>
            <a:r>
              <a:rPr kumimoji="1" lang="en-US" altLang="zh-CN"/>
              <a:t>axios</a:t>
            </a:r>
            <a:r>
              <a:rPr kumimoji="1" lang="zh-CN" altLang="en-US"/>
              <a:t>拦截器的使用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选择什么网络模块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中发送网络请求有非常多的方式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/>
              <a:t>, </a:t>
            </a:r>
            <a:r>
              <a:rPr lang="zh-CN" altLang="en-US"/>
              <a:t>在开发中</a:t>
            </a:r>
            <a:r>
              <a:rPr lang="en-US" altLang="zh-CN"/>
              <a:t>, </a:t>
            </a:r>
            <a:r>
              <a:rPr lang="zh-CN" altLang="en-US"/>
              <a:t>如何选择呢</a:t>
            </a:r>
            <a:r>
              <a:rPr lang="en-US" altLang="zh-CN"/>
              <a:t>?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5118" y="2200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638" y="1672747"/>
            <a:ext cx="5816103" cy="166564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选择一</a:t>
            </a:r>
            <a:r>
              <a:rPr lang="en-US" altLang="zh-CN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Ajax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是基于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XMLHttpRequest(XHR)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为什么不用它呢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非常好解释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配置和调用方式等非常混乱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编码起来看起来就非常蛋疼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所以真实开发中很少直接使用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而是使用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jQuery-Ajax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640" y="3461785"/>
            <a:ext cx="5816104" cy="326833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FF00"/>
                </a:solidFill>
              </a:rPr>
              <a:t>选择二</a:t>
            </a:r>
            <a:r>
              <a:rPr lang="en-US" altLang="zh-CN" sz="1600">
                <a:solidFill>
                  <a:srgbClr val="FFFF00"/>
                </a:solidFill>
              </a:rPr>
              <a:t>: </a:t>
            </a:r>
            <a:r>
              <a:rPr lang="zh-CN" altLang="en-US" sz="1600"/>
              <a:t>在前面的学习中</a:t>
            </a:r>
            <a:r>
              <a:rPr lang="en-US" altLang="zh-CN" sz="1600"/>
              <a:t>, </a:t>
            </a:r>
            <a:r>
              <a:rPr lang="zh-CN" altLang="en-US" sz="1600"/>
              <a:t>我们经常会使用</a:t>
            </a:r>
            <a:r>
              <a:rPr lang="en-US" altLang="zh-CN" sz="1600"/>
              <a:t>jQuery-Ajax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相对于传统的</a:t>
            </a:r>
            <a:r>
              <a:rPr lang="en-US" altLang="zh-CN" sz="1600"/>
              <a:t>Ajax</a:t>
            </a:r>
            <a:r>
              <a:rPr lang="zh-CN" altLang="en-US" sz="1600"/>
              <a:t>非常好用</a:t>
            </a:r>
            <a:r>
              <a:rPr lang="en-US" altLang="zh-CN" sz="1600"/>
              <a:t>.</a:t>
            </a:r>
            <a:endParaRPr lang="en-US" altLang="zh-CN" sz="160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600"/>
              <a:t>为什么不选择它呢</a:t>
            </a:r>
            <a:r>
              <a:rPr lang="en-US" altLang="zh-CN" sz="1600"/>
              <a:t>?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首先</a:t>
            </a:r>
            <a:r>
              <a:rPr lang="en-US" altLang="zh-CN" sz="1600"/>
              <a:t>, </a:t>
            </a:r>
            <a:r>
              <a:rPr lang="zh-CN" altLang="en-US" sz="1600"/>
              <a:t>我们先明确一点</a:t>
            </a:r>
            <a:r>
              <a:rPr lang="en-US" altLang="zh-CN" sz="1600"/>
              <a:t>: </a:t>
            </a:r>
            <a:r>
              <a:rPr lang="zh-CN" altLang="en-US" sz="1600"/>
              <a:t>在</a:t>
            </a:r>
            <a:r>
              <a:rPr lang="en-US" altLang="zh-CN" sz="1600"/>
              <a:t>Vue</a:t>
            </a:r>
            <a:r>
              <a:rPr lang="zh-CN" altLang="en-US" sz="1600"/>
              <a:t>的整个开发中都是不需要使用</a:t>
            </a:r>
            <a:r>
              <a:rPr lang="en-US" altLang="zh-CN" sz="1600"/>
              <a:t>jQuery</a:t>
            </a:r>
            <a:r>
              <a:rPr lang="zh-CN" altLang="en-US" sz="1600"/>
              <a:t>了</a:t>
            </a:r>
            <a:r>
              <a:rPr lang="en-US" altLang="zh-CN" sz="1600"/>
              <a:t>.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那么</a:t>
            </a:r>
            <a:r>
              <a:rPr lang="en-US" altLang="zh-CN" sz="1600"/>
              <a:t>, </a:t>
            </a:r>
            <a:r>
              <a:rPr lang="zh-CN" altLang="en-US" sz="1600"/>
              <a:t>就意味着为了方便我们进行一个网络请求</a:t>
            </a:r>
            <a:r>
              <a:rPr lang="en-US" altLang="zh-CN" sz="1600"/>
              <a:t>, </a:t>
            </a:r>
            <a:r>
              <a:rPr lang="zh-CN" altLang="en-US" sz="1600"/>
              <a:t>特意引用一个</a:t>
            </a:r>
            <a:r>
              <a:rPr lang="en-US" altLang="zh-CN" sz="1600"/>
              <a:t>jQuery, </a:t>
            </a:r>
            <a:r>
              <a:rPr lang="zh-CN" altLang="en-US" sz="1600"/>
              <a:t>你觉得合理吗</a:t>
            </a:r>
            <a:r>
              <a:rPr lang="en-US" altLang="zh-CN" sz="1600"/>
              <a:t>?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/>
              <a:t>jQuery</a:t>
            </a:r>
            <a:r>
              <a:rPr lang="zh-CN" altLang="en-US" sz="1600"/>
              <a:t>的代码</a:t>
            </a:r>
            <a:r>
              <a:rPr lang="en-US" altLang="zh-CN" sz="1600"/>
              <a:t>1w+</a:t>
            </a:r>
            <a:r>
              <a:rPr lang="zh-CN" altLang="en-US" sz="1600"/>
              <a:t>行</a:t>
            </a:r>
            <a:r>
              <a:rPr lang="en-US" altLang="zh-CN" sz="1600"/>
              <a:t>.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/>
              <a:t>Vue</a:t>
            </a:r>
            <a:r>
              <a:rPr lang="zh-CN" altLang="en-US" sz="1600"/>
              <a:t>的代码才</a:t>
            </a:r>
            <a:r>
              <a:rPr lang="en-US" altLang="zh-CN" sz="1600"/>
              <a:t>1w+</a:t>
            </a:r>
            <a:r>
              <a:rPr lang="zh-CN" altLang="en-US" sz="1600"/>
              <a:t>行</a:t>
            </a:r>
            <a:r>
              <a:rPr lang="en-US" altLang="zh-CN" sz="1600"/>
              <a:t>.</a:t>
            </a:r>
            <a:endParaRPr lang="en-US" altLang="zh-CN" sz="1600"/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完全没有必要为了用网络请求就引用这个重量级的框架</a:t>
            </a:r>
            <a:r>
              <a:rPr lang="en-US" altLang="zh-CN" sz="1600"/>
              <a:t>.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157258" y="1672747"/>
            <a:ext cx="5928064" cy="31724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选择三</a:t>
            </a:r>
            <a:r>
              <a:rPr lang="en-US" altLang="zh-CN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官方在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Vue1.x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推出了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Vue-resource.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Vue-resource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的体积相对于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jQuery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小很多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Vue-resource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是官方推出的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为什么不选择它呢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Vue2.0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退出后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Vue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作者就在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Issues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中说明了去掉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vue-resource,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并且以后也不会再更新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那么意味着以后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vue-reource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不再支持新的版本时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也不会再继续更新和维护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对以后的项目开发和维护都存在很大的隐患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6221" y="4988724"/>
            <a:ext cx="5924378" cy="14412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选择四</a:t>
            </a:r>
            <a:r>
              <a:rPr lang="en-US" altLang="zh-CN" sz="160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600"/>
              <a:t>在说明不再继续更新和维护</a:t>
            </a:r>
            <a:r>
              <a:rPr lang="en-US" altLang="zh-CN" sz="1600"/>
              <a:t>vue-resource</a:t>
            </a:r>
            <a:r>
              <a:rPr lang="zh-CN" altLang="en-US" sz="1600"/>
              <a:t>的同时</a:t>
            </a:r>
            <a:r>
              <a:rPr lang="en-US" altLang="zh-CN" sz="1600"/>
              <a:t>, </a:t>
            </a:r>
            <a:r>
              <a:rPr lang="zh-CN" altLang="en-US" sz="1600"/>
              <a:t>作者还推荐了一个框架</a:t>
            </a:r>
            <a:r>
              <a:rPr lang="en-US" altLang="zh-CN" sz="1600"/>
              <a:t>: axios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为什么不用它呢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axios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有非常多的优点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并且用起来也非常方便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ts val="27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稍后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我们对他详细学习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658" y="1196752"/>
            <a:ext cx="7116683" cy="5542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在前端开发中</a:t>
            </a:r>
            <a:r>
              <a:rPr lang="en-US" altLang="zh-CN"/>
              <a:t>, </a:t>
            </a:r>
            <a:r>
              <a:rPr lang="zh-CN" altLang="en-US"/>
              <a:t>我们一种常见的网络请求方式就是</a:t>
            </a:r>
            <a:r>
              <a:rPr lang="en-US" altLang="zh-CN"/>
              <a:t>JSONP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JSONP</a:t>
            </a:r>
            <a:r>
              <a:rPr lang="zh-CN" altLang="en-US"/>
              <a:t>最主要的原因往往是为了解决跨域访问的问题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JSONP</a:t>
            </a:r>
            <a:r>
              <a:rPr lang="zh-CN" altLang="en-US"/>
              <a:t>的原理是什么呢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/>
              <a:t>JSONP</a:t>
            </a:r>
            <a:r>
              <a:rPr lang="zh-CN" altLang="en-US"/>
              <a:t>的核心在于通过</a:t>
            </a:r>
            <a:r>
              <a:rPr lang="en-US" altLang="zh-CN"/>
              <a:t>&lt;script&gt;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来帮助我们请求数据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原因是我们的项目部署在</a:t>
            </a:r>
            <a:r>
              <a:rPr lang="en-US" altLang="zh-CN"/>
              <a:t>domain1.com</a:t>
            </a:r>
            <a:r>
              <a:rPr lang="zh-CN" altLang="en-US"/>
              <a:t>服务器上时</a:t>
            </a:r>
            <a:r>
              <a:rPr lang="en-US" altLang="zh-CN"/>
              <a:t>, </a:t>
            </a:r>
            <a:r>
              <a:rPr lang="zh-CN" altLang="en-US"/>
              <a:t>是不能直接访问</a:t>
            </a:r>
            <a:r>
              <a:rPr lang="en-US" altLang="zh-CN"/>
              <a:t>domain2.com</a:t>
            </a:r>
            <a:r>
              <a:rPr lang="zh-CN" altLang="en-US"/>
              <a:t>服务器上的资料的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这个时候</a:t>
            </a:r>
            <a:r>
              <a:rPr lang="en-US" altLang="zh-CN"/>
              <a:t>, </a:t>
            </a:r>
            <a:r>
              <a:rPr lang="zh-CN" altLang="en-US"/>
              <a:t>我们利用</a:t>
            </a:r>
            <a:r>
              <a:rPr lang="en-US" altLang="zh-CN"/>
              <a:t>&lt;script&gt;</a:t>
            </a:r>
            <a:r>
              <a:rPr lang="zh-CN" altLang="en-US"/>
              <a:t>标签的</a:t>
            </a:r>
            <a:r>
              <a:rPr lang="en-US" altLang="zh-CN"/>
              <a:t>src</a:t>
            </a:r>
            <a:r>
              <a:rPr lang="zh-CN" altLang="en-US"/>
              <a:t>帮助我们去服务器请求到数据</a:t>
            </a:r>
            <a:r>
              <a:rPr lang="en-US" altLang="zh-CN"/>
              <a:t>, </a:t>
            </a:r>
            <a:r>
              <a:rPr lang="zh-CN" altLang="en-US"/>
              <a:t>将数据当做一个</a:t>
            </a:r>
            <a:r>
              <a:rPr lang="en-US" altLang="zh-CN"/>
              <a:t>javascript</a:t>
            </a:r>
            <a:r>
              <a:rPr lang="zh-CN" altLang="en-US"/>
              <a:t>的函数来执行</a:t>
            </a:r>
            <a:r>
              <a:rPr lang="en-US" altLang="zh-CN"/>
              <a:t>, </a:t>
            </a:r>
            <a:r>
              <a:rPr lang="zh-CN" altLang="en-US"/>
              <a:t>并且执行的过程中传入我们需要的</a:t>
            </a:r>
            <a:r>
              <a:rPr lang="en-US" altLang="zh-CN"/>
              <a:t>json.</a:t>
            </a:r>
            <a:endParaRPr lang="en-US" altLang="zh-CN"/>
          </a:p>
          <a:p>
            <a:pPr lvl="1"/>
            <a:r>
              <a:rPr lang="zh-CN" altLang="en-US"/>
              <a:t>所以</a:t>
            </a:r>
            <a:r>
              <a:rPr lang="en-US" altLang="zh-CN"/>
              <a:t>, </a:t>
            </a:r>
            <a:r>
              <a:rPr lang="zh-CN" altLang="en-US"/>
              <a:t>封装</a:t>
            </a:r>
            <a:r>
              <a:rPr lang="en-US" altLang="zh-CN"/>
              <a:t>jsonp</a:t>
            </a:r>
            <a:r>
              <a:rPr lang="zh-CN" altLang="en-US"/>
              <a:t>的核心就在于我们监听</a:t>
            </a:r>
            <a:r>
              <a:rPr lang="en-US" altLang="zh-CN"/>
              <a:t>window</a:t>
            </a:r>
            <a:r>
              <a:rPr lang="zh-CN" altLang="en-US"/>
              <a:t>上的</a:t>
            </a:r>
            <a:r>
              <a:rPr lang="en-US" altLang="zh-CN"/>
              <a:t>jsonp</a:t>
            </a:r>
            <a:r>
              <a:rPr lang="zh-CN" altLang="en-US"/>
              <a:t>进行回调时的名称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JSONP</a:t>
            </a:r>
            <a:r>
              <a:rPr lang="zh-CN" altLang="en-US"/>
              <a:t>如何封装呢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我们一起自己来封装一个处理</a:t>
            </a:r>
            <a:r>
              <a:rPr lang="en-US" altLang="zh-CN"/>
              <a:t>JSONP</a:t>
            </a:r>
            <a:r>
              <a:rPr lang="zh-CN" altLang="en-US"/>
              <a:t>的代码吧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 descr="XHRä¸JSON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982" y="1199306"/>
            <a:ext cx="4496360" cy="553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JSONP</a:t>
            </a:r>
            <a:r>
              <a:rPr kumimoji="1" lang="zh-CN" altLang="en-US"/>
              <a:t>封装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257" y="1145967"/>
            <a:ext cx="6413829" cy="5541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12" y="2551816"/>
            <a:ext cx="5713088" cy="1707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为什么选择</a:t>
            </a:r>
            <a:r>
              <a:rPr lang="en-US" altLang="zh-CN"/>
              <a:t>axios?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为什么选择</a:t>
            </a:r>
            <a:r>
              <a:rPr lang="en-US" altLang="zh-CN"/>
              <a:t>axios? </a:t>
            </a:r>
            <a:r>
              <a:rPr lang="zh-CN" altLang="en-US"/>
              <a:t>作者推荐和功能特点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功能特点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在浏览器中发送 </a:t>
            </a:r>
            <a:r>
              <a:rPr lang="en-US" altLang="zh-CN"/>
              <a:t>XMLHttpRequests 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zh-CN" altLang="en-US"/>
              <a:t>在 </a:t>
            </a:r>
            <a:r>
              <a:rPr lang="en-US" altLang="zh-CN"/>
              <a:t>node.js </a:t>
            </a:r>
            <a:r>
              <a:rPr lang="zh-CN" altLang="en-US"/>
              <a:t>中发送 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zh-CN" altLang="en-US"/>
              <a:t>支持 </a:t>
            </a:r>
            <a:r>
              <a:rPr lang="en-US" altLang="zh-CN"/>
              <a:t>Promise API</a:t>
            </a:r>
            <a:endParaRPr lang="en-US" altLang="zh-CN"/>
          </a:p>
          <a:p>
            <a:pPr lvl="1"/>
            <a:r>
              <a:rPr lang="zh-CN" altLang="en-US"/>
              <a:t>拦截请求和响应</a:t>
            </a:r>
            <a:endParaRPr lang="zh-CN" altLang="en-US"/>
          </a:p>
          <a:p>
            <a:pPr lvl="1"/>
            <a:r>
              <a:rPr lang="zh-CN" altLang="en-US"/>
              <a:t>转换请求和响应数据</a:t>
            </a:r>
            <a:endParaRPr lang="zh-CN" altLang="en-US"/>
          </a:p>
          <a:p>
            <a:pPr lvl="1"/>
            <a:r>
              <a:rPr lang="zh-CN" altLang="en-US"/>
              <a:t>等等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049" name="Picture 1" descr="C://JavaSource/YouDaoNote/18810733252@163.com/e9df27d6b62f45898fbacce4b28b6932/clipboar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0" y="1761564"/>
            <a:ext cx="5791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987988" y="4371343"/>
            <a:ext cx="387958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 axios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名称的由来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个人理解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没有具体的翻译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axios: ajax i/o system.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没有具体的翻译.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axios: ajax i/o system.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axios</a:t>
            </a:r>
            <a:r>
              <a:rPr lang="zh-CN" altLang="en-US"/>
              <a:t>请求方式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支持多种请求方式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axios(config)</a:t>
            </a:r>
            <a:endParaRPr lang="en-US" altLang="zh-CN"/>
          </a:p>
          <a:p>
            <a:pPr lvl="1"/>
            <a:r>
              <a:rPr lang="en-US" altLang="zh-CN"/>
              <a:t>axios.request(config)</a:t>
            </a:r>
            <a:endParaRPr lang="en-US" altLang="zh-CN"/>
          </a:p>
          <a:p>
            <a:pPr lvl="1"/>
            <a:r>
              <a:rPr lang="en-US" altLang="zh-CN"/>
              <a:t>axios.get(url[, config])</a:t>
            </a:r>
            <a:endParaRPr lang="en-US" altLang="zh-CN"/>
          </a:p>
          <a:p>
            <a:pPr lvl="1"/>
            <a:r>
              <a:rPr lang="en-US" altLang="zh-CN"/>
              <a:t>axios.delete(url[, config])</a:t>
            </a:r>
            <a:endParaRPr lang="en-US" altLang="zh-CN"/>
          </a:p>
          <a:p>
            <a:pPr lvl="1"/>
            <a:r>
              <a:rPr lang="en-US" altLang="zh-CN"/>
              <a:t>axios.head(url[, config])</a:t>
            </a:r>
            <a:endParaRPr lang="en-US" altLang="zh-CN"/>
          </a:p>
          <a:p>
            <a:pPr lvl="1"/>
            <a:r>
              <a:rPr lang="en-US" altLang="zh-CN"/>
              <a:t>axios.post(url[, data[, config]])</a:t>
            </a:r>
            <a:endParaRPr lang="en-US" altLang="zh-CN"/>
          </a:p>
          <a:p>
            <a:pPr lvl="1"/>
            <a:r>
              <a:rPr lang="en-US" altLang="zh-CN"/>
              <a:t>axios.put(url[, data[, config]])</a:t>
            </a:r>
            <a:endParaRPr lang="en-US" altLang="zh-CN"/>
          </a:p>
          <a:p>
            <a:pPr lvl="1"/>
            <a:r>
              <a:rPr lang="en-US" altLang="zh-CN"/>
              <a:t>axios.patch(url[, data[, config]])</a:t>
            </a:r>
            <a:endParaRPr lang="en-US" altLang="zh-CN"/>
          </a:p>
          <a:p>
            <a:r>
              <a:rPr lang="zh-CN" altLang="en-US"/>
              <a:t>如何发送请求呢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en-US"/>
              <a:t>我们看一下左边的案例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</a:t>
            </a:r>
            <a:r>
              <a:rPr lang="en-US" altLang="zh-CN"/>
              <a:t>get</a:t>
            </a:r>
            <a:r>
              <a:rPr lang="zh-CN" altLang="en-US"/>
              <a:t>请求演示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547" y="1219386"/>
            <a:ext cx="5600763" cy="5541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发送并发请求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有时候</a:t>
            </a:r>
            <a:r>
              <a:rPr lang="en-US" altLang="zh-CN"/>
              <a:t>, </a:t>
            </a:r>
            <a:r>
              <a:rPr lang="zh-CN" altLang="en-US"/>
              <a:t>我们可能需求同时发送两个请求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axios.all, </a:t>
            </a:r>
            <a:r>
              <a:rPr lang="zh-CN" altLang="en-US"/>
              <a:t>可以放入多个请求的数组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axios.all([]) </a:t>
            </a:r>
            <a:r>
              <a:rPr lang="zh-CN" altLang="en-US"/>
              <a:t>返回的结果是一个数组，使用 </a:t>
            </a:r>
            <a:r>
              <a:rPr lang="en-US" altLang="zh-CN"/>
              <a:t>axios.spread </a:t>
            </a:r>
            <a:r>
              <a:rPr lang="zh-CN" altLang="en-US"/>
              <a:t>可将数组 </a:t>
            </a:r>
            <a:r>
              <a:rPr lang="en-US" altLang="zh-CN"/>
              <a:t>[res1,res2] </a:t>
            </a:r>
            <a:r>
              <a:rPr lang="zh-CN" altLang="en-US"/>
              <a:t>展开为 </a:t>
            </a:r>
            <a:r>
              <a:rPr lang="en-US" altLang="zh-CN"/>
              <a:t>res1, res2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17" y="2843155"/>
            <a:ext cx="7594624" cy="3589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80127-Python-02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20180127-Python-02</Template>
  <TotalTime>0</TotalTime>
  <Words>2844</Words>
  <Application>WPS 演示</Application>
  <PresentationFormat>宽屏</PresentationFormat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Open Sans</vt:lpstr>
      <vt:lpstr>Consolas</vt:lpstr>
      <vt:lpstr>Arial Unicode MS</vt:lpstr>
      <vt:lpstr>Calibri</vt:lpstr>
      <vt:lpstr>Corbel</vt:lpstr>
      <vt:lpstr>幼圆</vt:lpstr>
      <vt:lpstr>Segoe Print</vt:lpstr>
      <vt:lpstr>20180127-Python-02</vt:lpstr>
      <vt:lpstr>网络模块封装</vt:lpstr>
      <vt:lpstr>主要内容</vt:lpstr>
      <vt:lpstr>选择什么网络模块?</vt:lpstr>
      <vt:lpstr>jsonp</vt:lpstr>
      <vt:lpstr>JSONP封装</vt:lpstr>
      <vt:lpstr>为什么选择axios?</vt:lpstr>
      <vt:lpstr>axiox请求方式</vt:lpstr>
      <vt:lpstr>发送get请求演示</vt:lpstr>
      <vt:lpstr>发送并发请求</vt:lpstr>
      <vt:lpstr>全局配置</vt:lpstr>
      <vt:lpstr>常见的配置选项</vt:lpstr>
      <vt:lpstr>axios的实例</vt:lpstr>
      <vt:lpstr>axios封装</vt:lpstr>
      <vt:lpstr>如何使用拦截器？</vt:lpstr>
      <vt:lpstr>拦截器中都做什么呢？</vt:lpstr>
      <vt:lpstr>拦截器中都做什么呢？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2018-10-11T07:12:00Z</dcterms:created>
  <dcterms:modified xsi:type="dcterms:W3CDTF">2019-09-28T13:04:20Z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