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7"/>
  </p:notesMasterIdLst>
  <p:handoutMasterIdLst>
    <p:handoutMasterId r:id="rId18"/>
  </p:handoutMasterIdLst>
  <p:sldIdLst>
    <p:sldId id="256" r:id="rId3"/>
    <p:sldId id="288" r:id="rId4"/>
    <p:sldId id="290" r:id="rId5"/>
    <p:sldId id="291" r:id="rId6"/>
    <p:sldId id="286" r:id="rId7"/>
    <p:sldId id="283" r:id="rId8"/>
    <p:sldId id="284" r:id="rId9"/>
    <p:sldId id="285" r:id="rId10"/>
    <p:sldId id="287" r:id="rId11"/>
    <p:sldId id="292" r:id="rId12"/>
    <p:sldId id="293" r:id="rId13"/>
    <p:sldId id="294" r:id="rId14"/>
    <p:sldId id="295"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5274" autoAdjust="0"/>
  </p:normalViewPr>
  <p:slideViewPr>
    <p:cSldViewPr snapToGrid="0">
      <p:cViewPr varScale="1">
        <p:scale>
          <a:sx n="74" d="100"/>
          <a:sy n="74" d="100"/>
        </p:scale>
        <p:origin x="456" y="7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12/2/2015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12/2/2015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pPr/>
              <a:t>12/2/2015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pPr/>
              <a:t>12/2/2015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p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pPr/>
              <a:t>12/2/2015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pPr/>
              <a:t>12/2/2015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Date Placeholder 1"/>
          <p:cNvSpPr>
            <a:spLocks noGrp="1"/>
          </p:cNvSpPr>
          <p:nvPr>
            <p:ph type="dt" sz="half" idx="10"/>
          </p:nvPr>
        </p:nvSpPr>
        <p:spPr/>
        <p:txBody>
          <a:bodyPr/>
          <a:lstStyle/>
          <a:p>
            <a:fld id="{9E583DDF-CA54-461A-A486-592D2374C532}" type="datetimeFigureOut">
              <a:rPr lang="en-US"/>
              <a:pPr/>
              <a:t>12/2/2015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12/2/2015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12/2/2015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9E583DDF-CA54-461A-A486-592D2374C532}" type="datetimeFigureOut">
              <a:rPr lang="en-US"/>
              <a:pPr/>
              <a:t>12/2/2015</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tx1">
                    <a:tint val="75000"/>
                  </a:schemeClr>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110" y="3063240"/>
            <a:ext cx="9601200" cy="2061972"/>
          </a:xfrm>
        </p:spPr>
        <p:txBody>
          <a:bodyPr>
            <a:normAutofit fontScale="90000"/>
          </a:bodyPr>
          <a:lstStyle/>
          <a:p>
            <a:r>
              <a:rPr lang="en-US" sz="6600" dirty="0" smtClean="0"/>
              <a:t>Analysis of Time Aware and Semantic Feature Based Music Recommender System</a:t>
            </a:r>
            <a:r>
              <a:rPr lang="en-US" dirty="0"/>
              <a:t/>
            </a:r>
            <a:br>
              <a:rPr lang="en-US" dirty="0"/>
            </a:br>
            <a:r>
              <a:rPr lang="en-US" sz="3600" dirty="0" smtClean="0"/>
              <a:t>Project By -:</a:t>
            </a:r>
            <a:endParaRPr lang="en-US" sz="3600" dirty="0"/>
          </a:p>
        </p:txBody>
      </p:sp>
      <p:sp>
        <p:nvSpPr>
          <p:cNvPr id="3" name="Subtitle 2"/>
          <p:cNvSpPr>
            <a:spLocks noGrp="1"/>
          </p:cNvSpPr>
          <p:nvPr>
            <p:ph type="subTitle" idx="1"/>
          </p:nvPr>
        </p:nvSpPr>
        <p:spPr>
          <a:xfrm>
            <a:off x="1592580" y="5468112"/>
            <a:ext cx="9601200" cy="914400"/>
          </a:xfrm>
        </p:spPr>
        <p:txBody>
          <a:bodyPr>
            <a:normAutofit/>
          </a:bodyPr>
          <a:lstStyle/>
          <a:p>
            <a:r>
              <a:rPr lang="en-US" dirty="0" smtClean="0"/>
              <a:t>Ronish KALIA (IIT2012139)</a:t>
            </a:r>
          </a:p>
          <a:p>
            <a:r>
              <a:rPr lang="en-US" dirty="0" smtClean="0"/>
              <a:t>Dhruv Kumar (IIT2012171)</a:t>
            </a:r>
          </a:p>
          <a:p>
            <a:r>
              <a:rPr lang="en-US" dirty="0" err="1"/>
              <a:t>SHubham</a:t>
            </a:r>
            <a:r>
              <a:rPr lang="en-US" dirty="0"/>
              <a:t> </a:t>
            </a:r>
            <a:r>
              <a:rPr lang="en-US" dirty="0" err="1"/>
              <a:t>Mehrotra</a:t>
            </a:r>
            <a:r>
              <a:rPr lang="en-US" dirty="0"/>
              <a:t> (IIT2012156)</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443" y="2112908"/>
            <a:ext cx="4619957" cy="27181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090" y="2135125"/>
            <a:ext cx="4591691" cy="2695951"/>
          </a:xfrm>
          <a:prstGeom prst="rect">
            <a:avLst/>
          </a:prstGeom>
        </p:spPr>
      </p:pic>
    </p:spTree>
    <p:extLst>
      <p:ext uri="{BB962C8B-B14F-4D97-AF65-F5344CB8AC3E}">
        <p14:creationId xmlns:p14="http://schemas.microsoft.com/office/powerpoint/2010/main" val="7560103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81" y="3547423"/>
            <a:ext cx="4601217" cy="27856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245" y="718741"/>
            <a:ext cx="4591050" cy="26006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4782" y="718741"/>
            <a:ext cx="4601217" cy="26006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245" y="3547423"/>
            <a:ext cx="4591050" cy="2785637"/>
          </a:xfrm>
          <a:prstGeom prst="rect">
            <a:avLst/>
          </a:prstGeom>
        </p:spPr>
      </p:pic>
    </p:spTree>
    <p:extLst>
      <p:ext uri="{BB962C8B-B14F-4D97-AF65-F5344CB8AC3E}">
        <p14:creationId xmlns:p14="http://schemas.microsoft.com/office/powerpoint/2010/main" val="40772479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54905" y="633088"/>
            <a:ext cx="1943100" cy="377190"/>
          </a:xfrm>
          <a:prstGeom prst="rect">
            <a:avLst/>
          </a:prstGeom>
          <a:noFill/>
        </p:spPr>
        <p:txBody>
          <a:bodyPr wrap="square" rtlCol="0">
            <a:spAutoFit/>
          </a:bodyPr>
          <a:lstStyle/>
          <a:p>
            <a:r>
              <a:rPr lang="en-US" dirty="0" smtClean="0"/>
              <a:t>      TAG_TIME</a:t>
            </a:r>
            <a:endParaRPr lang="en-US" dirty="0"/>
          </a:p>
        </p:txBody>
      </p:sp>
      <p:sp>
        <p:nvSpPr>
          <p:cNvPr id="7" name="TextBox 6"/>
          <p:cNvSpPr txBox="1"/>
          <p:nvPr/>
        </p:nvSpPr>
        <p:spPr>
          <a:xfrm>
            <a:off x="4880610" y="3460869"/>
            <a:ext cx="2091690" cy="369332"/>
          </a:xfrm>
          <a:prstGeom prst="rect">
            <a:avLst/>
          </a:prstGeom>
          <a:noFill/>
        </p:spPr>
        <p:txBody>
          <a:bodyPr wrap="square" rtlCol="0">
            <a:spAutoFit/>
          </a:bodyPr>
          <a:lstStyle/>
          <a:p>
            <a:pPr algn="ctr"/>
            <a:r>
              <a:rPr lang="en-US" dirty="0" smtClean="0"/>
              <a:t>   SEMANTIC</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200096889"/>
              </p:ext>
            </p:extLst>
          </p:nvPr>
        </p:nvGraphicFramePr>
        <p:xfrm>
          <a:off x="2593658" y="1195126"/>
          <a:ext cx="6665595" cy="2080895"/>
        </p:xfrm>
        <a:graphic>
          <a:graphicData uri="http://schemas.openxmlformats.org/drawingml/2006/table">
            <a:tbl>
              <a:tblPr firstRow="1" firstCol="1" bandRow="1">
                <a:tableStyleId>{B301B821-A1FF-4177-AEE7-76D212191A09}</a:tableStyleId>
              </a:tblPr>
              <a:tblGrid>
                <a:gridCol w="1664970"/>
                <a:gridCol w="1666240"/>
                <a:gridCol w="1667510"/>
                <a:gridCol w="1666875"/>
              </a:tblGrid>
              <a:tr h="415925">
                <a:tc>
                  <a:txBody>
                    <a:bodyPr/>
                    <a:lstStyle/>
                    <a:p>
                      <a:pPr marL="0" marR="89535" indent="0" algn="ctr">
                        <a:lnSpc>
                          <a:spcPct val="107000"/>
                        </a:lnSpc>
                        <a:spcBef>
                          <a:spcPts val="0"/>
                        </a:spcBef>
                        <a:spcAft>
                          <a:spcPts val="0"/>
                        </a:spcAft>
                      </a:pPr>
                      <a:r>
                        <a:rPr lang="en-US" sz="1600" dirty="0">
                          <a:effectLst/>
                        </a:rPr>
                        <a:t>Training Size </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8900" indent="0" algn="ctr">
                        <a:lnSpc>
                          <a:spcPct val="107000"/>
                        </a:lnSpc>
                        <a:spcBef>
                          <a:spcPts val="0"/>
                        </a:spcBef>
                        <a:spcAft>
                          <a:spcPts val="0"/>
                        </a:spcAft>
                      </a:pPr>
                      <a:r>
                        <a:rPr lang="en-US" sz="1600">
                          <a:effectLst/>
                        </a:rPr>
                        <a:t>Test Size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6995" indent="0" algn="ctr">
                        <a:lnSpc>
                          <a:spcPct val="107000"/>
                        </a:lnSpc>
                        <a:spcBef>
                          <a:spcPts val="0"/>
                        </a:spcBef>
                        <a:spcAft>
                          <a:spcPts val="0"/>
                        </a:spcAft>
                      </a:pPr>
                      <a:r>
                        <a:rPr lang="en-US" sz="1600">
                          <a:effectLst/>
                        </a:rPr>
                        <a:t>Train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9535" indent="0" algn="ctr">
                        <a:lnSpc>
                          <a:spcPct val="107000"/>
                        </a:lnSpc>
                        <a:spcBef>
                          <a:spcPts val="0"/>
                        </a:spcBef>
                        <a:spcAft>
                          <a:spcPts val="0"/>
                        </a:spcAft>
                      </a:pPr>
                      <a:r>
                        <a:rPr lang="en-US" sz="1600">
                          <a:effectLst/>
                        </a:rPr>
                        <a:t>Test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r>
              <a:tr h="410845">
                <a:tc>
                  <a:txBody>
                    <a:bodyPr/>
                    <a:lstStyle/>
                    <a:p>
                      <a:pPr marL="0" marR="86360" indent="0" algn="ctr">
                        <a:lnSpc>
                          <a:spcPct val="107000"/>
                        </a:lnSpc>
                        <a:spcBef>
                          <a:spcPts val="0"/>
                        </a:spcBef>
                        <a:spcAft>
                          <a:spcPts val="0"/>
                        </a:spcAft>
                      </a:pPr>
                      <a:r>
                        <a:rPr lang="en-US" sz="1600">
                          <a:effectLst/>
                        </a:rPr>
                        <a:t>8156 (20%)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6360" indent="0" algn="ctr">
                        <a:lnSpc>
                          <a:spcPct val="107000"/>
                        </a:lnSpc>
                        <a:spcBef>
                          <a:spcPts val="0"/>
                        </a:spcBef>
                        <a:spcAft>
                          <a:spcPts val="0"/>
                        </a:spcAft>
                      </a:pPr>
                      <a:r>
                        <a:rPr lang="en-US" sz="1600">
                          <a:effectLst/>
                        </a:rPr>
                        <a:t>33132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1270" marR="0" indent="0" algn="l">
                        <a:lnSpc>
                          <a:spcPct val="107000"/>
                        </a:lnSpc>
                        <a:spcBef>
                          <a:spcPts val="0"/>
                        </a:spcBef>
                        <a:spcAft>
                          <a:spcPts val="0"/>
                        </a:spcAft>
                      </a:pPr>
                      <a:r>
                        <a:rPr lang="en-US" sz="1600">
                          <a:effectLst/>
                        </a:rPr>
                        <a:t>0.384579322934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0" indent="0" algn="l">
                        <a:lnSpc>
                          <a:spcPct val="107000"/>
                        </a:lnSpc>
                        <a:spcBef>
                          <a:spcPts val="0"/>
                        </a:spcBef>
                        <a:spcAft>
                          <a:spcPts val="0"/>
                        </a:spcAft>
                      </a:pPr>
                      <a:r>
                        <a:rPr lang="en-US" sz="1600">
                          <a:effectLst/>
                        </a:rPr>
                        <a:t>0.486217337033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r>
              <a:tr h="419100">
                <a:tc>
                  <a:txBody>
                    <a:bodyPr/>
                    <a:lstStyle/>
                    <a:p>
                      <a:pPr marL="0" marR="89535" indent="0" algn="ctr">
                        <a:lnSpc>
                          <a:spcPct val="107000"/>
                        </a:lnSpc>
                        <a:spcBef>
                          <a:spcPts val="0"/>
                        </a:spcBef>
                        <a:spcAft>
                          <a:spcPts val="0"/>
                        </a:spcAft>
                      </a:pPr>
                      <a:r>
                        <a:rPr lang="en-US" sz="1600">
                          <a:effectLst/>
                        </a:rPr>
                        <a:t>16611 (40%)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6360" indent="0" algn="ctr">
                        <a:lnSpc>
                          <a:spcPct val="107000"/>
                        </a:lnSpc>
                        <a:spcBef>
                          <a:spcPts val="0"/>
                        </a:spcBef>
                        <a:spcAft>
                          <a:spcPts val="0"/>
                        </a:spcAft>
                      </a:pPr>
                      <a:r>
                        <a:rPr lang="en-US" sz="1600">
                          <a:effectLst/>
                        </a:rPr>
                        <a:t>24677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1270" marR="0" indent="0" algn="l">
                        <a:lnSpc>
                          <a:spcPct val="107000"/>
                        </a:lnSpc>
                        <a:spcBef>
                          <a:spcPts val="0"/>
                        </a:spcBef>
                        <a:spcAft>
                          <a:spcPts val="0"/>
                        </a:spcAft>
                      </a:pPr>
                      <a:r>
                        <a:rPr lang="en-US" sz="1600">
                          <a:effectLst/>
                        </a:rPr>
                        <a:t>0.34319899727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0" indent="0" algn="l">
                        <a:lnSpc>
                          <a:spcPct val="107000"/>
                        </a:lnSpc>
                        <a:spcBef>
                          <a:spcPts val="0"/>
                        </a:spcBef>
                        <a:spcAft>
                          <a:spcPts val="0"/>
                        </a:spcAft>
                      </a:pPr>
                      <a:r>
                        <a:rPr lang="en-US" sz="1600">
                          <a:effectLst/>
                        </a:rPr>
                        <a:t>0.394204147192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r>
              <a:tr h="414655">
                <a:tc>
                  <a:txBody>
                    <a:bodyPr/>
                    <a:lstStyle/>
                    <a:p>
                      <a:pPr marL="0" marR="89535" indent="0" algn="ctr">
                        <a:lnSpc>
                          <a:spcPct val="107000"/>
                        </a:lnSpc>
                        <a:spcBef>
                          <a:spcPts val="0"/>
                        </a:spcBef>
                        <a:spcAft>
                          <a:spcPts val="0"/>
                        </a:spcAft>
                      </a:pPr>
                      <a:r>
                        <a:rPr lang="en-US" sz="1600">
                          <a:effectLst/>
                        </a:rPr>
                        <a:t>24854 (60%)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6360" indent="0" algn="ctr">
                        <a:lnSpc>
                          <a:spcPct val="107000"/>
                        </a:lnSpc>
                        <a:spcBef>
                          <a:spcPts val="0"/>
                        </a:spcBef>
                        <a:spcAft>
                          <a:spcPts val="0"/>
                        </a:spcAft>
                      </a:pPr>
                      <a:r>
                        <a:rPr lang="en-US" sz="1600" dirty="0">
                          <a:effectLst/>
                        </a:rPr>
                        <a:t>16434 </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1270" marR="0" indent="0" algn="l">
                        <a:lnSpc>
                          <a:spcPct val="107000"/>
                        </a:lnSpc>
                        <a:spcBef>
                          <a:spcPts val="0"/>
                        </a:spcBef>
                        <a:spcAft>
                          <a:spcPts val="0"/>
                        </a:spcAft>
                      </a:pPr>
                      <a:r>
                        <a:rPr lang="en-US" sz="1600" dirty="0">
                          <a:effectLst/>
                        </a:rPr>
                        <a:t>0.336208159975 </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0" indent="0" algn="l">
                        <a:lnSpc>
                          <a:spcPct val="107000"/>
                        </a:lnSpc>
                        <a:spcBef>
                          <a:spcPts val="0"/>
                        </a:spcBef>
                        <a:spcAft>
                          <a:spcPts val="0"/>
                        </a:spcAft>
                      </a:pPr>
                      <a:r>
                        <a:rPr lang="en-US" sz="1600">
                          <a:effectLst/>
                        </a:rPr>
                        <a:t>0.384122427242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r>
              <a:tr h="420370">
                <a:tc>
                  <a:txBody>
                    <a:bodyPr/>
                    <a:lstStyle/>
                    <a:p>
                      <a:pPr marL="0" marR="89535" indent="0" algn="ctr">
                        <a:lnSpc>
                          <a:spcPct val="107000"/>
                        </a:lnSpc>
                        <a:spcBef>
                          <a:spcPts val="0"/>
                        </a:spcBef>
                        <a:spcAft>
                          <a:spcPts val="0"/>
                        </a:spcAft>
                      </a:pPr>
                      <a:r>
                        <a:rPr lang="en-US" sz="1600">
                          <a:effectLst/>
                        </a:rPr>
                        <a:t>33005 (80%)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85725" indent="0" algn="ctr">
                        <a:lnSpc>
                          <a:spcPct val="107000"/>
                        </a:lnSpc>
                        <a:spcBef>
                          <a:spcPts val="0"/>
                        </a:spcBef>
                        <a:spcAft>
                          <a:spcPts val="0"/>
                        </a:spcAft>
                      </a:pPr>
                      <a:r>
                        <a:rPr lang="en-US" sz="1600">
                          <a:effectLst/>
                        </a:rPr>
                        <a:t>8283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1270" marR="0" indent="0" algn="l">
                        <a:lnSpc>
                          <a:spcPct val="107000"/>
                        </a:lnSpc>
                        <a:spcBef>
                          <a:spcPts val="0"/>
                        </a:spcBef>
                        <a:spcAft>
                          <a:spcPts val="0"/>
                        </a:spcAft>
                      </a:pPr>
                      <a:r>
                        <a:rPr lang="en-US" sz="1600">
                          <a:effectLst/>
                        </a:rPr>
                        <a:t>0.323183635267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c>
                  <a:txBody>
                    <a:bodyPr/>
                    <a:lstStyle/>
                    <a:p>
                      <a:pPr marL="0" marR="0" indent="0" algn="l">
                        <a:lnSpc>
                          <a:spcPct val="107000"/>
                        </a:lnSpc>
                        <a:spcBef>
                          <a:spcPts val="0"/>
                        </a:spcBef>
                        <a:spcAft>
                          <a:spcPts val="0"/>
                        </a:spcAft>
                      </a:pPr>
                      <a:r>
                        <a:rPr lang="en-US" sz="1600" dirty="0">
                          <a:effectLst/>
                        </a:rPr>
                        <a:t>0.378329296078 </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59690" marT="0" marB="0"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40694805"/>
              </p:ext>
            </p:extLst>
          </p:nvPr>
        </p:nvGraphicFramePr>
        <p:xfrm>
          <a:off x="2593658" y="4015049"/>
          <a:ext cx="6665595" cy="2078990"/>
        </p:xfrm>
        <a:graphic>
          <a:graphicData uri="http://schemas.openxmlformats.org/drawingml/2006/table">
            <a:tbl>
              <a:tblPr firstRow="1" firstCol="1" bandRow="1">
                <a:tableStyleId>{B301B821-A1FF-4177-AEE7-76D212191A09}</a:tableStyleId>
              </a:tblPr>
              <a:tblGrid>
                <a:gridCol w="1664970"/>
                <a:gridCol w="1666240"/>
                <a:gridCol w="1667510"/>
                <a:gridCol w="1666875"/>
              </a:tblGrid>
              <a:tr h="415925">
                <a:tc>
                  <a:txBody>
                    <a:bodyPr/>
                    <a:lstStyle/>
                    <a:p>
                      <a:pPr marL="0" marR="76200" indent="0" algn="ctr">
                        <a:lnSpc>
                          <a:spcPct val="107000"/>
                        </a:lnSpc>
                        <a:spcBef>
                          <a:spcPts val="0"/>
                        </a:spcBef>
                        <a:spcAft>
                          <a:spcPts val="0"/>
                        </a:spcAft>
                      </a:pPr>
                      <a:r>
                        <a:rPr lang="en-US" sz="1600" dirty="0">
                          <a:effectLst/>
                        </a:rPr>
                        <a:t>Training Size </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4930" indent="0" algn="ctr">
                        <a:lnSpc>
                          <a:spcPct val="107000"/>
                        </a:lnSpc>
                        <a:spcBef>
                          <a:spcPts val="0"/>
                        </a:spcBef>
                        <a:spcAft>
                          <a:spcPts val="0"/>
                        </a:spcAft>
                      </a:pPr>
                      <a:r>
                        <a:rPr lang="en-US" sz="1600">
                          <a:effectLst/>
                        </a:rPr>
                        <a:t>Test Size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660" indent="0" algn="ctr">
                        <a:lnSpc>
                          <a:spcPct val="107000"/>
                        </a:lnSpc>
                        <a:spcBef>
                          <a:spcPts val="0"/>
                        </a:spcBef>
                        <a:spcAft>
                          <a:spcPts val="0"/>
                        </a:spcAft>
                      </a:pPr>
                      <a:r>
                        <a:rPr lang="en-US" sz="1600">
                          <a:effectLst/>
                        </a:rPr>
                        <a:t>Train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5565" indent="0" algn="ctr">
                        <a:lnSpc>
                          <a:spcPct val="107000"/>
                        </a:lnSpc>
                        <a:spcBef>
                          <a:spcPts val="0"/>
                        </a:spcBef>
                        <a:spcAft>
                          <a:spcPts val="0"/>
                        </a:spcAft>
                      </a:pPr>
                      <a:r>
                        <a:rPr lang="en-US" sz="1600">
                          <a:effectLst/>
                        </a:rPr>
                        <a:t>Test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10845">
                <a:tc>
                  <a:txBody>
                    <a:bodyPr/>
                    <a:lstStyle/>
                    <a:p>
                      <a:pPr marL="0" marR="72390" indent="0" algn="ctr">
                        <a:lnSpc>
                          <a:spcPct val="107000"/>
                        </a:lnSpc>
                        <a:spcBef>
                          <a:spcPts val="0"/>
                        </a:spcBef>
                        <a:spcAft>
                          <a:spcPts val="0"/>
                        </a:spcAft>
                      </a:pPr>
                      <a:r>
                        <a:rPr lang="en-US" sz="1600">
                          <a:effectLst/>
                        </a:rPr>
                        <a:t>8198 (20%)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025" indent="0" algn="ctr">
                        <a:lnSpc>
                          <a:spcPct val="107000"/>
                        </a:lnSpc>
                        <a:spcBef>
                          <a:spcPts val="0"/>
                        </a:spcBef>
                        <a:spcAft>
                          <a:spcPts val="0"/>
                        </a:spcAft>
                      </a:pPr>
                      <a:r>
                        <a:rPr lang="en-US" sz="1600">
                          <a:effectLst/>
                        </a:rPr>
                        <a:t>33090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0.291794410351</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0.455146682153</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21005">
                <a:tc>
                  <a:txBody>
                    <a:bodyPr/>
                    <a:lstStyle/>
                    <a:p>
                      <a:pPr marL="0" marR="74295" indent="0" algn="ctr">
                        <a:lnSpc>
                          <a:spcPct val="107000"/>
                        </a:lnSpc>
                        <a:spcBef>
                          <a:spcPts val="0"/>
                        </a:spcBef>
                        <a:spcAft>
                          <a:spcPts val="0"/>
                        </a:spcAft>
                      </a:pPr>
                      <a:r>
                        <a:rPr lang="en-US" sz="1600">
                          <a:effectLst/>
                        </a:rPr>
                        <a:t>16683(40%)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025" indent="0" algn="ctr">
                        <a:lnSpc>
                          <a:spcPct val="107000"/>
                        </a:lnSpc>
                        <a:spcBef>
                          <a:spcPts val="0"/>
                        </a:spcBef>
                        <a:spcAft>
                          <a:spcPts val="0"/>
                        </a:spcAft>
                      </a:pPr>
                      <a:r>
                        <a:rPr lang="en-US" sz="1600">
                          <a:effectLst/>
                        </a:rPr>
                        <a:t>24605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0.270813517029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0.383589007124</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12750">
                <a:tc>
                  <a:txBody>
                    <a:bodyPr/>
                    <a:lstStyle/>
                    <a:p>
                      <a:pPr marL="0" marR="75565" indent="0" algn="ctr">
                        <a:lnSpc>
                          <a:spcPct val="107000"/>
                        </a:lnSpc>
                        <a:spcBef>
                          <a:spcPts val="0"/>
                        </a:spcBef>
                        <a:spcAft>
                          <a:spcPts val="0"/>
                        </a:spcAft>
                      </a:pPr>
                      <a:r>
                        <a:rPr lang="en-US" sz="1600">
                          <a:effectLst/>
                        </a:rPr>
                        <a:t>24721 (60%)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2390" indent="0" algn="ctr">
                        <a:lnSpc>
                          <a:spcPct val="107000"/>
                        </a:lnSpc>
                        <a:spcBef>
                          <a:spcPts val="0"/>
                        </a:spcBef>
                        <a:spcAft>
                          <a:spcPts val="0"/>
                        </a:spcAft>
                      </a:pPr>
                      <a:r>
                        <a:rPr lang="en-US" sz="1600">
                          <a:effectLst/>
                        </a:rPr>
                        <a:t>16567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0.252987018573</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0.335888042357</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18465">
                <a:tc>
                  <a:txBody>
                    <a:bodyPr/>
                    <a:lstStyle/>
                    <a:p>
                      <a:pPr marL="0" marR="75565" indent="0" algn="ctr">
                        <a:lnSpc>
                          <a:spcPct val="107000"/>
                        </a:lnSpc>
                        <a:spcBef>
                          <a:spcPts val="0"/>
                        </a:spcBef>
                        <a:spcAft>
                          <a:spcPts val="0"/>
                        </a:spcAft>
                      </a:pPr>
                      <a:r>
                        <a:rPr lang="en-US" sz="1600">
                          <a:effectLst/>
                        </a:rPr>
                        <a:t>33061 (80%)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2390" indent="0" algn="ctr">
                        <a:lnSpc>
                          <a:spcPct val="107000"/>
                        </a:lnSpc>
                        <a:spcBef>
                          <a:spcPts val="0"/>
                        </a:spcBef>
                        <a:spcAft>
                          <a:spcPts val="0"/>
                        </a:spcAft>
                      </a:pPr>
                      <a:r>
                        <a:rPr lang="en-US" sz="1600">
                          <a:effectLst/>
                        </a:rPr>
                        <a:t>8227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0.240566742213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dirty="0">
                          <a:effectLst/>
                        </a:rPr>
                        <a:t>0.294084896122</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bl>
          </a:graphicData>
        </a:graphic>
      </p:graphicFrame>
    </p:spTree>
    <p:extLst>
      <p:ext uri="{BB962C8B-B14F-4D97-AF65-F5344CB8AC3E}">
        <p14:creationId xmlns:p14="http://schemas.microsoft.com/office/powerpoint/2010/main" val="13373871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50054" y="1595175"/>
            <a:ext cx="3691890" cy="369332"/>
          </a:xfrm>
          <a:prstGeom prst="rect">
            <a:avLst/>
          </a:prstGeom>
          <a:noFill/>
        </p:spPr>
        <p:txBody>
          <a:bodyPr wrap="square" rtlCol="0">
            <a:spAutoFit/>
          </a:bodyPr>
          <a:lstStyle/>
          <a:p>
            <a:pPr algn="ctr"/>
            <a:r>
              <a:rPr lang="en-US" dirty="0" smtClean="0"/>
              <a:t>SEMANTIC, TAG AND TIME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55992287"/>
              </p:ext>
            </p:extLst>
          </p:nvPr>
        </p:nvGraphicFramePr>
        <p:xfrm>
          <a:off x="2763201" y="2418968"/>
          <a:ext cx="6665595" cy="2080260"/>
        </p:xfrm>
        <a:graphic>
          <a:graphicData uri="http://schemas.openxmlformats.org/drawingml/2006/table">
            <a:tbl>
              <a:tblPr firstRow="1" firstCol="1" bandRow="1">
                <a:tableStyleId>{B301B821-A1FF-4177-AEE7-76D212191A09}</a:tableStyleId>
              </a:tblPr>
              <a:tblGrid>
                <a:gridCol w="1664970"/>
                <a:gridCol w="1666240"/>
                <a:gridCol w="1667510"/>
                <a:gridCol w="1666875"/>
              </a:tblGrid>
              <a:tr h="419100">
                <a:tc>
                  <a:txBody>
                    <a:bodyPr/>
                    <a:lstStyle/>
                    <a:p>
                      <a:pPr marL="0" marR="76200" indent="0" algn="ctr">
                        <a:lnSpc>
                          <a:spcPct val="107000"/>
                        </a:lnSpc>
                        <a:spcBef>
                          <a:spcPts val="0"/>
                        </a:spcBef>
                        <a:spcAft>
                          <a:spcPts val="0"/>
                        </a:spcAft>
                      </a:pPr>
                      <a:r>
                        <a:rPr lang="en-US" sz="1600">
                          <a:effectLst/>
                        </a:rPr>
                        <a:t>Training Size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4930" indent="0" algn="ctr">
                        <a:lnSpc>
                          <a:spcPct val="107000"/>
                        </a:lnSpc>
                        <a:spcBef>
                          <a:spcPts val="0"/>
                        </a:spcBef>
                        <a:spcAft>
                          <a:spcPts val="0"/>
                        </a:spcAft>
                      </a:pPr>
                      <a:r>
                        <a:rPr lang="en-US" sz="1600">
                          <a:effectLst/>
                        </a:rPr>
                        <a:t>Test Size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660" indent="0" algn="ctr">
                        <a:lnSpc>
                          <a:spcPct val="107000"/>
                        </a:lnSpc>
                        <a:spcBef>
                          <a:spcPts val="0"/>
                        </a:spcBef>
                        <a:spcAft>
                          <a:spcPts val="0"/>
                        </a:spcAft>
                      </a:pPr>
                      <a:r>
                        <a:rPr lang="en-US" sz="1600">
                          <a:effectLst/>
                        </a:rPr>
                        <a:t>Train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5565" indent="0" algn="ctr">
                        <a:lnSpc>
                          <a:spcPct val="107000"/>
                        </a:lnSpc>
                        <a:spcBef>
                          <a:spcPts val="0"/>
                        </a:spcBef>
                        <a:spcAft>
                          <a:spcPts val="0"/>
                        </a:spcAft>
                      </a:pPr>
                      <a:r>
                        <a:rPr lang="en-US" sz="1600">
                          <a:effectLst/>
                        </a:rPr>
                        <a:t>Test Error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07670">
                <a:tc>
                  <a:txBody>
                    <a:bodyPr/>
                    <a:lstStyle/>
                    <a:p>
                      <a:pPr marL="0" marR="72390" indent="0" algn="ctr">
                        <a:lnSpc>
                          <a:spcPct val="107000"/>
                        </a:lnSpc>
                        <a:spcBef>
                          <a:spcPts val="0"/>
                        </a:spcBef>
                        <a:spcAft>
                          <a:spcPts val="0"/>
                        </a:spcAft>
                      </a:pPr>
                      <a:r>
                        <a:rPr lang="en-US" sz="1600">
                          <a:effectLst/>
                        </a:rPr>
                        <a:t>8301 (20%)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025" indent="0" algn="ctr">
                        <a:lnSpc>
                          <a:spcPct val="107000"/>
                        </a:lnSpc>
                        <a:spcBef>
                          <a:spcPts val="0"/>
                        </a:spcBef>
                        <a:spcAft>
                          <a:spcPts val="0"/>
                        </a:spcAft>
                      </a:pPr>
                      <a:r>
                        <a:rPr lang="en-US" sz="1600">
                          <a:effectLst/>
                        </a:rPr>
                        <a:t>32987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0.299473772339</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0.369949341672</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20370">
                <a:tc>
                  <a:txBody>
                    <a:bodyPr/>
                    <a:lstStyle/>
                    <a:p>
                      <a:pPr marL="0" marR="75565" indent="0" algn="ctr">
                        <a:lnSpc>
                          <a:spcPct val="107000"/>
                        </a:lnSpc>
                        <a:spcBef>
                          <a:spcPts val="0"/>
                        </a:spcBef>
                        <a:spcAft>
                          <a:spcPts val="0"/>
                        </a:spcAft>
                      </a:pPr>
                      <a:r>
                        <a:rPr lang="en-US" sz="1600">
                          <a:effectLst/>
                        </a:rPr>
                        <a:t>16611 (40%)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025" indent="0" algn="ctr">
                        <a:lnSpc>
                          <a:spcPct val="107000"/>
                        </a:lnSpc>
                        <a:spcBef>
                          <a:spcPts val="0"/>
                        </a:spcBef>
                        <a:spcAft>
                          <a:spcPts val="0"/>
                        </a:spcAft>
                      </a:pPr>
                      <a:r>
                        <a:rPr lang="en-US" sz="1600">
                          <a:effectLst/>
                        </a:rPr>
                        <a:t>24677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0.274483475109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0.292670808659</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14655">
                <a:tc>
                  <a:txBody>
                    <a:bodyPr/>
                    <a:lstStyle/>
                    <a:p>
                      <a:pPr marL="0" marR="75565" indent="0" algn="ctr">
                        <a:lnSpc>
                          <a:spcPct val="107000"/>
                        </a:lnSpc>
                        <a:spcBef>
                          <a:spcPts val="0"/>
                        </a:spcBef>
                        <a:spcAft>
                          <a:spcPts val="0"/>
                        </a:spcAft>
                      </a:pPr>
                      <a:r>
                        <a:rPr lang="en-US" sz="1600">
                          <a:effectLst/>
                        </a:rPr>
                        <a:t>24838 (60%)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3025" indent="0" algn="ctr">
                        <a:lnSpc>
                          <a:spcPct val="107000"/>
                        </a:lnSpc>
                        <a:spcBef>
                          <a:spcPts val="0"/>
                        </a:spcBef>
                        <a:spcAft>
                          <a:spcPts val="0"/>
                        </a:spcAft>
                      </a:pPr>
                      <a:r>
                        <a:rPr lang="en-US" sz="1600">
                          <a:effectLst/>
                        </a:rPr>
                        <a:t>16450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0.259931881909</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a:effectLst/>
                        </a:rPr>
                        <a:t>0.244602200161</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r h="418465">
                <a:tc>
                  <a:txBody>
                    <a:bodyPr/>
                    <a:lstStyle/>
                    <a:p>
                      <a:pPr marL="0" marR="75565" indent="0" algn="ctr">
                        <a:lnSpc>
                          <a:spcPct val="107000"/>
                        </a:lnSpc>
                        <a:spcBef>
                          <a:spcPts val="0"/>
                        </a:spcBef>
                        <a:spcAft>
                          <a:spcPts val="0"/>
                        </a:spcAft>
                      </a:pPr>
                      <a:r>
                        <a:rPr lang="en-US" sz="1600">
                          <a:effectLst/>
                        </a:rPr>
                        <a:t>33100 (80%)</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72390" indent="0" algn="ctr">
                        <a:lnSpc>
                          <a:spcPct val="107000"/>
                        </a:lnSpc>
                        <a:spcBef>
                          <a:spcPts val="0"/>
                        </a:spcBef>
                        <a:spcAft>
                          <a:spcPts val="0"/>
                        </a:spcAft>
                      </a:pPr>
                      <a:r>
                        <a:rPr lang="en-US" sz="1600">
                          <a:effectLst/>
                        </a:rPr>
                        <a:t>8188 </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1270" marR="0" indent="0" algn="l">
                        <a:lnSpc>
                          <a:spcPct val="107000"/>
                        </a:lnSpc>
                        <a:spcBef>
                          <a:spcPts val="0"/>
                        </a:spcBef>
                        <a:spcAft>
                          <a:spcPts val="0"/>
                        </a:spcAft>
                      </a:pPr>
                      <a:r>
                        <a:rPr lang="en-US" sz="1600">
                          <a:effectLst/>
                        </a:rPr>
                        <a:t>0.250994254996</a:t>
                      </a:r>
                      <a:r>
                        <a:rPr lang="en-US" sz="12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c>
                  <a:txBody>
                    <a:bodyPr/>
                    <a:lstStyle/>
                    <a:p>
                      <a:pPr marL="0" marR="0" indent="0" algn="l">
                        <a:lnSpc>
                          <a:spcPct val="107000"/>
                        </a:lnSpc>
                        <a:spcBef>
                          <a:spcPts val="0"/>
                        </a:spcBef>
                        <a:spcAft>
                          <a:spcPts val="0"/>
                        </a:spcAft>
                      </a:pPr>
                      <a:r>
                        <a:rPr lang="en-US" sz="1600" dirty="0">
                          <a:effectLst/>
                        </a:rPr>
                        <a:t>0.234908290027</a:t>
                      </a:r>
                      <a:r>
                        <a:rPr lang="en-US" sz="12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146685" marR="73025" marT="0" marB="0" anchor="ctr"/>
                </a:tc>
              </a:tr>
            </a:tbl>
          </a:graphicData>
        </a:graphic>
      </p:graphicFrame>
    </p:spTree>
    <p:extLst>
      <p:ext uri="{BB962C8B-B14F-4D97-AF65-F5344CB8AC3E}">
        <p14:creationId xmlns:p14="http://schemas.microsoft.com/office/powerpoint/2010/main" val="1140518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223010"/>
            <a:ext cx="9601200" cy="2660904"/>
          </a:xfrm>
        </p:spPr>
        <p:txBody>
          <a:bodyPr>
            <a:normAutofit/>
          </a:bodyPr>
          <a:lstStyle/>
          <a:p>
            <a:r>
              <a:rPr lang="en-US" dirty="0" smtClean="0"/>
              <a:t>THANK YOU</a:t>
            </a:r>
            <a:endParaRPr lang="en-US" dirty="0"/>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p:txBody>
          <a:bodyPr/>
          <a:lstStyle/>
          <a:p>
            <a:r>
              <a:rPr lang="en-US" dirty="0"/>
              <a:t>Recommender systems or recommendation </a:t>
            </a:r>
            <a:r>
              <a:rPr lang="en-US" dirty="0" smtClean="0"/>
              <a:t>systems </a:t>
            </a:r>
            <a:r>
              <a:rPr lang="en-US" dirty="0"/>
              <a:t>are a subclass of </a:t>
            </a:r>
            <a:r>
              <a:rPr lang="en-US" dirty="0" smtClean="0"/>
              <a:t>information filtering system</a:t>
            </a:r>
            <a:r>
              <a:rPr lang="en-US" dirty="0"/>
              <a:t> that seek to predict the 'rating' or 'preference' that a user would give to an item</a:t>
            </a:r>
            <a:r>
              <a:rPr lang="en-US" dirty="0" smtClean="0"/>
              <a:t>.</a:t>
            </a:r>
          </a:p>
          <a:p>
            <a:r>
              <a:rPr lang="en-US" dirty="0"/>
              <a:t>The goal of recommender systems is to make personalized product recommendations based on users’ taste</a:t>
            </a:r>
            <a:r>
              <a:rPr lang="en-US" dirty="0" smtClean="0"/>
              <a:t>.</a:t>
            </a:r>
          </a:p>
          <a:p>
            <a:r>
              <a:rPr lang="en-US" dirty="0"/>
              <a:t>Recommender systems </a:t>
            </a:r>
            <a:r>
              <a:rPr lang="en-US" dirty="0" smtClean="0"/>
              <a:t>work on </a:t>
            </a:r>
            <a:r>
              <a:rPr lang="en-US" i="1" dirty="0" smtClean="0"/>
              <a:t>explicit</a:t>
            </a:r>
            <a:r>
              <a:rPr lang="en-US" dirty="0" smtClean="0"/>
              <a:t> and </a:t>
            </a:r>
            <a:r>
              <a:rPr lang="en-US" i="1" dirty="0" smtClean="0"/>
              <a:t>implicit</a:t>
            </a:r>
            <a:r>
              <a:rPr lang="en-US" dirty="0" smtClean="0"/>
              <a:t> feedback.</a:t>
            </a:r>
            <a:endParaRPr lang="en-US" dirty="0" smtClean="0"/>
          </a:p>
        </p:txBody>
      </p:sp>
    </p:spTree>
    <p:extLst>
      <p:ext uri="{BB962C8B-B14F-4D97-AF65-F5344CB8AC3E}">
        <p14:creationId xmlns:p14="http://schemas.microsoft.com/office/powerpoint/2010/main" val="20377348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50" y="172466"/>
            <a:ext cx="9509760" cy="1233424"/>
          </a:xfrm>
        </p:spPr>
        <p:txBody>
          <a:bodyPr/>
          <a:lstStyle/>
          <a:p>
            <a:pPr algn="ctr"/>
            <a:r>
              <a:rPr lang="en-US" sz="6000" dirty="0" smtClean="0"/>
              <a:t>Work Flow</a:t>
            </a:r>
            <a:endParaRPr lang="en-US" sz="6000" dirty="0"/>
          </a:p>
        </p:txBody>
      </p:sp>
      <p:sp>
        <p:nvSpPr>
          <p:cNvPr id="7" name="Rectangle 6"/>
          <p:cNvSpPr/>
          <p:nvPr/>
        </p:nvSpPr>
        <p:spPr>
          <a:xfrm>
            <a:off x="3758565" y="2474596"/>
            <a:ext cx="4926330" cy="53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Scores based on Implicit Factors</a:t>
            </a:r>
            <a:endParaRPr lang="en-US" dirty="0"/>
          </a:p>
        </p:txBody>
      </p:sp>
      <p:sp>
        <p:nvSpPr>
          <p:cNvPr id="8" name="Rectangle 7"/>
          <p:cNvSpPr/>
          <p:nvPr/>
        </p:nvSpPr>
        <p:spPr>
          <a:xfrm>
            <a:off x="3758565" y="3274697"/>
            <a:ext cx="4926330" cy="53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Considering Data from Semantic Web</a:t>
            </a:r>
            <a:endParaRPr lang="en-US" dirty="0"/>
          </a:p>
        </p:txBody>
      </p:sp>
      <p:sp>
        <p:nvSpPr>
          <p:cNvPr id="9" name="Rectangle 8"/>
          <p:cNvSpPr/>
          <p:nvPr/>
        </p:nvSpPr>
        <p:spPr>
          <a:xfrm>
            <a:off x="3758565" y="4074798"/>
            <a:ext cx="4926330" cy="53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Including Temporal Factors</a:t>
            </a:r>
            <a:endParaRPr lang="en-US" dirty="0"/>
          </a:p>
        </p:txBody>
      </p:sp>
      <p:cxnSp>
        <p:nvCxnSpPr>
          <p:cNvPr id="14" name="Straight Arrow Connector 13"/>
          <p:cNvCxnSpPr>
            <a:stCxn id="7" idx="2"/>
            <a:endCxn id="8" idx="0"/>
          </p:cNvCxnSpPr>
          <p:nvPr/>
        </p:nvCxnSpPr>
        <p:spPr>
          <a:xfrm>
            <a:off x="6221730" y="3011806"/>
            <a:ext cx="0" cy="262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6221730" y="3811907"/>
            <a:ext cx="0" cy="262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750945" y="1671638"/>
            <a:ext cx="4926330" cy="53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Extracting Relevant Dataset</a:t>
            </a:r>
            <a:endParaRPr lang="en-US" dirty="0"/>
          </a:p>
        </p:txBody>
      </p:sp>
      <p:cxnSp>
        <p:nvCxnSpPr>
          <p:cNvPr id="28" name="Straight Arrow Connector 27"/>
          <p:cNvCxnSpPr>
            <a:stCxn id="22" idx="2"/>
            <a:endCxn id="7" idx="0"/>
          </p:cNvCxnSpPr>
          <p:nvPr/>
        </p:nvCxnSpPr>
        <p:spPr>
          <a:xfrm>
            <a:off x="6214110" y="2208848"/>
            <a:ext cx="7620" cy="265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58565" y="4874899"/>
            <a:ext cx="4926330" cy="53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Results</a:t>
            </a:r>
            <a:endParaRPr lang="en-US" dirty="0"/>
          </a:p>
        </p:txBody>
      </p:sp>
      <p:cxnSp>
        <p:nvCxnSpPr>
          <p:cNvPr id="13" name="Straight Arrow Connector 12"/>
          <p:cNvCxnSpPr>
            <a:stCxn id="9" idx="2"/>
            <a:endCxn id="17" idx="0"/>
          </p:cNvCxnSpPr>
          <p:nvPr/>
        </p:nvCxnSpPr>
        <p:spPr>
          <a:xfrm>
            <a:off x="6221730" y="4612008"/>
            <a:ext cx="0" cy="262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9831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Including Semantic Information</a:t>
            </a:r>
            <a:endParaRPr lang="en-GB" dirty="0"/>
          </a:p>
        </p:txBody>
      </p:sp>
      <p:sp>
        <p:nvSpPr>
          <p:cNvPr id="3" name="Content Placeholder 2"/>
          <p:cNvSpPr>
            <a:spLocks noGrp="1"/>
          </p:cNvSpPr>
          <p:nvPr>
            <p:ph idx="1"/>
          </p:nvPr>
        </p:nvSpPr>
        <p:spPr/>
        <p:txBody>
          <a:bodyPr/>
          <a:lstStyle/>
          <a:p>
            <a:r>
              <a:rPr lang="en-GB" dirty="0" smtClean="0"/>
              <a:t>The semantic information includes features like regions, social network, tagging, etc.</a:t>
            </a:r>
          </a:p>
          <a:p>
            <a:r>
              <a:rPr lang="en-GB" dirty="0" smtClean="0"/>
              <a:t>After including the semantic information the equation becomes</a:t>
            </a:r>
          </a:p>
          <a:p>
            <a:endParaRPr lang="en-GB" dirty="0"/>
          </a:p>
          <a:p>
            <a:pPr marL="45720" indent="0">
              <a:buNone/>
            </a:pPr>
            <a:endParaRPr lang="en-GB" dirty="0"/>
          </a:p>
          <a:p>
            <a:r>
              <a:rPr lang="en-GB" dirty="0" smtClean="0"/>
              <a:t>C is latent factor x category and S denotes artist x category.</a:t>
            </a:r>
          </a:p>
          <a:p>
            <a:r>
              <a:rPr lang="el-GR" dirty="0" smtClean="0"/>
              <a:t>α</a:t>
            </a:r>
            <a:r>
              <a:rPr lang="en-GB" dirty="0" smtClean="0"/>
              <a:t> controls the importance that needs to be given to semantic information.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331" y="2967321"/>
            <a:ext cx="4429743" cy="743054"/>
          </a:xfrm>
          <a:prstGeom prst="rect">
            <a:avLst/>
          </a:prstGeom>
        </p:spPr>
      </p:pic>
    </p:spTree>
    <p:extLst>
      <p:ext uri="{BB962C8B-B14F-4D97-AF65-F5344CB8AC3E}">
        <p14:creationId xmlns:p14="http://schemas.microsoft.com/office/powerpoint/2010/main" val="8032386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Including Tag Information</a:t>
            </a:r>
          </a:p>
        </p:txBody>
      </p:sp>
      <p:sp>
        <p:nvSpPr>
          <p:cNvPr id="3" name="Content Placeholder 2"/>
          <p:cNvSpPr>
            <a:spLocks noGrp="1"/>
          </p:cNvSpPr>
          <p:nvPr>
            <p:ph idx="1"/>
          </p:nvPr>
        </p:nvSpPr>
        <p:spPr/>
        <p:txBody>
          <a:bodyPr/>
          <a:lstStyle/>
          <a:p>
            <a:r>
              <a:rPr lang="en-US" dirty="0"/>
              <a:t>To improve recommendation quality, metadata such as content information of items has typically been used as additional knowledge. With the increasing popularity of the collaborative tagging systems, tags could be interesting and useful information to enhance RS algorithms. Unlike attributes which are “global” descriptions of items, tags are “local” descriptions </a:t>
            </a:r>
            <a:r>
              <a:rPr lang="en-US" dirty="0" smtClean="0"/>
              <a:t>of </a:t>
            </a:r>
            <a:r>
              <a:rPr lang="en-US" dirty="0"/>
              <a:t>items given by the </a:t>
            </a:r>
            <a:r>
              <a:rPr lang="en-US" dirty="0" smtClean="0"/>
              <a:t>users.</a:t>
            </a:r>
          </a:p>
          <a:p>
            <a:r>
              <a:rPr lang="en-US" dirty="0" smtClean="0"/>
              <a:t>In our case each tag is divided into K latent factors. Its </a:t>
            </a:r>
            <a:r>
              <a:rPr lang="en-US" dirty="0"/>
              <a:t>effects can be defined by the following </a:t>
            </a:r>
            <a:r>
              <a:rPr lang="en-US" dirty="0" smtClean="0"/>
              <a:t>formulas:</a:t>
            </a:r>
            <a:endParaRPr lang="en-US" dirty="0"/>
          </a:p>
        </p:txBody>
      </p:sp>
    </p:spTree>
    <p:extLst>
      <p:ext uri="{BB962C8B-B14F-4D97-AF65-F5344CB8AC3E}">
        <p14:creationId xmlns:p14="http://schemas.microsoft.com/office/powerpoint/2010/main" val="2454790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lstStyle/>
          <a:p>
            <a:r>
              <a:rPr lang="en-US" dirty="0" err="1"/>
              <a:t>e</a:t>
            </a:r>
            <a:r>
              <a:rPr lang="en-US" baseline="-25000" dirty="0" err="1"/>
              <a:t>ij</a:t>
            </a:r>
            <a:r>
              <a:rPr lang="en-US" baseline="-25000" dirty="0"/>
              <a:t> = </a:t>
            </a:r>
            <a:r>
              <a:rPr lang="en-US" dirty="0" err="1"/>
              <a:t>e</a:t>
            </a:r>
            <a:r>
              <a:rPr lang="en-US" baseline="-25000" dirty="0" err="1"/>
              <a:t>ij</a:t>
            </a:r>
            <a:r>
              <a:rPr lang="en-US" baseline="-25000" dirty="0"/>
              <a:t> </a:t>
            </a:r>
            <a:r>
              <a:rPr lang="en-US" dirty="0"/>
              <a:t>+ 2</a:t>
            </a:r>
            <a:r>
              <a:rPr lang="el-GR" dirty="0" smtClean="0"/>
              <a:t>γ</a:t>
            </a:r>
            <a:r>
              <a:rPr lang="en-US" dirty="0" smtClean="0"/>
              <a:t>(T </a:t>
            </a:r>
            <a:r>
              <a:rPr lang="en-US" dirty="0"/>
              <a:t>– </a:t>
            </a:r>
            <a:r>
              <a:rPr lang="en-US" dirty="0" err="1" smtClean="0"/>
              <a:t>p</a:t>
            </a:r>
            <a:r>
              <a:rPr lang="en-US" baseline="-25000" dirty="0" err="1" smtClean="0"/>
              <a:t>j</a:t>
            </a:r>
            <a:r>
              <a:rPr lang="en-US" dirty="0" err="1" smtClean="0"/>
              <a:t>.g</a:t>
            </a:r>
            <a:r>
              <a:rPr lang="en-US" baseline="-25000" dirty="0" err="1" smtClean="0"/>
              <a:t>k</a:t>
            </a:r>
            <a:r>
              <a:rPr lang="en-US" baseline="30000" dirty="0" err="1" smtClean="0"/>
              <a:t>T</a:t>
            </a:r>
            <a:r>
              <a:rPr lang="en-US" dirty="0" smtClean="0"/>
              <a:t>)</a:t>
            </a:r>
          </a:p>
          <a:p>
            <a:r>
              <a:rPr lang="en-US" dirty="0" err="1" smtClean="0"/>
              <a:t>g</a:t>
            </a:r>
            <a:r>
              <a:rPr lang="en-US" baseline="-25000" dirty="0" err="1" smtClean="0"/>
              <a:t>k</a:t>
            </a:r>
            <a:r>
              <a:rPr lang="en-US" baseline="-25000" dirty="0" smtClean="0"/>
              <a:t> </a:t>
            </a:r>
            <a:r>
              <a:rPr lang="en-US" dirty="0" smtClean="0"/>
              <a:t>denotes </a:t>
            </a:r>
            <a:r>
              <a:rPr lang="en-US" dirty="0"/>
              <a:t>Tag </a:t>
            </a:r>
            <a:r>
              <a:rPr lang="en-US" dirty="0" smtClean="0"/>
              <a:t>X Latent Factor</a:t>
            </a:r>
          </a:p>
          <a:p>
            <a:r>
              <a:rPr lang="en-US" dirty="0" err="1" smtClean="0"/>
              <a:t>p</a:t>
            </a:r>
            <a:r>
              <a:rPr lang="en-US" baseline="-25000" dirty="0" err="1" smtClean="0"/>
              <a:t>J</a:t>
            </a:r>
            <a:r>
              <a:rPr lang="en-US" baseline="-25000" dirty="0" smtClean="0"/>
              <a:t> </a:t>
            </a:r>
            <a:r>
              <a:rPr lang="en-US" dirty="0" smtClean="0"/>
              <a:t>denotes </a:t>
            </a:r>
            <a:r>
              <a:rPr lang="en-US" dirty="0"/>
              <a:t>Artist  </a:t>
            </a:r>
            <a:r>
              <a:rPr lang="en-US" dirty="0" smtClean="0"/>
              <a:t>X </a:t>
            </a:r>
            <a:r>
              <a:rPr lang="en-US" dirty="0" err="1" smtClean="0"/>
              <a:t>LatentFactor</a:t>
            </a:r>
            <a:endParaRPr lang="en-US" dirty="0" smtClean="0"/>
          </a:p>
          <a:p>
            <a:r>
              <a:rPr lang="en-US" dirty="0" err="1" smtClean="0"/>
              <a:t>t</a:t>
            </a:r>
            <a:r>
              <a:rPr lang="en-US" baseline="-25000" dirty="0" err="1" smtClean="0"/>
              <a:t>j,k</a:t>
            </a:r>
            <a:r>
              <a:rPr lang="en-US" baseline="-25000" dirty="0" smtClean="0"/>
              <a:t> </a:t>
            </a:r>
            <a:r>
              <a:rPr lang="en-US" dirty="0" smtClean="0"/>
              <a:t>= (1/ a)*log((N * b))</a:t>
            </a:r>
          </a:p>
          <a:p>
            <a:r>
              <a:rPr lang="en-US" dirty="0" smtClean="0"/>
              <a:t>a = </a:t>
            </a:r>
            <a:r>
              <a:rPr lang="en-US" dirty="0"/>
              <a:t>no. of times </a:t>
            </a:r>
            <a:r>
              <a:rPr lang="en-US" dirty="0" smtClean="0"/>
              <a:t>users gave </a:t>
            </a:r>
            <a:r>
              <a:rPr lang="en-US" dirty="0"/>
              <a:t>this </a:t>
            </a:r>
            <a:r>
              <a:rPr lang="en-US" dirty="0" smtClean="0"/>
              <a:t>tags.</a:t>
            </a:r>
          </a:p>
          <a:p>
            <a:r>
              <a:rPr lang="en-US" dirty="0" smtClean="0"/>
              <a:t>N = </a:t>
            </a:r>
            <a:r>
              <a:rPr lang="en-US" dirty="0"/>
              <a:t>total no. of tags presents in the </a:t>
            </a:r>
            <a:r>
              <a:rPr lang="en-US" dirty="0" smtClean="0"/>
              <a:t>dataset</a:t>
            </a:r>
          </a:p>
          <a:p>
            <a:r>
              <a:rPr lang="en-US" dirty="0" smtClean="0"/>
              <a:t>b = </a:t>
            </a:r>
            <a:r>
              <a:rPr lang="en-US" dirty="0"/>
              <a:t>no. of users </a:t>
            </a:r>
            <a:r>
              <a:rPr lang="en-US" dirty="0" smtClean="0"/>
              <a:t>who gave this tag k</a:t>
            </a:r>
            <a:r>
              <a:rPr lang="en-US" baseline="30000" dirty="0" smtClean="0"/>
              <a:t>th</a:t>
            </a:r>
            <a:r>
              <a:rPr lang="en-US" dirty="0" smtClean="0"/>
              <a:t> tag to this</a:t>
            </a:r>
            <a:r>
              <a:rPr lang="en-US" baseline="30000" dirty="0" smtClean="0"/>
              <a:t> </a:t>
            </a:r>
            <a:r>
              <a:rPr lang="en-US" dirty="0" smtClean="0"/>
              <a:t>artist.</a:t>
            </a:r>
            <a:endParaRPr lang="en-US" dirty="0"/>
          </a:p>
        </p:txBody>
      </p:sp>
    </p:spTree>
    <p:extLst>
      <p:ext uri="{BB962C8B-B14F-4D97-AF65-F5344CB8AC3E}">
        <p14:creationId xmlns:p14="http://schemas.microsoft.com/office/powerpoint/2010/main" val="8019133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Including Temporal Factors</a:t>
            </a:r>
            <a:endParaRPr lang="en-US" dirty="0"/>
          </a:p>
        </p:txBody>
      </p:sp>
      <p:sp>
        <p:nvSpPr>
          <p:cNvPr id="3" name="Content Placeholder 2"/>
          <p:cNvSpPr>
            <a:spLocks noGrp="1"/>
          </p:cNvSpPr>
          <p:nvPr>
            <p:ph idx="1"/>
          </p:nvPr>
        </p:nvSpPr>
        <p:spPr/>
        <p:txBody>
          <a:bodyPr/>
          <a:lstStyle/>
          <a:p>
            <a:r>
              <a:rPr lang="en-US" dirty="0"/>
              <a:t>Including temporal factor</a:t>
            </a:r>
          </a:p>
          <a:p>
            <a:pPr lvl="1"/>
            <a:r>
              <a:rPr lang="en-US" dirty="0"/>
              <a:t>The first major effect addresses the fact that an item’s popularity may change over time.</a:t>
            </a:r>
          </a:p>
          <a:p>
            <a:pPr lvl="1"/>
            <a:r>
              <a:rPr lang="en-US" dirty="0"/>
              <a:t>The second major temporal effect allows users to change their baseline ratings over time.</a:t>
            </a:r>
          </a:p>
          <a:p>
            <a:r>
              <a:rPr lang="en-US" dirty="0"/>
              <a:t>Following the intuition that tags can get outdated over the years, </a:t>
            </a:r>
            <a:r>
              <a:rPr lang="en-US" dirty="0" smtClean="0"/>
              <a:t>and, </a:t>
            </a:r>
            <a:r>
              <a:rPr lang="en-US" dirty="0"/>
              <a:t>thus, older assigned tags should be weighted less for recommendation, we introduced a time decaying function of posts. Scores are assigned to posts based on the time when they have been issued compared to the time the latest test post has been issued. The time decaying </a:t>
            </a:r>
            <a:r>
              <a:rPr lang="en-US" dirty="0" smtClean="0"/>
              <a:t>function and its effects can be </a:t>
            </a:r>
            <a:r>
              <a:rPr lang="en-US" dirty="0"/>
              <a:t>defined by the following </a:t>
            </a:r>
            <a:r>
              <a:rPr lang="en-US" dirty="0" smtClean="0"/>
              <a:t>formulas:</a:t>
            </a:r>
            <a:endParaRPr lang="en-US" dirty="0"/>
          </a:p>
        </p:txBody>
      </p:sp>
    </p:spTree>
    <p:extLst>
      <p:ext uri="{BB962C8B-B14F-4D97-AF65-F5344CB8AC3E}">
        <p14:creationId xmlns:p14="http://schemas.microsoft.com/office/powerpoint/2010/main" val="27918697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postScore</a:t>
            </a:r>
            <a:r>
              <a:rPr lang="en-US" baseline="-25000" dirty="0" err="1" smtClean="0"/>
              <a:t>i,j</a:t>
            </a:r>
            <a:r>
              <a:rPr lang="en-US" dirty="0"/>
              <a:t> = </a:t>
            </a:r>
            <a:r>
              <a:rPr lang="en-US" dirty="0" err="1" smtClean="0"/>
              <a:t>postScore</a:t>
            </a:r>
            <a:r>
              <a:rPr lang="en-US" baseline="-25000" dirty="0" err="1" smtClean="0"/>
              <a:t>i,j</a:t>
            </a:r>
            <a:r>
              <a:rPr lang="en-US" baseline="-25000" dirty="0" smtClean="0"/>
              <a:t> </a:t>
            </a:r>
            <a:r>
              <a:rPr lang="en-US" dirty="0" smtClean="0"/>
              <a:t>+ </a:t>
            </a:r>
            <a:r>
              <a:rPr lang="el-GR" dirty="0" smtClean="0"/>
              <a:t>λ</a:t>
            </a:r>
            <a:r>
              <a:rPr lang="el-GR" baseline="30000" dirty="0" smtClean="0"/>
              <a:t>Δ</a:t>
            </a:r>
            <a:r>
              <a:rPr lang="en-US" baseline="30000" dirty="0" smtClean="0"/>
              <a:t>Time</a:t>
            </a:r>
            <a:endParaRPr lang="en-US" baseline="-25000" dirty="0"/>
          </a:p>
          <a:p>
            <a:r>
              <a:rPr lang="en-US" dirty="0" err="1" smtClean="0"/>
              <a:t>tagSpeceficity</a:t>
            </a:r>
            <a:r>
              <a:rPr lang="en-US" baseline="-25000" dirty="0" err="1" smtClean="0"/>
              <a:t>i</a:t>
            </a:r>
            <a:r>
              <a:rPr lang="en-US" dirty="0" smtClean="0"/>
              <a:t> </a:t>
            </a:r>
            <a:r>
              <a:rPr lang="en-US" dirty="0"/>
              <a:t>= log(50 + </a:t>
            </a:r>
            <a:r>
              <a:rPr lang="en-US" dirty="0" err="1"/>
              <a:t>tagCount</a:t>
            </a:r>
            <a:r>
              <a:rPr lang="en-US" baseline="-25000" dirty="0" err="1"/>
              <a:t>i</a:t>
            </a:r>
            <a:r>
              <a:rPr lang="en-US" dirty="0" smtClean="0"/>
              <a:t>)</a:t>
            </a:r>
          </a:p>
          <a:p>
            <a:r>
              <a:rPr lang="en-US" dirty="0" err="1" smtClean="0"/>
              <a:t>TagScore</a:t>
            </a:r>
            <a:r>
              <a:rPr lang="en-US" dirty="0" smtClean="0"/>
              <a:t> or </a:t>
            </a:r>
            <a:r>
              <a:rPr lang="en-US" dirty="0" err="1" smtClean="0"/>
              <a:t>c</a:t>
            </a:r>
            <a:r>
              <a:rPr lang="en-US" baseline="-25000" dirty="0" err="1" smtClean="0"/>
              <a:t>i,j</a:t>
            </a:r>
            <a:r>
              <a:rPr lang="en-US" baseline="-25000" dirty="0" smtClean="0"/>
              <a:t> </a:t>
            </a:r>
            <a:r>
              <a:rPr lang="en-US" dirty="0" smtClean="0"/>
              <a:t>= (</a:t>
            </a:r>
            <a:r>
              <a:rPr lang="en-US" dirty="0" err="1" smtClean="0"/>
              <a:t>PostScore</a:t>
            </a:r>
            <a:r>
              <a:rPr lang="en-US" baseline="-25000" dirty="0" err="1" smtClean="0"/>
              <a:t>i,j</a:t>
            </a:r>
            <a:r>
              <a:rPr lang="en-US" dirty="0" smtClean="0"/>
              <a:t>) / </a:t>
            </a:r>
            <a:r>
              <a:rPr lang="en-US" dirty="0" err="1" smtClean="0"/>
              <a:t>tagSpecificity</a:t>
            </a:r>
            <a:r>
              <a:rPr lang="en-US" baseline="-25000" dirty="0" err="1" smtClean="0"/>
              <a:t>i</a:t>
            </a:r>
            <a:endParaRPr lang="en-US" baseline="-25000" dirty="0" smtClean="0"/>
          </a:p>
          <a:p>
            <a:r>
              <a:rPr lang="en-US" dirty="0" err="1"/>
              <a:t>e</a:t>
            </a:r>
            <a:r>
              <a:rPr lang="en-US" baseline="-25000" dirty="0" err="1"/>
              <a:t>ij</a:t>
            </a:r>
            <a:r>
              <a:rPr lang="en-US" baseline="-25000" dirty="0"/>
              <a:t> = </a:t>
            </a:r>
            <a:r>
              <a:rPr lang="en-US" dirty="0" err="1"/>
              <a:t>e</a:t>
            </a:r>
            <a:r>
              <a:rPr lang="en-US" baseline="-25000" dirty="0" err="1"/>
              <a:t>ij</a:t>
            </a:r>
            <a:r>
              <a:rPr lang="en-US" baseline="-25000" dirty="0"/>
              <a:t> </a:t>
            </a:r>
            <a:r>
              <a:rPr lang="en-US" dirty="0"/>
              <a:t>+ </a:t>
            </a:r>
            <a:r>
              <a:rPr lang="en-US" dirty="0" smtClean="0"/>
              <a:t>2</a:t>
            </a:r>
            <a:r>
              <a:rPr lang="el-GR" dirty="0" smtClean="0"/>
              <a:t>γ</a:t>
            </a:r>
            <a:r>
              <a:rPr lang="en-US" dirty="0" err="1" smtClean="0"/>
              <a:t>c</a:t>
            </a:r>
            <a:r>
              <a:rPr lang="en-US" baseline="-25000" dirty="0" err="1" smtClean="0"/>
              <a:t>ij</a:t>
            </a:r>
            <a:r>
              <a:rPr lang="en-US" dirty="0" smtClean="0"/>
              <a:t>(T </a:t>
            </a:r>
            <a:r>
              <a:rPr lang="en-US" dirty="0"/>
              <a:t>– </a:t>
            </a:r>
            <a:r>
              <a:rPr lang="en-US" dirty="0" err="1"/>
              <a:t>p</a:t>
            </a:r>
            <a:r>
              <a:rPr lang="en-US" baseline="-25000" dirty="0" err="1"/>
              <a:t>j</a:t>
            </a:r>
            <a:r>
              <a:rPr lang="en-US" dirty="0" err="1"/>
              <a:t>.g</a:t>
            </a:r>
            <a:r>
              <a:rPr lang="en-US" baseline="-25000" dirty="0" err="1"/>
              <a:t>k</a:t>
            </a:r>
            <a:r>
              <a:rPr lang="en-US" dirty="0" smtClean="0"/>
              <a:t>)</a:t>
            </a:r>
          </a:p>
          <a:p>
            <a:endParaRPr lang="en-US" dirty="0" smtClean="0"/>
          </a:p>
          <a:p>
            <a:endParaRPr lang="en-US" baseline="-25000" dirty="0" smtClean="0"/>
          </a:p>
          <a:p>
            <a:endParaRPr lang="en-US" baseline="-25000" dirty="0"/>
          </a:p>
        </p:txBody>
      </p:sp>
    </p:spTree>
    <p:extLst>
      <p:ext uri="{BB962C8B-B14F-4D97-AF65-F5344CB8AC3E}">
        <p14:creationId xmlns:p14="http://schemas.microsoft.com/office/powerpoint/2010/main" val="1698969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Faced and Optimizations</a:t>
            </a:r>
            <a:endParaRPr lang="en-US" dirty="0"/>
          </a:p>
        </p:txBody>
      </p:sp>
      <p:sp>
        <p:nvSpPr>
          <p:cNvPr id="3" name="Content Placeholder 2"/>
          <p:cNvSpPr>
            <a:spLocks noGrp="1"/>
          </p:cNvSpPr>
          <p:nvPr>
            <p:ph idx="1"/>
          </p:nvPr>
        </p:nvSpPr>
        <p:spPr/>
        <p:txBody>
          <a:bodyPr/>
          <a:lstStyle/>
          <a:p>
            <a:r>
              <a:rPr lang="en-US" dirty="0" smtClean="0"/>
              <a:t>Data was too large to be accommodated into the memory</a:t>
            </a:r>
          </a:p>
          <a:p>
            <a:pPr lvl="1"/>
            <a:r>
              <a:rPr lang="en-US" dirty="0" smtClean="0"/>
              <a:t>Instead of using matrix, we implemented it using lists.</a:t>
            </a:r>
          </a:p>
          <a:p>
            <a:pPr lvl="1"/>
            <a:r>
              <a:rPr lang="en-US" dirty="0" smtClean="0"/>
              <a:t>All the tag and time related information was pre-computed.</a:t>
            </a:r>
          </a:p>
          <a:p>
            <a:r>
              <a:rPr lang="en-US" dirty="0" smtClean="0"/>
              <a:t>There were huge differences in errors between training and testing data</a:t>
            </a:r>
          </a:p>
          <a:p>
            <a:pPr lvl="1"/>
            <a:r>
              <a:rPr lang="en-US" dirty="0" smtClean="0"/>
              <a:t>Implemented regularization on matrix factorization.</a:t>
            </a:r>
          </a:p>
          <a:p>
            <a:r>
              <a:rPr lang="en-US" dirty="0" smtClean="0"/>
              <a:t>Values of </a:t>
            </a:r>
            <a:r>
              <a:rPr lang="el-GR" dirty="0" smtClean="0"/>
              <a:t>α</a:t>
            </a:r>
            <a:r>
              <a:rPr lang="en-US" dirty="0" smtClean="0"/>
              <a:t>, </a:t>
            </a:r>
            <a:r>
              <a:rPr lang="el-GR" dirty="0" smtClean="0"/>
              <a:t>β</a:t>
            </a:r>
            <a:r>
              <a:rPr lang="en-US" dirty="0" smtClean="0"/>
              <a:t>, </a:t>
            </a:r>
            <a:r>
              <a:rPr lang="el-GR" dirty="0" smtClean="0"/>
              <a:t>γ</a:t>
            </a:r>
            <a:r>
              <a:rPr lang="en-US" dirty="0" smtClean="0"/>
              <a:t>, </a:t>
            </a:r>
            <a:r>
              <a:rPr lang="el-GR" dirty="0" smtClean="0"/>
              <a:t>Δ</a:t>
            </a:r>
            <a:r>
              <a:rPr lang="en-US" dirty="0" smtClean="0"/>
              <a:t> were analyzed and their optimum values were selected. </a:t>
            </a:r>
          </a:p>
          <a:p>
            <a:r>
              <a:rPr lang="en-US" dirty="0" smtClean="0"/>
              <a:t>Rate of learning for temporal factors should be less than semantic factors.</a:t>
            </a:r>
          </a:p>
        </p:txBody>
      </p:sp>
    </p:spTree>
    <p:extLst>
      <p:ext uri="{BB962C8B-B14F-4D97-AF65-F5344CB8AC3E}">
        <p14:creationId xmlns:p14="http://schemas.microsoft.com/office/powerpoint/2010/main" val="22389813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BBF5D7C-90AF-408A-B515-5CD5355B6C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Teal banded presentation (widescreen)</Template>
  <TotalTime>1095</TotalTime>
  <Words>610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Banded Design Teal 16x9</vt:lpstr>
      <vt:lpstr>Analysis of Time Aware and Semantic Feature Based Music Recommender System Project By -:</vt:lpstr>
      <vt:lpstr>Introduction</vt:lpstr>
      <vt:lpstr>Work Flow</vt:lpstr>
      <vt:lpstr>Including Semantic Information</vt:lpstr>
      <vt:lpstr>Including Tag Information</vt:lpstr>
      <vt:lpstr>PowerPoint Presentation</vt:lpstr>
      <vt:lpstr>Including Temporal Factors</vt:lpstr>
      <vt:lpstr>PowerPoint Presentation</vt:lpstr>
      <vt:lpstr>Problems Faced and Optimizations</vt:lpstr>
      <vt:lpstr>RESULTS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Project By -:</dc:title>
  <dc:creator>Ronish Kalia</dc:creator>
  <cp:keywords/>
  <cp:lastModifiedBy>Dhruv Kumar</cp:lastModifiedBy>
  <cp:revision>68</cp:revision>
  <dcterms:created xsi:type="dcterms:W3CDTF">2015-09-08T17:46:56Z</dcterms:created>
  <dcterms:modified xsi:type="dcterms:W3CDTF">2015-12-02T01:03:59Z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