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5" r:id="rId4"/>
    <p:sldId id="277" r:id="rId5"/>
    <p:sldId id="272" r:id="rId6"/>
    <p:sldId id="278" r:id="rId7"/>
    <p:sldId id="266" r:id="rId8"/>
    <p:sldId id="275" r:id="rId9"/>
    <p:sldId id="276" r:id="rId10"/>
    <p:sldId id="27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5274" autoAdjust="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9/11/2015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9/11/2015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9FD0-C37A-4F50-8F3B-5FA0D9D0B42F}" type="datetimeFigureOut">
              <a:rPr lang="en-US"/>
              <a:t>9/11/2015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9/11/2015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9/11/2015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filtering_syst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iles.grouplens.org/datasets/hetrec2011/hetrec2011-lastfm-2k.zi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uxlabs.com/blog/2010/09/matrix-factorization-a-simple-tutorial-and-implementation-in-pyth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97380"/>
            <a:ext cx="9601200" cy="206197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Recommendation System</a:t>
            </a: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Project By -: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Ronish KALIA (IIT2012139)</a:t>
            </a:r>
          </a:p>
          <a:p>
            <a:r>
              <a:rPr lang="en-US" dirty="0" err="1" smtClean="0"/>
              <a:t>SHubham</a:t>
            </a:r>
            <a:r>
              <a:rPr lang="en-US" dirty="0" smtClean="0"/>
              <a:t> </a:t>
            </a:r>
            <a:r>
              <a:rPr lang="en-US" dirty="0" err="1" smtClean="0"/>
              <a:t>Mehrotra</a:t>
            </a:r>
            <a:r>
              <a:rPr lang="en-US" dirty="0" smtClean="0"/>
              <a:t> (IIT2012156)</a:t>
            </a:r>
          </a:p>
          <a:p>
            <a:r>
              <a:rPr lang="en-US" dirty="0" err="1" smtClean="0"/>
              <a:t>Dhruv</a:t>
            </a:r>
            <a:r>
              <a:rPr lang="en-US" dirty="0" smtClean="0"/>
              <a:t> Kumar Arora (IIT2012171)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23010"/>
            <a:ext cx="9601200" cy="2660904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Recommender systems or recommendation </a:t>
            </a:r>
            <a:r>
              <a:rPr lang="en-US" dirty="0" smtClean="0"/>
              <a:t>systems </a:t>
            </a:r>
            <a:r>
              <a:rPr lang="en-US" dirty="0"/>
              <a:t>are a subclass of </a:t>
            </a:r>
            <a:r>
              <a:rPr lang="en-US" dirty="0">
                <a:hlinkClick r:id="rId2" tooltip="Information filtering system"/>
              </a:rPr>
              <a:t>information filtering system</a:t>
            </a:r>
            <a:r>
              <a:rPr lang="en-US" dirty="0"/>
              <a:t> that seek to predict the 'rating' or 'preference' that a user would give to an item</a:t>
            </a:r>
            <a:r>
              <a:rPr lang="en-US" dirty="0" smtClean="0"/>
              <a:t>.</a:t>
            </a:r>
          </a:p>
          <a:p>
            <a:r>
              <a:rPr lang="en-US" dirty="0"/>
              <a:t>Recommender systems typically produce a list of recommendations in one of two </a:t>
            </a:r>
            <a:r>
              <a:rPr lang="en-US" dirty="0" smtClean="0"/>
              <a:t>ways- </a:t>
            </a:r>
            <a:r>
              <a:rPr lang="en-US" dirty="0"/>
              <a:t>through </a:t>
            </a:r>
            <a:endParaRPr lang="en-US" dirty="0" smtClean="0"/>
          </a:p>
          <a:p>
            <a:pPr lvl="1"/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Content-based filtering</a:t>
            </a:r>
            <a:endParaRPr lang="en-US" dirty="0"/>
          </a:p>
          <a:p>
            <a:r>
              <a:rPr lang="en-US" dirty="0"/>
              <a:t>The goal of recommender systems is to make personalized product recommendations based on users’ taste.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on </a:t>
            </a:r>
            <a:r>
              <a:rPr lang="en-US" dirty="0" smtClean="0"/>
              <a:t>Recommender </a:t>
            </a:r>
            <a:r>
              <a:rPr lang="en-US" dirty="0"/>
              <a:t>systems are not new, it has been in progress since </a:t>
            </a:r>
            <a:r>
              <a:rPr lang="en-US" dirty="0" smtClean="0"/>
              <a:t>90's.</a:t>
            </a:r>
          </a:p>
          <a:p>
            <a:r>
              <a:rPr lang="en-US" dirty="0"/>
              <a:t>In recent past tag based </a:t>
            </a:r>
            <a:r>
              <a:rPr lang="en-US" dirty="0" smtClean="0"/>
              <a:t>recommendations </a:t>
            </a:r>
            <a:r>
              <a:rPr lang="en-US" dirty="0"/>
              <a:t>are used for recommending semantically related tags for recommendation purpose</a:t>
            </a:r>
            <a:r>
              <a:rPr lang="en-US" dirty="0" smtClean="0"/>
              <a:t>.</a:t>
            </a:r>
          </a:p>
          <a:p>
            <a:r>
              <a:rPr lang="en-US" dirty="0"/>
              <a:t>Mining opinion or reviews and comments also add extra information to the features and produce better meaningful prediction</a:t>
            </a:r>
            <a:r>
              <a:rPr lang="en-US" dirty="0" smtClean="0"/>
              <a:t>.</a:t>
            </a:r>
          </a:p>
          <a:p>
            <a:r>
              <a:rPr lang="en-US" dirty="0"/>
              <a:t>E-learning is also an emerging area, where the scope of RSs has been increases in recent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2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50" y="172466"/>
            <a:ext cx="9509760" cy="1233424"/>
          </a:xfrm>
        </p:spPr>
        <p:txBody>
          <a:bodyPr/>
          <a:lstStyle/>
          <a:p>
            <a:pPr algn="ctr"/>
            <a:r>
              <a:rPr lang="en-US" sz="6000" dirty="0" smtClean="0"/>
              <a:t>Work Flow</a:t>
            </a:r>
            <a:endParaRPr lang="en-US" sz="6000" dirty="0"/>
          </a:p>
        </p:txBody>
      </p:sp>
      <p:sp>
        <p:nvSpPr>
          <p:cNvPr id="7" name="Rectangle 6"/>
          <p:cNvSpPr/>
          <p:nvPr/>
        </p:nvSpPr>
        <p:spPr>
          <a:xfrm>
            <a:off x="3758565" y="2474596"/>
            <a:ext cx="492633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Scores </a:t>
            </a:r>
            <a:r>
              <a:rPr lang="en-US" dirty="0" smtClean="0"/>
              <a:t>based on </a:t>
            </a:r>
            <a:r>
              <a:rPr lang="en-US" dirty="0" smtClean="0"/>
              <a:t>Implicit Factors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58565" y="3274697"/>
            <a:ext cx="492633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Considering Data from Semantic Web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58565" y="4074798"/>
            <a:ext cx="492633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Including Temporal Factors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6221730" y="3011806"/>
            <a:ext cx="0" cy="2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9" idx="0"/>
          </p:cNvCxnSpPr>
          <p:nvPr/>
        </p:nvCxnSpPr>
        <p:spPr>
          <a:xfrm>
            <a:off x="6221730" y="3811907"/>
            <a:ext cx="0" cy="2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50945" y="1671638"/>
            <a:ext cx="492633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Extracting Relevant Dataset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2" idx="2"/>
            <a:endCxn id="7" idx="0"/>
          </p:cNvCxnSpPr>
          <p:nvPr/>
        </p:nvCxnSpPr>
        <p:spPr>
          <a:xfrm>
            <a:off x="6214110" y="2208848"/>
            <a:ext cx="7620" cy="265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58565" y="4874899"/>
            <a:ext cx="492633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Results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58565" y="5675000"/>
            <a:ext cx="4926330" cy="537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Final Recommendations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2"/>
            <a:endCxn id="17" idx="0"/>
          </p:cNvCxnSpPr>
          <p:nvPr/>
        </p:nvCxnSpPr>
        <p:spPr>
          <a:xfrm>
            <a:off x="6221730" y="4612008"/>
            <a:ext cx="0" cy="2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8" idx="0"/>
          </p:cNvCxnSpPr>
          <p:nvPr/>
        </p:nvCxnSpPr>
        <p:spPr>
          <a:xfrm>
            <a:off x="6221730" y="5412109"/>
            <a:ext cx="0" cy="2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09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Extracting Relevant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used - Last.FM dataset</a:t>
            </a:r>
          </a:p>
          <a:p>
            <a:pPr lvl="1"/>
            <a:r>
              <a:rPr lang="en-US" dirty="0" smtClean="0"/>
              <a:t>Reference -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files.grouplens.org/datasets/hetrec2011/hetrec2011-lastfm-2k.zip</a:t>
            </a:r>
            <a:endParaRPr lang="en-US" dirty="0" smtClean="0"/>
          </a:p>
          <a:p>
            <a:r>
              <a:rPr lang="en-US" dirty="0" smtClean="0"/>
              <a:t>We used this dataset to get out implicit data.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7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Calculating </a:t>
            </a:r>
            <a:r>
              <a:rPr lang="en-US" dirty="0"/>
              <a:t>Scores based on Implicit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explicit feedback is not always available, some recommenders infer </a:t>
            </a:r>
            <a:r>
              <a:rPr lang="en-US" dirty="0" smtClean="0"/>
              <a:t>user preferences </a:t>
            </a:r>
            <a:r>
              <a:rPr lang="en-US" dirty="0"/>
              <a:t>from the more abundant </a:t>
            </a:r>
            <a:r>
              <a:rPr lang="en-US" i="1" dirty="0"/>
              <a:t>implicit feedback</a:t>
            </a:r>
            <a:r>
              <a:rPr lang="en-US" dirty="0"/>
              <a:t>, which indirectly </a:t>
            </a:r>
            <a:r>
              <a:rPr lang="en-US" dirty="0" smtClean="0"/>
              <a:t>reflects opinion </a:t>
            </a:r>
            <a:r>
              <a:rPr lang="en-US" dirty="0"/>
              <a:t>through observing user </a:t>
            </a:r>
            <a:r>
              <a:rPr lang="en-US" dirty="0" smtClean="0"/>
              <a:t>behavior. </a:t>
            </a:r>
            <a:r>
              <a:rPr lang="en-US" dirty="0"/>
              <a:t>Types of implicit feedback </a:t>
            </a:r>
            <a:r>
              <a:rPr lang="en-US" dirty="0" smtClean="0"/>
              <a:t>include purchase </a:t>
            </a:r>
            <a:r>
              <a:rPr lang="en-US" dirty="0"/>
              <a:t>history, browsing history, search patterns, or even mouse </a:t>
            </a:r>
            <a:r>
              <a:rPr lang="en-US" dirty="0" smtClean="0"/>
              <a:t>movements.</a:t>
            </a:r>
          </a:p>
          <a:p>
            <a:pPr lvl="1"/>
            <a:r>
              <a:rPr lang="en-US" dirty="0" smtClean="0"/>
              <a:t>Our implicit data is the number of clicks made by a user on a particular artist.</a:t>
            </a:r>
          </a:p>
          <a:p>
            <a:r>
              <a:rPr lang="en-US" dirty="0"/>
              <a:t>One of the most significant differences between explicit and implicit feedback datasets is the distribution of ratings.</a:t>
            </a:r>
            <a:endParaRPr lang="en-US" dirty="0" smtClean="0"/>
          </a:p>
          <a:p>
            <a:r>
              <a:rPr lang="en-US" dirty="0" smtClean="0"/>
              <a:t>Conversion of implicit data into implicit rating</a:t>
            </a:r>
            <a:r>
              <a:rPr lang="en-US" dirty="0" smtClean="0"/>
              <a:t>. [1] &amp; [2]</a:t>
            </a:r>
            <a:endParaRPr lang="en-US" dirty="0" smtClean="0"/>
          </a:p>
          <a:p>
            <a:pPr lvl="1"/>
            <a:r>
              <a:rPr lang="en-US" dirty="0"/>
              <a:t>We define play frequency </a:t>
            </a:r>
            <a:r>
              <a:rPr lang="en-US" dirty="0" err="1"/>
              <a:t>freq</a:t>
            </a:r>
            <a:r>
              <a:rPr lang="en-US" dirty="0"/>
              <a:t> for a given user </a:t>
            </a:r>
            <a:r>
              <a:rPr lang="en-US" dirty="0" err="1"/>
              <a:t>i</a:t>
            </a:r>
            <a:r>
              <a:rPr lang="en-US" dirty="0"/>
              <a:t> and artist j to be the user’s play count for that artist normalized by user’s total </a:t>
            </a:r>
            <a:r>
              <a:rPr lang="en-US" dirty="0" smtClean="0"/>
              <a:t>plays = </a:t>
            </a:r>
          </a:p>
          <a:p>
            <a:pPr lvl="8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110" y="5408624"/>
            <a:ext cx="2065870" cy="6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3222"/>
            <a:ext cx="9509760" cy="5801868"/>
          </a:xfrm>
        </p:spPr>
        <p:txBody>
          <a:bodyPr/>
          <a:lstStyle/>
          <a:p>
            <a:r>
              <a:rPr lang="en-US" dirty="0"/>
              <a:t>In order to deal with the skewed rating distribution, we propose a normalization scheme which amplifies the error (Equation 2) for highly rated artists. We accomplish this, for each user </a:t>
            </a:r>
            <a:r>
              <a:rPr lang="en-US" dirty="0" err="1"/>
              <a:t>i</a:t>
            </a:r>
            <a:r>
              <a:rPr lang="en-US" dirty="0"/>
              <a:t>, by assigning all artists to four non-overlapping bins based on the artists’ rating </a:t>
            </a:r>
            <a:r>
              <a:rPr lang="en-US" dirty="0" smtClean="0"/>
              <a:t>which </a:t>
            </a:r>
            <a:r>
              <a:rPr lang="en-US" dirty="0"/>
              <a:t>in turn is based on the frequency </a:t>
            </a:r>
            <a:r>
              <a:rPr lang="en-US" dirty="0" smtClean="0"/>
              <a:t>percentile,</a:t>
            </a: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We then normalize errors within each bin by the square root of the bin’s size. Formally, we define </a:t>
            </a:r>
            <a:r>
              <a:rPr lang="en-US" dirty="0" smtClean="0"/>
              <a:t>the </a:t>
            </a:r>
            <a:r>
              <a:rPr lang="en-US" i="1" dirty="0" smtClean="0"/>
              <a:t>percentile-normalized </a:t>
            </a:r>
            <a:r>
              <a:rPr lang="en-US" i="1" dirty="0"/>
              <a:t>error </a:t>
            </a:r>
            <a:r>
              <a:rPr lang="en-US" dirty="0"/>
              <a:t>as: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 smtClean="0"/>
              <a:t>    where </a:t>
            </a:r>
            <a:r>
              <a:rPr lang="en-US" dirty="0" err="1" smtClean="0"/>
              <a:t>B</a:t>
            </a:r>
            <a:r>
              <a:rPr lang="en-US" sz="1600" dirty="0" err="1" smtClean="0"/>
              <a:t>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is the bin to which artist j belongs for user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/>
              <a:t>The total squared error for all samples in a bin t is then: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08" y="2066024"/>
            <a:ext cx="1657143" cy="8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60" y="3693825"/>
            <a:ext cx="1295238" cy="476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079" y="5269286"/>
            <a:ext cx="2571429" cy="91428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121" y="5388291"/>
            <a:ext cx="25622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Post Mid-Semester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Including semantic </a:t>
            </a:r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Semantic web methodologies takes </a:t>
            </a:r>
            <a:r>
              <a:rPr lang="en-US" dirty="0"/>
              <a:t>advantage of the advancements in the semantic web technologies and features such as ontologies, taxonomies, social networks, tagging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Including temporal factor</a:t>
            </a:r>
            <a:endParaRPr lang="en-US" dirty="0" smtClean="0"/>
          </a:p>
          <a:p>
            <a:pPr lvl="1"/>
            <a:r>
              <a:rPr lang="en-US" dirty="0"/>
              <a:t>Much of the temporal variability is included within the baseline predictors, </a:t>
            </a:r>
            <a:r>
              <a:rPr lang="en-US" dirty="0" smtClean="0"/>
              <a:t>through two </a:t>
            </a:r>
            <a:r>
              <a:rPr lang="en-US" dirty="0"/>
              <a:t>major temporal effects. The first addresses the fact that an item’s </a:t>
            </a:r>
            <a:r>
              <a:rPr lang="en-US" dirty="0" smtClean="0"/>
              <a:t>popularity may </a:t>
            </a:r>
            <a:r>
              <a:rPr lang="en-US" dirty="0"/>
              <a:t>change over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second </a:t>
            </a:r>
            <a:r>
              <a:rPr lang="en-US" dirty="0"/>
              <a:t>major temporal effect allows users to change their baseline ratings over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Compare results and show final recommendations</a:t>
            </a:r>
          </a:p>
          <a:p>
            <a:pPr lvl="1"/>
            <a:r>
              <a:rPr lang="en-US" dirty="0" smtClean="0"/>
              <a:t>Final aim of the project will be to compare existing results with the one calculated after taking temporal factors into consideration.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8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http://www.quuxlabs.com/blog/2010/09/matrix-factorization-a-simple-tutorial-and-implementation-in-python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[1]</a:t>
            </a:r>
          </a:p>
          <a:p>
            <a:r>
              <a:rPr lang="en-US" b="1" dirty="0"/>
              <a:t>A Matrix Factorization Algorithm for Music Recommendation </a:t>
            </a:r>
            <a:r>
              <a:rPr lang="en-US" b="1" dirty="0" smtClean="0"/>
              <a:t>using Implicit </a:t>
            </a:r>
            <a:r>
              <a:rPr lang="en-US" b="1" dirty="0"/>
              <a:t>User </a:t>
            </a:r>
            <a:r>
              <a:rPr lang="en-US" b="1" dirty="0" smtClean="0"/>
              <a:t>Feedback - </a:t>
            </a:r>
            <a:r>
              <a:rPr lang="en-US" b="1" dirty="0" err="1"/>
              <a:t>Maciej</a:t>
            </a:r>
            <a:r>
              <a:rPr lang="en-US" b="1" dirty="0"/>
              <a:t> </a:t>
            </a:r>
            <a:r>
              <a:rPr lang="en-US" b="1" dirty="0" err="1" smtClean="0"/>
              <a:t>Pacula</a:t>
            </a:r>
            <a:r>
              <a:rPr lang="en-US" b="1" dirty="0"/>
              <a:t> </a:t>
            </a:r>
            <a:r>
              <a:rPr lang="en-US" dirty="0" smtClean="0"/>
              <a:t>MIT CSAIL 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6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222</TotalTime>
  <Words>528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Banded Design Teal 16x9</vt:lpstr>
      <vt:lpstr>Recommendation System Project By -:</vt:lpstr>
      <vt:lpstr>Introduction</vt:lpstr>
      <vt:lpstr>Literature Survey</vt:lpstr>
      <vt:lpstr>Work Flow</vt:lpstr>
      <vt:lpstr>Extracting Relevant Dataset</vt:lpstr>
      <vt:lpstr>Calculating Scores based on Implicit Factors</vt:lpstr>
      <vt:lpstr>PowerPoint Presentation</vt:lpstr>
      <vt:lpstr>Post Mid-Semester Objective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Project By -:</dc:title>
  <dc:creator>Ronish Kalia</dc:creator>
  <cp:keywords/>
  <cp:lastModifiedBy>Ronish Kalia</cp:lastModifiedBy>
  <cp:revision>22</cp:revision>
  <dcterms:created xsi:type="dcterms:W3CDTF">2015-09-08T17:46:56Z</dcterms:created>
  <dcterms:modified xsi:type="dcterms:W3CDTF">2015-09-10T20:01:43Z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TC028952549991</vt:lpwstr>
  </property>
</Properties>
</file>