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latsi" charset="1" panose="00000500000000000000"/>
      <p:regular r:id="rId16"/>
    </p:embeddedFont>
    <p:embeddedFont>
      <p:font typeface="Open Sans Bold" charset="1" panose="020B0806030504020204"/>
      <p:regular r:id="rId17"/>
    </p:embeddedFont>
    <p:embeddedFont>
      <p:font typeface="Abhaya Libre Bold" charset="1" panose="02000803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6241693" y="2424370"/>
            <a:ext cx="8534002" cy="2543647"/>
          </a:xfrm>
          <a:prstGeom prst="rect">
            <a:avLst/>
          </a:prstGeom>
        </p:spPr>
        <p:txBody>
          <a:bodyPr anchor="t" rtlCol="false" tIns="0" lIns="0" bIns="0" rIns="0">
            <a:spAutoFit/>
          </a:bodyPr>
          <a:lstStyle/>
          <a:p>
            <a:pPr algn="ctr">
              <a:lnSpc>
                <a:spcPts val="14550"/>
              </a:lnSpc>
            </a:pPr>
            <a:r>
              <a:rPr lang="en-US" sz="15000">
                <a:solidFill>
                  <a:srgbClr val="000000"/>
                </a:solidFill>
                <a:latin typeface="Alatsi"/>
                <a:ea typeface="Alatsi"/>
                <a:cs typeface="Alatsi"/>
                <a:sym typeface="Alatsi"/>
              </a:rPr>
              <a:t>CLI</a:t>
            </a:r>
          </a:p>
          <a:p>
            <a:pPr algn="ctr">
              <a:lnSpc>
                <a:spcPts val="5724"/>
              </a:lnSpc>
            </a:pPr>
            <a:r>
              <a:rPr lang="en-US" sz="5901">
                <a:solidFill>
                  <a:srgbClr val="000000"/>
                </a:solidFill>
                <a:latin typeface="Alatsi"/>
                <a:ea typeface="Alatsi"/>
                <a:cs typeface="Alatsi"/>
                <a:sym typeface="Alatsi"/>
              </a:rPr>
              <a:t>BASICS OF COMMAND LINE</a:t>
            </a:r>
          </a:p>
        </p:txBody>
      </p:sp>
      <p:sp>
        <p:nvSpPr>
          <p:cNvPr name="Freeform 13" id="13"/>
          <p:cNvSpPr/>
          <p:nvPr/>
        </p:nvSpPr>
        <p:spPr>
          <a:xfrm flipH="false" flipV="false" rot="0">
            <a:off x="12646898"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4633952" y="5617347"/>
            <a:ext cx="12625348" cy="978279"/>
          </a:xfrm>
          <a:prstGeom prst="rect">
            <a:avLst/>
          </a:prstGeom>
        </p:spPr>
        <p:txBody>
          <a:bodyPr anchor="t" rtlCol="false" tIns="0" lIns="0" bIns="0" rIns="0">
            <a:spAutoFit/>
          </a:bodyPr>
          <a:lstStyle/>
          <a:p>
            <a:pPr algn="ctr">
              <a:lnSpc>
                <a:spcPts val="8029"/>
              </a:lnSpc>
            </a:pPr>
            <a:r>
              <a:rPr lang="en-US" sz="5735">
                <a:solidFill>
                  <a:srgbClr val="000000"/>
                </a:solidFill>
                <a:latin typeface="Alatsi"/>
                <a:ea typeface="Alatsi"/>
                <a:cs typeface="Alatsi"/>
                <a:sym typeface="Alatsi"/>
              </a:rPr>
              <a:t>Presented By : Sofya and Sabina</a:t>
            </a:r>
          </a:p>
        </p:txBody>
      </p:sp>
      <p:sp>
        <p:nvSpPr>
          <p:cNvPr name="TextBox 15" id="15"/>
          <p:cNvSpPr txBox="true"/>
          <p:nvPr/>
        </p:nvSpPr>
        <p:spPr>
          <a:xfrm rot="0">
            <a:off x="7067640" y="7386201"/>
            <a:ext cx="6882108" cy="533299"/>
          </a:xfrm>
          <a:prstGeom prst="rect">
            <a:avLst/>
          </a:prstGeom>
        </p:spPr>
        <p:txBody>
          <a:bodyPr anchor="t" rtlCol="false" tIns="0" lIns="0" bIns="0" rIns="0">
            <a:spAutoFit/>
          </a:bodyPr>
          <a:lstStyle/>
          <a:p>
            <a:pPr algn="ctr">
              <a:lnSpc>
                <a:spcPts val="4376"/>
              </a:lnSpc>
            </a:pPr>
            <a:r>
              <a:rPr lang="en-US" sz="3126">
                <a:solidFill>
                  <a:srgbClr val="000000"/>
                </a:solidFill>
                <a:latin typeface="Alatsi"/>
                <a:ea typeface="Alatsi"/>
                <a:cs typeface="Alatsi"/>
                <a:sym typeface="Alatsi"/>
              </a:rPr>
              <a:t>Apec PetroTechnic</a:t>
            </a:r>
          </a:p>
        </p:txBody>
      </p:sp>
      <p:sp>
        <p:nvSpPr>
          <p:cNvPr name="Freeform 16" id="16"/>
          <p:cNvSpPr/>
          <p:nvPr/>
        </p:nvSpPr>
        <p:spPr>
          <a:xfrm flipH="false" flipV="false" rot="0">
            <a:off x="11118095"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Freeform 12" id="12"/>
          <p:cNvSpPr/>
          <p:nvPr/>
        </p:nvSpPr>
        <p:spPr>
          <a:xfrm flipH="false" flipV="false" rot="0">
            <a:off x="12412831" y="802621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1413653" y="-573693"/>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208304" y="5312042"/>
            <a:ext cx="5647899" cy="4974958"/>
          </a:xfrm>
          <a:custGeom>
            <a:avLst/>
            <a:gdLst/>
            <a:ahLst/>
            <a:cxnLst/>
            <a:rect r="r" b="b" t="t" l="l"/>
            <a:pathLst>
              <a:path h="4974958" w="5647899">
                <a:moveTo>
                  <a:pt x="0" y="0"/>
                </a:moveTo>
                <a:lnTo>
                  <a:pt x="5647899" y="0"/>
                </a:lnTo>
                <a:lnTo>
                  <a:pt x="5647899" y="4974958"/>
                </a:lnTo>
                <a:lnTo>
                  <a:pt x="0" y="4974958"/>
                </a:lnTo>
                <a:lnTo>
                  <a:pt x="0" y="0"/>
                </a:lnTo>
                <a:close/>
              </a:path>
            </a:pathLst>
          </a:custGeom>
          <a:blipFill>
            <a:blip r:embed="rId4"/>
            <a:stretch>
              <a:fillRect l="0" t="0" r="0" b="0"/>
            </a:stretch>
          </a:blipFill>
        </p:spPr>
      </p:sp>
      <p:sp>
        <p:nvSpPr>
          <p:cNvPr name="TextBox 15" id="15"/>
          <p:cNvSpPr txBox="true"/>
          <p:nvPr/>
        </p:nvSpPr>
        <p:spPr>
          <a:xfrm rot="0">
            <a:off x="4952047" y="3086472"/>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16" id="16"/>
          <p:cNvGrpSpPr/>
          <p:nvPr/>
        </p:nvGrpSpPr>
        <p:grpSpPr>
          <a:xfrm rot="0">
            <a:off x="4491990" y="6433185"/>
            <a:ext cx="311468" cy="303847"/>
            <a:chOff x="0" y="0"/>
            <a:chExt cx="415290" cy="405130"/>
          </a:xfrm>
        </p:grpSpPr>
        <p:sp>
          <p:nvSpPr>
            <p:cNvPr name="Freeform 17" id="17"/>
            <p:cNvSpPr/>
            <p:nvPr/>
          </p:nvSpPr>
          <p:spPr>
            <a:xfrm flipH="false" flipV="false" rot="0">
              <a:off x="48260" y="50800"/>
              <a:ext cx="316230" cy="306070"/>
            </a:xfrm>
            <a:custGeom>
              <a:avLst/>
              <a:gdLst/>
              <a:ahLst/>
              <a:cxnLst/>
              <a:rect r="r" b="b" t="t" l="l"/>
              <a:pathLst>
                <a:path h="306070" w="316230">
                  <a:moveTo>
                    <a:pt x="92710" y="157480"/>
                  </a:moveTo>
                  <a:cubicBezTo>
                    <a:pt x="105410" y="201930"/>
                    <a:pt x="187960" y="196850"/>
                    <a:pt x="217170" y="182880"/>
                  </a:cubicBezTo>
                  <a:cubicBezTo>
                    <a:pt x="237490" y="172720"/>
                    <a:pt x="250190" y="154940"/>
                    <a:pt x="259080" y="135890"/>
                  </a:cubicBezTo>
                  <a:cubicBezTo>
                    <a:pt x="267970" y="115570"/>
                    <a:pt x="278130" y="77470"/>
                    <a:pt x="266700" y="62230"/>
                  </a:cubicBezTo>
                  <a:cubicBezTo>
                    <a:pt x="252730" y="45720"/>
                    <a:pt x="199390" y="43180"/>
                    <a:pt x="166370" y="48260"/>
                  </a:cubicBezTo>
                  <a:cubicBezTo>
                    <a:pt x="129540" y="53340"/>
                    <a:pt x="76200" y="69850"/>
                    <a:pt x="57150" y="100330"/>
                  </a:cubicBezTo>
                  <a:cubicBezTo>
                    <a:pt x="38100" y="133350"/>
                    <a:pt x="40640" y="223520"/>
                    <a:pt x="62230" y="243840"/>
                  </a:cubicBezTo>
                  <a:cubicBezTo>
                    <a:pt x="77470" y="259080"/>
                    <a:pt x="116840" y="255270"/>
                    <a:pt x="139700" y="246380"/>
                  </a:cubicBezTo>
                  <a:cubicBezTo>
                    <a:pt x="165100" y="234950"/>
                    <a:pt x="186690" y="175260"/>
                    <a:pt x="204470" y="172720"/>
                  </a:cubicBezTo>
                  <a:cubicBezTo>
                    <a:pt x="215900" y="171450"/>
                    <a:pt x="232410" y="185420"/>
                    <a:pt x="234950" y="194310"/>
                  </a:cubicBezTo>
                  <a:cubicBezTo>
                    <a:pt x="236220" y="201930"/>
                    <a:pt x="227330" y="218440"/>
                    <a:pt x="219710" y="220980"/>
                  </a:cubicBezTo>
                  <a:cubicBezTo>
                    <a:pt x="210820" y="223520"/>
                    <a:pt x="187960" y="214630"/>
                    <a:pt x="185420" y="207010"/>
                  </a:cubicBezTo>
                  <a:cubicBezTo>
                    <a:pt x="182880" y="198120"/>
                    <a:pt x="194310" y="176530"/>
                    <a:pt x="201930" y="173990"/>
                  </a:cubicBezTo>
                  <a:cubicBezTo>
                    <a:pt x="210820" y="171450"/>
                    <a:pt x="232410" y="181610"/>
                    <a:pt x="233680" y="191770"/>
                  </a:cubicBezTo>
                  <a:cubicBezTo>
                    <a:pt x="238760" y="210820"/>
                    <a:pt x="186690" y="270510"/>
                    <a:pt x="165100" y="288290"/>
                  </a:cubicBezTo>
                  <a:cubicBezTo>
                    <a:pt x="153670" y="298450"/>
                    <a:pt x="144780" y="300990"/>
                    <a:pt x="130810" y="303530"/>
                  </a:cubicBezTo>
                  <a:cubicBezTo>
                    <a:pt x="113030" y="306070"/>
                    <a:pt x="85090" y="306070"/>
                    <a:pt x="66040" y="298450"/>
                  </a:cubicBezTo>
                  <a:cubicBezTo>
                    <a:pt x="46990" y="292100"/>
                    <a:pt x="26670" y="281940"/>
                    <a:pt x="15240" y="262890"/>
                  </a:cubicBezTo>
                  <a:cubicBezTo>
                    <a:pt x="0" y="237490"/>
                    <a:pt x="2540" y="171450"/>
                    <a:pt x="2540" y="140970"/>
                  </a:cubicBezTo>
                  <a:cubicBezTo>
                    <a:pt x="2540" y="121920"/>
                    <a:pt x="2540" y="109220"/>
                    <a:pt x="7620" y="93980"/>
                  </a:cubicBezTo>
                  <a:cubicBezTo>
                    <a:pt x="12700" y="78740"/>
                    <a:pt x="25400" y="62230"/>
                    <a:pt x="34290" y="50800"/>
                  </a:cubicBezTo>
                  <a:cubicBezTo>
                    <a:pt x="40640" y="43180"/>
                    <a:pt x="44450" y="38100"/>
                    <a:pt x="55880" y="31750"/>
                  </a:cubicBezTo>
                  <a:cubicBezTo>
                    <a:pt x="78740" y="19050"/>
                    <a:pt x="137160" y="0"/>
                    <a:pt x="177800" y="0"/>
                  </a:cubicBezTo>
                  <a:cubicBezTo>
                    <a:pt x="218440" y="0"/>
                    <a:pt x="275590" y="7620"/>
                    <a:pt x="297180" y="27940"/>
                  </a:cubicBezTo>
                  <a:cubicBezTo>
                    <a:pt x="312420" y="43180"/>
                    <a:pt x="313690" y="72390"/>
                    <a:pt x="314960" y="92710"/>
                  </a:cubicBezTo>
                  <a:cubicBezTo>
                    <a:pt x="316230" y="109220"/>
                    <a:pt x="314960" y="124460"/>
                    <a:pt x="309880" y="139700"/>
                  </a:cubicBezTo>
                  <a:cubicBezTo>
                    <a:pt x="304800" y="154940"/>
                    <a:pt x="295910" y="170180"/>
                    <a:pt x="284480" y="184150"/>
                  </a:cubicBezTo>
                  <a:cubicBezTo>
                    <a:pt x="271780" y="200660"/>
                    <a:pt x="255270" y="219710"/>
                    <a:pt x="234950" y="229870"/>
                  </a:cubicBezTo>
                  <a:cubicBezTo>
                    <a:pt x="210820" y="241300"/>
                    <a:pt x="173990" y="243840"/>
                    <a:pt x="144780" y="242570"/>
                  </a:cubicBezTo>
                  <a:cubicBezTo>
                    <a:pt x="116840" y="241300"/>
                    <a:pt x="77470" y="236220"/>
                    <a:pt x="60960" y="223520"/>
                  </a:cubicBezTo>
                  <a:cubicBezTo>
                    <a:pt x="50800" y="217170"/>
                    <a:pt x="45720" y="207010"/>
                    <a:pt x="43180" y="195580"/>
                  </a:cubicBezTo>
                  <a:cubicBezTo>
                    <a:pt x="39370" y="181610"/>
                    <a:pt x="38100" y="156210"/>
                    <a:pt x="44450" y="146050"/>
                  </a:cubicBezTo>
                  <a:cubicBezTo>
                    <a:pt x="49530" y="137160"/>
                    <a:pt x="62230" y="130810"/>
                    <a:pt x="71120" y="132080"/>
                  </a:cubicBezTo>
                  <a:cubicBezTo>
                    <a:pt x="78740" y="133350"/>
                    <a:pt x="92710" y="157480"/>
                    <a:pt x="92710" y="157480"/>
                  </a:cubicBezTo>
                </a:path>
              </a:pathLst>
            </a:custGeom>
            <a:solidFill>
              <a:srgbClr val="0571D3"/>
            </a:solidFill>
            <a:ln cap="sq">
              <a:noFill/>
              <a:prstDash val="solid"/>
              <a:miter/>
            </a:ln>
          </p:spPr>
        </p:sp>
      </p:grpSp>
      <p:grpSp>
        <p:nvGrpSpPr>
          <p:cNvPr name="Group 18" id="18"/>
          <p:cNvGrpSpPr/>
          <p:nvPr/>
        </p:nvGrpSpPr>
        <p:grpSpPr>
          <a:xfrm rot="0">
            <a:off x="4750118" y="5893118"/>
            <a:ext cx="403860" cy="358140"/>
            <a:chOff x="0" y="0"/>
            <a:chExt cx="538480" cy="477520"/>
          </a:xfrm>
        </p:grpSpPr>
        <p:sp>
          <p:nvSpPr>
            <p:cNvPr name="Freeform 19" id="19"/>
            <p:cNvSpPr/>
            <p:nvPr/>
          </p:nvSpPr>
          <p:spPr>
            <a:xfrm flipH="false" flipV="false" rot="0">
              <a:off x="40640" y="41910"/>
              <a:ext cx="454660" cy="388620"/>
            </a:xfrm>
            <a:custGeom>
              <a:avLst/>
              <a:gdLst/>
              <a:ahLst/>
              <a:cxnLst/>
              <a:rect r="r" b="b" t="t" l="l"/>
              <a:pathLst>
                <a:path h="388620" w="454660">
                  <a:moveTo>
                    <a:pt x="60960" y="95250"/>
                  </a:moveTo>
                  <a:cubicBezTo>
                    <a:pt x="80010" y="251460"/>
                    <a:pt x="120650" y="259080"/>
                    <a:pt x="133350" y="275590"/>
                  </a:cubicBezTo>
                  <a:cubicBezTo>
                    <a:pt x="140970" y="287020"/>
                    <a:pt x="134620" y="299720"/>
                    <a:pt x="146050" y="308610"/>
                  </a:cubicBezTo>
                  <a:cubicBezTo>
                    <a:pt x="172720" y="328930"/>
                    <a:pt x="300990" y="351790"/>
                    <a:pt x="336550" y="337820"/>
                  </a:cubicBezTo>
                  <a:cubicBezTo>
                    <a:pt x="355600" y="330200"/>
                    <a:pt x="360680" y="311150"/>
                    <a:pt x="369570" y="294640"/>
                  </a:cubicBezTo>
                  <a:cubicBezTo>
                    <a:pt x="381000" y="275590"/>
                    <a:pt x="388620" y="255270"/>
                    <a:pt x="393700" y="228600"/>
                  </a:cubicBezTo>
                  <a:cubicBezTo>
                    <a:pt x="401320" y="189230"/>
                    <a:pt x="407670" y="102870"/>
                    <a:pt x="394970" y="77470"/>
                  </a:cubicBezTo>
                  <a:cubicBezTo>
                    <a:pt x="389890" y="67310"/>
                    <a:pt x="383540" y="64770"/>
                    <a:pt x="370840" y="60960"/>
                  </a:cubicBezTo>
                  <a:cubicBezTo>
                    <a:pt x="344170" y="52070"/>
                    <a:pt x="260350" y="52070"/>
                    <a:pt x="227330" y="66040"/>
                  </a:cubicBezTo>
                  <a:cubicBezTo>
                    <a:pt x="203200" y="76200"/>
                    <a:pt x="194310" y="106680"/>
                    <a:pt x="177800" y="114300"/>
                  </a:cubicBezTo>
                  <a:cubicBezTo>
                    <a:pt x="165100" y="119380"/>
                    <a:pt x="151130" y="107950"/>
                    <a:pt x="139700" y="115570"/>
                  </a:cubicBezTo>
                  <a:cubicBezTo>
                    <a:pt x="120650" y="125730"/>
                    <a:pt x="107950" y="190500"/>
                    <a:pt x="88900" y="198120"/>
                  </a:cubicBezTo>
                  <a:cubicBezTo>
                    <a:pt x="78740" y="201930"/>
                    <a:pt x="58420" y="195580"/>
                    <a:pt x="53340" y="187960"/>
                  </a:cubicBezTo>
                  <a:cubicBezTo>
                    <a:pt x="49530" y="181610"/>
                    <a:pt x="53340" y="163830"/>
                    <a:pt x="58420" y="157480"/>
                  </a:cubicBezTo>
                  <a:cubicBezTo>
                    <a:pt x="62230" y="152400"/>
                    <a:pt x="73660" y="149860"/>
                    <a:pt x="81280" y="151130"/>
                  </a:cubicBezTo>
                  <a:cubicBezTo>
                    <a:pt x="87630" y="152400"/>
                    <a:pt x="97790" y="160020"/>
                    <a:pt x="99060" y="166370"/>
                  </a:cubicBezTo>
                  <a:cubicBezTo>
                    <a:pt x="101600" y="175260"/>
                    <a:pt x="92710" y="196850"/>
                    <a:pt x="85090" y="199390"/>
                  </a:cubicBezTo>
                  <a:cubicBezTo>
                    <a:pt x="77470" y="203200"/>
                    <a:pt x="60960" y="196850"/>
                    <a:pt x="54610" y="190500"/>
                  </a:cubicBezTo>
                  <a:cubicBezTo>
                    <a:pt x="50800" y="185420"/>
                    <a:pt x="50800" y="176530"/>
                    <a:pt x="52070" y="167640"/>
                  </a:cubicBezTo>
                  <a:cubicBezTo>
                    <a:pt x="55880" y="149860"/>
                    <a:pt x="77470" y="111760"/>
                    <a:pt x="91440" y="95250"/>
                  </a:cubicBezTo>
                  <a:cubicBezTo>
                    <a:pt x="101600" y="85090"/>
                    <a:pt x="110490" y="77470"/>
                    <a:pt x="121920" y="73660"/>
                  </a:cubicBezTo>
                  <a:cubicBezTo>
                    <a:pt x="133350" y="68580"/>
                    <a:pt x="149860" y="76200"/>
                    <a:pt x="162560" y="69850"/>
                  </a:cubicBezTo>
                  <a:cubicBezTo>
                    <a:pt x="176530" y="62230"/>
                    <a:pt x="185420" y="35560"/>
                    <a:pt x="198120" y="25400"/>
                  </a:cubicBezTo>
                  <a:cubicBezTo>
                    <a:pt x="208280" y="16510"/>
                    <a:pt x="215900" y="12700"/>
                    <a:pt x="231140" y="8890"/>
                  </a:cubicBezTo>
                  <a:cubicBezTo>
                    <a:pt x="265430" y="1270"/>
                    <a:pt x="361950" y="0"/>
                    <a:pt x="398780" y="12700"/>
                  </a:cubicBezTo>
                  <a:cubicBezTo>
                    <a:pt x="420370" y="20320"/>
                    <a:pt x="436880" y="34290"/>
                    <a:pt x="443230" y="46990"/>
                  </a:cubicBezTo>
                  <a:cubicBezTo>
                    <a:pt x="448310" y="55880"/>
                    <a:pt x="445770" y="63500"/>
                    <a:pt x="445770" y="77470"/>
                  </a:cubicBezTo>
                  <a:cubicBezTo>
                    <a:pt x="447040" y="113030"/>
                    <a:pt x="454660" y="208280"/>
                    <a:pt x="440690" y="259080"/>
                  </a:cubicBezTo>
                  <a:cubicBezTo>
                    <a:pt x="429260" y="299720"/>
                    <a:pt x="405130" y="341630"/>
                    <a:pt x="381000" y="361950"/>
                  </a:cubicBezTo>
                  <a:cubicBezTo>
                    <a:pt x="364490" y="377190"/>
                    <a:pt x="346710" y="379730"/>
                    <a:pt x="325120" y="383540"/>
                  </a:cubicBezTo>
                  <a:cubicBezTo>
                    <a:pt x="294640" y="388620"/>
                    <a:pt x="247650" y="384810"/>
                    <a:pt x="213360" y="379730"/>
                  </a:cubicBezTo>
                  <a:cubicBezTo>
                    <a:pt x="184150" y="374650"/>
                    <a:pt x="160020" y="370840"/>
                    <a:pt x="133350" y="355600"/>
                  </a:cubicBezTo>
                  <a:cubicBezTo>
                    <a:pt x="97790" y="335280"/>
                    <a:pt x="45720" y="287020"/>
                    <a:pt x="26670" y="256540"/>
                  </a:cubicBezTo>
                  <a:cubicBezTo>
                    <a:pt x="13970" y="236220"/>
                    <a:pt x="12700" y="222250"/>
                    <a:pt x="10160" y="200660"/>
                  </a:cubicBezTo>
                  <a:cubicBezTo>
                    <a:pt x="5080" y="170180"/>
                    <a:pt x="0" y="109220"/>
                    <a:pt x="10160" y="88900"/>
                  </a:cubicBezTo>
                  <a:cubicBezTo>
                    <a:pt x="16510" y="77470"/>
                    <a:pt x="30480" y="68580"/>
                    <a:pt x="38100" y="69850"/>
                  </a:cubicBezTo>
                  <a:cubicBezTo>
                    <a:pt x="46990" y="71120"/>
                    <a:pt x="60960" y="95250"/>
                    <a:pt x="60960" y="95250"/>
                  </a:cubicBezTo>
                </a:path>
              </a:pathLst>
            </a:custGeom>
            <a:solidFill>
              <a:srgbClr val="0571D3"/>
            </a:solidFill>
            <a:ln cap="sq">
              <a:noFill/>
              <a:prstDash val="solid"/>
              <a:miter/>
            </a:ln>
          </p:spPr>
        </p:sp>
      </p:grpSp>
      <p:grpSp>
        <p:nvGrpSpPr>
          <p:cNvPr name="Group 20" id="20"/>
          <p:cNvGrpSpPr/>
          <p:nvPr/>
        </p:nvGrpSpPr>
        <p:grpSpPr>
          <a:xfrm rot="0">
            <a:off x="5038725" y="3306128"/>
            <a:ext cx="11253788" cy="2462212"/>
            <a:chOff x="0" y="0"/>
            <a:chExt cx="15005050" cy="3282950"/>
          </a:xfrm>
        </p:grpSpPr>
        <p:sp>
          <p:nvSpPr>
            <p:cNvPr name="Freeform 21" id="21"/>
            <p:cNvSpPr/>
            <p:nvPr/>
          </p:nvSpPr>
          <p:spPr>
            <a:xfrm flipH="false" flipV="false" rot="0">
              <a:off x="29210" y="-12700"/>
              <a:ext cx="14931390" cy="3244850"/>
            </a:xfrm>
            <a:custGeom>
              <a:avLst/>
              <a:gdLst/>
              <a:ahLst/>
              <a:cxnLst/>
              <a:rect r="r" b="b" t="t" l="l"/>
              <a:pathLst>
                <a:path h="3244850" w="14931390">
                  <a:moveTo>
                    <a:pt x="234950" y="2564130"/>
                  </a:moveTo>
                  <a:cubicBezTo>
                    <a:pt x="223520" y="2834640"/>
                    <a:pt x="176530" y="2942590"/>
                    <a:pt x="160020" y="3027680"/>
                  </a:cubicBezTo>
                  <a:cubicBezTo>
                    <a:pt x="144780" y="3098800"/>
                    <a:pt x="149860" y="3195320"/>
                    <a:pt x="133350" y="3225800"/>
                  </a:cubicBezTo>
                  <a:cubicBezTo>
                    <a:pt x="127000" y="3237230"/>
                    <a:pt x="118110" y="3243580"/>
                    <a:pt x="110490" y="3243580"/>
                  </a:cubicBezTo>
                  <a:cubicBezTo>
                    <a:pt x="101600" y="3243580"/>
                    <a:pt x="85090" y="3232150"/>
                    <a:pt x="83820" y="3223260"/>
                  </a:cubicBezTo>
                  <a:cubicBezTo>
                    <a:pt x="82550" y="3214370"/>
                    <a:pt x="93980" y="3202940"/>
                    <a:pt x="104140" y="3191510"/>
                  </a:cubicBezTo>
                  <a:cubicBezTo>
                    <a:pt x="124460" y="3171190"/>
                    <a:pt x="185420" y="3140710"/>
                    <a:pt x="198120" y="3120390"/>
                  </a:cubicBezTo>
                  <a:cubicBezTo>
                    <a:pt x="204470" y="3111500"/>
                    <a:pt x="199390" y="3105150"/>
                    <a:pt x="205740" y="3094990"/>
                  </a:cubicBezTo>
                  <a:cubicBezTo>
                    <a:pt x="219710" y="3073400"/>
                    <a:pt x="283210" y="3037840"/>
                    <a:pt x="307340" y="3013710"/>
                  </a:cubicBezTo>
                  <a:cubicBezTo>
                    <a:pt x="322580" y="2997200"/>
                    <a:pt x="321310" y="2980690"/>
                    <a:pt x="341630" y="2967990"/>
                  </a:cubicBezTo>
                  <a:cubicBezTo>
                    <a:pt x="391160" y="2936240"/>
                    <a:pt x="500380" y="2919730"/>
                    <a:pt x="640080" y="2904490"/>
                  </a:cubicBezTo>
                  <a:cubicBezTo>
                    <a:pt x="953770" y="2871470"/>
                    <a:pt x="1972310" y="2886710"/>
                    <a:pt x="2192020" y="2904490"/>
                  </a:cubicBezTo>
                  <a:cubicBezTo>
                    <a:pt x="2251710" y="2908300"/>
                    <a:pt x="2250440" y="2918460"/>
                    <a:pt x="2305050" y="2922270"/>
                  </a:cubicBezTo>
                  <a:cubicBezTo>
                    <a:pt x="2442210" y="2933700"/>
                    <a:pt x="2924810" y="2908300"/>
                    <a:pt x="3035300" y="2924810"/>
                  </a:cubicBezTo>
                  <a:cubicBezTo>
                    <a:pt x="3068320" y="2929890"/>
                    <a:pt x="3068320" y="2937510"/>
                    <a:pt x="3098800" y="2942590"/>
                  </a:cubicBezTo>
                  <a:cubicBezTo>
                    <a:pt x="3180080" y="2957830"/>
                    <a:pt x="3402330" y="2965450"/>
                    <a:pt x="3548380" y="2973070"/>
                  </a:cubicBezTo>
                  <a:cubicBezTo>
                    <a:pt x="3688080" y="2979420"/>
                    <a:pt x="3756660" y="2980690"/>
                    <a:pt x="3956050" y="2984500"/>
                  </a:cubicBezTo>
                  <a:cubicBezTo>
                    <a:pt x="4503420" y="2992120"/>
                    <a:pt x="6516370" y="2956560"/>
                    <a:pt x="7029450" y="2984500"/>
                  </a:cubicBezTo>
                  <a:cubicBezTo>
                    <a:pt x="7200900" y="2994660"/>
                    <a:pt x="7221220" y="3014980"/>
                    <a:pt x="7371080" y="3023870"/>
                  </a:cubicBezTo>
                  <a:cubicBezTo>
                    <a:pt x="7661910" y="3040380"/>
                    <a:pt x="8378190" y="3016250"/>
                    <a:pt x="8651240" y="3025140"/>
                  </a:cubicBezTo>
                  <a:cubicBezTo>
                    <a:pt x="8780780" y="3030220"/>
                    <a:pt x="8784590" y="3039110"/>
                    <a:pt x="8938260" y="3044190"/>
                  </a:cubicBezTo>
                  <a:cubicBezTo>
                    <a:pt x="9554210" y="3064510"/>
                    <a:pt x="13004801" y="3147060"/>
                    <a:pt x="13591540" y="3046730"/>
                  </a:cubicBezTo>
                  <a:cubicBezTo>
                    <a:pt x="13733779" y="3022600"/>
                    <a:pt x="13745210" y="2987040"/>
                    <a:pt x="13848079" y="2956560"/>
                  </a:cubicBezTo>
                  <a:cubicBezTo>
                    <a:pt x="13997940" y="2914650"/>
                    <a:pt x="14304010" y="2877820"/>
                    <a:pt x="14405610" y="2830830"/>
                  </a:cubicBezTo>
                  <a:cubicBezTo>
                    <a:pt x="14450060" y="2811780"/>
                    <a:pt x="14464029" y="2801620"/>
                    <a:pt x="14491970" y="2769870"/>
                  </a:cubicBezTo>
                  <a:cubicBezTo>
                    <a:pt x="14535151" y="2719070"/>
                    <a:pt x="14574520" y="2612390"/>
                    <a:pt x="14613890" y="2526030"/>
                  </a:cubicBezTo>
                  <a:cubicBezTo>
                    <a:pt x="14658340" y="2429510"/>
                    <a:pt x="14710410" y="2317750"/>
                    <a:pt x="14742160" y="2217420"/>
                  </a:cubicBezTo>
                  <a:cubicBezTo>
                    <a:pt x="14770101" y="2127250"/>
                    <a:pt x="14777720" y="2026920"/>
                    <a:pt x="14800579" y="1951990"/>
                  </a:cubicBezTo>
                  <a:cubicBezTo>
                    <a:pt x="14817090" y="1893570"/>
                    <a:pt x="14845029" y="1855470"/>
                    <a:pt x="14857729" y="1802130"/>
                  </a:cubicBezTo>
                  <a:cubicBezTo>
                    <a:pt x="14870429" y="1742440"/>
                    <a:pt x="14870429" y="1691640"/>
                    <a:pt x="14874240" y="1612900"/>
                  </a:cubicBezTo>
                  <a:cubicBezTo>
                    <a:pt x="14879320" y="1475740"/>
                    <a:pt x="14897101" y="1205230"/>
                    <a:pt x="14874240" y="1059180"/>
                  </a:cubicBezTo>
                  <a:cubicBezTo>
                    <a:pt x="14859001" y="958850"/>
                    <a:pt x="14829790" y="889000"/>
                    <a:pt x="14798040" y="811530"/>
                  </a:cubicBezTo>
                  <a:cubicBezTo>
                    <a:pt x="14767560" y="736600"/>
                    <a:pt x="14732001" y="659130"/>
                    <a:pt x="14688820" y="598170"/>
                  </a:cubicBezTo>
                  <a:cubicBezTo>
                    <a:pt x="14650720" y="541020"/>
                    <a:pt x="14607540" y="499110"/>
                    <a:pt x="14555470" y="452120"/>
                  </a:cubicBezTo>
                  <a:cubicBezTo>
                    <a:pt x="14495779" y="398780"/>
                    <a:pt x="14418310" y="340360"/>
                    <a:pt x="14348460" y="299720"/>
                  </a:cubicBezTo>
                  <a:cubicBezTo>
                    <a:pt x="14284960" y="261620"/>
                    <a:pt x="14220190" y="231140"/>
                    <a:pt x="14152879" y="208280"/>
                  </a:cubicBezTo>
                  <a:cubicBezTo>
                    <a:pt x="14084301" y="185420"/>
                    <a:pt x="14055090" y="173990"/>
                    <a:pt x="13940790" y="161290"/>
                  </a:cubicBezTo>
                  <a:cubicBezTo>
                    <a:pt x="13475970" y="109220"/>
                    <a:pt x="10991850" y="180340"/>
                    <a:pt x="10386060" y="154940"/>
                  </a:cubicBezTo>
                  <a:cubicBezTo>
                    <a:pt x="10179050" y="146050"/>
                    <a:pt x="10113010" y="125730"/>
                    <a:pt x="9968230" y="119380"/>
                  </a:cubicBezTo>
                  <a:cubicBezTo>
                    <a:pt x="9813290" y="111760"/>
                    <a:pt x="9738360" y="115570"/>
                    <a:pt x="9481820" y="114300"/>
                  </a:cubicBezTo>
                  <a:cubicBezTo>
                    <a:pt x="8515350" y="109220"/>
                    <a:pt x="3489960" y="52070"/>
                    <a:pt x="2556510" y="114300"/>
                  </a:cubicBezTo>
                  <a:cubicBezTo>
                    <a:pt x="2319020" y="129540"/>
                    <a:pt x="2236470" y="148590"/>
                    <a:pt x="2110740" y="173990"/>
                  </a:cubicBezTo>
                  <a:cubicBezTo>
                    <a:pt x="2014220" y="193040"/>
                    <a:pt x="1939290" y="226060"/>
                    <a:pt x="1861820" y="241300"/>
                  </a:cubicBezTo>
                  <a:cubicBezTo>
                    <a:pt x="1797050" y="255270"/>
                    <a:pt x="1744980" y="251460"/>
                    <a:pt x="1680210" y="266700"/>
                  </a:cubicBezTo>
                  <a:cubicBezTo>
                    <a:pt x="1601470" y="284480"/>
                    <a:pt x="1501140" y="321310"/>
                    <a:pt x="1422400" y="350520"/>
                  </a:cubicBezTo>
                  <a:cubicBezTo>
                    <a:pt x="1351280" y="377190"/>
                    <a:pt x="1301750" y="406400"/>
                    <a:pt x="1225550" y="433070"/>
                  </a:cubicBezTo>
                  <a:cubicBezTo>
                    <a:pt x="1125220" y="468630"/>
                    <a:pt x="946150" y="505460"/>
                    <a:pt x="868680" y="533400"/>
                  </a:cubicBezTo>
                  <a:cubicBezTo>
                    <a:pt x="830580" y="548640"/>
                    <a:pt x="816610" y="553720"/>
                    <a:pt x="784860" y="574040"/>
                  </a:cubicBezTo>
                  <a:cubicBezTo>
                    <a:pt x="735330" y="605790"/>
                    <a:pt x="659130" y="685800"/>
                    <a:pt x="612140" y="717550"/>
                  </a:cubicBezTo>
                  <a:cubicBezTo>
                    <a:pt x="582930" y="736600"/>
                    <a:pt x="560070" y="737870"/>
                    <a:pt x="537210" y="758190"/>
                  </a:cubicBezTo>
                  <a:cubicBezTo>
                    <a:pt x="510540" y="781050"/>
                    <a:pt x="487680" y="822960"/>
                    <a:pt x="469900" y="857250"/>
                  </a:cubicBezTo>
                  <a:cubicBezTo>
                    <a:pt x="452120" y="887730"/>
                    <a:pt x="441960" y="929640"/>
                    <a:pt x="427990" y="948690"/>
                  </a:cubicBezTo>
                  <a:cubicBezTo>
                    <a:pt x="419100" y="958850"/>
                    <a:pt x="411480" y="957580"/>
                    <a:pt x="402590" y="969010"/>
                  </a:cubicBezTo>
                  <a:cubicBezTo>
                    <a:pt x="383540" y="996950"/>
                    <a:pt x="368300" y="1074420"/>
                    <a:pt x="345440" y="1125220"/>
                  </a:cubicBezTo>
                  <a:cubicBezTo>
                    <a:pt x="322580" y="1176020"/>
                    <a:pt x="294640" y="1210310"/>
                    <a:pt x="265430" y="1273810"/>
                  </a:cubicBezTo>
                  <a:cubicBezTo>
                    <a:pt x="217170" y="1379220"/>
                    <a:pt x="133350" y="1541780"/>
                    <a:pt x="99060" y="1705610"/>
                  </a:cubicBezTo>
                  <a:cubicBezTo>
                    <a:pt x="58420" y="1903730"/>
                    <a:pt x="46990" y="2287270"/>
                    <a:pt x="72390" y="2386330"/>
                  </a:cubicBezTo>
                  <a:cubicBezTo>
                    <a:pt x="81280" y="2418080"/>
                    <a:pt x="101600" y="2425700"/>
                    <a:pt x="106680" y="2442210"/>
                  </a:cubicBezTo>
                  <a:cubicBezTo>
                    <a:pt x="111760" y="2456180"/>
                    <a:pt x="101600" y="2468880"/>
                    <a:pt x="107950" y="2480310"/>
                  </a:cubicBezTo>
                  <a:cubicBezTo>
                    <a:pt x="116840" y="2495550"/>
                    <a:pt x="151130" y="2505710"/>
                    <a:pt x="167640" y="2523490"/>
                  </a:cubicBezTo>
                  <a:cubicBezTo>
                    <a:pt x="184150" y="2541270"/>
                    <a:pt x="200660" y="2557780"/>
                    <a:pt x="208280" y="2584450"/>
                  </a:cubicBezTo>
                  <a:cubicBezTo>
                    <a:pt x="220980" y="2622550"/>
                    <a:pt x="226060" y="2710180"/>
                    <a:pt x="213360" y="2734310"/>
                  </a:cubicBezTo>
                  <a:cubicBezTo>
                    <a:pt x="208280" y="2745740"/>
                    <a:pt x="195580" y="2753360"/>
                    <a:pt x="187960" y="2752090"/>
                  </a:cubicBezTo>
                  <a:cubicBezTo>
                    <a:pt x="179070" y="2750820"/>
                    <a:pt x="163830" y="2731770"/>
                    <a:pt x="163830" y="2724150"/>
                  </a:cubicBezTo>
                  <a:cubicBezTo>
                    <a:pt x="165100" y="2715260"/>
                    <a:pt x="185420" y="2700020"/>
                    <a:pt x="193040" y="2701290"/>
                  </a:cubicBezTo>
                  <a:cubicBezTo>
                    <a:pt x="201930" y="2702560"/>
                    <a:pt x="215900" y="2724150"/>
                    <a:pt x="214630" y="2731770"/>
                  </a:cubicBezTo>
                  <a:cubicBezTo>
                    <a:pt x="212090" y="2740660"/>
                    <a:pt x="191770" y="2752090"/>
                    <a:pt x="182880" y="2750820"/>
                  </a:cubicBezTo>
                  <a:cubicBezTo>
                    <a:pt x="175260" y="2749550"/>
                    <a:pt x="167640" y="2738120"/>
                    <a:pt x="163830" y="2726690"/>
                  </a:cubicBezTo>
                  <a:cubicBezTo>
                    <a:pt x="156210" y="2701290"/>
                    <a:pt x="175260" y="2632710"/>
                    <a:pt x="165100" y="2599690"/>
                  </a:cubicBezTo>
                  <a:cubicBezTo>
                    <a:pt x="157480" y="2574290"/>
                    <a:pt x="140970" y="2556510"/>
                    <a:pt x="124460" y="2538730"/>
                  </a:cubicBezTo>
                  <a:cubicBezTo>
                    <a:pt x="107950" y="2522220"/>
                    <a:pt x="82550" y="2518410"/>
                    <a:pt x="66040" y="2498090"/>
                  </a:cubicBezTo>
                  <a:cubicBezTo>
                    <a:pt x="45720" y="2471420"/>
                    <a:pt x="31750" y="2440940"/>
                    <a:pt x="21590" y="2386330"/>
                  </a:cubicBezTo>
                  <a:cubicBezTo>
                    <a:pt x="0" y="2255520"/>
                    <a:pt x="7620" y="1897380"/>
                    <a:pt x="49530" y="1695450"/>
                  </a:cubicBezTo>
                  <a:cubicBezTo>
                    <a:pt x="83820" y="1527810"/>
                    <a:pt x="175260" y="1344930"/>
                    <a:pt x="220980" y="1249680"/>
                  </a:cubicBezTo>
                  <a:cubicBezTo>
                    <a:pt x="243840" y="1201420"/>
                    <a:pt x="261620" y="1184910"/>
                    <a:pt x="280670" y="1144270"/>
                  </a:cubicBezTo>
                  <a:cubicBezTo>
                    <a:pt x="306070" y="1092200"/>
                    <a:pt x="322580" y="1022350"/>
                    <a:pt x="355600" y="957580"/>
                  </a:cubicBezTo>
                  <a:cubicBezTo>
                    <a:pt x="393700" y="881380"/>
                    <a:pt x="459740" y="760730"/>
                    <a:pt x="506730" y="717550"/>
                  </a:cubicBezTo>
                  <a:cubicBezTo>
                    <a:pt x="532130" y="694690"/>
                    <a:pt x="552450" y="697230"/>
                    <a:pt x="579120" y="679450"/>
                  </a:cubicBezTo>
                  <a:cubicBezTo>
                    <a:pt x="617220" y="652780"/>
                    <a:pt x="661670" y="593090"/>
                    <a:pt x="708660" y="561340"/>
                  </a:cubicBezTo>
                  <a:cubicBezTo>
                    <a:pt x="754380" y="528320"/>
                    <a:pt x="795020" y="508000"/>
                    <a:pt x="857250" y="485140"/>
                  </a:cubicBezTo>
                  <a:cubicBezTo>
                    <a:pt x="947420" y="449580"/>
                    <a:pt x="1085850" y="426720"/>
                    <a:pt x="1205230" y="387350"/>
                  </a:cubicBezTo>
                  <a:cubicBezTo>
                    <a:pt x="1334770" y="344170"/>
                    <a:pt x="1488440" y="266700"/>
                    <a:pt x="1606550" y="233680"/>
                  </a:cubicBezTo>
                  <a:cubicBezTo>
                    <a:pt x="1695450" y="209550"/>
                    <a:pt x="1765300" y="210820"/>
                    <a:pt x="1846580" y="193040"/>
                  </a:cubicBezTo>
                  <a:cubicBezTo>
                    <a:pt x="1932940" y="173990"/>
                    <a:pt x="2009140" y="143510"/>
                    <a:pt x="2108200" y="123190"/>
                  </a:cubicBezTo>
                  <a:cubicBezTo>
                    <a:pt x="2236470" y="97790"/>
                    <a:pt x="2316480" y="78740"/>
                    <a:pt x="2556510" y="63500"/>
                  </a:cubicBezTo>
                  <a:cubicBezTo>
                    <a:pt x="3502660" y="0"/>
                    <a:pt x="8637270" y="52070"/>
                    <a:pt x="9618980" y="63500"/>
                  </a:cubicBezTo>
                  <a:cubicBezTo>
                    <a:pt x="9879330" y="67310"/>
                    <a:pt x="9970770" y="67310"/>
                    <a:pt x="10110470" y="76200"/>
                  </a:cubicBezTo>
                  <a:cubicBezTo>
                    <a:pt x="10215880" y="82550"/>
                    <a:pt x="10242550" y="96520"/>
                    <a:pt x="10387330" y="104140"/>
                  </a:cubicBezTo>
                  <a:cubicBezTo>
                    <a:pt x="10902950" y="130810"/>
                    <a:pt x="13468351" y="55880"/>
                    <a:pt x="13945870" y="110490"/>
                  </a:cubicBezTo>
                  <a:cubicBezTo>
                    <a:pt x="14069060" y="124460"/>
                    <a:pt x="14100810" y="137160"/>
                    <a:pt x="14173201" y="162560"/>
                  </a:cubicBezTo>
                  <a:cubicBezTo>
                    <a:pt x="14245590" y="186690"/>
                    <a:pt x="14314170" y="219710"/>
                    <a:pt x="14381479" y="260350"/>
                  </a:cubicBezTo>
                  <a:cubicBezTo>
                    <a:pt x="14453870" y="303530"/>
                    <a:pt x="14531340" y="361950"/>
                    <a:pt x="14592301" y="417830"/>
                  </a:cubicBezTo>
                  <a:cubicBezTo>
                    <a:pt x="14646910" y="467360"/>
                    <a:pt x="14692629" y="514350"/>
                    <a:pt x="14734540" y="574040"/>
                  </a:cubicBezTo>
                  <a:cubicBezTo>
                    <a:pt x="14780260" y="641350"/>
                    <a:pt x="14817090" y="728980"/>
                    <a:pt x="14847570" y="803910"/>
                  </a:cubicBezTo>
                  <a:cubicBezTo>
                    <a:pt x="14875510" y="869950"/>
                    <a:pt x="14899640" y="949960"/>
                    <a:pt x="14912340" y="996950"/>
                  </a:cubicBezTo>
                  <a:cubicBezTo>
                    <a:pt x="14918690" y="1022350"/>
                    <a:pt x="14922501" y="1031240"/>
                    <a:pt x="14925040" y="1059180"/>
                  </a:cubicBezTo>
                  <a:cubicBezTo>
                    <a:pt x="14931390" y="1115060"/>
                    <a:pt x="14925040" y="1221740"/>
                    <a:pt x="14925040" y="1311910"/>
                  </a:cubicBezTo>
                  <a:cubicBezTo>
                    <a:pt x="14925040" y="1416050"/>
                    <a:pt x="14928851" y="1551940"/>
                    <a:pt x="14923770" y="1644650"/>
                  </a:cubicBezTo>
                  <a:cubicBezTo>
                    <a:pt x="14919960" y="1711960"/>
                    <a:pt x="14918690" y="1762760"/>
                    <a:pt x="14905990" y="1817370"/>
                  </a:cubicBezTo>
                  <a:cubicBezTo>
                    <a:pt x="14893290" y="1868170"/>
                    <a:pt x="14866620" y="1906270"/>
                    <a:pt x="14848840" y="1963420"/>
                  </a:cubicBezTo>
                  <a:cubicBezTo>
                    <a:pt x="14825979" y="2039620"/>
                    <a:pt x="14822170" y="2133600"/>
                    <a:pt x="14787879" y="2237740"/>
                  </a:cubicBezTo>
                  <a:cubicBezTo>
                    <a:pt x="14739620" y="2386330"/>
                    <a:pt x="14630401" y="2654300"/>
                    <a:pt x="14560551" y="2758440"/>
                  </a:cubicBezTo>
                  <a:cubicBezTo>
                    <a:pt x="14524990" y="2810510"/>
                    <a:pt x="14486890" y="2842260"/>
                    <a:pt x="14458951" y="2862580"/>
                  </a:cubicBezTo>
                  <a:cubicBezTo>
                    <a:pt x="14442440" y="2874010"/>
                    <a:pt x="14438629" y="2874010"/>
                    <a:pt x="14415770" y="2881630"/>
                  </a:cubicBezTo>
                  <a:cubicBezTo>
                    <a:pt x="14335760" y="2907030"/>
                    <a:pt x="14014451" y="2962910"/>
                    <a:pt x="13865860" y="3004820"/>
                  </a:cubicBezTo>
                  <a:cubicBezTo>
                    <a:pt x="13759179" y="3035300"/>
                    <a:pt x="13745210" y="3070860"/>
                    <a:pt x="13599160" y="3094990"/>
                  </a:cubicBezTo>
                  <a:cubicBezTo>
                    <a:pt x="13002260" y="3194050"/>
                    <a:pt x="9552940" y="3115310"/>
                    <a:pt x="8936990" y="3094990"/>
                  </a:cubicBezTo>
                  <a:cubicBezTo>
                    <a:pt x="8784590" y="3089910"/>
                    <a:pt x="8780780" y="3081020"/>
                    <a:pt x="8651240" y="3075940"/>
                  </a:cubicBezTo>
                  <a:cubicBezTo>
                    <a:pt x="8378190" y="3067050"/>
                    <a:pt x="7660640" y="3091180"/>
                    <a:pt x="7369810" y="3074670"/>
                  </a:cubicBezTo>
                  <a:cubicBezTo>
                    <a:pt x="7219950" y="3065780"/>
                    <a:pt x="7199630" y="3045460"/>
                    <a:pt x="7028180" y="3035300"/>
                  </a:cubicBezTo>
                  <a:cubicBezTo>
                    <a:pt x="6517640" y="3007360"/>
                    <a:pt x="4503420" y="3042920"/>
                    <a:pt x="3956050" y="3035300"/>
                  </a:cubicBezTo>
                  <a:cubicBezTo>
                    <a:pt x="3755390" y="3031490"/>
                    <a:pt x="3686810" y="3030220"/>
                    <a:pt x="3545840" y="3023870"/>
                  </a:cubicBezTo>
                  <a:cubicBezTo>
                    <a:pt x="3392170" y="3016250"/>
                    <a:pt x="3138170" y="3007360"/>
                    <a:pt x="3069590" y="2990850"/>
                  </a:cubicBezTo>
                  <a:cubicBezTo>
                    <a:pt x="3049270" y="2985770"/>
                    <a:pt x="3053080" y="2979420"/>
                    <a:pt x="3032760" y="2974340"/>
                  </a:cubicBezTo>
                  <a:cubicBezTo>
                    <a:pt x="2943860" y="2955290"/>
                    <a:pt x="2439670" y="2984500"/>
                    <a:pt x="2302510" y="2973070"/>
                  </a:cubicBezTo>
                  <a:cubicBezTo>
                    <a:pt x="2247900" y="2969260"/>
                    <a:pt x="2249170" y="2959100"/>
                    <a:pt x="2190750" y="2954020"/>
                  </a:cubicBezTo>
                  <a:cubicBezTo>
                    <a:pt x="1973580" y="2936240"/>
                    <a:pt x="963930" y="2931160"/>
                    <a:pt x="661670" y="2955290"/>
                  </a:cubicBezTo>
                  <a:cubicBezTo>
                    <a:pt x="533400" y="2965450"/>
                    <a:pt x="471170" y="2959100"/>
                    <a:pt x="388620" y="2999740"/>
                  </a:cubicBezTo>
                  <a:cubicBezTo>
                    <a:pt x="299720" y="3042920"/>
                    <a:pt x="199390" y="3191510"/>
                    <a:pt x="151130" y="3221990"/>
                  </a:cubicBezTo>
                  <a:cubicBezTo>
                    <a:pt x="134620" y="3233420"/>
                    <a:pt x="113030" y="3241040"/>
                    <a:pt x="111760" y="3239770"/>
                  </a:cubicBezTo>
                  <a:cubicBezTo>
                    <a:pt x="111760" y="3238500"/>
                    <a:pt x="133350" y="3219450"/>
                    <a:pt x="134620" y="3219450"/>
                  </a:cubicBezTo>
                  <a:cubicBezTo>
                    <a:pt x="134620" y="3219450"/>
                    <a:pt x="119380" y="3243580"/>
                    <a:pt x="110490" y="3243580"/>
                  </a:cubicBezTo>
                  <a:cubicBezTo>
                    <a:pt x="101600" y="3244850"/>
                    <a:pt x="88900" y="3234690"/>
                    <a:pt x="83820" y="3223260"/>
                  </a:cubicBezTo>
                  <a:cubicBezTo>
                    <a:pt x="76200" y="3208020"/>
                    <a:pt x="82550" y="3183890"/>
                    <a:pt x="87630" y="3149600"/>
                  </a:cubicBezTo>
                  <a:cubicBezTo>
                    <a:pt x="99060" y="3068320"/>
                    <a:pt x="171450" y="2860040"/>
                    <a:pt x="184150" y="2750820"/>
                  </a:cubicBezTo>
                  <a:cubicBezTo>
                    <a:pt x="193040" y="2675890"/>
                    <a:pt x="168910" y="2588260"/>
                    <a:pt x="185420" y="2557780"/>
                  </a:cubicBezTo>
                  <a:cubicBezTo>
                    <a:pt x="191770" y="2545080"/>
                    <a:pt x="204470" y="2537460"/>
                    <a:pt x="213360" y="2538730"/>
                  </a:cubicBezTo>
                  <a:cubicBezTo>
                    <a:pt x="220980" y="2540000"/>
                    <a:pt x="234950" y="2564130"/>
                    <a:pt x="234950" y="2564130"/>
                  </a:cubicBezTo>
                </a:path>
              </a:pathLst>
            </a:custGeom>
            <a:solidFill>
              <a:srgbClr val="0571D3"/>
            </a:solidFill>
            <a:ln cap="sq">
              <a:noFill/>
              <a:prstDash val="solid"/>
              <a:miter/>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OUTLINE</a:t>
            </a:r>
          </a:p>
        </p:txBody>
      </p:sp>
      <p:sp>
        <p:nvSpPr>
          <p:cNvPr name="TextBox 3" id="3"/>
          <p:cNvSpPr txBox="true"/>
          <p:nvPr/>
        </p:nvSpPr>
        <p:spPr>
          <a:xfrm rot="0">
            <a:off x="1885764" y="3302635"/>
            <a:ext cx="4770424"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 Introduction to CLI</a:t>
            </a:r>
          </a:p>
        </p:txBody>
      </p:sp>
      <p:sp>
        <p:nvSpPr>
          <p:cNvPr name="TextBox 4" id="4"/>
          <p:cNvSpPr txBox="true"/>
          <p:nvPr/>
        </p:nvSpPr>
        <p:spPr>
          <a:xfrm rot="0">
            <a:off x="1885764" y="4405970"/>
            <a:ext cx="6061878"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Operating Systems in CLI</a:t>
            </a:r>
          </a:p>
        </p:txBody>
      </p:sp>
      <p:sp>
        <p:nvSpPr>
          <p:cNvPr name="TextBox 5" id="5"/>
          <p:cNvSpPr txBox="true"/>
          <p:nvPr/>
        </p:nvSpPr>
        <p:spPr>
          <a:xfrm rot="0">
            <a:off x="1885764" y="5512140"/>
            <a:ext cx="5680653"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Advantages of Using CLI</a:t>
            </a:r>
          </a:p>
        </p:txBody>
      </p:sp>
      <p:sp>
        <p:nvSpPr>
          <p:cNvPr name="TextBox 6" id="6"/>
          <p:cNvSpPr txBox="true"/>
          <p:nvPr/>
        </p:nvSpPr>
        <p:spPr>
          <a:xfrm rot="0">
            <a:off x="10095427" y="3299800"/>
            <a:ext cx="6306809"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Directory Navigation in CLI</a:t>
            </a:r>
          </a:p>
        </p:txBody>
      </p:sp>
      <p:sp>
        <p:nvSpPr>
          <p:cNvPr name="TextBox 7" id="7"/>
          <p:cNvSpPr txBox="true"/>
          <p:nvPr/>
        </p:nvSpPr>
        <p:spPr>
          <a:xfrm rot="0">
            <a:off x="10095427" y="440597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Practical Task</a:t>
            </a:r>
          </a:p>
        </p:txBody>
      </p:sp>
      <p:sp>
        <p:nvSpPr>
          <p:cNvPr name="TextBox 8" id="8"/>
          <p:cNvSpPr txBox="true"/>
          <p:nvPr/>
        </p:nvSpPr>
        <p:spPr>
          <a:xfrm rot="0">
            <a:off x="10095427" y="5512140"/>
            <a:ext cx="4480960" cy="629920"/>
          </a:xfrm>
          <a:prstGeom prst="rect">
            <a:avLst/>
          </a:prstGeom>
        </p:spPr>
        <p:txBody>
          <a:bodyPr anchor="t" rtlCol="false" tIns="0" lIns="0" bIns="0" rIns="0">
            <a:spAutoFit/>
          </a:bodyPr>
          <a:lstStyle/>
          <a:p>
            <a:pPr algn="l" marL="798829" indent="-399415" lvl="1">
              <a:lnSpc>
                <a:spcPts val="5179"/>
              </a:lnSpc>
              <a:buFont typeface="Arial"/>
              <a:buChar char="•"/>
            </a:pPr>
            <a:r>
              <a:rPr lang="en-US" sz="3699">
                <a:solidFill>
                  <a:srgbClr val="000000"/>
                </a:solidFill>
                <a:latin typeface="Alatsi"/>
                <a:ea typeface="Alatsi"/>
                <a:cs typeface="Alatsi"/>
                <a:sym typeface="Alatsi"/>
              </a:rPr>
              <a:t>Conclusion</a:t>
            </a:r>
          </a:p>
        </p:txBody>
      </p:sp>
      <p:sp>
        <p:nvSpPr>
          <p:cNvPr name="AutoShape 9" id="9"/>
          <p:cNvSpPr/>
          <p:nvPr/>
        </p:nvSpPr>
        <p:spPr>
          <a:xfrm>
            <a:off x="-549953" y="9258300"/>
            <a:ext cx="18837953" cy="0"/>
          </a:xfrm>
          <a:prstGeom prst="line">
            <a:avLst/>
          </a:prstGeom>
          <a:ln cap="flat" w="114300">
            <a:solidFill>
              <a:srgbClr val="9FC3D0"/>
            </a:solidFill>
            <a:prstDash val="solid"/>
            <a:headEnd type="none" len="sm" w="sm"/>
            <a:tailEnd type="none" len="sm" w="sm"/>
          </a:ln>
        </p:spPr>
      </p:sp>
      <p:grpSp>
        <p:nvGrpSpPr>
          <p:cNvPr name="Group 10" id="10"/>
          <p:cNvGrpSpPr/>
          <p:nvPr/>
        </p:nvGrpSpPr>
        <p:grpSpPr>
          <a:xfrm rot="0">
            <a:off x="15859155" y="0"/>
            <a:ext cx="1562612" cy="1673225"/>
            <a:chOff x="0" y="0"/>
            <a:chExt cx="2083482" cy="2230967"/>
          </a:xfrm>
        </p:grpSpPr>
        <p:grpSp>
          <p:nvGrpSpPr>
            <p:cNvPr name="Group 11" id="11"/>
            <p:cNvGrpSpPr/>
            <p:nvPr/>
          </p:nvGrpSpPr>
          <p:grpSpPr>
            <a:xfrm rot="0">
              <a:off x="75599" y="0"/>
              <a:ext cx="1932284" cy="2230967"/>
              <a:chOff x="0" y="0"/>
              <a:chExt cx="703982" cy="812800"/>
            </a:xfrm>
          </p:grpSpPr>
          <p:sp>
            <p:nvSpPr>
              <p:cNvPr name="Freeform 12" id="12"/>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3" id="13"/>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1</a:t>
              </a:r>
            </a:p>
          </p:txBody>
        </p:sp>
      </p:grpSp>
      <p:sp>
        <p:nvSpPr>
          <p:cNvPr name="Freeform 15" id="15"/>
          <p:cNvSpPr/>
          <p:nvPr/>
        </p:nvSpPr>
        <p:spPr>
          <a:xfrm flipH="false" flipV="false" rot="0">
            <a:off x="-2845001" y="434334"/>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3601700" y="614206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547891" y="3217015"/>
            <a:ext cx="516960" cy="5169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028700" y="866775"/>
            <a:ext cx="16230600"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INTRODUCTION TO CLI</a:t>
            </a:r>
          </a:p>
        </p:txBody>
      </p:sp>
      <p:sp>
        <p:nvSpPr>
          <p:cNvPr name="TextBox 6" id="6"/>
          <p:cNvSpPr txBox="true"/>
          <p:nvPr/>
        </p:nvSpPr>
        <p:spPr>
          <a:xfrm rot="0">
            <a:off x="2411959" y="2938956"/>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What is CLI?</a:t>
            </a:r>
          </a:p>
        </p:txBody>
      </p:sp>
      <p:sp>
        <p:nvSpPr>
          <p:cNvPr name="TextBox 7" id="7"/>
          <p:cNvSpPr txBox="true"/>
          <p:nvPr/>
        </p:nvSpPr>
        <p:spPr>
          <a:xfrm rot="0">
            <a:off x="2411959" y="5767083"/>
            <a:ext cx="7530658" cy="795020"/>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Why is it important?</a:t>
            </a:r>
          </a:p>
        </p:txBody>
      </p:sp>
      <p:sp>
        <p:nvSpPr>
          <p:cNvPr name="TextBox 8" id="8"/>
          <p:cNvSpPr txBox="true"/>
          <p:nvPr/>
        </p:nvSpPr>
        <p:spPr>
          <a:xfrm rot="0">
            <a:off x="2411959" y="3869484"/>
            <a:ext cx="14847341" cy="1608171"/>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CLI is a text-based interface that allows users to interact with an operating system or software by typing specific commands.CLI is widely used by developers, system administrators, and power users.</a:t>
            </a:r>
          </a:p>
        </p:txBody>
      </p:sp>
      <p:sp>
        <p:nvSpPr>
          <p:cNvPr name="Freeform 9" id="9"/>
          <p:cNvSpPr/>
          <p:nvPr/>
        </p:nvSpPr>
        <p:spPr>
          <a:xfrm flipH="false" flipV="false" rot="0">
            <a:off x="13764167" y="582762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11959" y="6695453"/>
            <a:ext cx="14847341" cy="1065246"/>
          </a:xfrm>
          <a:prstGeom prst="rect">
            <a:avLst/>
          </a:prstGeom>
        </p:spPr>
        <p:txBody>
          <a:bodyPr anchor="t" rtlCol="false" tIns="0" lIns="0" bIns="0" rIns="0">
            <a:spAutoFit/>
          </a:bodyPr>
          <a:lstStyle/>
          <a:p>
            <a:pPr algn="l">
              <a:lnSpc>
                <a:spcPts val="4285"/>
              </a:lnSpc>
            </a:pPr>
            <a:r>
              <a:rPr lang="en-US" sz="3061">
                <a:solidFill>
                  <a:srgbClr val="000000"/>
                </a:solidFill>
                <a:latin typeface="Alatsi"/>
                <a:ea typeface="Alatsi"/>
                <a:cs typeface="Alatsi"/>
                <a:sym typeface="Alatsi"/>
              </a:rPr>
              <a:t>CLI is important because it enables fast task execution, automation, advanced system control, remote management, and efficient resource usage.</a:t>
            </a:r>
          </a:p>
        </p:txBody>
      </p:sp>
      <p:grpSp>
        <p:nvGrpSpPr>
          <p:cNvPr name="Group 11" id="11"/>
          <p:cNvGrpSpPr/>
          <p:nvPr/>
        </p:nvGrpSpPr>
        <p:grpSpPr>
          <a:xfrm rot="0">
            <a:off x="1547891" y="5996601"/>
            <a:ext cx="516960" cy="5169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0" y="9258300"/>
            <a:ext cx="18288000" cy="0"/>
          </a:xfrm>
          <a:prstGeom prst="line">
            <a:avLst/>
          </a:prstGeom>
          <a:ln cap="flat" w="114300">
            <a:solidFill>
              <a:srgbClr val="9FC3D0"/>
            </a:solidFill>
            <a:prstDash val="solid"/>
            <a:headEnd type="none" len="sm" w="sm"/>
            <a:tailEnd type="none" len="sm" w="sm"/>
          </a:ln>
        </p:spPr>
      </p:sp>
      <p:grpSp>
        <p:nvGrpSpPr>
          <p:cNvPr name="Group 15" id="15"/>
          <p:cNvGrpSpPr/>
          <p:nvPr/>
        </p:nvGrpSpPr>
        <p:grpSpPr>
          <a:xfrm rot="0">
            <a:off x="15859155" y="0"/>
            <a:ext cx="1562612" cy="1673225"/>
            <a:chOff x="0" y="0"/>
            <a:chExt cx="2083482" cy="2230967"/>
          </a:xfrm>
        </p:grpSpPr>
        <p:grpSp>
          <p:nvGrpSpPr>
            <p:cNvPr name="Group 16" id="16"/>
            <p:cNvGrpSpPr/>
            <p:nvPr/>
          </p:nvGrpSpPr>
          <p:grpSpPr>
            <a:xfrm rot="0">
              <a:off x="75599" y="0"/>
              <a:ext cx="1932284" cy="2230967"/>
              <a:chOff x="0" y="0"/>
              <a:chExt cx="703982" cy="812800"/>
            </a:xfrm>
          </p:grpSpPr>
          <p:sp>
            <p:nvSpPr>
              <p:cNvPr name="Freeform 17" id="1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8" id="1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2</a:t>
              </a:r>
            </a:p>
          </p:txBody>
        </p:sp>
      </p:grpSp>
      <p:sp>
        <p:nvSpPr>
          <p:cNvPr name="Freeform 20" id="20"/>
          <p:cNvSpPr/>
          <p:nvPr/>
        </p:nvSpPr>
        <p:spPr>
          <a:xfrm flipH="false" flipV="false" rot="0">
            <a:off x="-2628900" y="-1449083"/>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627362" y="0"/>
            <a:ext cx="937061" cy="10287000"/>
            <a:chOff x="0" y="0"/>
            <a:chExt cx="246798" cy="2709333"/>
          </a:xfrm>
        </p:grpSpPr>
        <p:sp>
          <p:nvSpPr>
            <p:cNvPr name="Freeform 3" id="3"/>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4" id="4"/>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2553980" y="2946411"/>
            <a:ext cx="503827" cy="50382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2553980" y="6480234"/>
            <a:ext cx="503827" cy="5038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703942" y="2946411"/>
            <a:ext cx="503827" cy="5038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9900082" y="6480234"/>
            <a:ext cx="503827" cy="50382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2553980" y="866775"/>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ADVANTAGES OF USING CLI</a:t>
            </a:r>
          </a:p>
        </p:txBody>
      </p:sp>
      <p:sp>
        <p:nvSpPr>
          <p:cNvPr name="TextBox 18" id="18"/>
          <p:cNvSpPr txBox="true"/>
          <p:nvPr/>
        </p:nvSpPr>
        <p:spPr>
          <a:xfrm rot="0">
            <a:off x="3260980" y="2757952"/>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Speed</a:t>
            </a:r>
          </a:p>
          <a:p>
            <a:pPr algn="l">
              <a:lnSpc>
                <a:spcPts val="6580"/>
              </a:lnSpc>
            </a:pPr>
          </a:p>
        </p:txBody>
      </p:sp>
      <p:sp>
        <p:nvSpPr>
          <p:cNvPr name="TextBox 19" id="19"/>
          <p:cNvSpPr txBox="true"/>
          <p:nvPr/>
        </p:nvSpPr>
        <p:spPr>
          <a:xfrm rot="0">
            <a:off x="3260980" y="3667272"/>
            <a:ext cx="6848358" cy="1634233"/>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Faster than graphical interfaces for many tasks.</a:t>
            </a:r>
          </a:p>
          <a:p>
            <a:pPr algn="l">
              <a:lnSpc>
                <a:spcPts val="4369"/>
              </a:lnSpc>
            </a:pPr>
          </a:p>
        </p:txBody>
      </p:sp>
      <p:sp>
        <p:nvSpPr>
          <p:cNvPr name="TextBox 20" id="20"/>
          <p:cNvSpPr txBox="true"/>
          <p:nvPr/>
        </p:nvSpPr>
        <p:spPr>
          <a:xfrm rot="0">
            <a:off x="3260980"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Efficiency</a:t>
            </a:r>
          </a:p>
          <a:p>
            <a:pPr algn="l">
              <a:lnSpc>
                <a:spcPts val="6580"/>
              </a:lnSpc>
            </a:pPr>
          </a:p>
        </p:txBody>
      </p:sp>
      <p:sp>
        <p:nvSpPr>
          <p:cNvPr name="TextBox 21" id="21"/>
          <p:cNvSpPr txBox="true"/>
          <p:nvPr/>
        </p:nvSpPr>
        <p:spPr>
          <a:xfrm rot="0">
            <a:off x="3260980" y="7201095"/>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Automate tasks with scripts.</a:t>
            </a:r>
          </a:p>
          <a:p>
            <a:pPr algn="l">
              <a:lnSpc>
                <a:spcPts val="4369"/>
              </a:lnSpc>
            </a:pPr>
          </a:p>
        </p:txBody>
      </p:sp>
      <p:sp>
        <p:nvSpPr>
          <p:cNvPr name="TextBox 22" id="22"/>
          <p:cNvSpPr txBox="true"/>
          <p:nvPr/>
        </p:nvSpPr>
        <p:spPr>
          <a:xfrm rot="0">
            <a:off x="10410942" y="2757952"/>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Flexibility</a:t>
            </a:r>
          </a:p>
          <a:p>
            <a:pPr algn="l">
              <a:lnSpc>
                <a:spcPts val="6580"/>
              </a:lnSpc>
            </a:pPr>
          </a:p>
        </p:txBody>
      </p:sp>
      <p:sp>
        <p:nvSpPr>
          <p:cNvPr name="TextBox 23" id="23"/>
          <p:cNvSpPr txBox="true"/>
          <p:nvPr/>
        </p:nvSpPr>
        <p:spPr>
          <a:xfrm rot="0">
            <a:off x="10410942" y="3667272"/>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Access advanced features and tools.</a:t>
            </a:r>
          </a:p>
          <a:p>
            <a:pPr algn="l">
              <a:lnSpc>
                <a:spcPts val="4369"/>
              </a:lnSpc>
            </a:pPr>
          </a:p>
        </p:txBody>
      </p:sp>
      <p:sp>
        <p:nvSpPr>
          <p:cNvPr name="TextBox 24" id="24"/>
          <p:cNvSpPr txBox="true"/>
          <p:nvPr/>
        </p:nvSpPr>
        <p:spPr>
          <a:xfrm rot="0">
            <a:off x="10607081" y="6291775"/>
            <a:ext cx="5381802" cy="1623695"/>
          </a:xfrm>
          <a:prstGeom prst="rect">
            <a:avLst/>
          </a:prstGeom>
        </p:spPr>
        <p:txBody>
          <a:bodyPr anchor="t" rtlCol="false" tIns="0" lIns="0" bIns="0" rIns="0">
            <a:spAutoFit/>
          </a:bodyPr>
          <a:lstStyle/>
          <a:p>
            <a:pPr algn="l">
              <a:lnSpc>
                <a:spcPts val="6580"/>
              </a:lnSpc>
            </a:pPr>
            <a:r>
              <a:rPr lang="en-US" sz="4700">
                <a:solidFill>
                  <a:srgbClr val="000000"/>
                </a:solidFill>
                <a:latin typeface="Alatsi"/>
                <a:ea typeface="Alatsi"/>
                <a:cs typeface="Alatsi"/>
                <a:sym typeface="Alatsi"/>
              </a:rPr>
              <a:t>Remote Access</a:t>
            </a:r>
          </a:p>
          <a:p>
            <a:pPr algn="l">
              <a:lnSpc>
                <a:spcPts val="6580"/>
              </a:lnSpc>
            </a:pPr>
          </a:p>
        </p:txBody>
      </p:sp>
      <p:sp>
        <p:nvSpPr>
          <p:cNvPr name="TextBox 25" id="25"/>
          <p:cNvSpPr txBox="true"/>
          <p:nvPr/>
        </p:nvSpPr>
        <p:spPr>
          <a:xfrm rot="0">
            <a:off x="10607081" y="7201095"/>
            <a:ext cx="6848358" cy="1082112"/>
          </a:xfrm>
          <a:prstGeom prst="rect">
            <a:avLst/>
          </a:prstGeom>
        </p:spPr>
        <p:txBody>
          <a:bodyPr anchor="t" rtlCol="false" tIns="0" lIns="0" bIns="0" rIns="0">
            <a:spAutoFit/>
          </a:bodyPr>
          <a:lstStyle/>
          <a:p>
            <a:pPr algn="l">
              <a:lnSpc>
                <a:spcPts val="4369"/>
              </a:lnSpc>
            </a:pPr>
            <a:r>
              <a:rPr lang="en-US" sz="3121">
                <a:solidFill>
                  <a:srgbClr val="000000"/>
                </a:solidFill>
                <a:latin typeface="Alatsi"/>
                <a:ea typeface="Alatsi"/>
                <a:cs typeface="Alatsi"/>
                <a:sym typeface="Alatsi"/>
              </a:rPr>
              <a:t>Manage systems remotely.</a:t>
            </a:r>
          </a:p>
          <a:p>
            <a:pPr algn="l">
              <a:lnSpc>
                <a:spcPts val="4369"/>
              </a:lnSpc>
            </a:pPr>
          </a:p>
        </p:txBody>
      </p:sp>
      <p:sp>
        <p:nvSpPr>
          <p:cNvPr name="AutoShape 26" id="26"/>
          <p:cNvSpPr/>
          <p:nvPr/>
        </p:nvSpPr>
        <p:spPr>
          <a:xfrm flipV="true">
            <a:off x="1091252" y="0"/>
            <a:ext cx="4640" cy="10286897"/>
          </a:xfrm>
          <a:prstGeom prst="line">
            <a:avLst/>
          </a:prstGeom>
          <a:ln cap="flat" w="114300">
            <a:solidFill>
              <a:srgbClr val="9FC3D0"/>
            </a:solidFill>
            <a:prstDash val="solid"/>
            <a:headEnd type="none" len="sm" w="sm"/>
            <a:tailEnd type="none" len="sm" w="sm"/>
          </a:ln>
        </p:spPr>
      </p:sp>
      <p:grpSp>
        <p:nvGrpSpPr>
          <p:cNvPr name="Group 27" id="27"/>
          <p:cNvGrpSpPr/>
          <p:nvPr/>
        </p:nvGrpSpPr>
        <p:grpSpPr>
          <a:xfrm rot="0">
            <a:off x="15859155" y="0"/>
            <a:ext cx="1562612" cy="1673225"/>
            <a:chOff x="0" y="0"/>
            <a:chExt cx="2083482" cy="2230967"/>
          </a:xfrm>
        </p:grpSpPr>
        <p:grpSp>
          <p:nvGrpSpPr>
            <p:cNvPr name="Group 28" id="28"/>
            <p:cNvGrpSpPr/>
            <p:nvPr/>
          </p:nvGrpSpPr>
          <p:grpSpPr>
            <a:xfrm rot="0">
              <a:off x="75599" y="0"/>
              <a:ext cx="1932284" cy="2230967"/>
              <a:chOff x="0" y="0"/>
              <a:chExt cx="703982" cy="812800"/>
            </a:xfrm>
          </p:grpSpPr>
          <p:sp>
            <p:nvSpPr>
              <p:cNvPr name="Freeform 29" id="29"/>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30" id="30"/>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3</a:t>
              </a:r>
            </a:p>
          </p:txBody>
        </p:sp>
      </p:grpSp>
      <p:sp>
        <p:nvSpPr>
          <p:cNvPr name="Freeform 32" id="32"/>
          <p:cNvSpPr/>
          <p:nvPr/>
        </p:nvSpPr>
        <p:spPr>
          <a:xfrm flipH="false" flipV="false" rot="0">
            <a:off x="1263762" y="-145860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11804788" y="9258300"/>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1390722" y="3102810"/>
            <a:ext cx="6829768" cy="2784222"/>
            <a:chOff x="0" y="0"/>
            <a:chExt cx="2425653" cy="988841"/>
          </a:xfrm>
        </p:grpSpPr>
        <p:sp>
          <p:nvSpPr>
            <p:cNvPr name="Freeform 3" id="3"/>
            <p:cNvSpPr/>
            <p:nvPr/>
          </p:nvSpPr>
          <p:spPr>
            <a:xfrm flipH="false" flipV="false" rot="0">
              <a:off x="0" y="0"/>
              <a:ext cx="2425653" cy="988841"/>
            </a:xfrm>
            <a:custGeom>
              <a:avLst/>
              <a:gdLst/>
              <a:ahLst/>
              <a:cxnLst/>
              <a:rect r="r" b="b" t="t" l="l"/>
              <a:pathLst>
                <a:path h="988841" w="2425653">
                  <a:moveTo>
                    <a:pt x="57811" y="0"/>
                  </a:moveTo>
                  <a:lnTo>
                    <a:pt x="2367841" y="0"/>
                  </a:lnTo>
                  <a:cubicBezTo>
                    <a:pt x="2383174" y="0"/>
                    <a:pt x="2397878" y="6091"/>
                    <a:pt x="2408720" y="16933"/>
                  </a:cubicBezTo>
                  <a:cubicBezTo>
                    <a:pt x="2419562" y="27774"/>
                    <a:pt x="2425653" y="42479"/>
                    <a:pt x="2425653" y="57811"/>
                  </a:cubicBezTo>
                  <a:lnTo>
                    <a:pt x="2425653" y="931030"/>
                  </a:lnTo>
                  <a:cubicBezTo>
                    <a:pt x="2425653" y="962958"/>
                    <a:pt x="2399770" y="988841"/>
                    <a:pt x="2367841" y="988841"/>
                  </a:cubicBezTo>
                  <a:lnTo>
                    <a:pt x="57811" y="988841"/>
                  </a:lnTo>
                  <a:cubicBezTo>
                    <a:pt x="25883" y="988841"/>
                    <a:pt x="0" y="962958"/>
                    <a:pt x="0" y="931030"/>
                  </a:cubicBezTo>
                  <a:lnTo>
                    <a:pt x="0" y="57811"/>
                  </a:lnTo>
                  <a:cubicBezTo>
                    <a:pt x="0" y="25883"/>
                    <a:pt x="25883" y="0"/>
                    <a:pt x="57811" y="0"/>
                  </a:cubicBezTo>
                  <a:close/>
                </a:path>
              </a:pathLst>
            </a:custGeom>
            <a:solidFill>
              <a:srgbClr val="E9C7C6"/>
            </a:solidFill>
          </p:spPr>
        </p:sp>
        <p:sp>
          <p:nvSpPr>
            <p:cNvPr name="TextBox 4" id="4"/>
            <p:cNvSpPr txBox="true"/>
            <p:nvPr/>
          </p:nvSpPr>
          <p:spPr>
            <a:xfrm>
              <a:off x="0" y="-38100"/>
              <a:ext cx="2425653" cy="10269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859155" y="0"/>
            <a:ext cx="1562612" cy="1673225"/>
            <a:chOff x="0" y="0"/>
            <a:chExt cx="2083482" cy="2230967"/>
          </a:xfrm>
        </p:grpSpPr>
        <p:grpSp>
          <p:nvGrpSpPr>
            <p:cNvPr name="Group 6" id="6"/>
            <p:cNvGrpSpPr/>
            <p:nvPr/>
          </p:nvGrpSpPr>
          <p:grpSpPr>
            <a:xfrm rot="0">
              <a:off x="75599" y="0"/>
              <a:ext cx="1932284" cy="2230967"/>
              <a:chOff x="0" y="0"/>
              <a:chExt cx="703982" cy="812800"/>
            </a:xfrm>
          </p:grpSpPr>
          <p:sp>
            <p:nvSpPr>
              <p:cNvPr name="Freeform 7" id="7"/>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8" id="8"/>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10" id="10"/>
          <p:cNvSpPr/>
          <p:nvPr/>
        </p:nvSpPr>
        <p:spPr>
          <a:xfrm flipH="false" flipV="false" rot="0">
            <a:off x="-224313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9810693" y="3141146"/>
            <a:ext cx="6829768" cy="2784222"/>
            <a:chOff x="0" y="0"/>
            <a:chExt cx="2425653" cy="988841"/>
          </a:xfrm>
        </p:grpSpPr>
        <p:sp>
          <p:nvSpPr>
            <p:cNvPr name="Freeform 12" id="12"/>
            <p:cNvSpPr/>
            <p:nvPr/>
          </p:nvSpPr>
          <p:spPr>
            <a:xfrm flipH="false" flipV="false" rot="0">
              <a:off x="0" y="0"/>
              <a:ext cx="2425653" cy="988841"/>
            </a:xfrm>
            <a:custGeom>
              <a:avLst/>
              <a:gdLst/>
              <a:ahLst/>
              <a:cxnLst/>
              <a:rect r="r" b="b" t="t" l="l"/>
              <a:pathLst>
                <a:path h="988841" w="2425653">
                  <a:moveTo>
                    <a:pt x="57811" y="0"/>
                  </a:moveTo>
                  <a:lnTo>
                    <a:pt x="2367841" y="0"/>
                  </a:lnTo>
                  <a:cubicBezTo>
                    <a:pt x="2383174" y="0"/>
                    <a:pt x="2397878" y="6091"/>
                    <a:pt x="2408720" y="16933"/>
                  </a:cubicBezTo>
                  <a:cubicBezTo>
                    <a:pt x="2419562" y="27774"/>
                    <a:pt x="2425653" y="42479"/>
                    <a:pt x="2425653" y="57811"/>
                  </a:cubicBezTo>
                  <a:lnTo>
                    <a:pt x="2425653" y="931030"/>
                  </a:lnTo>
                  <a:cubicBezTo>
                    <a:pt x="2425653" y="962958"/>
                    <a:pt x="2399770" y="988841"/>
                    <a:pt x="2367841" y="988841"/>
                  </a:cubicBezTo>
                  <a:lnTo>
                    <a:pt x="57811" y="988841"/>
                  </a:lnTo>
                  <a:cubicBezTo>
                    <a:pt x="25883" y="988841"/>
                    <a:pt x="0" y="962958"/>
                    <a:pt x="0" y="931030"/>
                  </a:cubicBezTo>
                  <a:lnTo>
                    <a:pt x="0" y="57811"/>
                  </a:lnTo>
                  <a:cubicBezTo>
                    <a:pt x="0" y="25883"/>
                    <a:pt x="25883" y="0"/>
                    <a:pt x="57811" y="0"/>
                  </a:cubicBezTo>
                  <a:close/>
                </a:path>
              </a:pathLst>
            </a:custGeom>
            <a:solidFill>
              <a:srgbClr val="E9C7C6"/>
            </a:solidFill>
          </p:spPr>
        </p:sp>
        <p:sp>
          <p:nvSpPr>
            <p:cNvPr name="TextBox 13" id="13"/>
            <p:cNvSpPr txBox="true"/>
            <p:nvPr/>
          </p:nvSpPr>
          <p:spPr>
            <a:xfrm>
              <a:off x="0" y="-38100"/>
              <a:ext cx="2425653" cy="1026941"/>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5729116" y="6474078"/>
            <a:ext cx="6829768" cy="3213023"/>
            <a:chOff x="0" y="0"/>
            <a:chExt cx="2425653" cy="1141134"/>
          </a:xfrm>
        </p:grpSpPr>
        <p:sp>
          <p:nvSpPr>
            <p:cNvPr name="Freeform 15" id="15"/>
            <p:cNvSpPr/>
            <p:nvPr/>
          </p:nvSpPr>
          <p:spPr>
            <a:xfrm flipH="false" flipV="false" rot="0">
              <a:off x="0" y="0"/>
              <a:ext cx="2425653" cy="1141134"/>
            </a:xfrm>
            <a:custGeom>
              <a:avLst/>
              <a:gdLst/>
              <a:ahLst/>
              <a:cxnLst/>
              <a:rect r="r" b="b" t="t" l="l"/>
              <a:pathLst>
                <a:path h="1141134" w="2425653">
                  <a:moveTo>
                    <a:pt x="57811" y="0"/>
                  </a:moveTo>
                  <a:lnTo>
                    <a:pt x="2367841" y="0"/>
                  </a:lnTo>
                  <a:cubicBezTo>
                    <a:pt x="2383174" y="0"/>
                    <a:pt x="2397878" y="6091"/>
                    <a:pt x="2408720" y="16933"/>
                  </a:cubicBezTo>
                  <a:cubicBezTo>
                    <a:pt x="2419562" y="27774"/>
                    <a:pt x="2425653" y="42479"/>
                    <a:pt x="2425653" y="57811"/>
                  </a:cubicBezTo>
                  <a:lnTo>
                    <a:pt x="2425653" y="1083322"/>
                  </a:lnTo>
                  <a:cubicBezTo>
                    <a:pt x="2425653" y="1115251"/>
                    <a:pt x="2399770" y="1141134"/>
                    <a:pt x="2367841" y="1141134"/>
                  </a:cubicBezTo>
                  <a:lnTo>
                    <a:pt x="57811" y="1141134"/>
                  </a:lnTo>
                  <a:cubicBezTo>
                    <a:pt x="25883" y="1141134"/>
                    <a:pt x="0" y="1115251"/>
                    <a:pt x="0" y="1083322"/>
                  </a:cubicBezTo>
                  <a:lnTo>
                    <a:pt x="0" y="57811"/>
                  </a:lnTo>
                  <a:cubicBezTo>
                    <a:pt x="0" y="25883"/>
                    <a:pt x="25883" y="0"/>
                    <a:pt x="57811" y="0"/>
                  </a:cubicBezTo>
                  <a:close/>
                </a:path>
              </a:pathLst>
            </a:custGeom>
            <a:solidFill>
              <a:srgbClr val="E9C7C6"/>
            </a:solidFill>
          </p:spPr>
        </p:sp>
        <p:sp>
          <p:nvSpPr>
            <p:cNvPr name="TextBox 16" id="16"/>
            <p:cNvSpPr txBox="true"/>
            <p:nvPr/>
          </p:nvSpPr>
          <p:spPr>
            <a:xfrm>
              <a:off x="0" y="-38100"/>
              <a:ext cx="2425653" cy="117923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554844" y="3265679"/>
            <a:ext cx="894471" cy="89447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01</a:t>
              </a:r>
            </a:p>
          </p:txBody>
        </p:sp>
      </p:grpSp>
      <p:sp>
        <p:nvSpPr>
          <p:cNvPr name="TextBox 20" id="20"/>
          <p:cNvSpPr txBox="true"/>
          <p:nvPr/>
        </p:nvSpPr>
        <p:spPr>
          <a:xfrm rot="0">
            <a:off x="2449315" y="4000112"/>
            <a:ext cx="5344699" cy="2002313"/>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c</a:t>
            </a:r>
            <a:r>
              <a:rPr lang="en-US" sz="2298">
                <a:solidFill>
                  <a:srgbClr val="000000"/>
                </a:solidFill>
                <a:latin typeface="Alatsi"/>
                <a:ea typeface="Alatsi"/>
                <a:cs typeface="Alatsi"/>
                <a:sym typeface="Alatsi"/>
              </a:rPr>
              <a:t>d – change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pwd – Display the current directory path.</a:t>
            </a:r>
          </a:p>
          <a:p>
            <a:pPr algn="l" marL="496324" indent="-248162" lvl="1">
              <a:lnSpc>
                <a:spcPts val="3218"/>
              </a:lnSpc>
              <a:buFont typeface="Arial"/>
              <a:buChar char="•"/>
            </a:pPr>
            <a:r>
              <a:rPr lang="en-US" sz="2298">
                <a:solidFill>
                  <a:srgbClr val="000000"/>
                </a:solidFill>
                <a:latin typeface="Alatsi"/>
                <a:ea typeface="Alatsi"/>
                <a:cs typeface="Alatsi"/>
                <a:sym typeface="Alatsi"/>
              </a:rPr>
              <a:t>ls/dir – Show files and subdirectories.</a:t>
            </a:r>
          </a:p>
          <a:p>
            <a:pPr algn="l">
              <a:lnSpc>
                <a:spcPts val="3218"/>
              </a:lnSpc>
            </a:pPr>
          </a:p>
        </p:txBody>
      </p:sp>
      <p:sp>
        <p:nvSpPr>
          <p:cNvPr name="TextBox 21" id="21"/>
          <p:cNvSpPr txBox="true"/>
          <p:nvPr/>
        </p:nvSpPr>
        <p:spPr>
          <a:xfrm rot="0">
            <a:off x="2644171" y="3362261"/>
            <a:ext cx="5149843"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 Navigating the File System</a:t>
            </a:r>
          </a:p>
        </p:txBody>
      </p:sp>
      <p:sp>
        <p:nvSpPr>
          <p:cNvPr name="TextBox 22" id="22"/>
          <p:cNvSpPr txBox="true"/>
          <p:nvPr/>
        </p:nvSpPr>
        <p:spPr>
          <a:xfrm rot="0">
            <a:off x="1028700" y="866775"/>
            <a:ext cx="16230600" cy="1410969"/>
          </a:xfrm>
          <a:prstGeom prst="rect">
            <a:avLst/>
          </a:prstGeom>
        </p:spPr>
        <p:txBody>
          <a:bodyPr anchor="t" rtlCol="false" tIns="0" lIns="0" bIns="0" rIns="0">
            <a:spAutoFit/>
          </a:bodyPr>
          <a:lstStyle/>
          <a:p>
            <a:pPr algn="ctr">
              <a:lnSpc>
                <a:spcPts val="11480"/>
              </a:lnSpc>
            </a:pPr>
            <a:r>
              <a:rPr lang="en-US" sz="8200">
                <a:solidFill>
                  <a:srgbClr val="000000"/>
                </a:solidFill>
                <a:latin typeface="Alatsi"/>
                <a:ea typeface="Alatsi"/>
                <a:cs typeface="Alatsi"/>
                <a:sym typeface="Alatsi"/>
              </a:rPr>
              <a:t>DIRECTORY NAVIGATION IN CLI</a:t>
            </a:r>
          </a:p>
        </p:txBody>
      </p:sp>
      <p:sp>
        <p:nvSpPr>
          <p:cNvPr name="TextBox 23" id="23"/>
          <p:cNvSpPr txBox="true"/>
          <p:nvPr/>
        </p:nvSpPr>
        <p:spPr>
          <a:xfrm rot="0">
            <a:off x="10897059" y="4000112"/>
            <a:ext cx="5344699" cy="1599697"/>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mkdi</a:t>
            </a:r>
            <a:r>
              <a:rPr lang="en-US" sz="2298">
                <a:solidFill>
                  <a:srgbClr val="000000"/>
                </a:solidFill>
                <a:latin typeface="Alatsi"/>
                <a:ea typeface="Alatsi"/>
                <a:cs typeface="Alatsi"/>
                <a:sym typeface="Alatsi"/>
              </a:rPr>
              <a:t>r - Create a new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rmdir - Delete an empty directory.</a:t>
            </a:r>
          </a:p>
          <a:p>
            <a:pPr algn="l" marL="496324" indent="-248162" lvl="1">
              <a:lnSpc>
                <a:spcPts val="3218"/>
              </a:lnSpc>
              <a:buFont typeface="Arial"/>
              <a:buChar char="•"/>
            </a:pPr>
            <a:r>
              <a:rPr lang="en-US" sz="2298">
                <a:solidFill>
                  <a:srgbClr val="000000"/>
                </a:solidFill>
                <a:latin typeface="Alatsi"/>
                <a:ea typeface="Alatsi"/>
                <a:cs typeface="Alatsi"/>
                <a:sym typeface="Alatsi"/>
              </a:rPr>
              <a:t>rm - Delete a directory and its files.</a:t>
            </a:r>
          </a:p>
          <a:p>
            <a:pPr algn="l">
              <a:lnSpc>
                <a:spcPts val="3218"/>
              </a:lnSpc>
            </a:pPr>
          </a:p>
        </p:txBody>
      </p:sp>
      <p:sp>
        <p:nvSpPr>
          <p:cNvPr name="TextBox 24" id="24"/>
          <p:cNvSpPr txBox="true"/>
          <p:nvPr/>
        </p:nvSpPr>
        <p:spPr>
          <a:xfrm rot="0">
            <a:off x="11087559" y="3362261"/>
            <a:ext cx="5372472"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 Creating and Deleting Folders</a:t>
            </a:r>
          </a:p>
        </p:txBody>
      </p:sp>
      <p:sp>
        <p:nvSpPr>
          <p:cNvPr name="TextBox 25" id="25"/>
          <p:cNvSpPr txBox="true"/>
          <p:nvPr/>
        </p:nvSpPr>
        <p:spPr>
          <a:xfrm rot="0">
            <a:off x="6787709" y="7374297"/>
            <a:ext cx="5344699" cy="2404929"/>
          </a:xfrm>
          <a:prstGeom prst="rect">
            <a:avLst/>
          </a:prstGeom>
        </p:spPr>
        <p:txBody>
          <a:bodyPr anchor="t" rtlCol="false" tIns="0" lIns="0" bIns="0" rIns="0">
            <a:spAutoFit/>
          </a:bodyPr>
          <a:lstStyle/>
          <a:p>
            <a:pPr algn="l" marL="496324" indent="-248162" lvl="1">
              <a:lnSpc>
                <a:spcPts val="3218"/>
              </a:lnSpc>
              <a:buFont typeface="Arial"/>
              <a:buChar char="•"/>
            </a:pPr>
            <a:r>
              <a:rPr lang="en-US" sz="2298">
                <a:solidFill>
                  <a:srgbClr val="000000"/>
                </a:solidFill>
                <a:latin typeface="Alatsi"/>
                <a:ea typeface="Alatsi"/>
                <a:cs typeface="Alatsi"/>
                <a:sym typeface="Alatsi"/>
              </a:rPr>
              <a:t>t</a:t>
            </a:r>
            <a:r>
              <a:rPr lang="en-US" sz="2298">
                <a:solidFill>
                  <a:srgbClr val="000000"/>
                </a:solidFill>
                <a:latin typeface="Alatsi"/>
                <a:ea typeface="Alatsi"/>
                <a:cs typeface="Alatsi"/>
                <a:sym typeface="Alatsi"/>
              </a:rPr>
              <a:t>ouch (Linux) / echo &gt; file.txt (Windows) – create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rm / del – delete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mv – move or rename a file.</a:t>
            </a:r>
          </a:p>
          <a:p>
            <a:pPr algn="l" marL="496324" indent="-248162" lvl="1">
              <a:lnSpc>
                <a:spcPts val="3218"/>
              </a:lnSpc>
              <a:buFont typeface="Arial"/>
              <a:buChar char="•"/>
            </a:pPr>
            <a:r>
              <a:rPr lang="en-US" sz="2298">
                <a:solidFill>
                  <a:srgbClr val="000000"/>
                </a:solidFill>
                <a:latin typeface="Alatsi"/>
                <a:ea typeface="Alatsi"/>
                <a:cs typeface="Alatsi"/>
                <a:sym typeface="Alatsi"/>
              </a:rPr>
              <a:t>cp – copy files and directories.</a:t>
            </a:r>
          </a:p>
          <a:p>
            <a:pPr algn="l">
              <a:lnSpc>
                <a:spcPts val="3218"/>
              </a:lnSpc>
            </a:pPr>
          </a:p>
        </p:txBody>
      </p:sp>
      <p:sp>
        <p:nvSpPr>
          <p:cNvPr name="TextBox 26" id="26"/>
          <p:cNvSpPr txBox="true"/>
          <p:nvPr/>
        </p:nvSpPr>
        <p:spPr>
          <a:xfrm rot="0">
            <a:off x="7127736" y="6765021"/>
            <a:ext cx="3769323" cy="504501"/>
          </a:xfrm>
          <a:prstGeom prst="rect">
            <a:avLst/>
          </a:prstGeom>
        </p:spPr>
        <p:txBody>
          <a:bodyPr anchor="t" rtlCol="false" tIns="0" lIns="0" bIns="0" rIns="0">
            <a:spAutoFit/>
          </a:bodyPr>
          <a:lstStyle/>
          <a:p>
            <a:pPr algn="l">
              <a:lnSpc>
                <a:spcPts val="4152"/>
              </a:lnSpc>
            </a:pPr>
            <a:r>
              <a:rPr lang="en-US" sz="2966">
                <a:solidFill>
                  <a:srgbClr val="000000"/>
                </a:solidFill>
                <a:latin typeface="Alatsi"/>
                <a:ea typeface="Alatsi"/>
                <a:cs typeface="Alatsi"/>
                <a:sym typeface="Alatsi"/>
              </a:rPr>
              <a:t>Working with Files</a:t>
            </a:r>
          </a:p>
        </p:txBody>
      </p:sp>
      <p:grpSp>
        <p:nvGrpSpPr>
          <p:cNvPr name="Group 27" id="27"/>
          <p:cNvGrpSpPr/>
          <p:nvPr/>
        </p:nvGrpSpPr>
        <p:grpSpPr>
          <a:xfrm rot="0">
            <a:off x="10002588" y="3265679"/>
            <a:ext cx="894471" cy="894471"/>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29" id="29"/>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02</a:t>
              </a:r>
            </a:p>
          </p:txBody>
        </p:sp>
      </p:grpSp>
      <p:grpSp>
        <p:nvGrpSpPr>
          <p:cNvPr name="Group 30" id="30"/>
          <p:cNvGrpSpPr/>
          <p:nvPr/>
        </p:nvGrpSpPr>
        <p:grpSpPr>
          <a:xfrm rot="0">
            <a:off x="5893238" y="6598611"/>
            <a:ext cx="894471" cy="89447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6F3EB"/>
            </a:solidFill>
          </p:spPr>
        </p:sp>
        <p:sp>
          <p:nvSpPr>
            <p:cNvPr name="TextBox 32" id="32"/>
            <p:cNvSpPr txBox="true"/>
            <p:nvPr/>
          </p:nvSpPr>
          <p:spPr>
            <a:xfrm>
              <a:off x="76200" y="28575"/>
              <a:ext cx="660400" cy="708025"/>
            </a:xfrm>
            <a:prstGeom prst="rect">
              <a:avLst/>
            </a:prstGeom>
          </p:spPr>
          <p:txBody>
            <a:bodyPr anchor="ctr" rtlCol="false" tIns="50800" lIns="50800" bIns="50800" rIns="50800"/>
            <a:lstStyle/>
            <a:p>
              <a:pPr algn="ctr">
                <a:lnSpc>
                  <a:spcPts val="3359"/>
                </a:lnSpc>
              </a:pPr>
              <a:r>
                <a:rPr lang="en-US" b="true" sz="2399">
                  <a:solidFill>
                    <a:srgbClr val="000000"/>
                  </a:solidFill>
                  <a:latin typeface="Abhaya Libre Bold"/>
                  <a:ea typeface="Abhaya Libre Bold"/>
                  <a:cs typeface="Abhaya Libre Bold"/>
                  <a:sym typeface="Abhaya Libre Bold"/>
                </a:rPr>
                <a:t>03</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0" y="9258300"/>
            <a:ext cx="18288000" cy="0"/>
          </a:xfrm>
          <a:prstGeom prst="line">
            <a:avLst/>
          </a:prstGeom>
          <a:ln cap="flat" w="114300">
            <a:solidFill>
              <a:srgbClr val="9FC3D0"/>
            </a:solidFill>
            <a:prstDash val="solid"/>
            <a:headEnd type="none" len="sm" w="sm"/>
            <a:tailEnd type="none" len="sm" w="sm"/>
          </a:ln>
        </p:spPr>
      </p:sp>
      <p:sp>
        <p:nvSpPr>
          <p:cNvPr name="Freeform 3" id="3"/>
          <p:cNvSpPr/>
          <p:nvPr/>
        </p:nvSpPr>
        <p:spPr>
          <a:xfrm flipH="false" flipV="false" rot="0">
            <a:off x="12982861" y="5933231"/>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772405" y="202263"/>
            <a:ext cx="8399725" cy="8399691"/>
            <a:chOff x="0" y="0"/>
            <a:chExt cx="6350025" cy="6350000"/>
          </a:xfrm>
        </p:grpSpPr>
        <p:sp>
          <p:nvSpPr>
            <p:cNvPr name="Freeform 5" id="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4"/>
              <a:stretch>
                <a:fillRect l="-1032" t="0" r="-1032" b="0"/>
              </a:stretch>
            </a:blipFill>
          </p:spPr>
        </p:sp>
      </p:grpSp>
      <p:sp>
        <p:nvSpPr>
          <p:cNvPr name="Freeform 6" id="6"/>
          <p:cNvSpPr/>
          <p:nvPr/>
        </p:nvSpPr>
        <p:spPr>
          <a:xfrm flipH="false" flipV="false" rot="0">
            <a:off x="-3482681" y="-210192"/>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671361" y="465731"/>
            <a:ext cx="7503871"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PRACTICAL TASK</a:t>
            </a:r>
          </a:p>
        </p:txBody>
      </p:sp>
      <p:sp>
        <p:nvSpPr>
          <p:cNvPr name="TextBox 8" id="8"/>
          <p:cNvSpPr txBox="true"/>
          <p:nvPr/>
        </p:nvSpPr>
        <p:spPr>
          <a:xfrm rot="0">
            <a:off x="671361" y="2087135"/>
            <a:ext cx="8091982" cy="6876913"/>
          </a:xfrm>
          <a:prstGeom prst="rect">
            <a:avLst/>
          </a:prstGeom>
        </p:spPr>
        <p:txBody>
          <a:bodyPr anchor="t" rtlCol="false" tIns="0" lIns="0" bIns="0" rIns="0">
            <a:spAutoFit/>
          </a:bodyPr>
          <a:lstStyle/>
          <a:p>
            <a:pPr algn="l">
              <a:lnSpc>
                <a:spcPts val="4732"/>
              </a:lnSpc>
            </a:pPr>
            <a:r>
              <a:rPr lang="en-US" sz="3380">
                <a:solidFill>
                  <a:srgbClr val="000000"/>
                </a:solidFill>
                <a:latin typeface="Alatsi"/>
                <a:ea typeface="Alatsi"/>
                <a:cs typeface="Alatsi"/>
                <a:sym typeface="Alatsi"/>
              </a:rPr>
              <a:t>This task provides hands-on experience with basic command-line operations, which are essential for file and directory management. By completing these steps, users will:</a:t>
            </a:r>
          </a:p>
          <a:p>
            <a:pPr algn="l">
              <a:lnSpc>
                <a:spcPts val="2352"/>
              </a:lnSpc>
            </a:pPr>
          </a:p>
          <a:p>
            <a:pPr algn="l" marL="729830" indent="-364915" lvl="1">
              <a:lnSpc>
                <a:spcPts val="4732"/>
              </a:lnSpc>
              <a:buFont typeface="Arial"/>
              <a:buChar char="•"/>
            </a:pPr>
            <a:r>
              <a:rPr lang="en-US" sz="3380">
                <a:solidFill>
                  <a:srgbClr val="000000"/>
                </a:solidFill>
                <a:latin typeface="Alatsi"/>
                <a:ea typeface="Alatsi"/>
                <a:cs typeface="Alatsi"/>
                <a:sym typeface="Alatsi"/>
              </a:rPr>
              <a:t>Learn how to navigate the file system using CLI commands.</a:t>
            </a:r>
          </a:p>
          <a:p>
            <a:pPr algn="l" marL="729830" indent="-364915" lvl="1">
              <a:lnSpc>
                <a:spcPts val="4732"/>
              </a:lnSpc>
              <a:buFont typeface="Arial"/>
              <a:buChar char="•"/>
            </a:pPr>
            <a:r>
              <a:rPr lang="en-US" sz="3380">
                <a:solidFill>
                  <a:srgbClr val="000000"/>
                </a:solidFill>
                <a:latin typeface="Alatsi"/>
                <a:ea typeface="Alatsi"/>
                <a:cs typeface="Alatsi"/>
                <a:sym typeface="Alatsi"/>
              </a:rPr>
              <a:t>Create and manage directories and files.</a:t>
            </a:r>
          </a:p>
          <a:p>
            <a:pPr algn="l" marL="729830" indent="-364915" lvl="1">
              <a:lnSpc>
                <a:spcPts val="4732"/>
              </a:lnSpc>
              <a:buFont typeface="Arial"/>
              <a:buChar char="•"/>
            </a:pPr>
            <a:r>
              <a:rPr lang="en-US" sz="3380">
                <a:solidFill>
                  <a:srgbClr val="000000"/>
                </a:solidFill>
                <a:latin typeface="Alatsi"/>
                <a:ea typeface="Alatsi"/>
                <a:cs typeface="Alatsi"/>
                <a:sym typeface="Alatsi"/>
              </a:rPr>
              <a:t>Perform file operations such as moving and deleting files.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3918390" y="866775"/>
            <a:ext cx="1045121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PROBLEM</a:t>
            </a:r>
          </a:p>
        </p:txBody>
      </p:sp>
      <p:grpSp>
        <p:nvGrpSpPr>
          <p:cNvPr name="Group 3" id="3"/>
          <p:cNvGrpSpPr/>
          <p:nvPr/>
        </p:nvGrpSpPr>
        <p:grpSpPr>
          <a:xfrm rot="0">
            <a:off x="9673194" y="3268672"/>
            <a:ext cx="6651535" cy="2465844"/>
            <a:chOff x="0" y="0"/>
            <a:chExt cx="8868713" cy="3287792"/>
          </a:xfrm>
        </p:grpSpPr>
        <p:grpSp>
          <p:nvGrpSpPr>
            <p:cNvPr name="Group 4" id="4"/>
            <p:cNvGrpSpPr/>
            <p:nvPr/>
          </p:nvGrpSpPr>
          <p:grpSpPr>
            <a:xfrm rot="0">
              <a:off x="0" y="0"/>
              <a:ext cx="8868713" cy="3287792"/>
              <a:chOff x="0" y="0"/>
              <a:chExt cx="1751844" cy="649440"/>
            </a:xfrm>
          </p:grpSpPr>
          <p:sp>
            <p:nvSpPr>
              <p:cNvPr name="Freeform 5" id="5"/>
              <p:cNvSpPr/>
              <p:nvPr/>
            </p:nvSpPr>
            <p:spPr>
              <a:xfrm flipH="false" flipV="false" rot="0">
                <a:off x="0" y="0"/>
                <a:ext cx="1751844" cy="649440"/>
              </a:xfrm>
              <a:custGeom>
                <a:avLst/>
                <a:gdLst/>
                <a:ahLst/>
                <a:cxnLst/>
                <a:rect r="r" b="b" t="t" l="l"/>
                <a:pathLst>
                  <a:path h="649440" w="1751844">
                    <a:moveTo>
                      <a:pt x="59360" y="0"/>
                    </a:moveTo>
                    <a:lnTo>
                      <a:pt x="1692484" y="0"/>
                    </a:lnTo>
                    <a:cubicBezTo>
                      <a:pt x="1725268" y="0"/>
                      <a:pt x="1751844" y="26577"/>
                      <a:pt x="1751844" y="59360"/>
                    </a:cubicBezTo>
                    <a:lnTo>
                      <a:pt x="1751844" y="590080"/>
                    </a:lnTo>
                    <a:cubicBezTo>
                      <a:pt x="1751844" y="622864"/>
                      <a:pt x="1725268" y="649440"/>
                      <a:pt x="1692484" y="649440"/>
                    </a:cubicBezTo>
                    <a:lnTo>
                      <a:pt x="59360" y="649440"/>
                    </a:lnTo>
                    <a:cubicBezTo>
                      <a:pt x="26577" y="649440"/>
                      <a:pt x="0" y="622864"/>
                      <a:pt x="0" y="590080"/>
                    </a:cubicBezTo>
                    <a:lnTo>
                      <a:pt x="0" y="59360"/>
                    </a:lnTo>
                    <a:cubicBezTo>
                      <a:pt x="0" y="26577"/>
                      <a:pt x="26577" y="0"/>
                      <a:pt x="59360" y="0"/>
                    </a:cubicBezTo>
                    <a:close/>
                  </a:path>
                </a:pathLst>
              </a:custGeom>
              <a:solidFill>
                <a:srgbClr val="E9C7C6"/>
              </a:solidFill>
            </p:spPr>
          </p:sp>
          <p:sp>
            <p:nvSpPr>
              <p:cNvPr name="TextBox 6" id="6"/>
              <p:cNvSpPr txBox="true"/>
              <p:nvPr/>
            </p:nvSpPr>
            <p:spPr>
              <a:xfrm>
                <a:off x="0" y="-38100"/>
                <a:ext cx="1751844" cy="687540"/>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695604" y="133350"/>
              <a:ext cx="7735510" cy="2781465"/>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The flash drive was improperly formatted, and some files (e.g., thumb.db) could not be deleted manually.</a:t>
              </a:r>
            </a:p>
          </p:txBody>
        </p:sp>
      </p:grpSp>
      <p:sp>
        <p:nvSpPr>
          <p:cNvPr name="TextBox 8" id="8"/>
          <p:cNvSpPr txBox="true"/>
          <p:nvPr/>
        </p:nvSpPr>
        <p:spPr>
          <a:xfrm rot="0">
            <a:off x="9550637" y="2620338"/>
            <a:ext cx="4182217"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First Problem</a:t>
            </a:r>
          </a:p>
        </p:txBody>
      </p:sp>
      <p:sp>
        <p:nvSpPr>
          <p:cNvPr name="TextBox 9" id="9"/>
          <p:cNvSpPr txBox="true"/>
          <p:nvPr/>
        </p:nvSpPr>
        <p:spPr>
          <a:xfrm rot="0">
            <a:off x="2452253" y="2883406"/>
            <a:ext cx="6691747" cy="5203628"/>
          </a:xfrm>
          <a:prstGeom prst="rect">
            <a:avLst/>
          </a:prstGeom>
        </p:spPr>
        <p:txBody>
          <a:bodyPr anchor="t" rtlCol="false" tIns="0" lIns="0" bIns="0" rIns="0">
            <a:spAutoFit/>
          </a:bodyPr>
          <a:lstStyle/>
          <a:p>
            <a:pPr algn="l">
              <a:lnSpc>
                <a:spcPts val="5192"/>
              </a:lnSpc>
            </a:pPr>
            <a:r>
              <a:rPr lang="en-US" sz="3709">
                <a:solidFill>
                  <a:srgbClr val="000000"/>
                </a:solidFill>
                <a:latin typeface="Alatsi"/>
                <a:ea typeface="Alatsi"/>
                <a:cs typeface="Alatsi"/>
                <a:sym typeface="Alatsi"/>
              </a:rPr>
              <a:t>Issue involved a Kingston USB flash drive, which became unreadable after incorrect formatting and file deletions. These challenges required troubleshooting and step-by-step solutions to restore functionality.</a:t>
            </a:r>
          </a:p>
        </p:txBody>
      </p:sp>
      <p:grpSp>
        <p:nvGrpSpPr>
          <p:cNvPr name="Group 10" id="10"/>
          <p:cNvGrpSpPr/>
          <p:nvPr/>
        </p:nvGrpSpPr>
        <p:grpSpPr>
          <a:xfrm rot="0">
            <a:off x="9673194" y="6685437"/>
            <a:ext cx="6651535" cy="2995673"/>
            <a:chOff x="0" y="0"/>
            <a:chExt cx="8868713" cy="3994230"/>
          </a:xfrm>
        </p:grpSpPr>
        <p:grpSp>
          <p:nvGrpSpPr>
            <p:cNvPr name="Group 11" id="11"/>
            <p:cNvGrpSpPr/>
            <p:nvPr/>
          </p:nvGrpSpPr>
          <p:grpSpPr>
            <a:xfrm rot="0">
              <a:off x="0" y="0"/>
              <a:ext cx="8868713" cy="3994230"/>
              <a:chOff x="0" y="0"/>
              <a:chExt cx="1751844" cy="788984"/>
            </a:xfrm>
          </p:grpSpPr>
          <p:sp>
            <p:nvSpPr>
              <p:cNvPr name="Freeform 12" id="12"/>
              <p:cNvSpPr/>
              <p:nvPr/>
            </p:nvSpPr>
            <p:spPr>
              <a:xfrm flipH="false" flipV="false" rot="0">
                <a:off x="0" y="0"/>
                <a:ext cx="1751844" cy="788984"/>
              </a:xfrm>
              <a:custGeom>
                <a:avLst/>
                <a:gdLst/>
                <a:ahLst/>
                <a:cxnLst/>
                <a:rect r="r" b="b" t="t" l="l"/>
                <a:pathLst>
                  <a:path h="788984" w="1751844">
                    <a:moveTo>
                      <a:pt x="59360" y="0"/>
                    </a:moveTo>
                    <a:lnTo>
                      <a:pt x="1692484" y="0"/>
                    </a:lnTo>
                    <a:cubicBezTo>
                      <a:pt x="1725268" y="0"/>
                      <a:pt x="1751844" y="26577"/>
                      <a:pt x="1751844" y="59360"/>
                    </a:cubicBezTo>
                    <a:lnTo>
                      <a:pt x="1751844" y="729623"/>
                    </a:lnTo>
                    <a:cubicBezTo>
                      <a:pt x="1751844" y="762407"/>
                      <a:pt x="1725268" y="788984"/>
                      <a:pt x="1692484" y="788984"/>
                    </a:cubicBezTo>
                    <a:lnTo>
                      <a:pt x="59360" y="788984"/>
                    </a:lnTo>
                    <a:cubicBezTo>
                      <a:pt x="26577" y="788984"/>
                      <a:pt x="0" y="762407"/>
                      <a:pt x="0" y="729623"/>
                    </a:cubicBezTo>
                    <a:lnTo>
                      <a:pt x="0" y="59360"/>
                    </a:lnTo>
                    <a:cubicBezTo>
                      <a:pt x="0" y="26577"/>
                      <a:pt x="26577" y="0"/>
                      <a:pt x="59360" y="0"/>
                    </a:cubicBezTo>
                    <a:close/>
                  </a:path>
                </a:pathLst>
              </a:custGeom>
              <a:solidFill>
                <a:srgbClr val="E9C7C6"/>
              </a:solidFill>
            </p:spPr>
          </p:sp>
          <p:sp>
            <p:nvSpPr>
              <p:cNvPr name="TextBox 13" id="13"/>
              <p:cNvSpPr txBox="true"/>
              <p:nvPr/>
            </p:nvSpPr>
            <p:spPr>
              <a:xfrm>
                <a:off x="0" y="-38100"/>
                <a:ext cx="1751844" cy="82708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95604" y="133350"/>
              <a:ext cx="7735510" cy="3487903"/>
            </a:xfrm>
            <a:prstGeom prst="rect">
              <a:avLst/>
            </a:prstGeom>
          </p:spPr>
          <p:txBody>
            <a:bodyPr anchor="t" rtlCol="false" tIns="0" lIns="0" bIns="0" rIns="0">
              <a:spAutoFit/>
            </a:bodyPr>
            <a:lstStyle/>
            <a:p>
              <a:pPr algn="l">
                <a:lnSpc>
                  <a:spcPts val="4193"/>
                </a:lnSpc>
              </a:pPr>
              <a:r>
                <a:rPr lang="en-US" sz="2995">
                  <a:solidFill>
                    <a:srgbClr val="000000"/>
                  </a:solidFill>
                  <a:latin typeface="Alatsi"/>
                  <a:ea typeface="Alatsi"/>
                  <a:cs typeface="Alatsi"/>
                  <a:sym typeface="Alatsi"/>
                </a:rPr>
                <a:t>After formatting, the USB drive became unreadable on the new computer, displaying the error: "The file or directory is corrupted and unreadable."</a:t>
              </a:r>
            </a:p>
          </p:txBody>
        </p:sp>
      </p:grpSp>
      <p:sp>
        <p:nvSpPr>
          <p:cNvPr name="TextBox 15" id="15"/>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TextBox 16" id="16"/>
          <p:cNvSpPr txBox="true"/>
          <p:nvPr/>
        </p:nvSpPr>
        <p:spPr>
          <a:xfrm rot="0">
            <a:off x="9550637" y="5986928"/>
            <a:ext cx="5276728" cy="670833"/>
          </a:xfrm>
          <a:prstGeom prst="rect">
            <a:avLst/>
          </a:prstGeom>
        </p:spPr>
        <p:txBody>
          <a:bodyPr anchor="t" rtlCol="false" tIns="0" lIns="0" bIns="0" rIns="0">
            <a:spAutoFit/>
          </a:bodyPr>
          <a:lstStyle/>
          <a:p>
            <a:pPr algn="l">
              <a:lnSpc>
                <a:spcPts val="5487"/>
              </a:lnSpc>
            </a:pPr>
            <a:r>
              <a:rPr lang="en-US" sz="3919">
                <a:solidFill>
                  <a:srgbClr val="000000"/>
                </a:solidFill>
                <a:latin typeface="Alatsi"/>
                <a:ea typeface="Alatsi"/>
                <a:cs typeface="Alatsi"/>
                <a:sym typeface="Alatsi"/>
              </a:rPr>
              <a:t>Second Problem</a:t>
            </a:r>
          </a:p>
        </p:txBody>
      </p:sp>
      <p:sp>
        <p:nvSpPr>
          <p:cNvPr name="AutoShape 17" id="17"/>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sp>
        <p:nvSpPr>
          <p:cNvPr name="AutoShape 18" id="18"/>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grpSp>
        <p:nvGrpSpPr>
          <p:cNvPr name="Group 19" id="19"/>
          <p:cNvGrpSpPr/>
          <p:nvPr/>
        </p:nvGrpSpPr>
        <p:grpSpPr>
          <a:xfrm rot="0">
            <a:off x="15859155" y="0"/>
            <a:ext cx="1562612" cy="1673225"/>
            <a:chOff x="0" y="0"/>
            <a:chExt cx="2083482" cy="2230967"/>
          </a:xfrm>
        </p:grpSpPr>
        <p:grpSp>
          <p:nvGrpSpPr>
            <p:cNvPr name="Group 20" id="20"/>
            <p:cNvGrpSpPr/>
            <p:nvPr/>
          </p:nvGrpSpPr>
          <p:grpSpPr>
            <a:xfrm rot="0">
              <a:off x="75599" y="0"/>
              <a:ext cx="1932284" cy="2230967"/>
              <a:chOff x="0" y="0"/>
              <a:chExt cx="703982" cy="812800"/>
            </a:xfrm>
          </p:grpSpPr>
          <p:sp>
            <p:nvSpPr>
              <p:cNvPr name="Freeform 21" id="21"/>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22" id="22"/>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4</a:t>
              </a:r>
            </a:p>
          </p:txBody>
        </p:sp>
      </p:grpSp>
      <p:sp>
        <p:nvSpPr>
          <p:cNvPr name="Freeform 24" id="24"/>
          <p:cNvSpPr/>
          <p:nvPr/>
        </p:nvSpPr>
        <p:spPr>
          <a:xfrm flipH="false" flipV="false" rot="0">
            <a:off x="7512165" y="-1553858"/>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892058" y="9048108"/>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9697545" y="8788169"/>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392870" y="695085"/>
            <a:ext cx="7202213" cy="8896830"/>
          </a:xfrm>
          <a:custGeom>
            <a:avLst/>
            <a:gdLst/>
            <a:ahLst/>
            <a:cxnLst/>
            <a:rect r="r" b="b" t="t" l="l"/>
            <a:pathLst>
              <a:path h="8896830" w="7202213">
                <a:moveTo>
                  <a:pt x="0" y="0"/>
                </a:moveTo>
                <a:lnTo>
                  <a:pt x="7202214" y="0"/>
                </a:lnTo>
                <a:lnTo>
                  <a:pt x="7202214" y="8896830"/>
                </a:lnTo>
                <a:lnTo>
                  <a:pt x="0" y="8896830"/>
                </a:lnTo>
                <a:lnTo>
                  <a:pt x="0" y="0"/>
                </a:lnTo>
                <a:close/>
              </a:path>
            </a:pathLst>
          </a:custGeom>
          <a:blipFill>
            <a:blip r:embed="rId4"/>
            <a:stretch>
              <a:fillRect l="-1953" t="0" r="0" b="-17927"/>
            </a:stretch>
          </a:blipFill>
        </p:spPr>
      </p:sp>
      <p:sp>
        <p:nvSpPr>
          <p:cNvPr name="TextBox 4" id="4"/>
          <p:cNvSpPr txBox="true"/>
          <p:nvPr/>
        </p:nvSpPr>
        <p:spPr>
          <a:xfrm rot="0">
            <a:off x="1852219" y="674688"/>
            <a:ext cx="7471465"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MY EXPERIENCE</a:t>
            </a:r>
          </a:p>
        </p:txBody>
      </p:sp>
      <p:grpSp>
        <p:nvGrpSpPr>
          <p:cNvPr name="Group 5" id="5"/>
          <p:cNvGrpSpPr/>
          <p:nvPr/>
        </p:nvGrpSpPr>
        <p:grpSpPr>
          <a:xfrm rot="0">
            <a:off x="627362" y="0"/>
            <a:ext cx="937061" cy="10287000"/>
            <a:chOff x="0" y="0"/>
            <a:chExt cx="246798" cy="2709333"/>
          </a:xfrm>
        </p:grpSpPr>
        <p:sp>
          <p:nvSpPr>
            <p:cNvPr name="Freeform 6" id="6"/>
            <p:cNvSpPr/>
            <p:nvPr/>
          </p:nvSpPr>
          <p:spPr>
            <a:xfrm flipH="false" flipV="false" rot="0">
              <a:off x="0" y="0"/>
              <a:ext cx="246798" cy="2709333"/>
            </a:xfrm>
            <a:custGeom>
              <a:avLst/>
              <a:gdLst/>
              <a:ahLst/>
              <a:cxnLst/>
              <a:rect r="r" b="b" t="t" l="l"/>
              <a:pathLst>
                <a:path h="2709333" w="246798">
                  <a:moveTo>
                    <a:pt x="0" y="0"/>
                  </a:moveTo>
                  <a:lnTo>
                    <a:pt x="246798" y="0"/>
                  </a:lnTo>
                  <a:lnTo>
                    <a:pt x="246798" y="2709333"/>
                  </a:lnTo>
                  <a:lnTo>
                    <a:pt x="0" y="2709333"/>
                  </a:lnTo>
                  <a:close/>
                </a:path>
              </a:pathLst>
            </a:custGeom>
            <a:solidFill>
              <a:srgbClr val="F6F3EB"/>
            </a:solidFill>
          </p:spPr>
        </p:sp>
        <p:sp>
          <p:nvSpPr>
            <p:cNvPr name="TextBox 7" id="7"/>
            <p:cNvSpPr txBox="true"/>
            <p:nvPr/>
          </p:nvSpPr>
          <p:spPr>
            <a:xfrm>
              <a:off x="0" y="-38100"/>
              <a:ext cx="246798" cy="2747433"/>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5400000">
            <a:off x="-2373736" y="4911090"/>
            <a:ext cx="6882108" cy="464820"/>
          </a:xfrm>
          <a:prstGeom prst="rect">
            <a:avLst/>
          </a:prstGeom>
        </p:spPr>
        <p:txBody>
          <a:bodyPr anchor="t" rtlCol="false" tIns="0" lIns="0" bIns="0" rIns="0">
            <a:spAutoFit/>
          </a:bodyPr>
          <a:lstStyle/>
          <a:p>
            <a:pPr algn="ctr">
              <a:lnSpc>
                <a:spcPts val="3779"/>
              </a:lnSpc>
            </a:pPr>
            <a:r>
              <a:rPr lang="en-US" sz="2700">
                <a:solidFill>
                  <a:srgbClr val="000000"/>
                </a:solidFill>
                <a:latin typeface="Alatsi"/>
                <a:ea typeface="Alatsi"/>
                <a:cs typeface="Alatsi"/>
                <a:sym typeface="Alatsi"/>
              </a:rPr>
              <a:t>Larana University | 2024</a:t>
            </a:r>
          </a:p>
        </p:txBody>
      </p:sp>
      <p:sp>
        <p:nvSpPr>
          <p:cNvPr name="AutoShape 9" id="9"/>
          <p:cNvSpPr/>
          <p:nvPr/>
        </p:nvSpPr>
        <p:spPr>
          <a:xfrm flipH="true" flipV="true">
            <a:off x="1085850" y="7289441"/>
            <a:ext cx="5403" cy="2997456"/>
          </a:xfrm>
          <a:prstGeom prst="line">
            <a:avLst/>
          </a:prstGeom>
          <a:ln cap="flat" w="114300">
            <a:solidFill>
              <a:srgbClr val="9FC3D0"/>
            </a:solidFill>
            <a:prstDash val="solid"/>
            <a:headEnd type="none" len="sm" w="sm"/>
            <a:tailEnd type="none" len="sm" w="sm"/>
          </a:ln>
        </p:spPr>
      </p:sp>
      <p:sp>
        <p:nvSpPr>
          <p:cNvPr name="AutoShape 10" id="10"/>
          <p:cNvSpPr/>
          <p:nvPr/>
        </p:nvSpPr>
        <p:spPr>
          <a:xfrm flipH="true" flipV="true">
            <a:off x="1090490" y="-104525"/>
            <a:ext cx="5403" cy="2997456"/>
          </a:xfrm>
          <a:prstGeom prst="line">
            <a:avLst/>
          </a:prstGeom>
          <a:ln cap="flat" w="114300">
            <a:solidFill>
              <a:srgbClr val="9FC3D0"/>
            </a:solidFill>
            <a:prstDash val="solid"/>
            <a:headEnd type="none" len="sm" w="sm"/>
            <a:tailEnd type="none" len="sm" w="sm"/>
          </a:ln>
        </p:spPr>
      </p:sp>
      <p:grpSp>
        <p:nvGrpSpPr>
          <p:cNvPr name="Group 11" id="11"/>
          <p:cNvGrpSpPr/>
          <p:nvPr/>
        </p:nvGrpSpPr>
        <p:grpSpPr>
          <a:xfrm rot="0">
            <a:off x="15859155" y="0"/>
            <a:ext cx="1562612" cy="1673225"/>
            <a:chOff x="0" y="0"/>
            <a:chExt cx="2083482" cy="2230967"/>
          </a:xfrm>
        </p:grpSpPr>
        <p:grpSp>
          <p:nvGrpSpPr>
            <p:cNvPr name="Group 12" id="12"/>
            <p:cNvGrpSpPr/>
            <p:nvPr/>
          </p:nvGrpSpPr>
          <p:grpSpPr>
            <a:xfrm rot="0">
              <a:off x="75599" y="0"/>
              <a:ext cx="1932284" cy="2230967"/>
              <a:chOff x="0" y="0"/>
              <a:chExt cx="703982" cy="812800"/>
            </a:xfrm>
          </p:grpSpPr>
          <p:sp>
            <p:nvSpPr>
              <p:cNvPr name="Freeform 13" id="13"/>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14" id="14"/>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5</a:t>
              </a:r>
            </a:p>
          </p:txBody>
        </p:sp>
      </p:grpSp>
      <p:sp>
        <p:nvSpPr>
          <p:cNvPr name="Freeform 16" id="16"/>
          <p:cNvSpPr/>
          <p:nvPr/>
        </p:nvSpPr>
        <p:spPr>
          <a:xfrm flipH="false" flipV="false" rot="0">
            <a:off x="1564423" y="-1641171"/>
            <a:ext cx="7315200" cy="2477783"/>
          </a:xfrm>
          <a:custGeom>
            <a:avLst/>
            <a:gdLst/>
            <a:ahLst/>
            <a:cxnLst/>
            <a:rect r="r" b="b" t="t" l="l"/>
            <a:pathLst>
              <a:path h="2477783" w="7315200">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854265" y="3239803"/>
            <a:ext cx="844401" cy="84440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852219" y="5001157"/>
            <a:ext cx="844401" cy="84440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1854265" y="6759958"/>
            <a:ext cx="844401" cy="844401"/>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9C7C6"/>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6" id="26"/>
          <p:cNvSpPr txBox="true"/>
          <p:nvPr/>
        </p:nvSpPr>
        <p:spPr>
          <a:xfrm rot="0">
            <a:off x="1854265" y="3292989"/>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1</a:t>
            </a:r>
          </a:p>
        </p:txBody>
      </p:sp>
      <p:sp>
        <p:nvSpPr>
          <p:cNvPr name="TextBox 27" id="27"/>
          <p:cNvSpPr txBox="true"/>
          <p:nvPr/>
        </p:nvSpPr>
        <p:spPr>
          <a:xfrm rot="0">
            <a:off x="1852219" y="5054343"/>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2</a:t>
            </a:r>
          </a:p>
        </p:txBody>
      </p:sp>
      <p:sp>
        <p:nvSpPr>
          <p:cNvPr name="TextBox 28" id="28"/>
          <p:cNvSpPr txBox="true"/>
          <p:nvPr/>
        </p:nvSpPr>
        <p:spPr>
          <a:xfrm rot="0">
            <a:off x="1854265" y="6813143"/>
            <a:ext cx="844401" cy="661829"/>
          </a:xfrm>
          <a:prstGeom prst="rect">
            <a:avLst/>
          </a:prstGeom>
        </p:spPr>
        <p:txBody>
          <a:bodyPr anchor="t" rtlCol="false" tIns="0" lIns="0" bIns="0" rIns="0">
            <a:spAutoFit/>
          </a:bodyPr>
          <a:lstStyle/>
          <a:p>
            <a:pPr algn="ctr">
              <a:lnSpc>
                <a:spcPts val="5384"/>
              </a:lnSpc>
            </a:pPr>
            <a:r>
              <a:rPr lang="en-US" sz="3845">
                <a:solidFill>
                  <a:srgbClr val="000000"/>
                </a:solidFill>
                <a:latin typeface="Alatsi"/>
                <a:ea typeface="Alatsi"/>
                <a:cs typeface="Alatsi"/>
                <a:sym typeface="Alatsi"/>
              </a:rPr>
              <a:t>3</a:t>
            </a:r>
          </a:p>
        </p:txBody>
      </p:sp>
      <p:sp>
        <p:nvSpPr>
          <p:cNvPr name="TextBox 29" id="29"/>
          <p:cNvSpPr txBox="true"/>
          <p:nvPr/>
        </p:nvSpPr>
        <p:spPr>
          <a:xfrm rot="0">
            <a:off x="2984416" y="3173128"/>
            <a:ext cx="6713129" cy="9861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Used list disks to check for the drives to be detected.</a:t>
            </a:r>
          </a:p>
        </p:txBody>
      </p:sp>
      <p:sp>
        <p:nvSpPr>
          <p:cNvPr name="TextBox 30" id="30"/>
          <p:cNvSpPr txBox="true"/>
          <p:nvPr/>
        </p:nvSpPr>
        <p:spPr>
          <a:xfrm rot="0">
            <a:off x="3034585" y="5076825"/>
            <a:ext cx="6289100" cy="4908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Creating new partition</a:t>
            </a:r>
          </a:p>
        </p:txBody>
      </p:sp>
      <p:sp>
        <p:nvSpPr>
          <p:cNvPr name="TextBox 31" id="31"/>
          <p:cNvSpPr txBox="true"/>
          <p:nvPr/>
        </p:nvSpPr>
        <p:spPr>
          <a:xfrm rot="0">
            <a:off x="3099343" y="6798586"/>
            <a:ext cx="6159584" cy="986155"/>
          </a:xfrm>
          <a:prstGeom prst="rect">
            <a:avLst/>
          </a:prstGeom>
        </p:spPr>
        <p:txBody>
          <a:bodyPr anchor="t" rtlCol="false" tIns="0" lIns="0" bIns="0" rIns="0">
            <a:spAutoFit/>
          </a:bodyPr>
          <a:lstStyle/>
          <a:p>
            <a:pPr algn="l">
              <a:lnSpc>
                <a:spcPts val="3919"/>
              </a:lnSpc>
            </a:pPr>
            <a:r>
              <a:rPr lang="en-US" sz="2799">
                <a:solidFill>
                  <a:srgbClr val="000000"/>
                </a:solidFill>
                <a:latin typeface="Alatsi"/>
                <a:ea typeface="Alatsi"/>
                <a:cs typeface="Alatsi"/>
                <a:sym typeface="Alatsi"/>
              </a:rPr>
              <a:t>Reformatted the USB drive with ntfs or  format for better compatibility.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AutoShape 2" id="2"/>
          <p:cNvSpPr/>
          <p:nvPr/>
        </p:nvSpPr>
        <p:spPr>
          <a:xfrm>
            <a:off x="-260599" y="9061267"/>
            <a:ext cx="7105264" cy="19050"/>
          </a:xfrm>
          <a:prstGeom prst="line">
            <a:avLst/>
          </a:prstGeom>
          <a:ln cap="flat" w="114300">
            <a:solidFill>
              <a:srgbClr val="9FC3D0"/>
            </a:solidFill>
            <a:prstDash val="solid"/>
            <a:headEnd type="none" len="sm" w="sm"/>
            <a:tailEnd type="none" len="sm" w="sm"/>
          </a:ln>
        </p:spPr>
      </p:sp>
      <p:sp>
        <p:nvSpPr>
          <p:cNvPr name="AutoShape 3" id="3"/>
          <p:cNvSpPr/>
          <p:nvPr/>
        </p:nvSpPr>
        <p:spPr>
          <a:xfrm>
            <a:off x="11430169" y="9061267"/>
            <a:ext cx="7105264" cy="19050"/>
          </a:xfrm>
          <a:prstGeom prst="line">
            <a:avLst/>
          </a:prstGeom>
          <a:ln cap="flat" w="114300">
            <a:solidFill>
              <a:srgbClr val="9FC3D0"/>
            </a:solidFill>
            <a:prstDash val="solid"/>
            <a:headEnd type="none" len="sm" w="sm"/>
            <a:tailEnd type="none" len="sm" w="sm"/>
          </a:ln>
        </p:spPr>
      </p:sp>
      <p:grpSp>
        <p:nvGrpSpPr>
          <p:cNvPr name="Group 4" id="4"/>
          <p:cNvGrpSpPr/>
          <p:nvPr/>
        </p:nvGrpSpPr>
        <p:grpSpPr>
          <a:xfrm rot="0">
            <a:off x="1028700" y="3056648"/>
            <a:ext cx="5246391" cy="5246370"/>
            <a:chOff x="0" y="0"/>
            <a:chExt cx="6350025" cy="6350000"/>
          </a:xfrm>
        </p:grpSpPr>
        <p:sp>
          <p:nvSpPr>
            <p:cNvPr name="Freeform 5" id="5"/>
            <p:cNvSpPr/>
            <p:nvPr/>
          </p:nvSpPr>
          <p:spPr>
            <a:xfrm flipH="false" flipV="false" rot="0">
              <a:off x="0" y="0"/>
              <a:ext cx="6350026" cy="6350000"/>
            </a:xfrm>
            <a:custGeom>
              <a:avLst/>
              <a:gdLst/>
              <a:ahLst/>
              <a:cxnLst/>
              <a:rect r="r" b="b" t="t" l="l"/>
              <a:pathLst>
                <a:path h="6350000" w="6350026">
                  <a:moveTo>
                    <a:pt x="0" y="0"/>
                  </a:moveTo>
                  <a:lnTo>
                    <a:pt x="6350026" y="0"/>
                  </a:lnTo>
                  <a:lnTo>
                    <a:pt x="6350026" y="6350000"/>
                  </a:lnTo>
                  <a:lnTo>
                    <a:pt x="0" y="6350000"/>
                  </a:lnTo>
                  <a:close/>
                </a:path>
              </a:pathLst>
            </a:custGeom>
            <a:blipFill>
              <a:blip r:embed="rId2"/>
              <a:stretch>
                <a:fillRect l="-25046" t="0" r="-25046" b="0"/>
              </a:stretch>
            </a:blipFill>
          </p:spPr>
        </p:sp>
      </p:grpSp>
      <p:grpSp>
        <p:nvGrpSpPr>
          <p:cNvPr name="Group 6" id="6"/>
          <p:cNvGrpSpPr/>
          <p:nvPr/>
        </p:nvGrpSpPr>
        <p:grpSpPr>
          <a:xfrm rot="0">
            <a:off x="15859155" y="0"/>
            <a:ext cx="1562612" cy="1673225"/>
            <a:chOff x="0" y="0"/>
            <a:chExt cx="2083482" cy="2230967"/>
          </a:xfrm>
        </p:grpSpPr>
        <p:grpSp>
          <p:nvGrpSpPr>
            <p:cNvPr name="Group 7" id="7"/>
            <p:cNvGrpSpPr/>
            <p:nvPr/>
          </p:nvGrpSpPr>
          <p:grpSpPr>
            <a:xfrm rot="0">
              <a:off x="75599" y="0"/>
              <a:ext cx="1932284" cy="2230967"/>
              <a:chOff x="0" y="0"/>
              <a:chExt cx="703982" cy="812800"/>
            </a:xfrm>
          </p:grpSpPr>
          <p:sp>
            <p:nvSpPr>
              <p:cNvPr name="Freeform 8" id="8"/>
              <p:cNvSpPr/>
              <p:nvPr/>
            </p:nvSpPr>
            <p:spPr>
              <a:xfrm flipH="false" flipV="false" rot="0">
                <a:off x="0" y="0"/>
                <a:ext cx="703982" cy="812800"/>
              </a:xfrm>
              <a:custGeom>
                <a:avLst/>
                <a:gdLst/>
                <a:ahLst/>
                <a:cxnLst/>
                <a:rect r="r" b="b" t="t" l="l"/>
                <a:pathLst>
                  <a:path h="812800" w="703982">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name="TextBox 9" id="9"/>
              <p:cNvSpPr txBox="true"/>
              <p:nvPr/>
            </p:nvSpPr>
            <p:spPr>
              <a:xfrm>
                <a:off x="0" y="-47625"/>
                <a:ext cx="703982" cy="73342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0" y="437582"/>
              <a:ext cx="2083482" cy="1241504"/>
            </a:xfrm>
            <a:prstGeom prst="rect">
              <a:avLst/>
            </a:prstGeom>
          </p:spPr>
          <p:txBody>
            <a:bodyPr anchor="t" rtlCol="false" tIns="0" lIns="0" bIns="0" rIns="0">
              <a:spAutoFit/>
            </a:bodyPr>
            <a:lstStyle/>
            <a:p>
              <a:pPr algn="ctr">
                <a:lnSpc>
                  <a:spcPts val="7805"/>
                </a:lnSpc>
              </a:pPr>
              <a:r>
                <a:rPr lang="en-US" sz="5575" b="true">
                  <a:solidFill>
                    <a:srgbClr val="000000"/>
                  </a:solidFill>
                  <a:latin typeface="Open Sans Bold"/>
                  <a:ea typeface="Open Sans Bold"/>
                  <a:cs typeface="Open Sans Bold"/>
                  <a:sym typeface="Open Sans Bold"/>
                </a:rPr>
                <a:t>8</a:t>
              </a:r>
            </a:p>
          </p:txBody>
        </p:sp>
      </p:grpSp>
      <p:sp>
        <p:nvSpPr>
          <p:cNvPr name="TextBox 11" id="11"/>
          <p:cNvSpPr txBox="true"/>
          <p:nvPr/>
        </p:nvSpPr>
        <p:spPr>
          <a:xfrm rot="0">
            <a:off x="2553980" y="900823"/>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CONCLUSION</a:t>
            </a:r>
          </a:p>
        </p:txBody>
      </p:sp>
      <p:sp>
        <p:nvSpPr>
          <p:cNvPr name="Freeform 12" id="12"/>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3" id="13"/>
          <p:cNvSpPr txBox="true"/>
          <p:nvPr/>
        </p:nvSpPr>
        <p:spPr>
          <a:xfrm rot="0">
            <a:off x="6844818" y="2970923"/>
            <a:ext cx="10793714" cy="5147611"/>
          </a:xfrm>
          <a:prstGeom prst="rect">
            <a:avLst/>
          </a:prstGeom>
        </p:spPr>
        <p:txBody>
          <a:bodyPr anchor="t" rtlCol="false" tIns="0" lIns="0" bIns="0" rIns="0">
            <a:spAutoFit/>
          </a:bodyPr>
          <a:lstStyle/>
          <a:p>
            <a:pPr algn="l">
              <a:lnSpc>
                <a:spcPts val="5852"/>
              </a:lnSpc>
            </a:pPr>
            <a:r>
              <a:rPr lang="en-US" sz="4180">
                <a:solidFill>
                  <a:srgbClr val="000000"/>
                </a:solidFill>
                <a:latin typeface="Alatsi"/>
                <a:ea typeface="Alatsi"/>
                <a:cs typeface="Alatsi"/>
                <a:sym typeface="Alatsi"/>
              </a:rPr>
              <a:t>In conclusion, mastering the Command Line Interface (CLI) is essential for efficient system navigation, file management, and automation of repetitive tasks. The CLI provides greater control over the operating system, allowing users to perform tasks more quickly than using a graphical interface.</a:t>
            </a:r>
          </a:p>
        </p:txBody>
      </p:sp>
      <p:sp>
        <p:nvSpPr>
          <p:cNvPr name="Freeform 14" id="14"/>
          <p:cNvSpPr/>
          <p:nvPr/>
        </p:nvSpPr>
        <p:spPr>
          <a:xfrm flipH="false" flipV="false" rot="0">
            <a:off x="-1648907" y="-40227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DAGfRC0EdUA</dc:identifier>
  <dcterms:modified xsi:type="dcterms:W3CDTF">2011-08-01T06:04:30Z</dcterms:modified>
  <cp:revision>1</cp:revision>
  <dc:title>CLI</dc:title>
</cp:coreProperties>
</file>