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300" r:id="rId4"/>
    <p:sldId id="303" r:id="rId5"/>
    <p:sldId id="299" r:id="rId6"/>
    <p:sldId id="302" r:id="rId7"/>
    <p:sldId id="301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66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6" y="96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>
                <a:solidFill>
                  <a:schemeClr val="bg1"/>
                </a:solidFill>
              </a:rPr>
              <a:t>        © </a:t>
            </a:r>
            <a:r>
              <a:rPr lang="en-US" altLang="ko-KR" dirty="0" err="1">
                <a:solidFill>
                  <a:schemeClr val="bg1"/>
                </a:solidFill>
              </a:rPr>
              <a:t>Smilegate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Megaport</a:t>
            </a:r>
            <a:r>
              <a:rPr lang="en-US" altLang="ko-KR" dirty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amon.kr/%EC%BB%B4%ED%8F%AC%EB%84%8C%ED%8A%B8-component%EB%9E%80/" TargetMode="External"/><Relationship Id="rId2" Type="http://schemas.openxmlformats.org/officeDocument/2006/relationships/hyperlink" Target="https://velog.io/@moreso/designing-complex-components-flexibly#%EB%82%B4%EB%B6%80-%EC%95%84%EC%9D%B4%ED%85%9C-%EC%BB%B4%ED%8F%AC%EB%84%8C%ED%8A%B8-%EC%9D%98%EC%A1%B4%EC%84%B1-%EC%97%86%EC%95%A0%EA%B8%B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2890" y="4962258"/>
            <a:ext cx="3172530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대전 </a:t>
            </a: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  <a:r>
              <a:rPr kumimoji="1" lang="ko-KR" altLang="en-US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반 정종욱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110" y="3013537"/>
            <a:ext cx="4693780" cy="83092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48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ko-KR" altLang="en-US" sz="48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구조</a:t>
            </a:r>
            <a:endParaRPr kumimoji="1" lang="en-US" altLang="ko-KR" sz="4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211819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AADD-531E-39CC-DC98-DC90A1DE9ADD}"/>
              </a:ext>
            </a:extLst>
          </p:cNvPr>
          <p:cNvSpPr txBox="1"/>
          <p:nvPr/>
        </p:nvSpPr>
        <p:spPr>
          <a:xfrm>
            <a:off x="916397" y="1144774"/>
            <a:ext cx="54655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ko-KR" altLang="en-US" sz="2000" b="1" i="0" dirty="0">
                <a:solidFill>
                  <a:srgbClr val="212529"/>
                </a:solidFill>
                <a:effectLst/>
              </a:rPr>
              <a:t>만약 하향식</a:t>
            </a:r>
            <a:r>
              <a:rPr lang="en-US" altLang="ko-KR" sz="2000" b="1" i="0" dirty="0">
                <a:solidFill>
                  <a:srgbClr val="212529"/>
                </a:solidFill>
                <a:effectLst/>
              </a:rPr>
              <a:t>(top-down)</a:t>
            </a:r>
            <a:r>
              <a:rPr lang="ko-KR" altLang="en-US" sz="2000" b="1" i="0" dirty="0">
                <a:solidFill>
                  <a:srgbClr val="212529"/>
                </a:solidFill>
                <a:effectLst/>
              </a:rPr>
              <a:t>으로 작업했다면</a:t>
            </a:r>
            <a:r>
              <a:rPr lang="en-US" altLang="ko-KR" sz="2000" b="1" i="0" dirty="0">
                <a:solidFill>
                  <a:srgbClr val="212529"/>
                </a:solidFill>
                <a:effectLst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BDD07-9CF1-01A8-FF0A-6AFBEE5D003C}"/>
              </a:ext>
            </a:extLst>
          </p:cNvPr>
          <p:cNvSpPr txBox="1"/>
          <p:nvPr/>
        </p:nvSpPr>
        <p:spPr>
          <a:xfrm>
            <a:off x="1270077" y="1581986"/>
            <a:ext cx="9651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컴포넌트 역할의 정의는 컴포넌트를 어떤 흐름으로 설계 </a:t>
            </a:r>
            <a:r>
              <a:rPr lang="ko-KR" altLang="en-US" b="0" i="0" dirty="0" err="1">
                <a:solidFill>
                  <a:srgbClr val="212529"/>
                </a:solidFill>
                <a:effectLst/>
              </a:rPr>
              <a:t>했느냐에</a:t>
            </a:r>
            <a:r>
              <a:rPr lang="ko-KR" altLang="en-US" b="0" i="0" dirty="0">
                <a:solidFill>
                  <a:srgbClr val="212529"/>
                </a:solidFill>
                <a:effectLst/>
              </a:rPr>
              <a:t> 따라 결정</a:t>
            </a:r>
            <a:r>
              <a:rPr lang="en-US" altLang="ko-KR" dirty="0">
                <a:solidFill>
                  <a:srgbClr val="212529"/>
                </a:solidFill>
              </a:rPr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551A6-C0DD-7094-8906-F136D0EF515F}"/>
              </a:ext>
            </a:extLst>
          </p:cNvPr>
          <p:cNvSpPr txBox="1"/>
          <p:nvPr/>
        </p:nvSpPr>
        <p:spPr>
          <a:xfrm>
            <a:off x="1501635" y="2121872"/>
            <a:ext cx="10329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상위 컴포넌트를 먼저 제작하고 내부에 넣어줄 하위 컴포넌트 순서로 만들었다면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A458A-BF9B-F930-9265-18307D0FEB96}"/>
              </a:ext>
            </a:extLst>
          </p:cNvPr>
          <p:cNvSpPr txBox="1"/>
          <p:nvPr/>
        </p:nvSpPr>
        <p:spPr>
          <a:xfrm>
            <a:off x="1501635" y="4128075"/>
            <a:ext cx="9697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이런 흐름으로 컴포넌트를 만들면 내부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아이템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컴포넌트를 상위 컴포넌트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분리하는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의존성을 끊어내는 관점</a:t>
            </a:r>
            <a:r>
              <a:rPr lang="en-US" altLang="ko-KR" dirty="0">
                <a:latin typeface="+mn-ea"/>
              </a:rPr>
              <a:t>" </a:t>
            </a:r>
            <a:r>
              <a:rPr lang="ko-KR" altLang="en-US" dirty="0">
                <a:latin typeface="+mn-ea"/>
              </a:rPr>
              <a:t>을 갖기 어렵습니다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C2324-BCAD-9D31-9188-F9A8945F3B0C}"/>
              </a:ext>
            </a:extLst>
          </p:cNvPr>
          <p:cNvSpPr txBox="1"/>
          <p:nvPr/>
        </p:nvSpPr>
        <p:spPr>
          <a:xfrm>
            <a:off x="1501634" y="4862986"/>
            <a:ext cx="942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재사용 가능성에 대한 생각이 떨어짐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F5119-45F2-6303-990A-A84258CFE921}"/>
              </a:ext>
            </a:extLst>
          </p:cNvPr>
          <p:cNvSpPr txBox="1"/>
          <p:nvPr/>
        </p:nvSpPr>
        <p:spPr>
          <a:xfrm>
            <a:off x="1501634" y="5402872"/>
            <a:ext cx="8762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컴포넌트 이름도 상위 컴포넌트에 이름으로 지어질 가능성 높음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F334EB-B4EC-E28B-776C-F8628E2B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0" y="2628604"/>
            <a:ext cx="833553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2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211819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AADD-531E-39CC-DC98-DC90A1DE9ADD}"/>
              </a:ext>
            </a:extLst>
          </p:cNvPr>
          <p:cNvSpPr txBox="1"/>
          <p:nvPr/>
        </p:nvSpPr>
        <p:spPr>
          <a:xfrm>
            <a:off x="935251" y="1257896"/>
            <a:ext cx="711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212529"/>
                </a:solidFill>
                <a:latin typeface="맑은 고딕" panose="020B0503020000020004" pitchFamily="50" charset="-127"/>
              </a:rPr>
              <a:t>이렇게 되면</a:t>
            </a:r>
            <a:r>
              <a:rPr lang="en-US" altLang="ko-KR" sz="2000" b="1" dirty="0">
                <a:solidFill>
                  <a:srgbClr val="212529"/>
                </a:solidFill>
                <a:latin typeface="맑은 고딕" panose="020B0503020000020004" pitchFamily="50" charset="-127"/>
              </a:rPr>
              <a:t>…</a:t>
            </a:r>
            <a:endParaRPr lang="en-US" altLang="ko-KR" sz="2000" b="1" i="0" dirty="0">
              <a:solidFill>
                <a:srgbClr val="212529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BDD07-9CF1-01A8-FF0A-6AFBEE5D003C}"/>
              </a:ext>
            </a:extLst>
          </p:cNvPr>
          <p:cNvSpPr txBox="1"/>
          <p:nvPr/>
        </p:nvSpPr>
        <p:spPr>
          <a:xfrm>
            <a:off x="1288930" y="1816688"/>
            <a:ext cx="7346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상위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컴포넌트는 </a:t>
            </a:r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아이템 리스트를 콤보 박스에서 보여주는 것</a:t>
            </a:r>
            <a:r>
              <a:rPr lang="en-US" altLang="ko-KR" dirty="0">
                <a:latin typeface="+mn-ea"/>
              </a:rPr>
              <a:t>“</a:t>
            </a:r>
          </a:p>
          <a:p>
            <a:pPr>
              <a:buClr>
                <a:srgbClr val="55CFD1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각 아이템의 형태와 액션 처리</a:t>
            </a:r>
            <a:r>
              <a:rPr lang="en-US" altLang="ko-KR" dirty="0">
                <a:latin typeface="+mn-ea"/>
              </a:rPr>
              <a:t>" </a:t>
            </a:r>
            <a:r>
              <a:rPr lang="ko-KR" altLang="en-US" dirty="0">
                <a:latin typeface="+mn-ea"/>
              </a:rPr>
              <a:t>까지 여러 역할을 담당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551A6-C0DD-7094-8906-F136D0EF515F}"/>
              </a:ext>
            </a:extLst>
          </p:cNvPr>
          <p:cNvSpPr txBox="1"/>
          <p:nvPr/>
        </p:nvSpPr>
        <p:spPr>
          <a:xfrm>
            <a:off x="1520488" y="2910572"/>
            <a:ext cx="8566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다양한 역할을 하는 컴포넌트는 코드 파악과 수정이 어렵고 재사용성 감소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이런 식으로 컴포넌트가 완성 시 콤보 박스에 대한 변경이든</a:t>
            </a:r>
            <a:r>
              <a:rPr lang="en-US" altLang="ko-KR" dirty="0">
                <a:latin typeface="+mn-ea"/>
              </a:rPr>
              <a:t>,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내부 아이템에 대한 변경이든 매번 복잡한 상위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컴포넌트 확인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A458A-BF9B-F930-9265-18307D0FEB96}"/>
              </a:ext>
            </a:extLst>
          </p:cNvPr>
          <p:cNvSpPr txBox="1"/>
          <p:nvPr/>
        </p:nvSpPr>
        <p:spPr>
          <a:xfrm>
            <a:off x="1520489" y="4316611"/>
            <a:ext cx="4776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??? :</a:t>
            </a:r>
            <a:r>
              <a:rPr lang="ko-KR" altLang="en-US" dirty="0">
                <a:latin typeface="+mn-ea"/>
              </a:rPr>
              <a:t> 이거 내부 아이템 좀 수정 해줘</a:t>
            </a:r>
            <a:r>
              <a:rPr lang="en-US" altLang="ko-KR" dirty="0">
                <a:latin typeface="+mn-ea"/>
              </a:rPr>
              <a:t>~</a:t>
            </a:r>
          </a:p>
          <a:p>
            <a:pPr>
              <a:buClr>
                <a:srgbClr val="55CFD1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??? : …..</a:t>
            </a:r>
            <a:r>
              <a:rPr lang="ko-KR" altLang="en-US" dirty="0" err="1">
                <a:latin typeface="+mn-ea"/>
              </a:rPr>
              <a:t>아아아아아악</a:t>
            </a:r>
            <a:r>
              <a:rPr lang="en-US" altLang="ko-KR" dirty="0">
                <a:latin typeface="+mn-ea"/>
              </a:rPr>
              <a:t>!!!!!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792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711441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 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AADD-531E-39CC-DC98-DC90A1DE9ADD}"/>
              </a:ext>
            </a:extLst>
          </p:cNvPr>
          <p:cNvSpPr txBox="1"/>
          <p:nvPr/>
        </p:nvSpPr>
        <p:spPr>
          <a:xfrm>
            <a:off x="935251" y="1257896"/>
            <a:ext cx="711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212529"/>
                </a:solidFill>
                <a:latin typeface="맑은 고딕" panose="020B0503020000020004" pitchFamily="50" charset="-127"/>
              </a:rPr>
              <a:t>다시 돌아</a:t>
            </a:r>
            <a:r>
              <a:rPr lang="ko-KR" altLang="en-US" sz="2000" b="1" dirty="0">
                <a:solidFill>
                  <a:srgbClr val="212529"/>
                </a:solidFill>
              </a:rPr>
              <a:t>와</a:t>
            </a:r>
            <a:r>
              <a:rPr lang="en-US" altLang="ko-KR" sz="2000" b="1" dirty="0">
                <a:solidFill>
                  <a:srgbClr val="212529"/>
                </a:solidFill>
              </a:rPr>
              <a:t>…</a:t>
            </a:r>
            <a:endParaRPr lang="en-US" altLang="ko-KR" sz="2000" b="1" i="0" dirty="0">
              <a:solidFill>
                <a:srgbClr val="212529"/>
              </a:solidFill>
              <a:effectLst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A34B03-8C0A-7A10-E844-87DDC738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95" y="1658006"/>
            <a:ext cx="8335538" cy="12860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E0CF336-D93A-B741-A1D6-0EABCD8FD6E5}"/>
              </a:ext>
            </a:extLst>
          </p:cNvPr>
          <p:cNvSpPr/>
          <p:nvPr/>
        </p:nvSpPr>
        <p:spPr>
          <a:xfrm>
            <a:off x="7224713" y="2121031"/>
            <a:ext cx="1281112" cy="301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30F1-2FF0-7B08-2A9F-ED291E476BD4}"/>
              </a:ext>
            </a:extLst>
          </p:cNvPr>
          <p:cNvSpPr txBox="1"/>
          <p:nvPr/>
        </p:nvSpPr>
        <p:spPr>
          <a:xfrm>
            <a:off x="1353195" y="3159504"/>
            <a:ext cx="8667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해당 컴포넌트</a:t>
            </a:r>
            <a:r>
              <a:rPr lang="en-US" altLang="ko-KR" dirty="0"/>
              <a:t> </a:t>
            </a:r>
            <a:r>
              <a:rPr lang="ko-KR" altLang="en-US" dirty="0"/>
              <a:t>내부에 존재하는 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&lt;</a:t>
            </a:r>
            <a:r>
              <a:rPr lang="en-US" altLang="ko-KR" b="0" i="0" dirty="0" err="1">
                <a:solidFill>
                  <a:srgbClr val="212529"/>
                </a:solidFill>
                <a:effectLst/>
              </a:rPr>
              <a:t>CheckboxItem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&gt; </a:t>
            </a:r>
            <a:r>
              <a:rPr lang="ko-KR" altLang="en-US" dirty="0">
                <a:solidFill>
                  <a:srgbClr val="212529"/>
                </a:solidFill>
              </a:rPr>
              <a:t>리스트의 </a:t>
            </a:r>
            <a:r>
              <a:rPr lang="ko-KR" altLang="en-US" i="0" dirty="0">
                <a:solidFill>
                  <a:srgbClr val="212529"/>
                </a:solidFill>
                <a:effectLst/>
              </a:rPr>
              <a:t>의존성이 존재</a:t>
            </a:r>
            <a:r>
              <a:rPr lang="en-US" altLang="ko-KR" i="0" dirty="0">
                <a:solidFill>
                  <a:srgbClr val="212529"/>
                </a:solidFill>
                <a:effectLst/>
              </a:rPr>
              <a:t>.</a:t>
            </a:r>
            <a:endParaRPr lang="ko-KR" altLang="en-US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0CCDF-1EA8-3D0E-96E1-81778D3A1C54}"/>
              </a:ext>
            </a:extLst>
          </p:cNvPr>
          <p:cNvSpPr txBox="1"/>
          <p:nvPr/>
        </p:nvSpPr>
        <p:spPr>
          <a:xfrm>
            <a:off x="1353195" y="3961075"/>
            <a:ext cx="8035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§"/>
            </a:pPr>
            <a:r>
              <a:rPr lang="en-US" altLang="ko-KR" i="0" dirty="0">
                <a:solidFill>
                  <a:srgbClr val="212529"/>
                </a:solidFill>
                <a:effectLst/>
                <a:latin typeface="+mn-ea"/>
              </a:rPr>
              <a:t>3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+mn-ea"/>
              </a:rPr>
              <a:t>단계를 거쳐 해당 컴포넌트 내부에 존재하는 컴포넌트의 의존성을 제거 </a:t>
            </a:r>
            <a:endParaRPr lang="ko-KR" altLang="en-US" i="0" dirty="0">
              <a:solidFill>
                <a:srgbClr val="212529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59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711441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 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AADD-531E-39CC-DC98-DC90A1DE9ADD}"/>
              </a:ext>
            </a:extLst>
          </p:cNvPr>
          <p:cNvSpPr txBox="1"/>
          <p:nvPr/>
        </p:nvSpPr>
        <p:spPr>
          <a:xfrm>
            <a:off x="935251" y="1257896"/>
            <a:ext cx="711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1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단계 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: &lt;</a:t>
            </a:r>
            <a:r>
              <a:rPr lang="en-US" altLang="ko-KR" sz="2000" dirty="0" err="1">
                <a:solidFill>
                  <a:srgbClr val="212529"/>
                </a:solidFill>
                <a:ea typeface="+mj-ea"/>
              </a:rPr>
              <a:t>CheckboxItem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&gt;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 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import 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하기</a:t>
            </a:r>
            <a:endParaRPr lang="en-US" altLang="ko-KR" sz="2000" b="1" i="0" dirty="0">
              <a:solidFill>
                <a:srgbClr val="212529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17C56E-A63D-80DD-23C7-3341D774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70" y="1941682"/>
            <a:ext cx="6444900" cy="20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7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711441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 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AADD-531E-39CC-DC98-DC90A1DE9ADD}"/>
              </a:ext>
            </a:extLst>
          </p:cNvPr>
          <p:cNvSpPr txBox="1"/>
          <p:nvPr/>
        </p:nvSpPr>
        <p:spPr>
          <a:xfrm>
            <a:off x="935250" y="1257896"/>
            <a:ext cx="8859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2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단계 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:</a:t>
            </a:r>
            <a:r>
              <a:rPr lang="en-US" altLang="ko-KR" sz="2000" dirty="0">
                <a:solidFill>
                  <a:srgbClr val="212529"/>
                </a:solidFill>
              </a:rPr>
              <a:t> &lt;</a:t>
            </a:r>
            <a:r>
              <a:rPr lang="en-US" altLang="ko-KR" sz="2000" dirty="0" err="1">
                <a:solidFill>
                  <a:srgbClr val="212529"/>
                </a:solidFill>
              </a:rPr>
              <a:t>CheckboxItem</a:t>
            </a:r>
            <a:r>
              <a:rPr lang="en-US" altLang="ko-KR" sz="2000" dirty="0">
                <a:solidFill>
                  <a:srgbClr val="212529"/>
                </a:solidFill>
              </a:rPr>
              <a:t>&gt;</a:t>
            </a:r>
            <a:r>
              <a:rPr lang="ko-KR" altLang="en-US" sz="2000" dirty="0">
                <a:solidFill>
                  <a:srgbClr val="212529"/>
                </a:solidFill>
              </a:rPr>
              <a:t>를 그려주는 역할 상위 컴포넌트 외부로 </a:t>
            </a:r>
            <a:r>
              <a:rPr lang="ko-KR" altLang="en-US" sz="2000" dirty="0" err="1">
                <a:solidFill>
                  <a:srgbClr val="212529"/>
                </a:solidFill>
              </a:rPr>
              <a:t>빼주기</a:t>
            </a:r>
            <a:r>
              <a:rPr lang="en-US" altLang="ko-KR" sz="2000" dirty="0">
                <a:solidFill>
                  <a:srgbClr val="212529"/>
                </a:solidFill>
              </a:rPr>
              <a:t>.</a:t>
            </a:r>
            <a:endParaRPr lang="en-US" altLang="ko-KR" sz="2000" b="1" i="0" dirty="0">
              <a:solidFill>
                <a:srgbClr val="212529"/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23124-5AA3-4266-0C9A-23293F8A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09" y="1941682"/>
            <a:ext cx="6847136" cy="18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711441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 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AADD-531E-39CC-DC98-DC90A1DE9ADD}"/>
              </a:ext>
            </a:extLst>
          </p:cNvPr>
          <p:cNvSpPr txBox="1"/>
          <p:nvPr/>
        </p:nvSpPr>
        <p:spPr>
          <a:xfrm>
            <a:off x="935251" y="1257896"/>
            <a:ext cx="711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en-US" altLang="ko-KR" sz="2000" i="0" dirty="0">
                <a:solidFill>
                  <a:srgbClr val="212529"/>
                </a:solidFill>
                <a:effectLst/>
                <a:latin typeface="+mn-ea"/>
              </a:rPr>
              <a:t>3</a:t>
            </a:r>
            <a:r>
              <a:rPr lang="ko-KR" altLang="en-US" sz="2000" i="0" dirty="0">
                <a:solidFill>
                  <a:srgbClr val="212529"/>
                </a:solidFill>
                <a:effectLst/>
                <a:latin typeface="+mn-ea"/>
              </a:rPr>
              <a:t>단계 </a:t>
            </a:r>
            <a:r>
              <a:rPr lang="en-US" altLang="ko-KR" sz="2000" i="0" dirty="0">
                <a:solidFill>
                  <a:srgbClr val="212529"/>
                </a:solidFill>
                <a:effectLst/>
                <a:latin typeface="+mn-ea"/>
              </a:rPr>
              <a:t>: Type </a:t>
            </a:r>
            <a:r>
              <a:rPr lang="ko-KR" altLang="en-US" sz="2000" i="0" dirty="0">
                <a:solidFill>
                  <a:srgbClr val="212529"/>
                </a:solidFill>
                <a:effectLst/>
                <a:latin typeface="+mn-ea"/>
              </a:rPr>
              <a:t>의존성까지 제거</a:t>
            </a:r>
            <a:r>
              <a:rPr lang="en-US" altLang="ko-KR" sz="2000" i="0" dirty="0">
                <a:solidFill>
                  <a:srgbClr val="212529"/>
                </a:solidFill>
                <a:effectLst/>
                <a:latin typeface="+mn-ea"/>
              </a:rPr>
              <a:t>, </a:t>
            </a:r>
            <a:r>
              <a:rPr lang="ko-KR" altLang="en-US" sz="2000" i="0" dirty="0">
                <a:solidFill>
                  <a:srgbClr val="212529"/>
                </a:solidFill>
                <a:effectLst/>
                <a:latin typeface="+mn-ea"/>
              </a:rPr>
              <a:t>아이템 타입을 새로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20145-EA68-FE64-B7DB-ED1BDA06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94" y="1966845"/>
            <a:ext cx="7738337" cy="29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711441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마치며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116A-BA23-CCE5-9219-D651CB89A9E7}"/>
              </a:ext>
            </a:extLst>
          </p:cNvPr>
          <p:cNvSpPr txBox="1"/>
          <p:nvPr/>
        </p:nvSpPr>
        <p:spPr>
          <a:xfrm>
            <a:off x="822129" y="1413550"/>
            <a:ext cx="983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en-US" altLang="ko-KR" sz="1800" i="0" dirty="0">
                <a:solidFill>
                  <a:srgbClr val="212529"/>
                </a:solidFill>
                <a:effectLst/>
                <a:latin typeface="+mn-ea"/>
                <a:hlinkClick r:id="rId2"/>
              </a:rPr>
              <a:t>https://velog.io/@moreso/designing-complex-components-flexibly#%EB%82%B4%EB%B6%80-%EC%95%84%EC%9D%B4%ED%85%9C-%EC%BB%B4%ED%8F%AC%EB%84%8C%ED%8A%B8-%EC%9D%98%EC%A1%B4%EC%84%B1-%EC%97%86%EC%95%A0%EA%B8%B0</a:t>
            </a:r>
            <a:endParaRPr lang="ko-KR" altLang="en-US" sz="1800" i="0" dirty="0">
              <a:solidFill>
                <a:srgbClr val="212529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43986-5FE5-9A6C-E077-87A8D462CB28}"/>
              </a:ext>
            </a:extLst>
          </p:cNvPr>
          <p:cNvSpPr txBox="1"/>
          <p:nvPr/>
        </p:nvSpPr>
        <p:spPr>
          <a:xfrm>
            <a:off x="822129" y="3104423"/>
            <a:ext cx="8142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en-US" altLang="ko-KR" sz="1800" i="0" dirty="0">
                <a:solidFill>
                  <a:srgbClr val="212529"/>
                </a:solidFill>
                <a:effectLst/>
                <a:latin typeface="+mn-ea"/>
                <a:hlinkClick r:id="rId3"/>
              </a:rPr>
              <a:t>https://hanamon.kr/%EC%BB%B4%ED%8F%AC%EB%84%8C%ED%8A%B8-component%EB%9E%80</a:t>
            </a:r>
            <a:r>
              <a:rPr lang="en-US" altLang="ko-KR" sz="1800" i="0" dirty="0">
                <a:solidFill>
                  <a:srgbClr val="212529"/>
                </a:solidFill>
                <a:effectLst/>
                <a:latin typeface="+mn-ea"/>
              </a:rPr>
              <a:t>/</a:t>
            </a:r>
            <a:endParaRPr lang="ko-KR" altLang="en-US" sz="1800" i="0" dirty="0">
              <a:solidFill>
                <a:srgbClr val="21252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98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8762" y="3256068"/>
            <a:ext cx="207447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28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감사합니다</a:t>
            </a:r>
            <a:r>
              <a:rPr kumimoji="1" lang="en-US" altLang="ko-KR" sz="28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6" y="461412"/>
            <a:ext cx="2162638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란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27ABA-D9BD-585B-F1BF-AB8BB3932625}"/>
              </a:ext>
            </a:extLst>
          </p:cNvPr>
          <p:cNvSpPr txBox="1"/>
          <p:nvPr/>
        </p:nvSpPr>
        <p:spPr>
          <a:xfrm>
            <a:off x="803275" y="1642555"/>
            <a:ext cx="6963985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  <a:t> 프로그래밍에 있어 재사용이 가능한 각각의 독립된 모듈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723EB-8AD6-5FD7-B88C-661C40EEC71C}"/>
              </a:ext>
            </a:extLst>
          </p:cNvPr>
          <p:cNvSpPr txBox="1"/>
          <p:nvPr/>
        </p:nvSpPr>
        <p:spPr>
          <a:xfrm>
            <a:off x="803276" y="2427578"/>
            <a:ext cx="6823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  <a:t> 컴포넌트 기반 프로그래밍을 하면 마치 레고 블록처럼 </a:t>
            </a:r>
            <a:br>
              <a:rPr lang="en-US" altLang="ko-KR" sz="20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</a:br>
            <a:r>
              <a:rPr lang="ko-KR" altLang="en-US" sz="20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  <a:t>이미 만들어진 컴포넌트들을 조합하여 화면을 구성가능</a:t>
            </a:r>
            <a:r>
              <a:rPr lang="en-US" altLang="ko-KR" sz="20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  <a:t>.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9FC3CC-F85B-21AF-0561-ACC6D61AC6C1}"/>
              </a:ext>
            </a:extLst>
          </p:cNvPr>
          <p:cNvSpPr txBox="1"/>
          <p:nvPr/>
        </p:nvSpPr>
        <p:spPr>
          <a:xfrm>
            <a:off x="803275" y="3368594"/>
            <a:ext cx="5875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2000" i="0" dirty="0">
                <a:effectLst/>
                <a:latin typeface="맑은 고딕" panose="020B0503020000020004" pitchFamily="50" charset="-127"/>
              </a:rPr>
              <a:t>소프트웨어의 재사용의 중요성과 필요성을 위해</a:t>
            </a:r>
            <a:endParaRPr kumimoji="1" lang="en-US" altLang="ko-KR" sz="2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3F47E16-5AC7-0F1B-EB20-92B6B12F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261" y="1822617"/>
            <a:ext cx="3991532" cy="30007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A316BE8-65C8-B306-095D-9593B119ECF4}"/>
              </a:ext>
            </a:extLst>
          </p:cNvPr>
          <p:cNvSpPr txBox="1"/>
          <p:nvPr/>
        </p:nvSpPr>
        <p:spPr>
          <a:xfrm>
            <a:off x="803275" y="4309610"/>
            <a:ext cx="5875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i="0" dirty="0">
                <a:solidFill>
                  <a:srgbClr val="4A5568"/>
                </a:solidFill>
                <a:effectLst/>
              </a:rPr>
              <a:t>컴포넌트는 독립적인 소프트웨어 모듈이다</a:t>
            </a:r>
            <a:r>
              <a:rPr lang="en-US" altLang="ko-KR" sz="2000" i="0" dirty="0">
                <a:solidFill>
                  <a:srgbClr val="4A5568"/>
                </a:solidFill>
                <a:effectLst/>
              </a:rPr>
              <a:t>.</a:t>
            </a:r>
            <a:br>
              <a:rPr lang="en-US" altLang="ko-KR" sz="2000" i="0" dirty="0">
                <a:solidFill>
                  <a:srgbClr val="4A5568"/>
                </a:solidFill>
                <a:effectLst/>
              </a:rPr>
            </a:br>
            <a:r>
              <a:rPr lang="ko-KR" altLang="en-US" sz="2000" i="0" dirty="0">
                <a:solidFill>
                  <a:srgbClr val="4A5568"/>
                </a:solidFill>
                <a:effectLst/>
              </a:rPr>
              <a:t>다시 말해 </a:t>
            </a:r>
            <a:r>
              <a:rPr lang="ko-KR" altLang="en-US" sz="2000" b="1" i="0" dirty="0">
                <a:solidFill>
                  <a:srgbClr val="FF0000"/>
                </a:solidFill>
                <a:effectLst/>
              </a:rPr>
              <a:t>의존성</a:t>
            </a:r>
            <a:r>
              <a:rPr lang="ko-KR" altLang="en-US" sz="2000" i="0" dirty="0">
                <a:solidFill>
                  <a:srgbClr val="4A5568"/>
                </a:solidFill>
                <a:effectLst/>
              </a:rPr>
              <a:t>이 떨어진다</a:t>
            </a:r>
            <a:r>
              <a:rPr lang="en-US" altLang="ko-KR" sz="2000" i="0" dirty="0">
                <a:solidFill>
                  <a:srgbClr val="4A5568"/>
                </a:solidFill>
                <a:effectLst/>
              </a:rPr>
              <a:t>.</a:t>
            </a:r>
            <a:endParaRPr kumimoji="1" lang="en-US" altLang="ko-KR" sz="2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6" y="461412"/>
            <a:ext cx="1795551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DBDDA5-5391-CD05-1E6B-9459A144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82" y="1150475"/>
            <a:ext cx="9566210" cy="48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6" y="461412"/>
            <a:ext cx="4578364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잘못 된 </a:t>
            </a: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이유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A1DE1-3659-0732-77C2-C1FC613112B7}"/>
              </a:ext>
            </a:extLst>
          </p:cNvPr>
          <p:cNvSpPr txBox="1"/>
          <p:nvPr/>
        </p:nvSpPr>
        <p:spPr>
          <a:xfrm>
            <a:off x="1085285" y="1274910"/>
            <a:ext cx="9086236" cy="1015592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 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&lt;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컴포넌트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_</a:t>
            </a:r>
            <a:r>
              <a:rPr lang="en-US" altLang="ko-KR" sz="2000" b="0" i="0" dirty="0" err="1">
                <a:solidFill>
                  <a:srgbClr val="4A5568"/>
                </a:solidFill>
                <a:effectLst/>
              </a:rPr>
              <a:t>A_Button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&gt; 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대신 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&lt;</a:t>
            </a:r>
            <a:r>
              <a:rPr lang="en-US" altLang="ko-KR" sz="2000" b="0" i="0" dirty="0" err="1">
                <a:solidFill>
                  <a:srgbClr val="4A5568"/>
                </a:solidFill>
                <a:effectLst/>
              </a:rPr>
              <a:t>B_Button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&gt; 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도 그릴 수 있게 수정</a:t>
            </a:r>
            <a:r>
              <a:rPr lang="en-US" altLang="ko-KR" sz="2000" dirty="0">
                <a:solidFill>
                  <a:srgbClr val="4A5568"/>
                </a:solidFill>
              </a:rPr>
              <a:t>.</a:t>
            </a:r>
            <a:br>
              <a:rPr lang="en-US" altLang="ko-KR" sz="2000" dirty="0">
                <a:solidFill>
                  <a:srgbClr val="4A5568"/>
                </a:solidFill>
              </a:rPr>
            </a:br>
            <a:r>
              <a:rPr lang="en-US" altLang="ko-KR" sz="2000" dirty="0">
                <a:solidFill>
                  <a:srgbClr val="4A5568"/>
                </a:solidFill>
              </a:rPr>
              <a:t>&lt;</a:t>
            </a:r>
            <a:r>
              <a:rPr lang="en-US" altLang="ko-KR" sz="2000" dirty="0" err="1">
                <a:solidFill>
                  <a:srgbClr val="4A5568"/>
                </a:solidFill>
              </a:rPr>
              <a:t>B_Button</a:t>
            </a:r>
            <a:r>
              <a:rPr lang="en-US" altLang="ko-KR" sz="2000" dirty="0">
                <a:solidFill>
                  <a:srgbClr val="4A5568"/>
                </a:solidFill>
              </a:rPr>
              <a:t>&gt; </a:t>
            </a:r>
            <a:r>
              <a:rPr lang="ko-KR" altLang="en-US" sz="2000" dirty="0">
                <a:solidFill>
                  <a:srgbClr val="4A5568"/>
                </a:solidFill>
              </a:rPr>
              <a:t>어디 생성</a:t>
            </a:r>
            <a:r>
              <a:rPr lang="en-US" altLang="ko-KR" sz="2000" dirty="0">
                <a:solidFill>
                  <a:srgbClr val="4A5568"/>
                </a:solidFill>
              </a:rPr>
              <a:t>? </a:t>
            </a:r>
            <a:r>
              <a:rPr lang="ko-KR" altLang="en-US" sz="2000" dirty="0">
                <a:solidFill>
                  <a:srgbClr val="4A5568"/>
                </a:solidFill>
              </a:rPr>
              <a:t>컴포넌트 안에 제작하기에는 </a:t>
            </a:r>
            <a:br>
              <a:rPr lang="en-US" altLang="ko-KR" sz="2000" dirty="0">
                <a:solidFill>
                  <a:srgbClr val="4A5568"/>
                </a:solidFill>
              </a:rPr>
            </a:br>
            <a:r>
              <a:rPr lang="ko-KR" altLang="en-US" sz="2000" dirty="0">
                <a:solidFill>
                  <a:srgbClr val="4A5568"/>
                </a:solidFill>
              </a:rPr>
              <a:t>다른 곳에서 재사용될 컴포넌트인데</a:t>
            </a:r>
            <a:r>
              <a:rPr lang="en-US" altLang="ko-KR" sz="2000" dirty="0">
                <a:solidFill>
                  <a:srgbClr val="4A5568"/>
                </a:solidFill>
              </a:rPr>
              <a:t>...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34779-0669-DBBB-42F5-423908BD1C11}"/>
              </a:ext>
            </a:extLst>
          </p:cNvPr>
          <p:cNvSpPr txBox="1"/>
          <p:nvPr/>
        </p:nvSpPr>
        <p:spPr>
          <a:xfrm>
            <a:off x="1085285" y="2926065"/>
            <a:ext cx="7606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 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&lt;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컴포넌트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_</a:t>
            </a:r>
            <a:r>
              <a:rPr lang="en-US" altLang="ko-KR" sz="2000" b="0" i="0" dirty="0" err="1">
                <a:solidFill>
                  <a:srgbClr val="4A5568"/>
                </a:solidFill>
                <a:effectLst/>
              </a:rPr>
              <a:t>A_Button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&gt; 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이거 이 </a:t>
            </a:r>
            <a:r>
              <a:rPr lang="ko-KR" altLang="en-US" sz="2000" b="0" i="0" dirty="0" err="1">
                <a:solidFill>
                  <a:srgbClr val="4A5568"/>
                </a:solidFill>
                <a:effectLst/>
              </a:rPr>
              <a:t>페이지랑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 디자인 똑같은데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…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EB842-7B95-3CB9-8E37-A9639286B5F0}"/>
              </a:ext>
            </a:extLst>
          </p:cNvPr>
          <p:cNvSpPr txBox="1"/>
          <p:nvPr/>
        </p:nvSpPr>
        <p:spPr>
          <a:xfrm>
            <a:off x="1085285" y="3961738"/>
            <a:ext cx="1028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 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&lt;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컴포넌트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_</a:t>
            </a:r>
            <a:r>
              <a:rPr lang="en-US" altLang="ko-KR" sz="2000" b="0" i="0" dirty="0" err="1">
                <a:solidFill>
                  <a:srgbClr val="4A5568"/>
                </a:solidFill>
                <a:effectLst/>
              </a:rPr>
              <a:t>A_Button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&gt; 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밖으로 </a:t>
            </a:r>
            <a:r>
              <a:rPr lang="ko-KR" altLang="en-US" sz="2000" b="0" i="0" dirty="0" err="1">
                <a:solidFill>
                  <a:srgbClr val="4A5568"/>
                </a:solidFill>
                <a:effectLst/>
              </a:rPr>
              <a:t>빼야할까요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? 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근데 이름이 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&lt;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컴포넌트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_A&gt;</a:t>
            </a: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와 연관됐네</a:t>
            </a:r>
            <a:r>
              <a:rPr lang="en-US" altLang="ko-KR" sz="2000" b="0" i="0" dirty="0">
                <a:solidFill>
                  <a:srgbClr val="4A5568"/>
                </a:solidFill>
                <a:effectLst/>
              </a:rPr>
              <a:t>.?...</a:t>
            </a:r>
            <a:endParaRPr kumimoji="1" lang="en-US" altLang="ko-KR" sz="2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B00D-3140-BAD1-CD70-888E743E4246}"/>
              </a:ext>
            </a:extLst>
          </p:cNvPr>
          <p:cNvSpPr txBox="1"/>
          <p:nvPr/>
        </p:nvSpPr>
        <p:spPr>
          <a:xfrm>
            <a:off x="1085285" y="4997411"/>
            <a:ext cx="908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&lt;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컴포넌트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_A&gt;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에 </a:t>
            </a:r>
            <a:r>
              <a:rPr kumimoji="1" lang="en-US" altLang="ko-KR" sz="2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alphaData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대신 </a:t>
            </a:r>
            <a:r>
              <a:rPr kumimoji="1" lang="en-US" altLang="ko-KR" sz="2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betaData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데이터도 적용할 수 있을까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89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6" y="461412"/>
            <a:ext cx="474667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구조가 복잡했다면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….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AB5179-4287-D5BB-DD0F-6704F0A5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61" y="1112112"/>
            <a:ext cx="729716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6" y="461412"/>
            <a:ext cx="5530548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 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이론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06B8A-9E2C-AFD8-A91D-76AEB42AA794}"/>
              </a:ext>
            </a:extLst>
          </p:cNvPr>
          <p:cNvSpPr txBox="1"/>
          <p:nvPr/>
        </p:nvSpPr>
        <p:spPr>
          <a:xfrm>
            <a:off x="1085286" y="1082180"/>
            <a:ext cx="51646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2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22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</a:rPr>
              <a:t>의존성을 최소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B0503020000020004" pitchFamily="50" charset="-127"/>
              </a:rPr>
              <a:t>화 시켜라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</a:rPr>
              <a:t>!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3251B-4F58-8C05-92FE-4938EE94DC5F}"/>
              </a:ext>
            </a:extLst>
          </p:cNvPr>
          <p:cNvSpPr txBox="1"/>
          <p:nvPr/>
        </p:nvSpPr>
        <p:spPr>
          <a:xfrm>
            <a:off x="1447014" y="1672241"/>
            <a:ext cx="5813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212529"/>
                </a:solidFill>
                <a:effectLst/>
                <a:latin typeface="+mn-ea"/>
              </a:rPr>
              <a:t>1.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n-ea"/>
              </a:rPr>
              <a:t>컴포넌트를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+mn-ea"/>
              </a:rPr>
              <a:t> 쉽게 이해할 수 있다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sz="2000" b="1" i="0" dirty="0">
              <a:solidFill>
                <a:srgbClr val="212529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EB8AD-5381-4BD4-6E4E-F31DBB450D72}"/>
              </a:ext>
            </a:extLst>
          </p:cNvPr>
          <p:cNvSpPr txBox="1"/>
          <p:nvPr/>
        </p:nvSpPr>
        <p:spPr>
          <a:xfrm>
            <a:off x="1567387" y="2182421"/>
            <a:ext cx="6999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+mn-ea"/>
              </a:rPr>
              <a:t>코드의 구현부를 빠르게 파악 가능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n-ea"/>
              </a:rPr>
              <a:t>,</a:t>
            </a:r>
            <a:br>
              <a:rPr lang="en-US" altLang="ko-KR" sz="1400" dirty="0">
                <a:solidFill>
                  <a:srgbClr val="212529"/>
                </a:solidFill>
                <a:latin typeface="+mn-ea"/>
              </a:rPr>
            </a:br>
            <a:r>
              <a:rPr lang="ko-KR" altLang="en-US" sz="1400" b="0" i="0" dirty="0">
                <a:solidFill>
                  <a:srgbClr val="212529"/>
                </a:solidFill>
                <a:effectLst/>
                <a:latin typeface="+mn-ea"/>
              </a:rPr>
              <a:t>컴포넌트 이름만으로 그 목적을 직관적 이해 가능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kumimoji="1" lang="en-US" altLang="ko-KR" sz="1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D1C1C-61D1-5077-70CA-B7944FF78228}"/>
              </a:ext>
            </a:extLst>
          </p:cNvPr>
          <p:cNvSpPr txBox="1"/>
          <p:nvPr/>
        </p:nvSpPr>
        <p:spPr>
          <a:xfrm>
            <a:off x="1447014" y="2767937"/>
            <a:ext cx="581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2.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컴포넌트를 쉽게 수정할 수 있다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  <a:endParaRPr lang="ko-KR" altLang="en-US" b="1" i="0" dirty="0">
              <a:solidFill>
                <a:srgbClr val="212529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8EBE2-37D4-635C-92BB-10C81B32FFB4}"/>
              </a:ext>
            </a:extLst>
          </p:cNvPr>
          <p:cNvSpPr txBox="1"/>
          <p:nvPr/>
        </p:nvSpPr>
        <p:spPr>
          <a:xfrm>
            <a:off x="1567387" y="3150977"/>
            <a:ext cx="69994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모든 컴포넌트는 변경 가능성 염두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  <a:b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의존성이 적을수록 컴포넌트를 수정하거나 유지 보수 시 더 적은 비용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, </a:t>
            </a:r>
            <a:br>
              <a:rPr lang="en-US" altLang="ko-KR" sz="1400" dirty="0">
                <a:solidFill>
                  <a:srgbClr val="212529"/>
                </a:solidFill>
                <a:latin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의존성이 작을수록 특정 컴포넌트를 수정 시 코드 변경에 따른 </a:t>
            </a:r>
            <a:b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다른 컴포넌트 영향 감소 문제가 발생할 확률 감소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  <a:endParaRPr kumimoji="1" lang="en-US" altLang="ko-KR" sz="1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9B587-2AF0-A4B7-B98D-B4AA0EB1790D}"/>
              </a:ext>
            </a:extLst>
          </p:cNvPr>
          <p:cNvSpPr txBox="1"/>
          <p:nvPr/>
        </p:nvSpPr>
        <p:spPr>
          <a:xfrm>
            <a:off x="1447014" y="415031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3.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n-ea"/>
              </a:rPr>
              <a:t>컴포넌트의 재사용성이 높아진다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72A74-0F5B-BF3D-7834-1D47558195B3}"/>
              </a:ext>
            </a:extLst>
          </p:cNvPr>
          <p:cNvSpPr txBox="1"/>
          <p:nvPr/>
        </p:nvSpPr>
        <p:spPr>
          <a:xfrm>
            <a:off x="1567387" y="4533350"/>
            <a:ext cx="6999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재사용성 상승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  <a:r>
              <a:rPr lang="en-US" altLang="ko-KR" sz="1400" dirty="0">
                <a:solidFill>
                  <a:srgbClr val="212529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생산성 증가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, 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코드 중복감소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 작성 코드의 감소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  <a:endParaRPr kumimoji="1" lang="en-US" altLang="ko-KR" sz="1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9CBD0-1439-CB2D-D7C0-9FE7B6A2D132}"/>
              </a:ext>
            </a:extLst>
          </p:cNvPr>
          <p:cNvSpPr txBox="1"/>
          <p:nvPr/>
        </p:nvSpPr>
        <p:spPr>
          <a:xfrm>
            <a:off x="1447014" y="4960745"/>
            <a:ext cx="280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4. </a:t>
            </a:r>
            <a:r>
              <a:rPr lang="en-US" altLang="ko-KR" b="1" dirty="0">
                <a:solidFill>
                  <a:srgbClr val="212529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b="1" dirty="0">
                <a:solidFill>
                  <a:srgbClr val="212529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테스트가 용이하다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49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6390171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 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5A676-B0C9-E0C0-F4C8-F990CFEC88A5}"/>
              </a:ext>
            </a:extLst>
          </p:cNvPr>
          <p:cNvSpPr txBox="1"/>
          <p:nvPr/>
        </p:nvSpPr>
        <p:spPr>
          <a:xfrm>
            <a:off x="1085285" y="1565559"/>
            <a:ext cx="270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1800" b="0" i="0" dirty="0">
                <a:solidFill>
                  <a:srgbClr val="4A5568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요구사항 뽑아내기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FEFA1E-AAB1-B3F5-4D4C-40BD549927D6}"/>
              </a:ext>
            </a:extLst>
          </p:cNvPr>
          <p:cNvSpPr txBox="1"/>
          <p:nvPr/>
        </p:nvSpPr>
        <p:spPr>
          <a:xfrm>
            <a:off x="1367295" y="2158585"/>
            <a:ext cx="6427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복잡한 컴포넌트 속 요구사항 추출</a:t>
            </a:r>
            <a:b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뽑아낸 요구사항 바탕 비즈니스 로직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 컴포넌트를 분류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BF7669-123E-041A-1A6C-D6557DF66E9F}"/>
              </a:ext>
            </a:extLst>
          </p:cNvPr>
          <p:cNvSpPr txBox="1"/>
          <p:nvPr/>
        </p:nvSpPr>
        <p:spPr>
          <a:xfrm>
            <a:off x="1085285" y="34273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18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컴포넌트의 역할 분리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3ABF7-8750-E455-868F-7B80DA87F648}"/>
              </a:ext>
            </a:extLst>
          </p:cNvPr>
          <p:cNvSpPr txBox="1"/>
          <p:nvPr/>
        </p:nvSpPr>
        <p:spPr>
          <a:xfrm>
            <a:off x="1367294" y="3999719"/>
            <a:ext cx="676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뽑아낸 요구사항들을 설계할 컴포넌트 와 비즈니스 로직 할당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.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211819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9B71A89-262B-1D66-800D-E6E5A865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526" y="1695077"/>
            <a:ext cx="5684326" cy="319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528C2-6040-EC16-3123-F3879899EEB3}"/>
              </a:ext>
            </a:extLst>
          </p:cNvPr>
          <p:cNvSpPr txBox="1"/>
          <p:nvPr/>
        </p:nvSpPr>
        <p:spPr>
          <a:xfrm>
            <a:off x="803275" y="1144647"/>
            <a:ext cx="3014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1800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컴포넌트 최대한 쪼개기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AC8ED-5AEA-87D9-5AB8-13BB3F8270AF}"/>
              </a:ext>
            </a:extLst>
          </p:cNvPr>
          <p:cNvSpPr txBox="1"/>
          <p:nvPr/>
        </p:nvSpPr>
        <p:spPr>
          <a:xfrm>
            <a:off x="803275" y="5067022"/>
            <a:ext cx="1033920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두 컴포넌트가 강하게 얽혀 있고 분리가 어려우면 굳이 분리해야 할까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? </a:t>
            </a:r>
          </a:p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잘 분리해 두 컴포넌트가 서로 의존성 없게 만들면 의존성이 없는 컴포넌트의 장점들 활용 가능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.</a:t>
            </a:r>
            <a:endParaRPr kumimoji="1" lang="en-US" altLang="ko-KR" sz="1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6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5" y="461412"/>
            <a:ext cx="5211819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Componet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설계 잘하는 법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.(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실전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B44F9-8FC6-5724-D166-F410E3FF312A}"/>
              </a:ext>
            </a:extLst>
          </p:cNvPr>
          <p:cNvSpPr txBox="1"/>
          <p:nvPr/>
        </p:nvSpPr>
        <p:spPr>
          <a:xfrm>
            <a:off x="1236114" y="1831595"/>
            <a:ext cx="6833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데이터를 내려주고 이에 따라 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UI</a:t>
            </a:r>
            <a:r>
              <a:rPr lang="ko-KR" altLang="en-US" b="0" i="0" dirty="0">
                <a:solidFill>
                  <a:srgbClr val="212529"/>
                </a:solidFill>
                <a:effectLst/>
              </a:rPr>
              <a:t>를 그려준다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</a:rPr>
            </a:br>
            <a:endParaRPr lang="en-US" altLang="ko-KR" b="0" i="0" dirty="0">
              <a:solidFill>
                <a:srgbClr val="212529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유저 액션에 따라 데이터를 변경한다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B6994-A9BF-E6A4-6743-C9DD86B11FE5}"/>
              </a:ext>
            </a:extLst>
          </p:cNvPr>
          <p:cNvSpPr txBox="1"/>
          <p:nvPr/>
        </p:nvSpPr>
        <p:spPr>
          <a:xfrm>
            <a:off x="803275" y="1192741"/>
            <a:ext cx="711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ko-KR" altLang="en-US" sz="2000" b="0" i="0" dirty="0">
                <a:solidFill>
                  <a:srgbClr val="212529"/>
                </a:solidFill>
                <a:effectLst/>
              </a:rPr>
              <a:t>프론트 엔드의 전체 사이클을 컴포넌트 관점에서 보면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AADD-531E-39CC-DC98-DC90A1DE9ADD}"/>
              </a:ext>
            </a:extLst>
          </p:cNvPr>
          <p:cNvSpPr txBox="1"/>
          <p:nvPr/>
        </p:nvSpPr>
        <p:spPr>
          <a:xfrm>
            <a:off x="803275" y="2997360"/>
            <a:ext cx="711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u"/>
            </a:pPr>
            <a:r>
              <a:rPr lang="ko-KR" altLang="en-US" sz="2000" dirty="0"/>
              <a:t>복잡한 컴포넌트일 수록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BDD07-9CF1-01A8-FF0A-6AFBEE5D003C}"/>
              </a:ext>
            </a:extLst>
          </p:cNvPr>
          <p:cNvSpPr txBox="1"/>
          <p:nvPr/>
        </p:nvSpPr>
        <p:spPr>
          <a:xfrm>
            <a:off x="1160699" y="3615141"/>
            <a:ext cx="76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상위 컴포넌트로 올라가며 제작하는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"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n-ea"/>
              </a:rPr>
              <a:t>상향식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(bottom-up)"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 으로 제작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551A6-C0DD-7094-8906-F136D0EF515F}"/>
              </a:ext>
            </a:extLst>
          </p:cNvPr>
          <p:cNvSpPr txBox="1"/>
          <p:nvPr/>
        </p:nvSpPr>
        <p:spPr>
          <a:xfrm>
            <a:off x="1501635" y="4103076"/>
            <a:ext cx="411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</a:rPr>
              <a:t>컴포넌트 이름을 더 잘 지을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A458A-BF9B-F930-9265-18307D0FEB96}"/>
              </a:ext>
            </a:extLst>
          </p:cNvPr>
          <p:cNvSpPr txBox="1"/>
          <p:nvPr/>
        </p:nvSpPr>
        <p:spPr>
          <a:xfrm>
            <a:off x="1501635" y="4642962"/>
            <a:ext cx="76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직관적인 이름은 컴포넌트를 빠르게 파악가능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</a:rPr>
              <a:t>협업을 고려 시 더 중요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C2324-BCAD-9D31-9188-F9A8945F3B0C}"/>
              </a:ext>
            </a:extLst>
          </p:cNvPr>
          <p:cNvSpPr txBox="1"/>
          <p:nvPr/>
        </p:nvSpPr>
        <p:spPr>
          <a:xfrm>
            <a:off x="1501634" y="5182848"/>
            <a:ext cx="712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구현부</a:t>
            </a:r>
            <a:r>
              <a:rPr lang="ko-KR" altLang="en-US" dirty="0">
                <a:solidFill>
                  <a:srgbClr val="212529"/>
                </a:solidFill>
              </a:rPr>
              <a:t>와</a:t>
            </a:r>
            <a:r>
              <a:rPr lang="ko-KR" altLang="en-US" b="0" i="0" dirty="0">
                <a:solidFill>
                  <a:srgbClr val="212529"/>
                </a:solidFill>
                <a:effectLst/>
              </a:rPr>
              <a:t> 이름이 다른 컴포넌트와 의존성이 전혀 없는 컴포넌트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F5119-45F2-6303-990A-A84258CFE921}"/>
              </a:ext>
            </a:extLst>
          </p:cNvPr>
          <p:cNvSpPr txBox="1"/>
          <p:nvPr/>
        </p:nvSpPr>
        <p:spPr>
          <a:xfrm>
            <a:off x="1501635" y="5722734"/>
            <a:ext cx="439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5CFD1"/>
              </a:buClr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12529"/>
                </a:solidFill>
                <a:effectLst/>
              </a:rPr>
              <a:t>재사용성 증가 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UI </a:t>
            </a:r>
            <a:r>
              <a:rPr lang="ko-KR" altLang="en-US" b="0" i="0" dirty="0">
                <a:solidFill>
                  <a:srgbClr val="212529"/>
                </a:solidFill>
                <a:effectLst/>
              </a:rPr>
              <a:t>단위의 테스트 쉬움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0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795</Words>
  <Application>Microsoft Office PowerPoint</Application>
  <PresentationFormat>와이드스크린</PresentationFormat>
  <Paragraphs>76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정종욱</cp:lastModifiedBy>
  <cp:revision>87</cp:revision>
  <dcterms:created xsi:type="dcterms:W3CDTF">2019-03-11T06:50:22Z</dcterms:created>
  <dcterms:modified xsi:type="dcterms:W3CDTF">2024-01-17T15:41:24Z</dcterms:modified>
</cp:coreProperties>
</file>