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3" r:id="rId3"/>
    <p:sldId id="300" r:id="rId4"/>
    <p:sldId id="318" r:id="rId5"/>
    <p:sldId id="313" r:id="rId6"/>
    <p:sldId id="314" r:id="rId7"/>
    <p:sldId id="319" r:id="rId8"/>
    <p:sldId id="315" r:id="rId9"/>
    <p:sldId id="316" r:id="rId10"/>
    <p:sldId id="317" r:id="rId11"/>
    <p:sldId id="303" r:id="rId12"/>
    <p:sldId id="312" r:id="rId13"/>
    <p:sldId id="320" r:id="rId14"/>
    <p:sldId id="321" r:id="rId15"/>
    <p:sldId id="322" r:id="rId16"/>
    <p:sldId id="266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06" userDrawn="1">
          <p15:clr>
            <a:srgbClr val="A4A3A4"/>
          </p15:clr>
        </p15:guide>
        <p15:guide id="3" pos="7174" userDrawn="1">
          <p15:clr>
            <a:srgbClr val="A4A3A4"/>
          </p15:clr>
        </p15:guide>
        <p15:guide id="4" orient="horz" pos="436" userDrawn="1">
          <p15:clr>
            <a:srgbClr val="A4A3A4"/>
          </p15:clr>
        </p15:guide>
        <p15:guide id="5" orient="horz" pos="4088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65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CFD1"/>
    <a:srgbClr val="D0E0D9"/>
    <a:srgbClr val="4B465E"/>
    <a:srgbClr val="BBFFE6"/>
    <a:srgbClr val="F8FAFA"/>
    <a:srgbClr val="F2F2F2"/>
    <a:srgbClr val="332543"/>
    <a:srgbClr val="F8F8F8"/>
    <a:srgbClr val="301A46"/>
    <a:srgbClr val="FF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28" y="90"/>
      </p:cViewPr>
      <p:guideLst>
        <p:guide pos="506"/>
        <p:guide pos="7174"/>
        <p:guide orient="horz" pos="436"/>
        <p:guide orient="horz" pos="4088"/>
        <p:guide pos="3840"/>
        <p:guide pos="65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EAE4A-A09C-4E7B-B24F-46F0D09F3E4E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B74EB-7915-4BC2-A0F3-A8C69D963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015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87483-C397-43F3-ABB1-B8D09FEC7C42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717C5-460F-4A32-8DBF-627906F55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319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717C5-460F-4A32-8DBF-627906F5508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95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>
          <a:gsLst>
            <a:gs pos="0">
              <a:srgbClr val="BBFFE6"/>
            </a:gs>
            <a:gs pos="100000">
              <a:srgbClr val="55CFD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1640791" y="1483062"/>
            <a:ext cx="8226975" cy="3891876"/>
            <a:chOff x="956306" y="1185729"/>
            <a:chExt cx="9484030" cy="4486542"/>
          </a:xfrm>
        </p:grpSpPr>
        <p:sp>
          <p:nvSpPr>
            <p:cNvPr id="8" name="다이아몬드 7"/>
            <p:cNvSpPr/>
            <p:nvPr userDrawn="1"/>
          </p:nvSpPr>
          <p:spPr>
            <a:xfrm>
              <a:off x="3852729" y="1185729"/>
              <a:ext cx="4486542" cy="4486542"/>
            </a:xfrm>
            <a:prstGeom prst="diamond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 userDrawn="1"/>
          </p:nvSpPr>
          <p:spPr>
            <a:xfrm>
              <a:off x="4113020" y="1446020"/>
              <a:ext cx="3965960" cy="3965960"/>
            </a:xfrm>
            <a:prstGeom prst="diamond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 userDrawn="1"/>
          </p:nvSpPr>
          <p:spPr>
            <a:xfrm>
              <a:off x="2079833" y="2026243"/>
              <a:ext cx="2805513" cy="2805513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다이아몬드 19"/>
            <p:cNvSpPr/>
            <p:nvPr userDrawn="1"/>
          </p:nvSpPr>
          <p:spPr>
            <a:xfrm>
              <a:off x="7196805" y="2026243"/>
              <a:ext cx="2805513" cy="2805513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다이아몬드 20"/>
            <p:cNvSpPr/>
            <p:nvPr userDrawn="1"/>
          </p:nvSpPr>
          <p:spPr>
            <a:xfrm>
              <a:off x="7038617" y="3962042"/>
              <a:ext cx="666573" cy="666573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다이아몬드 21"/>
            <p:cNvSpPr/>
            <p:nvPr userDrawn="1"/>
          </p:nvSpPr>
          <p:spPr>
            <a:xfrm>
              <a:off x="7745693" y="4122010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다이아몬드 22"/>
            <p:cNvSpPr/>
            <p:nvPr userDrawn="1"/>
          </p:nvSpPr>
          <p:spPr>
            <a:xfrm>
              <a:off x="7657120" y="4375313"/>
              <a:ext cx="491475" cy="506606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다이아몬드 23"/>
            <p:cNvSpPr/>
            <p:nvPr userDrawn="1"/>
          </p:nvSpPr>
          <p:spPr>
            <a:xfrm>
              <a:off x="9510843" y="2804846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다이아몬드 24"/>
            <p:cNvSpPr/>
            <p:nvPr userDrawn="1"/>
          </p:nvSpPr>
          <p:spPr>
            <a:xfrm>
              <a:off x="9756580" y="1849386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다이아몬드 25"/>
            <p:cNvSpPr/>
            <p:nvPr userDrawn="1"/>
          </p:nvSpPr>
          <p:spPr>
            <a:xfrm>
              <a:off x="3693964" y="4201993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다이아몬드 26"/>
            <p:cNvSpPr/>
            <p:nvPr userDrawn="1"/>
          </p:nvSpPr>
          <p:spPr>
            <a:xfrm>
              <a:off x="4557089" y="5042508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다이아몬드 27"/>
            <p:cNvSpPr/>
            <p:nvPr userDrawn="1"/>
          </p:nvSpPr>
          <p:spPr>
            <a:xfrm>
              <a:off x="4350165" y="2355992"/>
              <a:ext cx="666573" cy="666573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다이아몬드 28"/>
            <p:cNvSpPr/>
            <p:nvPr userDrawn="1"/>
          </p:nvSpPr>
          <p:spPr>
            <a:xfrm>
              <a:off x="2006838" y="2694686"/>
              <a:ext cx="666573" cy="666573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다이아몬드 29"/>
            <p:cNvSpPr/>
            <p:nvPr userDrawn="1"/>
          </p:nvSpPr>
          <p:spPr>
            <a:xfrm>
              <a:off x="2531511" y="4789205"/>
              <a:ext cx="328169" cy="338272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다이아몬드 30"/>
            <p:cNvSpPr/>
            <p:nvPr userDrawn="1"/>
          </p:nvSpPr>
          <p:spPr>
            <a:xfrm>
              <a:off x="10112167" y="3623770"/>
              <a:ext cx="328169" cy="338272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다이아몬드 31"/>
            <p:cNvSpPr/>
            <p:nvPr userDrawn="1"/>
          </p:nvSpPr>
          <p:spPr>
            <a:xfrm>
              <a:off x="1567573" y="2635710"/>
              <a:ext cx="328169" cy="338272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다이아몬드 32"/>
            <p:cNvSpPr/>
            <p:nvPr userDrawn="1"/>
          </p:nvSpPr>
          <p:spPr>
            <a:xfrm>
              <a:off x="956306" y="3090727"/>
              <a:ext cx="328169" cy="338272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805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BBFFE6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79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rgbClr val="4B46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28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61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605899"/>
            <a:ext cx="12192000" cy="252101"/>
          </a:xfrm>
          <a:prstGeom prst="rect">
            <a:avLst/>
          </a:prstGeom>
          <a:solidFill>
            <a:srgbClr val="55CF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바닥글 개체 틀 4"/>
          <p:cNvSpPr txBox="1">
            <a:spLocks/>
          </p:cNvSpPr>
          <p:nvPr userDrawn="1"/>
        </p:nvSpPr>
        <p:spPr>
          <a:xfrm>
            <a:off x="489959" y="65558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800" b="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9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ko-KR" dirty="0">
                <a:solidFill>
                  <a:schemeClr val="bg1"/>
                </a:solidFill>
              </a:rPr>
              <a:t>        © </a:t>
            </a:r>
            <a:r>
              <a:rPr lang="en-US" altLang="ko-KR" dirty="0" err="1">
                <a:solidFill>
                  <a:schemeClr val="bg1"/>
                </a:solidFill>
              </a:rPr>
              <a:t>Smilegate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Megaport</a:t>
            </a:r>
            <a:r>
              <a:rPr lang="en-US" altLang="ko-KR" dirty="0">
                <a:solidFill>
                  <a:schemeClr val="bg1"/>
                </a:solidFill>
              </a:rPr>
              <a:t>. All rights reserved.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9448800" y="65338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A9321B-8E93-4938-ACA9-6254A66BA3E1}" type="slidenum">
              <a:rPr lang="ko-KR" altLang="en-US" smtClean="0">
                <a:solidFill>
                  <a:schemeClr val="bg1"/>
                </a:solidFill>
              </a:rPr>
              <a:pPr/>
              <a:t>‹#›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" y="6655153"/>
            <a:ext cx="1213502" cy="15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2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jeromecheon/React%EB%9E%80-%ED%8A%B9%EC%A7%95%EA%B3%BC-%EC%9E%A5%EB%8B%A8%EC%A0%90-%ED%8C%8C%ED%97%A4%EC%B9%98%EA%B8%B0" TargetMode="External"/><Relationship Id="rId2" Type="http://schemas.openxmlformats.org/officeDocument/2006/relationships/hyperlink" Target="https://velog.io/@leehaeun0/React-vs-Vue-%EC%9E%A5%EB%8B%A8%EC%A0%90-%EB%B9%84%EA%B5%9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80000coding.oopy.io/f27f6183-0523-43e1-ab90-8f8175bd4a88" TargetMode="External"/><Relationship Id="rId5" Type="http://schemas.openxmlformats.org/officeDocument/2006/relationships/hyperlink" Target="https://nyol.tistory.com/m/148" TargetMode="External"/><Relationship Id="rId4" Type="http://schemas.openxmlformats.org/officeDocument/2006/relationships/hyperlink" Target="https://pso62.tistory.com/entry/Vuejs%EB%9E%80-%EC%9E%A5%EC%A0%90%EA%B3%BC-%EB%8B%A8%EC%A0%90-%EC%A0%84%EB%A7%9D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42890" y="4962258"/>
            <a:ext cx="3172530" cy="584705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3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대전 </a:t>
            </a:r>
            <a:r>
              <a:rPr kumimoji="1" lang="en-US" altLang="ko-KR" sz="3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3</a:t>
            </a:r>
            <a:r>
              <a:rPr kumimoji="1" lang="ko-KR" altLang="en-US" sz="3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반 정종욱</a:t>
            </a:r>
            <a:endParaRPr kumimoji="1" lang="en-US" altLang="ko-KR" sz="32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28347" y="3013537"/>
            <a:ext cx="3935304" cy="830926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48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Vue vs React</a:t>
            </a:r>
          </a:p>
        </p:txBody>
      </p:sp>
    </p:spTree>
    <p:extLst>
      <p:ext uri="{BB962C8B-B14F-4D97-AF65-F5344CB8AC3E}">
        <p14:creationId xmlns:p14="http://schemas.microsoft.com/office/powerpoint/2010/main" val="334034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8518B-21DE-035D-D776-61E2C9FBA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5A4D71B3-7F9B-24E8-03FA-026ABACDE9BB}"/>
              </a:ext>
            </a:extLst>
          </p:cNvPr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67B5EA-75AA-5857-30BC-6B226BA8B885}"/>
              </a:ext>
            </a:extLst>
          </p:cNvPr>
          <p:cNvSpPr txBox="1"/>
          <p:nvPr/>
        </p:nvSpPr>
        <p:spPr>
          <a:xfrm>
            <a:off x="1085286" y="461412"/>
            <a:ext cx="2016381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React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의 단점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405257-1691-5CBA-C4E6-003A5ECD9866}"/>
              </a:ext>
            </a:extLst>
          </p:cNvPr>
          <p:cNvSpPr txBox="1"/>
          <p:nvPr/>
        </p:nvSpPr>
        <p:spPr>
          <a:xfrm>
            <a:off x="1085285" y="1513561"/>
            <a:ext cx="99912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en-US" altLang="ko-KR" sz="2000" b="0" i="0" dirty="0">
                <a:solidFill>
                  <a:srgbClr val="212529"/>
                </a:solidFill>
                <a:effectLst/>
                <a:latin typeface="+mn-ea"/>
              </a:rPr>
              <a:t>view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+mn-ea"/>
              </a:rPr>
              <a:t>이외의 기능은 직접 구현하거나 라이브러리를 사용해서 구현해야 하기에 </a:t>
            </a:r>
            <a:r>
              <a:rPr lang="en-US" altLang="ko-KR" sz="2000" b="0" i="0" dirty="0" err="1">
                <a:solidFill>
                  <a:srgbClr val="212529"/>
                </a:solidFill>
                <a:effectLst/>
                <a:latin typeface="+mn-ea"/>
              </a:rPr>
              <a:t>javascript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+mn-ea"/>
              </a:rPr>
              <a:t>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+mn-ea"/>
              </a:rPr>
              <a:t>배경지식이 필수 선행이다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+mn-ea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66669-C31F-B72E-3F56-7D2E98FC0178}"/>
              </a:ext>
            </a:extLst>
          </p:cNvPr>
          <p:cNvSpPr txBox="1"/>
          <p:nvPr/>
        </p:nvSpPr>
        <p:spPr>
          <a:xfrm>
            <a:off x="1085285" y="2759220"/>
            <a:ext cx="10283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0" i="0" dirty="0">
                <a:solidFill>
                  <a:srgbClr val="212529"/>
                </a:solidFill>
                <a:effectLst/>
                <a:latin typeface="+mn-ea"/>
              </a:rPr>
              <a:t>데이터 모델링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+mn-ea"/>
              </a:rPr>
              <a:t>,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+mn-ea"/>
              </a:rPr>
              <a:t>라우팅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+mn-ea"/>
              </a:rPr>
              <a:t>, Ajax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+mn-ea"/>
              </a:rPr>
              <a:t>등 기능 지원이 안된다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+mn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F9405-953C-3F16-A3F2-A842B8EC9A67}"/>
              </a:ext>
            </a:extLst>
          </p:cNvPr>
          <p:cNvSpPr txBox="1"/>
          <p:nvPr/>
        </p:nvSpPr>
        <p:spPr>
          <a:xfrm>
            <a:off x="1085285" y="3697103"/>
            <a:ext cx="29116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</a:rPr>
              <a:t>로딩시간이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+mn-ea"/>
              </a:rPr>
              <a:t>길다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</a:rPr>
              <a:t>.</a:t>
            </a:r>
            <a:endParaRPr lang="en-US" altLang="ko-KR" sz="1800" b="0" i="0" dirty="0">
              <a:solidFill>
                <a:srgbClr val="212529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5524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0B2AD-F47B-9E5F-2729-EB93A33F4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4336D372-FC33-FD03-7881-3787B6DCD0D8}"/>
              </a:ext>
            </a:extLst>
          </p:cNvPr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02A059-BBBD-F50E-5CF0-F6AABF4F3D4C}"/>
              </a:ext>
            </a:extLst>
          </p:cNvPr>
          <p:cNvSpPr txBox="1"/>
          <p:nvPr/>
        </p:nvSpPr>
        <p:spPr>
          <a:xfrm>
            <a:off x="1085286" y="461412"/>
            <a:ext cx="1107862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공통점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79C84-8643-8F44-4094-9DC858893145}"/>
              </a:ext>
            </a:extLst>
          </p:cNvPr>
          <p:cNvSpPr txBox="1"/>
          <p:nvPr/>
        </p:nvSpPr>
        <p:spPr>
          <a:xfrm>
            <a:off x="1085284" y="1249613"/>
            <a:ext cx="76062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0" i="0" dirty="0">
                <a:solidFill>
                  <a:srgbClr val="4A5568"/>
                </a:solidFill>
                <a:effectLst/>
              </a:rPr>
              <a:t> </a:t>
            </a:r>
            <a:r>
              <a:rPr lang="ko-KR" altLang="en-US" sz="2000" b="0" i="0" dirty="0">
                <a:effectLst/>
                <a:latin typeface="맑은 고딕" panose="020B0503020000020004" pitchFamily="50" charset="-127"/>
              </a:rPr>
              <a:t>가상 </a:t>
            </a:r>
            <a:r>
              <a:rPr lang="en-US" altLang="ko-KR" sz="2000" b="0" i="0" dirty="0">
                <a:effectLst/>
                <a:latin typeface="맑은 고딕" panose="020B0503020000020004" pitchFamily="50" charset="-127"/>
              </a:rPr>
              <a:t>DOM</a:t>
            </a:r>
            <a:r>
              <a:rPr lang="ko-KR" altLang="en-US" sz="2000" b="0" i="0" dirty="0">
                <a:effectLst/>
                <a:latin typeface="맑은 고딕" panose="020B0503020000020004" pitchFamily="50" charset="-127"/>
              </a:rPr>
              <a:t>을 활용한다</a:t>
            </a:r>
            <a:r>
              <a:rPr lang="en-US" altLang="ko-KR" sz="2000" b="0" i="0" dirty="0">
                <a:effectLst/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23407-F9D7-14BA-DC6C-B4A2B93E4BFD}"/>
              </a:ext>
            </a:extLst>
          </p:cNvPr>
          <p:cNvSpPr txBox="1"/>
          <p:nvPr/>
        </p:nvSpPr>
        <p:spPr>
          <a:xfrm>
            <a:off x="1085284" y="2363984"/>
            <a:ext cx="10283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0" i="0" dirty="0">
                <a:effectLst/>
                <a:latin typeface="맑은 고딕" panose="020B0503020000020004" pitchFamily="50" charset="-127"/>
              </a:rPr>
              <a:t>반응적이고 조합 가능한 컴포넌트를 제공한다</a:t>
            </a:r>
            <a:r>
              <a:rPr lang="en-US" altLang="ko-KR" sz="2000" b="0" i="0" dirty="0">
                <a:effectLst/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7E6D37-C6F9-5B77-EA61-4E9D0F023388}"/>
              </a:ext>
            </a:extLst>
          </p:cNvPr>
          <p:cNvSpPr txBox="1"/>
          <p:nvPr/>
        </p:nvSpPr>
        <p:spPr>
          <a:xfrm>
            <a:off x="1085284" y="3478355"/>
            <a:ext cx="90862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0" i="0" dirty="0">
                <a:effectLst/>
                <a:latin typeface="+mn-ea"/>
              </a:rPr>
              <a:t>코어 라이브러리에만 집중하고 있고 라우팅 및 전역 상태를 관리하는 </a:t>
            </a:r>
            <a:r>
              <a:rPr lang="ko-KR" altLang="en-US" sz="2000" b="0" i="0" dirty="0" err="1">
                <a:effectLst/>
                <a:latin typeface="+mn-ea"/>
              </a:rPr>
              <a:t>컴패니언</a:t>
            </a:r>
            <a:r>
              <a:rPr lang="ko-KR" altLang="en-US" sz="2000" b="0" i="0" dirty="0">
                <a:effectLst/>
                <a:latin typeface="+mn-ea"/>
              </a:rPr>
              <a:t> 라이브러리가 있다</a:t>
            </a:r>
            <a:r>
              <a:rPr lang="en-US" altLang="ko-KR" sz="2000" b="0" i="0" dirty="0">
                <a:effectLst/>
                <a:latin typeface="+mn-ea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DA5036-BFF1-7F57-B092-7A980D6BD51E}"/>
              </a:ext>
            </a:extLst>
          </p:cNvPr>
          <p:cNvSpPr txBox="1"/>
          <p:nvPr/>
        </p:nvSpPr>
        <p:spPr>
          <a:xfrm>
            <a:off x="1085284" y="4900501"/>
            <a:ext cx="90862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en-US" altLang="ko-KR" sz="2000" b="0" i="0" dirty="0"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lang="ko-KR" altLang="en-US" sz="2000" b="0" i="0" dirty="0" err="1">
                <a:solidFill>
                  <a:srgbClr val="333333"/>
                </a:solidFill>
                <a:effectLst/>
                <a:latin typeface="+mn-ea"/>
              </a:rPr>
              <a:t>컴패니언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+mn-ea"/>
              </a:rPr>
              <a:t> 라이브러리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+mn-ea"/>
              </a:rPr>
              <a:t>? =&gt;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+mn-ea"/>
              </a:rPr>
              <a:t>여러 페이지를 보여주기 위한 라우터</a:t>
            </a:r>
            <a:endParaRPr lang="en-US" altLang="ko-KR" sz="2000" b="0" i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2677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8EC32-25D2-2639-DA59-1D472BB89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1BABC9C0-C7EA-FB6A-3091-3CB98394EEF0}"/>
              </a:ext>
            </a:extLst>
          </p:cNvPr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D9BBF7-C353-D695-D807-70C26DB0B15B}"/>
              </a:ext>
            </a:extLst>
          </p:cNvPr>
          <p:cNvSpPr txBox="1"/>
          <p:nvPr/>
        </p:nvSpPr>
        <p:spPr>
          <a:xfrm>
            <a:off x="1085286" y="461412"/>
            <a:ext cx="1107862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차이점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3EE6A1-77C4-E837-49E0-D1468190E307}"/>
              </a:ext>
            </a:extLst>
          </p:cNvPr>
          <p:cNvSpPr txBox="1"/>
          <p:nvPr/>
        </p:nvSpPr>
        <p:spPr>
          <a:xfrm>
            <a:off x="1085283" y="1249613"/>
            <a:ext cx="99912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en-US" altLang="ko-KR" sz="2000" b="0" i="0" dirty="0">
                <a:effectLst/>
                <a:latin typeface="맑은 고딕" panose="020B0503020000020004" pitchFamily="50" charset="-127"/>
              </a:rPr>
              <a:t>React</a:t>
            </a:r>
            <a:r>
              <a:rPr lang="ko-KR" altLang="en-US" sz="2000" b="0" i="0" dirty="0">
                <a:effectLst/>
                <a:latin typeface="맑은 고딕" panose="020B0503020000020004" pitchFamily="50" charset="-127"/>
              </a:rPr>
              <a:t>는 단방향 데이터 바인딩이고 </a:t>
            </a:r>
            <a:r>
              <a:rPr lang="en-US" altLang="ko-KR" sz="2000" b="0" i="0" dirty="0">
                <a:effectLst/>
                <a:latin typeface="맑은 고딕" panose="020B0503020000020004" pitchFamily="50" charset="-127"/>
              </a:rPr>
              <a:t>Vue</a:t>
            </a:r>
            <a:r>
              <a:rPr lang="ko-KR" altLang="en-US" sz="2000" b="0" i="0" dirty="0">
                <a:effectLst/>
                <a:latin typeface="맑은 고딕" panose="020B0503020000020004" pitchFamily="50" charset="-127"/>
              </a:rPr>
              <a:t>는 양방향 데이터 바인딩 방식을 이용한다</a:t>
            </a:r>
            <a:r>
              <a:rPr lang="en-US" altLang="ko-KR" sz="2000" b="0" i="0" dirty="0">
                <a:effectLst/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A6F6D-F641-C69D-85E2-4EC141BD25C2}"/>
              </a:ext>
            </a:extLst>
          </p:cNvPr>
          <p:cNvSpPr txBox="1"/>
          <p:nvPr/>
        </p:nvSpPr>
        <p:spPr>
          <a:xfrm>
            <a:off x="1085283" y="2042768"/>
            <a:ext cx="10283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0" i="0" dirty="0" err="1">
                <a:effectLst/>
                <a:latin typeface="맑은 고딕" panose="020B0503020000020004" pitchFamily="50" charset="-127"/>
              </a:rPr>
              <a:t>리액트는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en-US" altLang="ko-KR" sz="2000" b="0" i="0" dirty="0">
                <a:effectLst/>
                <a:latin typeface="맑은 고딕" panose="020B0503020000020004" pitchFamily="50" charset="-127"/>
              </a:rPr>
              <a:t>JS</a:t>
            </a:r>
            <a:r>
              <a:rPr lang="ko-KR" altLang="en-US" sz="2000" dirty="0">
                <a:latin typeface="맑은 고딕" panose="020B0503020000020004" pitchFamily="50" charset="-127"/>
              </a:rPr>
              <a:t>만을 이용해서 화면구성을 하는 반면</a:t>
            </a:r>
            <a:r>
              <a:rPr lang="en-US" altLang="ko-KR" sz="2000" dirty="0">
                <a:latin typeface="맑은 고딕" panose="020B0503020000020004" pitchFamily="50" charset="-127"/>
              </a:rPr>
              <a:t>. Vue</a:t>
            </a:r>
            <a:r>
              <a:rPr lang="ko-KR" altLang="en-US" sz="2000" dirty="0">
                <a:latin typeface="맑은 고딕" panose="020B0503020000020004" pitchFamily="50" charset="-127"/>
              </a:rPr>
              <a:t>는 </a:t>
            </a:r>
            <a:r>
              <a:rPr lang="en-US" altLang="ko-KR" sz="2000" dirty="0">
                <a:latin typeface="맑은 고딕" panose="020B0503020000020004" pitchFamily="50" charset="-127"/>
              </a:rPr>
              <a:t>html, CSS, JS</a:t>
            </a:r>
            <a:r>
              <a:rPr lang="ko-KR" altLang="en-US" sz="2000" dirty="0">
                <a:latin typeface="맑은 고딕" panose="020B0503020000020004" pitchFamily="50" charset="-127"/>
              </a:rPr>
              <a:t>를 이용해서 화면을 구성한다</a:t>
            </a:r>
            <a:r>
              <a:rPr lang="en-US" altLang="ko-KR" sz="2000" dirty="0">
                <a:latin typeface="맑은 고딕" panose="020B0503020000020004" pitchFamily="50" charset="-127"/>
              </a:rPr>
              <a:t>.</a:t>
            </a:r>
            <a:endParaRPr lang="en-US" altLang="ko-KR" sz="2000" b="0" i="0" dirty="0">
              <a:effectLst/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A8E03E-CCDB-471F-5F0C-CFCCD4568DA6}"/>
              </a:ext>
            </a:extLst>
          </p:cNvPr>
          <p:cNvSpPr txBox="1"/>
          <p:nvPr/>
        </p:nvSpPr>
        <p:spPr>
          <a:xfrm>
            <a:off x="1085283" y="3143699"/>
            <a:ext cx="90862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en-US" altLang="ko-KR" sz="2000" b="0" i="0" dirty="0">
                <a:effectLst/>
                <a:latin typeface="맑은 고딕" panose="020B0503020000020004" pitchFamily="50" charset="-127"/>
              </a:rPr>
              <a:t>React</a:t>
            </a:r>
            <a:r>
              <a:rPr lang="ko-KR" altLang="en-US" sz="2000" b="0" i="0" dirty="0">
                <a:effectLst/>
                <a:latin typeface="맑은 고딕" panose="020B0503020000020004" pitchFamily="50" charset="-127"/>
              </a:rPr>
              <a:t>에서 모든 컴포넌트는 </a:t>
            </a:r>
            <a:r>
              <a:rPr lang="en-US" altLang="ko-KR" sz="2000" b="0" i="0" dirty="0">
                <a:effectLst/>
                <a:latin typeface="맑은 고딕" panose="020B0503020000020004" pitchFamily="50" charset="-127"/>
              </a:rPr>
              <a:t>JSX</a:t>
            </a:r>
            <a:r>
              <a:rPr lang="ko-KR" altLang="en-US" sz="2000" b="0" i="0" dirty="0">
                <a:effectLst/>
                <a:latin typeface="맑은 고딕" panose="020B0503020000020004" pitchFamily="50" charset="-127"/>
              </a:rPr>
              <a:t>를 사용해 </a:t>
            </a:r>
            <a:r>
              <a:rPr lang="en-US" altLang="ko-KR" sz="2000" b="0" i="0" dirty="0">
                <a:effectLst/>
                <a:latin typeface="맑은 고딕" panose="020B0503020000020004" pitchFamily="50" charset="-127"/>
              </a:rPr>
              <a:t>JSX</a:t>
            </a:r>
            <a:r>
              <a:rPr lang="ko-KR" altLang="en-US" sz="2000" b="0" i="0" dirty="0">
                <a:effectLst/>
                <a:latin typeface="맑은 고딕" panose="020B0503020000020004" pitchFamily="50" charset="-127"/>
              </a:rPr>
              <a:t>의 툴을 이용해 </a:t>
            </a:r>
            <a:r>
              <a:rPr lang="en-US" altLang="ko-KR" sz="2000" b="0" i="0" dirty="0">
                <a:effectLst/>
                <a:latin typeface="맑은 고딕" panose="020B0503020000020004" pitchFamily="50" charset="-127"/>
              </a:rPr>
              <a:t>Vue</a:t>
            </a:r>
            <a:r>
              <a:rPr lang="ko-KR" altLang="en-US" sz="2000" b="0" i="0" dirty="0">
                <a:effectLst/>
                <a:latin typeface="맑은 고딕" panose="020B0503020000020004" pitchFamily="50" charset="-127"/>
              </a:rPr>
              <a:t>의 템플릿보다 진보된 기능을 사용할 수 있다</a:t>
            </a:r>
            <a:r>
              <a:rPr lang="en-US" altLang="ko-KR" sz="2000" b="0" i="0" dirty="0">
                <a:effectLst/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16938-6EA4-85DE-8F02-CB59AF45706F}"/>
              </a:ext>
            </a:extLst>
          </p:cNvPr>
          <p:cNvSpPr txBox="1"/>
          <p:nvPr/>
        </p:nvSpPr>
        <p:spPr>
          <a:xfrm>
            <a:off x="1085283" y="4244630"/>
            <a:ext cx="90862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en-US" altLang="ko-KR" sz="2000" b="0" i="0" dirty="0">
                <a:effectLst/>
                <a:latin typeface="맑은 고딕" panose="020B0503020000020004" pitchFamily="50" charset="-127"/>
              </a:rPr>
              <a:t>Vue</a:t>
            </a:r>
            <a:r>
              <a:rPr lang="ko-KR" altLang="en-US" sz="2000" b="0" i="0" dirty="0">
                <a:effectLst/>
                <a:latin typeface="맑은 고딕" panose="020B0503020000020004" pitchFamily="50" charset="-127"/>
              </a:rPr>
              <a:t>는 템플릿을 사용해 쉽고 빠르게 제작이 가능하며 진입장벽이 낮다</a:t>
            </a:r>
            <a:r>
              <a:rPr lang="en-US" altLang="ko-KR" sz="2000" b="0" i="0" dirty="0">
                <a:effectLst/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1711F-A3DE-CDC0-2E9D-D8081C837622}"/>
              </a:ext>
            </a:extLst>
          </p:cNvPr>
          <p:cNvSpPr txBox="1"/>
          <p:nvPr/>
        </p:nvSpPr>
        <p:spPr>
          <a:xfrm>
            <a:off x="1085283" y="5037784"/>
            <a:ext cx="90862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en-US" altLang="ko-KR" sz="2000" b="0" i="0" dirty="0">
                <a:effectLst/>
                <a:latin typeface="맑은 고딕" panose="020B0503020000020004" pitchFamily="50" charset="-127"/>
              </a:rPr>
              <a:t>Vue</a:t>
            </a:r>
            <a:r>
              <a:rPr lang="ko-KR" altLang="en-US" sz="2000" b="0" i="0" dirty="0">
                <a:effectLst/>
                <a:latin typeface="맑은 고딕" panose="020B0503020000020004" pitchFamily="50" charset="-127"/>
              </a:rPr>
              <a:t>의 가상 </a:t>
            </a:r>
            <a:r>
              <a:rPr lang="en-US" altLang="ko-KR" sz="2000" b="0" i="0" dirty="0">
                <a:effectLst/>
                <a:latin typeface="맑은 고딕" panose="020B0503020000020004" pitchFamily="50" charset="-127"/>
              </a:rPr>
              <a:t>DOM</a:t>
            </a:r>
            <a:r>
              <a:rPr lang="ko-KR" altLang="en-US" sz="2000" b="0" i="0" dirty="0">
                <a:effectLst/>
                <a:latin typeface="맑은 고딕" panose="020B0503020000020004" pitchFamily="50" charset="-127"/>
              </a:rPr>
              <a:t>구현이 </a:t>
            </a:r>
            <a:r>
              <a:rPr lang="en-US" altLang="ko-KR" sz="2000" b="0" i="0" dirty="0">
                <a:effectLst/>
                <a:latin typeface="맑은 고딕" panose="020B0503020000020004" pitchFamily="50" charset="-127"/>
              </a:rPr>
              <a:t>React</a:t>
            </a:r>
            <a:r>
              <a:rPr lang="ko-KR" altLang="en-US" sz="2000" b="0" i="0" dirty="0">
                <a:effectLst/>
                <a:latin typeface="맑은 고딕" panose="020B0503020000020004" pitchFamily="50" charset="-127"/>
              </a:rPr>
              <a:t>보다 빠르며 오버 헤드가 적게 발생한다</a:t>
            </a:r>
            <a:r>
              <a:rPr lang="en-US" altLang="ko-KR" sz="2000" b="0" i="0" dirty="0">
                <a:effectLst/>
                <a:latin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8455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E19DF-67BF-EFB3-CC31-FAA8010F6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30D9C440-DA50-E8DF-24F0-5ECC79D3586F}"/>
              </a:ext>
            </a:extLst>
          </p:cNvPr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5BF711-E91B-66EB-F3A8-FA819573F1A7}"/>
              </a:ext>
            </a:extLst>
          </p:cNvPr>
          <p:cNvSpPr txBox="1"/>
          <p:nvPr/>
        </p:nvSpPr>
        <p:spPr>
          <a:xfrm>
            <a:off x="1085286" y="461412"/>
            <a:ext cx="4532198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Vue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를 사용하면 좋은 프로젝트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93E1E1-96CD-4804-53C9-A21F09821E75}"/>
              </a:ext>
            </a:extLst>
          </p:cNvPr>
          <p:cNvSpPr txBox="1"/>
          <p:nvPr/>
        </p:nvSpPr>
        <p:spPr>
          <a:xfrm>
            <a:off x="1074366" y="1330890"/>
            <a:ext cx="64599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0" i="0" dirty="0">
                <a:solidFill>
                  <a:srgbClr val="212529"/>
                </a:solidFill>
                <a:effectLst/>
                <a:latin typeface="+mn-ea"/>
              </a:rPr>
              <a:t>규모가 작고 가벼운 프로젝트를 빠르게 만들고 싶다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+mn-ea"/>
              </a:rPr>
              <a:t>.</a:t>
            </a:r>
            <a:endParaRPr lang="en-US" altLang="ko-KR" sz="2000" b="0" i="0" dirty="0">
              <a:effectLst/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D71FA2-774D-5DEA-BFEE-D598E73D13AC}"/>
              </a:ext>
            </a:extLst>
          </p:cNvPr>
          <p:cNvSpPr txBox="1"/>
          <p:nvPr/>
        </p:nvSpPr>
        <p:spPr>
          <a:xfrm>
            <a:off x="1074366" y="3568794"/>
            <a:ext cx="43743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0" i="0" dirty="0">
                <a:solidFill>
                  <a:srgbClr val="212529"/>
                </a:solidFill>
                <a:effectLst/>
                <a:latin typeface="+mn-ea"/>
              </a:rPr>
              <a:t>회사에 퍼블리셔가 따로 존재한다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+mn-ea"/>
              </a:rPr>
              <a:t>.</a:t>
            </a:r>
            <a:endParaRPr lang="en-US" altLang="ko-KR" sz="2000" b="0" i="0" dirty="0">
              <a:effectLst/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FA504F-46E9-7C5F-461D-A42CCDD6C0E7}"/>
              </a:ext>
            </a:extLst>
          </p:cNvPr>
          <p:cNvSpPr txBox="1"/>
          <p:nvPr/>
        </p:nvSpPr>
        <p:spPr>
          <a:xfrm>
            <a:off x="1074366" y="4314762"/>
            <a:ext cx="70703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0" i="0" dirty="0">
                <a:solidFill>
                  <a:srgbClr val="212529"/>
                </a:solidFill>
                <a:effectLst/>
                <a:latin typeface="+mn-ea"/>
              </a:rPr>
              <a:t>기존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+mn-ea"/>
              </a:rPr>
              <a:t>html </a:t>
            </a:r>
            <a:r>
              <a:rPr lang="en-US" altLang="ko-KR" sz="2000" b="0" i="0" dirty="0" err="1">
                <a:solidFill>
                  <a:srgbClr val="212529"/>
                </a:solidFill>
                <a:effectLst/>
                <a:latin typeface="+mn-ea"/>
              </a:rPr>
              <a:t>css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+mn-ea"/>
              </a:rPr>
              <a:t> </a:t>
            </a:r>
            <a:r>
              <a:rPr lang="en-US" altLang="ko-KR" sz="2000" b="0" i="0" dirty="0" err="1">
                <a:solidFill>
                  <a:srgbClr val="212529"/>
                </a:solidFill>
                <a:effectLst/>
                <a:latin typeface="+mn-ea"/>
              </a:rPr>
              <a:t>js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+mn-ea"/>
              </a:rPr>
              <a:t>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+mn-ea"/>
              </a:rPr>
              <a:t>구조로 작성된 코드를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+mn-ea"/>
              </a:rPr>
              <a:t>SPA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+mn-ea"/>
              </a:rPr>
              <a:t>로 옮기고 싶다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+mn-ea"/>
              </a:rPr>
              <a:t>.</a:t>
            </a:r>
            <a:endParaRPr lang="en-US" altLang="ko-KR" sz="2000" b="0" i="0" dirty="0">
              <a:effectLst/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B1D1A9-579F-E664-3A7C-6EFA8D4B8CBE}"/>
              </a:ext>
            </a:extLst>
          </p:cNvPr>
          <p:cNvSpPr txBox="1"/>
          <p:nvPr/>
        </p:nvSpPr>
        <p:spPr>
          <a:xfrm>
            <a:off x="1074366" y="5060730"/>
            <a:ext cx="78041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0" i="0" dirty="0">
                <a:solidFill>
                  <a:srgbClr val="212529"/>
                </a:solidFill>
                <a:effectLst/>
                <a:latin typeface="+mn-ea"/>
              </a:rPr>
              <a:t>개발자간 코드 통일성을 위한 커뮤니케이션 비용을 줄이고 싶다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+mn-ea"/>
              </a:rPr>
              <a:t>.</a:t>
            </a:r>
            <a:endParaRPr lang="en-US" altLang="ko-KR" sz="2000" b="0" i="0" dirty="0">
              <a:effectLst/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2A36A-8335-9E19-8776-8A135D23E4A7}"/>
              </a:ext>
            </a:extLst>
          </p:cNvPr>
          <p:cNvSpPr txBox="1"/>
          <p:nvPr/>
        </p:nvSpPr>
        <p:spPr>
          <a:xfrm>
            <a:off x="1074366" y="5806701"/>
            <a:ext cx="26854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0" i="0" dirty="0" err="1">
                <a:solidFill>
                  <a:srgbClr val="212529"/>
                </a:solidFill>
                <a:effectLst/>
                <a:latin typeface="+mn-ea"/>
              </a:rPr>
              <a:t>백엔드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+mn-ea"/>
              </a:rPr>
              <a:t> 개발자다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+mn-ea"/>
              </a:rPr>
              <a:t>.</a:t>
            </a:r>
            <a:endParaRPr lang="en-US" altLang="ko-KR" sz="2000" b="0" i="0" dirty="0">
              <a:effectLst/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A7BCD-0F76-0E92-25E6-6C9B20E5350A}"/>
              </a:ext>
            </a:extLst>
          </p:cNvPr>
          <p:cNvSpPr txBox="1"/>
          <p:nvPr/>
        </p:nvSpPr>
        <p:spPr>
          <a:xfrm>
            <a:off x="1074366" y="2822826"/>
            <a:ext cx="41654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0" i="0" dirty="0">
                <a:solidFill>
                  <a:srgbClr val="212529"/>
                </a:solidFill>
                <a:effectLst/>
                <a:latin typeface="+mn-ea"/>
              </a:rPr>
              <a:t>자바스크립트 문법에 미숙하다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+mn-ea"/>
              </a:rPr>
              <a:t>.</a:t>
            </a:r>
            <a:endParaRPr lang="en-US" altLang="ko-KR" sz="2000" b="0" i="0" dirty="0">
              <a:effectLst/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7243AA-5152-0DC0-E06A-EF161FFDE519}"/>
              </a:ext>
            </a:extLst>
          </p:cNvPr>
          <p:cNvSpPr txBox="1"/>
          <p:nvPr/>
        </p:nvSpPr>
        <p:spPr>
          <a:xfrm>
            <a:off x="1074366" y="2076858"/>
            <a:ext cx="50987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0" i="0" dirty="0">
                <a:solidFill>
                  <a:srgbClr val="212529"/>
                </a:solidFill>
                <a:effectLst/>
                <a:latin typeface="+mn-ea"/>
              </a:rPr>
              <a:t>속도 이슈에 매우 민감한 사이트이다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2439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51176-EC32-2897-24B9-6C209B21C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CBF4938D-724E-A657-2A87-6BE96649DDA0}"/>
              </a:ext>
            </a:extLst>
          </p:cNvPr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0CC1A5-1AA2-B405-83F3-CBE5515D9D1C}"/>
              </a:ext>
            </a:extLst>
          </p:cNvPr>
          <p:cNvSpPr txBox="1"/>
          <p:nvPr/>
        </p:nvSpPr>
        <p:spPr>
          <a:xfrm>
            <a:off x="1085286" y="461412"/>
            <a:ext cx="4776752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React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를 사용하면 좋은 프로젝트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2751D-9CD7-E9E9-E9B9-0595A1958CD0}"/>
              </a:ext>
            </a:extLst>
          </p:cNvPr>
          <p:cNvSpPr txBox="1"/>
          <p:nvPr/>
        </p:nvSpPr>
        <p:spPr>
          <a:xfrm>
            <a:off x="1074366" y="1425158"/>
            <a:ext cx="64599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0" i="0" dirty="0">
                <a:solidFill>
                  <a:srgbClr val="212529"/>
                </a:solidFill>
                <a:effectLst/>
                <a:latin typeface="+mn-ea"/>
              </a:rPr>
              <a:t>프로젝트의 규모가 크다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+mn-ea"/>
              </a:rPr>
              <a:t>.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+mn-ea"/>
              </a:rPr>
              <a:t>점점 더 확장 될 것이다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+mn-ea"/>
              </a:rPr>
              <a:t>.</a:t>
            </a:r>
            <a:endParaRPr lang="en-US" altLang="ko-KR" sz="2000" b="0" i="0" dirty="0">
              <a:effectLst/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88770-70B6-5AFC-9469-88378BFB7857}"/>
              </a:ext>
            </a:extLst>
          </p:cNvPr>
          <p:cNvSpPr txBox="1"/>
          <p:nvPr/>
        </p:nvSpPr>
        <p:spPr>
          <a:xfrm>
            <a:off x="1074366" y="3663062"/>
            <a:ext cx="72683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0" i="0" dirty="0">
                <a:solidFill>
                  <a:srgbClr val="212529"/>
                </a:solidFill>
                <a:effectLst/>
                <a:latin typeface="+mn-ea"/>
              </a:rPr>
              <a:t>커스터마이징 및 자유도가 높은 개발 환경을 좋아한다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+mn-ea"/>
              </a:rPr>
              <a:t>.</a:t>
            </a:r>
            <a:endParaRPr lang="en-US" altLang="ko-KR" sz="2000" b="0" i="0" dirty="0">
              <a:effectLst/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4AA910-82CE-FD17-4A9B-73BFE56A0815}"/>
              </a:ext>
            </a:extLst>
          </p:cNvPr>
          <p:cNvSpPr txBox="1"/>
          <p:nvPr/>
        </p:nvSpPr>
        <p:spPr>
          <a:xfrm>
            <a:off x="1074367" y="4409030"/>
            <a:ext cx="50216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0" i="0" dirty="0">
                <a:solidFill>
                  <a:srgbClr val="212529"/>
                </a:solidFill>
                <a:effectLst/>
                <a:latin typeface="+mn-ea"/>
              </a:rPr>
              <a:t>타입스크립트를 사용할 것이다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+mn-ea"/>
              </a:rPr>
              <a:t>.</a:t>
            </a:r>
            <a:endParaRPr lang="en-US" altLang="ko-KR" sz="2000" b="0" i="0" dirty="0">
              <a:effectLst/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75E23-30C6-A7DD-5598-9685A164E439}"/>
              </a:ext>
            </a:extLst>
          </p:cNvPr>
          <p:cNvSpPr txBox="1"/>
          <p:nvPr/>
        </p:nvSpPr>
        <p:spPr>
          <a:xfrm>
            <a:off x="1074366" y="5154998"/>
            <a:ext cx="78041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0" i="0" dirty="0">
                <a:solidFill>
                  <a:srgbClr val="212529"/>
                </a:solidFill>
                <a:effectLst/>
                <a:latin typeface="+mn-ea"/>
              </a:rPr>
              <a:t>넓은 커뮤니티 및 개발 인력시장의 혜택을 보고싶다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ECD730-F56C-D678-D1B4-FACABAABEDFF}"/>
              </a:ext>
            </a:extLst>
          </p:cNvPr>
          <p:cNvSpPr txBox="1"/>
          <p:nvPr/>
        </p:nvSpPr>
        <p:spPr>
          <a:xfrm>
            <a:off x="1074366" y="2917094"/>
            <a:ext cx="8814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0" i="0" dirty="0">
                <a:solidFill>
                  <a:srgbClr val="212529"/>
                </a:solidFill>
                <a:effectLst/>
                <a:latin typeface="+mn-ea"/>
              </a:rPr>
              <a:t>컴포넌트를 작은 단위로 나누어 비슷한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+mn-ea"/>
              </a:rPr>
              <a:t>UI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+mn-ea"/>
              </a:rPr>
              <a:t>재사용을 많이 할 예정이다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+mn-ea"/>
              </a:rPr>
              <a:t>.</a:t>
            </a:r>
            <a:endParaRPr lang="en-US" altLang="ko-KR" sz="2000" b="0" i="0" dirty="0">
              <a:effectLst/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C4744D-67CD-A7E3-A508-024C34A1E932}"/>
              </a:ext>
            </a:extLst>
          </p:cNvPr>
          <p:cNvSpPr txBox="1"/>
          <p:nvPr/>
        </p:nvSpPr>
        <p:spPr>
          <a:xfrm>
            <a:off x="1074366" y="2171126"/>
            <a:ext cx="50987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0" i="0" dirty="0">
                <a:solidFill>
                  <a:srgbClr val="212529"/>
                </a:solidFill>
                <a:effectLst/>
                <a:latin typeface="+mn-ea"/>
              </a:rPr>
              <a:t>자바스크립트 문법에 능숙하다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3051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D3E90-9A47-2A36-3FB7-98E5E9966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C2FA2754-9CEC-F495-55A7-A368DCF15F94}"/>
              </a:ext>
            </a:extLst>
          </p:cNvPr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2C21B0-F901-544B-A484-FC89E295C925}"/>
              </a:ext>
            </a:extLst>
          </p:cNvPr>
          <p:cNvSpPr txBox="1"/>
          <p:nvPr/>
        </p:nvSpPr>
        <p:spPr>
          <a:xfrm>
            <a:off x="1085286" y="461412"/>
            <a:ext cx="1524643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참고 자료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6A5969-CD15-986D-C68F-B5B67E999E59}"/>
              </a:ext>
            </a:extLst>
          </p:cNvPr>
          <p:cNvSpPr txBox="1"/>
          <p:nvPr/>
        </p:nvSpPr>
        <p:spPr>
          <a:xfrm>
            <a:off x="1085286" y="1268864"/>
            <a:ext cx="109636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en-US" altLang="ko-KR" sz="2000" b="0" i="0" dirty="0">
                <a:effectLst/>
                <a:latin typeface="+mn-ea"/>
                <a:hlinkClick r:id="rId2"/>
              </a:rPr>
              <a:t>https://velog.io/@leehaeun0/React-vs-Vue-%EC%9E%A5%EB%8B%A8%EC%A0%90-%EB%B9%84%EA%B5%90</a:t>
            </a:r>
            <a:endParaRPr lang="en-US" altLang="ko-KR" sz="2000" b="0" i="0" dirty="0">
              <a:effectLst/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E30BF0-3718-345F-1C81-7430717558EF}"/>
              </a:ext>
            </a:extLst>
          </p:cNvPr>
          <p:cNvSpPr txBox="1"/>
          <p:nvPr/>
        </p:nvSpPr>
        <p:spPr>
          <a:xfrm>
            <a:off x="1074366" y="3663062"/>
            <a:ext cx="1081283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en-US" altLang="ko-KR" sz="2000" b="0" i="0" dirty="0">
                <a:effectLst/>
                <a:latin typeface="+mn-ea"/>
                <a:hlinkClick r:id="rId3"/>
              </a:rPr>
              <a:t>https://velog.io/@jeromecheon/React%EB%9E%80-%ED%8A%B9%EC%A7%95%EA%B3%BC-%EC%9E%A5%EB%8B%A8%EC%A0%90-%ED%8C%8C%ED%97%A4%EC%B9%98%EA%B8%B0</a:t>
            </a:r>
            <a:endParaRPr lang="en-US" altLang="ko-KR" sz="2000" b="0" i="0" dirty="0">
              <a:effectLst/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F0713-75FE-FAD3-9A79-A894B2953347}"/>
              </a:ext>
            </a:extLst>
          </p:cNvPr>
          <p:cNvSpPr txBox="1"/>
          <p:nvPr/>
        </p:nvSpPr>
        <p:spPr>
          <a:xfrm>
            <a:off x="1074366" y="5003516"/>
            <a:ext cx="111176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en-US" altLang="ko-KR" sz="2000" b="0" i="0" dirty="0">
                <a:effectLst/>
                <a:latin typeface="+mn-ea"/>
                <a:hlinkClick r:id="rId4"/>
              </a:rPr>
              <a:t>https://pso62.tistory.com/entry/Vuejs%EB%9E%80-%EC%9E%A5%EC%A0%90%EA%B3%BC-%EB%8B%A8%EC%A0%90-%EC%A0%84%EB%A7%9D</a:t>
            </a:r>
            <a:endParaRPr lang="en-US" altLang="ko-KR" sz="2000" b="0" i="0" dirty="0">
              <a:effectLst/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7F8547-E44C-BCA7-F8B2-EB7DD2A15504}"/>
              </a:ext>
            </a:extLst>
          </p:cNvPr>
          <p:cNvSpPr txBox="1"/>
          <p:nvPr/>
        </p:nvSpPr>
        <p:spPr>
          <a:xfrm>
            <a:off x="1074366" y="2917094"/>
            <a:ext cx="8814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en-US" altLang="ko-KR" sz="2000" b="0" i="0" dirty="0">
                <a:effectLst/>
                <a:latin typeface="+mn-ea"/>
                <a:hlinkClick r:id="rId5"/>
              </a:rPr>
              <a:t>https://nyol.tistory.com/m/148</a:t>
            </a:r>
            <a:endParaRPr lang="en-US" altLang="ko-KR" sz="2000" b="0" i="0" dirty="0">
              <a:effectLst/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10A158-992F-5BFC-5752-A7854FCC8D1E}"/>
              </a:ext>
            </a:extLst>
          </p:cNvPr>
          <p:cNvSpPr txBox="1"/>
          <p:nvPr/>
        </p:nvSpPr>
        <p:spPr>
          <a:xfrm>
            <a:off x="1085286" y="2171126"/>
            <a:ext cx="96141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en-US" altLang="ko-KR" sz="2000" dirty="0">
                <a:latin typeface="+mn-ea"/>
                <a:hlinkClick r:id="rId6"/>
              </a:rPr>
              <a:t>https://80000coding.oopy.io/f27f6183-0523-43e1-ab90-8f8175bd4a88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9159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68860" y="3256068"/>
            <a:ext cx="3254284" cy="52314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28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End Of Document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6300" y="2968685"/>
            <a:ext cx="1339401" cy="369261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>
                    <a:alpha val="50000"/>
                  </a:srgbClr>
                </a:solidFill>
                <a:latin typeface="맑은 고딕" pitchFamily="50" charset="-127"/>
                <a:cs typeface="Arial" panose="020B0604020202020204" pitchFamily="34" charset="0"/>
              </a:rPr>
              <a:t>Thank</a:t>
            </a:r>
            <a:r>
              <a:rPr kumimoji="1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>
                    <a:alpha val="50000"/>
                  </a:srgbClr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>
                    <a:alpha val="50000"/>
                  </a:srgbClr>
                </a:solidFill>
                <a:latin typeface="맑은 고딕" pitchFamily="50" charset="-127"/>
                <a:cs typeface="Arial" panose="020B060402020202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2948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2F6523E4-262F-15FE-3AC1-D287BDE5C1DC}"/>
              </a:ext>
            </a:extLst>
          </p:cNvPr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2D04FB-7069-82DD-3107-501FCF416140}"/>
              </a:ext>
            </a:extLst>
          </p:cNvPr>
          <p:cNvSpPr txBox="1"/>
          <p:nvPr/>
        </p:nvSpPr>
        <p:spPr>
          <a:xfrm>
            <a:off x="1085286" y="461412"/>
            <a:ext cx="2532932" cy="52314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8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+mj-ea"/>
                <a:ea typeface="+mj-ea"/>
                <a:cs typeface="Arial" panose="020B0604020202020204" pitchFamily="34" charset="0"/>
              </a:rPr>
              <a:t>들어가기 앞서</a:t>
            </a:r>
            <a:r>
              <a:rPr kumimoji="1" lang="en-US" altLang="ko-KR" sz="20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F27ABA-D9BD-585B-F1BF-AB8BB3932625}"/>
              </a:ext>
            </a:extLst>
          </p:cNvPr>
          <p:cNvSpPr txBox="1"/>
          <p:nvPr/>
        </p:nvSpPr>
        <p:spPr>
          <a:xfrm>
            <a:off x="803275" y="1642555"/>
            <a:ext cx="9783025" cy="400039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kumimoji="1" lang="ko-KR" altLang="en-US" sz="20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+mj-ea"/>
                <a:ea typeface="+mj-ea"/>
                <a:cs typeface="Arial" panose="020B0604020202020204" pitchFamily="34" charset="0"/>
              </a:rPr>
              <a:t>여러분들이 원하는 회사의 최종 면접에서 프로젝트 관련 질문을 받았다</a:t>
            </a:r>
            <a:r>
              <a:rPr kumimoji="1" lang="en-US" altLang="ko-KR" sz="20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3723EB-8AD6-5FD7-B88C-661C40EEC71C}"/>
              </a:ext>
            </a:extLst>
          </p:cNvPr>
          <p:cNvSpPr txBox="1"/>
          <p:nvPr/>
        </p:nvSpPr>
        <p:spPr>
          <a:xfrm>
            <a:off x="803275" y="2522863"/>
            <a:ext cx="68231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kumimoji="1" lang="en-US" altLang="ko-KR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A5568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kumimoji="1" lang="ko-KR" altLang="en-US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A5568"/>
                </a:solidFill>
                <a:latin typeface="+mj-ea"/>
                <a:ea typeface="+mj-ea"/>
                <a:cs typeface="Arial" panose="020B0604020202020204" pitchFamily="34" charset="0"/>
              </a:rPr>
              <a:t>그중 한 사람이 여러분이 진행한 프로젝트를 보고 어떤 프레임워크를 사용했는지 물어본다</a:t>
            </a:r>
            <a:r>
              <a:rPr kumimoji="1" lang="en-US" altLang="ko-KR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A5568"/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  <a:endParaRPr kumimoji="1" lang="en-US" altLang="ko-KR" sz="2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9FC3CC-F85B-21AF-0561-ACC6D61AC6C1}"/>
              </a:ext>
            </a:extLst>
          </p:cNvPr>
          <p:cNvSpPr txBox="1"/>
          <p:nvPr/>
        </p:nvSpPr>
        <p:spPr>
          <a:xfrm>
            <a:off x="803275" y="3711018"/>
            <a:ext cx="58753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0" i="0" dirty="0">
                <a:solidFill>
                  <a:srgbClr val="4A5568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2000" b="0" i="0" dirty="0" err="1">
                <a:solidFill>
                  <a:srgbClr val="4A5568"/>
                </a:solidFill>
                <a:effectLst/>
                <a:latin typeface="+mj-ea"/>
                <a:ea typeface="+mj-ea"/>
              </a:rPr>
              <a:t>리액트로</a:t>
            </a:r>
            <a:r>
              <a:rPr lang="ko-KR" altLang="en-US" sz="2000" b="0" i="0" dirty="0">
                <a:solidFill>
                  <a:srgbClr val="4A5568"/>
                </a:solidFill>
                <a:effectLst/>
                <a:latin typeface="+mj-ea"/>
                <a:ea typeface="+mj-ea"/>
              </a:rPr>
              <a:t> 프로젝트 진행을 한 여러분들은 </a:t>
            </a:r>
            <a:r>
              <a:rPr lang="en-US" altLang="ko-KR" sz="2000" b="0" i="0" dirty="0">
                <a:solidFill>
                  <a:srgbClr val="4A5568"/>
                </a:solidFill>
                <a:effectLst/>
                <a:latin typeface="+mj-ea"/>
                <a:ea typeface="+mj-ea"/>
              </a:rPr>
              <a:t/>
            </a:r>
            <a:br>
              <a:rPr lang="en-US" altLang="ko-KR" sz="2000" b="0" i="0" dirty="0">
                <a:solidFill>
                  <a:srgbClr val="4A5568"/>
                </a:solidFill>
                <a:effectLst/>
                <a:latin typeface="+mj-ea"/>
                <a:ea typeface="+mj-ea"/>
              </a:rPr>
            </a:br>
            <a:r>
              <a:rPr lang="ko-KR" altLang="en-US" sz="2000" b="0" i="0" dirty="0" err="1">
                <a:solidFill>
                  <a:srgbClr val="4A5568"/>
                </a:solidFill>
                <a:effectLst/>
                <a:latin typeface="+mj-ea"/>
                <a:ea typeface="+mj-ea"/>
              </a:rPr>
              <a:t>리액트</a:t>
            </a:r>
            <a:r>
              <a:rPr lang="ko-KR" altLang="en-US" sz="2000" b="0" i="0" dirty="0">
                <a:solidFill>
                  <a:srgbClr val="4A5568"/>
                </a:solidFill>
                <a:effectLst/>
                <a:latin typeface="+mj-ea"/>
                <a:ea typeface="+mj-ea"/>
              </a:rPr>
              <a:t> 프레임워크로 진행했다 라고 말한다</a:t>
            </a:r>
            <a:r>
              <a:rPr lang="en-US" altLang="ko-KR" sz="2000" b="0" i="0" dirty="0">
                <a:solidFill>
                  <a:srgbClr val="4A5568"/>
                </a:solidFill>
                <a:effectLst/>
                <a:latin typeface="+mj-ea"/>
                <a:ea typeface="+mj-ea"/>
              </a:rPr>
              <a:t>.</a:t>
            </a:r>
            <a:endParaRPr kumimoji="1" lang="en-US" altLang="ko-KR" sz="2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26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2F6523E4-262F-15FE-3AC1-D287BDE5C1DC}"/>
              </a:ext>
            </a:extLst>
          </p:cNvPr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2D04FB-7069-82DD-3107-501FCF416140}"/>
              </a:ext>
            </a:extLst>
          </p:cNvPr>
          <p:cNvSpPr txBox="1"/>
          <p:nvPr/>
        </p:nvSpPr>
        <p:spPr>
          <a:xfrm>
            <a:off x="1085286" y="461412"/>
            <a:ext cx="7850093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+mn-ea"/>
                <a:cs typeface="Arial" panose="020B0604020202020204" pitchFamily="34" charset="0"/>
              </a:rPr>
              <a:t>모든 프론트 엔드 개발자들의 포스팅 글에서 말하기를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+mn-ea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64BD1B-FA6A-8B84-90F2-8D81A0197F35}"/>
              </a:ext>
            </a:extLst>
          </p:cNvPr>
          <p:cNvSpPr txBox="1"/>
          <p:nvPr/>
        </p:nvSpPr>
        <p:spPr>
          <a:xfrm>
            <a:off x="803274" y="1597360"/>
            <a:ext cx="110399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kumimoji="1" lang="en-US" altLang="ko-KR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A5568"/>
                </a:solidFill>
                <a:latin typeface="+mj-ea"/>
                <a:ea typeface="+mj-ea"/>
                <a:cs typeface="Arial" panose="020B0604020202020204" pitchFamily="34" charset="0"/>
              </a:rPr>
              <a:t> Vue</a:t>
            </a:r>
            <a:r>
              <a:rPr kumimoji="1" lang="ko-KR" altLang="en-US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A5568"/>
                </a:solidFill>
                <a:latin typeface="+mj-ea"/>
                <a:ea typeface="+mj-ea"/>
                <a:cs typeface="Arial" panose="020B0604020202020204" pitchFamily="34" charset="0"/>
              </a:rPr>
              <a:t>는 프레임 워크 </a:t>
            </a:r>
            <a:r>
              <a:rPr kumimoji="1" lang="en-US" altLang="ko-KR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A5568"/>
                </a:solidFill>
                <a:latin typeface="+mj-ea"/>
                <a:ea typeface="+mj-ea"/>
                <a:cs typeface="Arial" panose="020B0604020202020204" pitchFamily="34" charset="0"/>
              </a:rPr>
              <a:t>, React</a:t>
            </a:r>
            <a:r>
              <a:rPr kumimoji="1" lang="ko-KR" altLang="en-US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A5568"/>
                </a:solidFill>
                <a:latin typeface="+mj-ea"/>
                <a:ea typeface="+mj-ea"/>
                <a:cs typeface="Arial" panose="020B0604020202020204" pitchFamily="34" charset="0"/>
              </a:rPr>
              <a:t>는 </a:t>
            </a:r>
            <a:r>
              <a:rPr kumimoji="1" lang="en-US" altLang="ko-KR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A5568"/>
                </a:solidFill>
                <a:latin typeface="+mj-ea"/>
                <a:ea typeface="+mj-ea"/>
                <a:cs typeface="Arial" panose="020B0604020202020204" pitchFamily="34" charset="0"/>
              </a:rPr>
              <a:t>UI</a:t>
            </a:r>
            <a:r>
              <a:rPr kumimoji="1" lang="ko-KR" altLang="en-US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A5568"/>
                </a:solidFill>
                <a:latin typeface="+mj-ea"/>
                <a:ea typeface="+mj-ea"/>
                <a:cs typeface="Arial" panose="020B0604020202020204" pitchFamily="34" charset="0"/>
              </a:rPr>
              <a:t>라이브러리</a:t>
            </a:r>
            <a:r>
              <a:rPr kumimoji="1" lang="en-US" altLang="ko-KR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A5568"/>
                </a:solidFill>
                <a:latin typeface="+mj-ea"/>
                <a:ea typeface="+mj-ea"/>
                <a:cs typeface="Arial" panose="020B0604020202020204" pitchFamily="34" charset="0"/>
              </a:rPr>
              <a:t>! </a:t>
            </a:r>
            <a:r>
              <a:rPr kumimoji="1" lang="ko-KR" altLang="en-US" sz="20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A5568"/>
                </a:solidFill>
                <a:latin typeface="+mj-ea"/>
                <a:ea typeface="+mj-ea"/>
                <a:cs typeface="Arial" panose="020B0604020202020204" pitchFamily="34" charset="0"/>
              </a:rPr>
              <a:t>면접때</a:t>
            </a:r>
            <a:r>
              <a:rPr kumimoji="1" lang="ko-KR" altLang="en-US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A5568"/>
                </a:solidFill>
                <a:latin typeface="+mj-ea"/>
                <a:ea typeface="+mj-ea"/>
                <a:cs typeface="Arial" panose="020B0604020202020204" pitchFamily="34" charset="0"/>
              </a:rPr>
              <a:t> 아무 생각이 </a:t>
            </a:r>
            <a:r>
              <a:rPr kumimoji="1" lang="ko-KR" altLang="en-US" sz="20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A5568"/>
                </a:solidFill>
                <a:latin typeface="+mj-ea"/>
                <a:ea typeface="+mj-ea"/>
                <a:cs typeface="Arial" panose="020B0604020202020204" pitchFamily="34" charset="0"/>
              </a:rPr>
              <a:t>안난다면</a:t>
            </a:r>
            <a:r>
              <a:rPr kumimoji="1" lang="ko-KR" altLang="en-US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A5568"/>
                </a:solidFill>
                <a:latin typeface="+mj-ea"/>
                <a:ea typeface="+mj-ea"/>
                <a:cs typeface="Arial" panose="020B0604020202020204" pitchFamily="34" charset="0"/>
              </a:rPr>
              <a:t> 이거라도 </a:t>
            </a:r>
            <a:r>
              <a:rPr kumimoji="1" lang="ko-KR" altLang="en-US" sz="20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A5568"/>
                </a:solidFill>
                <a:latin typeface="+mj-ea"/>
                <a:ea typeface="+mj-ea"/>
                <a:cs typeface="Arial" panose="020B0604020202020204" pitchFamily="34" charset="0"/>
              </a:rPr>
              <a:t>말할것</a:t>
            </a:r>
            <a:r>
              <a:rPr kumimoji="1" lang="en-US" altLang="ko-KR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A5568"/>
                </a:solidFill>
                <a:latin typeface="+mj-ea"/>
                <a:ea typeface="+mj-ea"/>
                <a:cs typeface="Arial" panose="020B0604020202020204" pitchFamily="34" charset="0"/>
              </a:rPr>
              <a:t>!</a:t>
            </a:r>
            <a:endParaRPr kumimoji="1" lang="en-US" altLang="ko-KR" sz="2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0843F-20CB-2FC5-0F0D-893946BD43B6}"/>
              </a:ext>
            </a:extLst>
          </p:cNvPr>
          <p:cNvSpPr txBox="1"/>
          <p:nvPr/>
        </p:nvSpPr>
        <p:spPr>
          <a:xfrm>
            <a:off x="803274" y="2875002"/>
            <a:ext cx="100752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kumimoji="1" lang="en-US" altLang="ko-KR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A5568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kumimoji="1" lang="ko-KR" altLang="en-US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A5568"/>
                </a:solidFill>
                <a:latin typeface="+mj-ea"/>
                <a:ea typeface="+mj-ea"/>
                <a:cs typeface="Arial" panose="020B0604020202020204" pitchFamily="34" charset="0"/>
              </a:rPr>
              <a:t>그렇다면</a:t>
            </a:r>
            <a:r>
              <a:rPr kumimoji="1" lang="en-US" altLang="ko-KR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A5568"/>
                </a:solidFill>
                <a:latin typeface="+mj-ea"/>
                <a:ea typeface="+mj-ea"/>
                <a:cs typeface="Arial" panose="020B0604020202020204" pitchFamily="34" charset="0"/>
              </a:rPr>
              <a:t>… Vue</a:t>
            </a:r>
            <a:r>
              <a:rPr kumimoji="1" lang="ko-KR" altLang="en-US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A5568"/>
                </a:solidFill>
                <a:latin typeface="+mj-ea"/>
                <a:ea typeface="+mj-ea"/>
                <a:cs typeface="Arial" panose="020B0604020202020204" pitchFamily="34" charset="0"/>
              </a:rPr>
              <a:t>와 </a:t>
            </a:r>
            <a:r>
              <a:rPr kumimoji="1" lang="en-US" altLang="ko-KR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A5568"/>
                </a:solidFill>
                <a:latin typeface="+mj-ea"/>
                <a:ea typeface="+mj-ea"/>
                <a:cs typeface="Arial" panose="020B0604020202020204" pitchFamily="34" charset="0"/>
              </a:rPr>
              <a:t>React </a:t>
            </a:r>
            <a:r>
              <a:rPr kumimoji="1" lang="ko-KR" altLang="en-US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A5568"/>
                </a:solidFill>
                <a:latin typeface="+mj-ea"/>
                <a:ea typeface="+mj-ea"/>
                <a:cs typeface="Arial" panose="020B0604020202020204" pitchFamily="34" charset="0"/>
              </a:rPr>
              <a:t>어떤 차이가 있을까</a:t>
            </a:r>
            <a:r>
              <a:rPr kumimoji="1" lang="en-US" altLang="ko-KR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A5568"/>
                </a:solidFill>
                <a:latin typeface="+mj-ea"/>
                <a:ea typeface="+mj-ea"/>
                <a:cs typeface="Arial" panose="020B0604020202020204" pitchFamily="34" charset="0"/>
              </a:rPr>
              <a:t>? </a:t>
            </a:r>
            <a:r>
              <a:rPr kumimoji="1" lang="ko-KR" altLang="en-US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A5568"/>
                </a:solidFill>
                <a:latin typeface="+mj-ea"/>
                <a:ea typeface="+mj-ea"/>
                <a:cs typeface="Arial" panose="020B0604020202020204" pitchFamily="34" charset="0"/>
              </a:rPr>
              <a:t>그리고 어떤 공통점이 있을까</a:t>
            </a:r>
            <a:r>
              <a:rPr kumimoji="1" lang="en-US" altLang="ko-KR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A5568"/>
                </a:solidFill>
                <a:latin typeface="+mj-ea"/>
                <a:ea typeface="+mj-ea"/>
                <a:cs typeface="Arial" panose="020B0604020202020204" pitchFamily="34" charset="0"/>
              </a:rPr>
              <a:t>?</a:t>
            </a:r>
            <a:endParaRPr kumimoji="1" lang="en-US" altLang="ko-KR" sz="2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7A61A-67B0-4465-F698-31A1DDCD55E5}"/>
              </a:ext>
            </a:extLst>
          </p:cNvPr>
          <p:cNvSpPr txBox="1"/>
          <p:nvPr/>
        </p:nvSpPr>
        <p:spPr>
          <a:xfrm>
            <a:off x="803274" y="4152644"/>
            <a:ext cx="62196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kumimoji="1" lang="en-US" altLang="ko-KR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A5568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kumimoji="1" lang="ko-KR" altLang="en-US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A5568"/>
                </a:solidFill>
                <a:latin typeface="+mj-ea"/>
                <a:ea typeface="+mj-ea"/>
                <a:cs typeface="Arial" panose="020B0604020202020204" pitchFamily="34" charset="0"/>
              </a:rPr>
              <a:t>그리고 </a:t>
            </a:r>
            <a:r>
              <a:rPr kumimoji="1" lang="en-US" altLang="ko-KR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A5568"/>
                </a:solidFill>
                <a:latin typeface="+mj-ea"/>
                <a:ea typeface="+mj-ea"/>
                <a:cs typeface="Arial" panose="020B0604020202020204" pitchFamily="34" charset="0"/>
              </a:rPr>
              <a:t>Vue</a:t>
            </a:r>
            <a:r>
              <a:rPr kumimoji="1" lang="ko-KR" altLang="en-US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A5568"/>
                </a:solidFill>
                <a:latin typeface="+mj-ea"/>
                <a:ea typeface="+mj-ea"/>
                <a:cs typeface="Arial" panose="020B0604020202020204" pitchFamily="34" charset="0"/>
              </a:rPr>
              <a:t>와 </a:t>
            </a:r>
            <a:r>
              <a:rPr kumimoji="1" lang="en-US" altLang="ko-KR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A5568"/>
                </a:solidFill>
                <a:latin typeface="+mj-ea"/>
                <a:ea typeface="+mj-ea"/>
                <a:cs typeface="Arial" panose="020B0604020202020204" pitchFamily="34" charset="0"/>
              </a:rPr>
              <a:t>React</a:t>
            </a:r>
            <a:r>
              <a:rPr kumimoji="1" lang="ko-KR" altLang="en-US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A5568"/>
                </a:solidFill>
                <a:latin typeface="+mj-ea"/>
                <a:ea typeface="+mj-ea"/>
                <a:cs typeface="Arial" panose="020B0604020202020204" pitchFamily="34" charset="0"/>
              </a:rPr>
              <a:t>는 어떻게 이루어져 있을까</a:t>
            </a:r>
            <a:r>
              <a:rPr kumimoji="1" lang="en-US" altLang="ko-KR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A5568"/>
                </a:solidFill>
                <a:latin typeface="+mj-ea"/>
                <a:ea typeface="+mj-ea"/>
                <a:cs typeface="Arial" panose="020B0604020202020204" pitchFamily="34" charset="0"/>
              </a:rPr>
              <a:t>?</a:t>
            </a:r>
            <a:endParaRPr kumimoji="1" lang="en-US" altLang="ko-KR" sz="2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5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DD1FD-5CEF-AC35-3083-C1A3F8E75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70EE6545-EAA9-734B-4873-3B6DEE421639}"/>
              </a:ext>
            </a:extLst>
          </p:cNvPr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CF4EFA-32E3-F5D0-287F-CE2B55368B22}"/>
              </a:ext>
            </a:extLst>
          </p:cNvPr>
          <p:cNvSpPr txBox="1"/>
          <p:nvPr/>
        </p:nvSpPr>
        <p:spPr>
          <a:xfrm>
            <a:off x="1085286" y="461412"/>
            <a:ext cx="739493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Vue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003AE1-556F-F89D-31AC-AE1267045204}"/>
              </a:ext>
            </a:extLst>
          </p:cNvPr>
          <p:cNvSpPr txBox="1"/>
          <p:nvPr/>
        </p:nvSpPr>
        <p:spPr>
          <a:xfrm>
            <a:off x="1085285" y="1249613"/>
            <a:ext cx="99912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en-US" altLang="ko-KR" sz="2000" b="0" i="0" dirty="0">
                <a:effectLst/>
                <a:latin typeface="+mn-ea"/>
              </a:rPr>
              <a:t>Vue(Vue.js, </a:t>
            </a:r>
            <a:r>
              <a:rPr lang="en-US" altLang="ko-KR" sz="2000" b="0" i="0" dirty="0" err="1">
                <a:effectLst/>
                <a:latin typeface="+mn-ea"/>
              </a:rPr>
              <a:t>vju</a:t>
            </a:r>
            <a:r>
              <a:rPr lang="en-US" altLang="ko-KR" sz="2000" b="0" i="0" dirty="0">
                <a:effectLst/>
                <a:latin typeface="+mn-ea"/>
              </a:rPr>
              <a:t>, view)</a:t>
            </a:r>
            <a:r>
              <a:rPr lang="ko-KR" altLang="en-US" sz="2000" b="0" i="0" dirty="0">
                <a:effectLst/>
                <a:latin typeface="+mn-ea"/>
              </a:rPr>
              <a:t>는 웹 애플리케이션의 사용자 인터페이스를 만들기 위해 사용하는 오픈 소스 </a:t>
            </a:r>
            <a:r>
              <a:rPr lang="ko-KR" altLang="en-US" sz="2000" b="0" i="0" dirty="0" err="1">
                <a:effectLst/>
                <a:latin typeface="+mn-ea"/>
              </a:rPr>
              <a:t>프로그레시브</a:t>
            </a:r>
            <a:r>
              <a:rPr lang="ko-KR" altLang="en-US" sz="2000" b="0" i="0" dirty="0">
                <a:effectLst/>
                <a:latin typeface="+mn-ea"/>
              </a:rPr>
              <a:t> 자바스크립트 프레임워크이다</a:t>
            </a:r>
            <a:r>
              <a:rPr lang="en-US" altLang="ko-KR" sz="2000" b="0" i="0" dirty="0">
                <a:effectLst/>
                <a:latin typeface="+mn-ea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E54206-4176-E06D-928A-6F038AA039F2}"/>
              </a:ext>
            </a:extLst>
          </p:cNvPr>
          <p:cNvSpPr txBox="1"/>
          <p:nvPr/>
        </p:nvSpPr>
        <p:spPr>
          <a:xfrm>
            <a:off x="1085282" y="2284106"/>
            <a:ext cx="10283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0" i="0" dirty="0">
                <a:effectLst/>
                <a:latin typeface="+mn-ea"/>
              </a:rPr>
              <a:t>다른 자바스크립트 라이브러리를 사용하는 웹 애플리케이션 프로젝트에 </a:t>
            </a:r>
            <a:r>
              <a:rPr lang="en-US" altLang="ko-KR" sz="2000" b="0" i="0" dirty="0">
                <a:effectLst/>
                <a:latin typeface="+mn-ea"/>
              </a:rPr>
              <a:t>Vue.js</a:t>
            </a:r>
            <a:r>
              <a:rPr lang="ko-KR" altLang="en-US" sz="2000" b="0" i="0" dirty="0">
                <a:effectLst/>
                <a:latin typeface="+mn-ea"/>
              </a:rPr>
              <a:t>를 도입하기 쉽게 설계</a:t>
            </a:r>
            <a:r>
              <a:rPr lang="en-US" altLang="ko-KR" sz="2000" b="0" i="0" dirty="0">
                <a:effectLst/>
                <a:latin typeface="+mn-ea"/>
              </a:rPr>
              <a:t>, </a:t>
            </a:r>
            <a:r>
              <a:rPr lang="ko-KR" altLang="en-US" sz="2000" b="0" i="0" dirty="0">
                <a:effectLst/>
                <a:latin typeface="+mn-ea"/>
              </a:rPr>
              <a:t>이는 </a:t>
            </a:r>
            <a:r>
              <a:rPr lang="en-US" altLang="ko-KR" sz="2000" b="0" i="0" dirty="0">
                <a:effectLst/>
                <a:latin typeface="+mn-ea"/>
              </a:rPr>
              <a:t>Vue.js</a:t>
            </a:r>
            <a:r>
              <a:rPr lang="ko-KR" altLang="en-US" sz="2000" b="0" i="0" dirty="0">
                <a:effectLst/>
                <a:latin typeface="+mn-ea"/>
              </a:rPr>
              <a:t>가 점진적으로 채택할 수 있게 설계되었기 때</a:t>
            </a:r>
            <a:r>
              <a:rPr lang="ko-KR" altLang="en-US" sz="2000" dirty="0">
                <a:latin typeface="+mn-ea"/>
              </a:rPr>
              <a:t>문</a:t>
            </a:r>
            <a:endParaRPr lang="en-US" altLang="ko-KR" sz="2000" b="0" i="0" dirty="0">
              <a:effectLst/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5AB45C-909A-48B7-2A93-6CF0AB32EF63}"/>
              </a:ext>
            </a:extLst>
          </p:cNvPr>
          <p:cNvSpPr txBox="1"/>
          <p:nvPr/>
        </p:nvSpPr>
        <p:spPr>
          <a:xfrm>
            <a:off x="1085282" y="3489182"/>
            <a:ext cx="96895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0" i="0" dirty="0">
                <a:effectLst/>
                <a:latin typeface="+mn-ea"/>
              </a:rPr>
              <a:t>웹 </a:t>
            </a:r>
            <a:r>
              <a:rPr lang="en-US" altLang="ko-KR" sz="2000" b="0" i="0" dirty="0">
                <a:effectLst/>
                <a:latin typeface="+mn-ea"/>
              </a:rPr>
              <a:t>UI </a:t>
            </a:r>
            <a:r>
              <a:rPr lang="ko-KR" altLang="en-US" sz="2000" b="0" i="0" dirty="0">
                <a:effectLst/>
                <a:latin typeface="+mn-ea"/>
              </a:rPr>
              <a:t>개발</a:t>
            </a:r>
            <a:r>
              <a:rPr lang="en-US" altLang="ko-KR" sz="2000" b="0" i="0" dirty="0">
                <a:effectLst/>
                <a:latin typeface="+mn-ea"/>
              </a:rPr>
              <a:t>(</a:t>
            </a:r>
            <a:r>
              <a:rPr lang="ko-KR" altLang="en-US" sz="2000" b="0" i="0" dirty="0">
                <a:effectLst/>
                <a:latin typeface="+mn-ea"/>
              </a:rPr>
              <a:t>컴포넌트</a:t>
            </a:r>
            <a:r>
              <a:rPr lang="en-US" altLang="ko-KR" sz="2000" b="0" i="0" dirty="0">
                <a:effectLst/>
                <a:latin typeface="+mn-ea"/>
              </a:rPr>
              <a:t>, </a:t>
            </a:r>
            <a:r>
              <a:rPr lang="ko-KR" altLang="en-US" sz="2000" b="0" i="0" dirty="0">
                <a:effectLst/>
                <a:latin typeface="+mn-ea"/>
              </a:rPr>
              <a:t>선언형 </a:t>
            </a:r>
            <a:r>
              <a:rPr lang="en-US" altLang="ko-KR" sz="2000" b="0" i="0" dirty="0">
                <a:effectLst/>
                <a:latin typeface="+mn-ea"/>
              </a:rPr>
              <a:t>UI, </a:t>
            </a:r>
            <a:r>
              <a:rPr lang="ko-KR" altLang="en-US" sz="2000" b="0" i="0" dirty="0">
                <a:effectLst/>
                <a:latin typeface="+mn-ea"/>
              </a:rPr>
              <a:t>핫 </a:t>
            </a:r>
            <a:r>
              <a:rPr lang="ko-KR" altLang="en-US" sz="2000" b="0" i="0" dirty="0" err="1">
                <a:effectLst/>
                <a:latin typeface="+mn-ea"/>
              </a:rPr>
              <a:t>리로딩</a:t>
            </a:r>
            <a:r>
              <a:rPr lang="en-US" altLang="ko-KR" sz="2000" b="0" i="0" dirty="0">
                <a:effectLst/>
                <a:latin typeface="+mn-ea"/>
              </a:rPr>
              <a:t>, </a:t>
            </a:r>
            <a:r>
              <a:rPr lang="ko-KR" altLang="en-US" sz="2000" b="0" i="0" dirty="0">
                <a:effectLst/>
                <a:latin typeface="+mn-ea"/>
              </a:rPr>
              <a:t>타임 </a:t>
            </a:r>
            <a:r>
              <a:rPr lang="ko-KR" altLang="en-US" sz="2000" b="0" i="0" dirty="0" err="1">
                <a:effectLst/>
                <a:latin typeface="+mn-ea"/>
              </a:rPr>
              <a:t>트래블</a:t>
            </a:r>
            <a:r>
              <a:rPr lang="ko-KR" altLang="en-US" sz="2000" b="0" i="0" dirty="0">
                <a:effectLst/>
                <a:latin typeface="+mn-ea"/>
              </a:rPr>
              <a:t> 디버깅 등</a:t>
            </a:r>
            <a:r>
              <a:rPr lang="en-US" altLang="ko-KR" sz="2000" b="0" i="0" dirty="0">
                <a:effectLst/>
                <a:latin typeface="+mn-ea"/>
              </a:rPr>
              <a:t>)</a:t>
            </a:r>
            <a:r>
              <a:rPr lang="ko-KR" altLang="en-US" sz="2000" b="0" i="0" dirty="0">
                <a:effectLst/>
                <a:latin typeface="+mn-ea"/>
              </a:rPr>
              <a:t>의 아이디어를 더 접근 가능하도록 만드는데 초점을 둔다</a:t>
            </a:r>
            <a:r>
              <a:rPr lang="en-US" altLang="ko-KR" sz="2000" b="0" i="0" dirty="0">
                <a:effectLst/>
                <a:latin typeface="+mn-ea"/>
              </a:rPr>
              <a:t>. </a:t>
            </a:r>
            <a:br>
              <a:rPr lang="en-US" altLang="ko-KR" sz="2000" b="0" i="0" dirty="0">
                <a:effectLst/>
                <a:latin typeface="+mn-ea"/>
              </a:rPr>
            </a:br>
            <a:r>
              <a:rPr lang="ko-KR" altLang="en-US" sz="2000" b="0" i="0" dirty="0">
                <a:effectLst/>
                <a:latin typeface="+mn-ea"/>
              </a:rPr>
              <a:t>덜 독선적이도록 시도하고 있기 때문에 개발자들이 익히기에 더 쉽다</a:t>
            </a:r>
            <a:r>
              <a:rPr lang="en-US" altLang="ko-KR" sz="2000" b="0" i="0" dirty="0">
                <a:effectLst/>
                <a:latin typeface="+mn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7F023-2AE9-38F5-C40A-B28BB027796E}"/>
              </a:ext>
            </a:extLst>
          </p:cNvPr>
          <p:cNvSpPr txBox="1"/>
          <p:nvPr/>
        </p:nvSpPr>
        <p:spPr>
          <a:xfrm>
            <a:off x="1085283" y="5002036"/>
            <a:ext cx="84075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0" i="0" dirty="0">
                <a:effectLst/>
                <a:latin typeface="+mn-ea"/>
              </a:rPr>
              <a:t>고성능의 싱글 페이지 애플리케이션</a:t>
            </a:r>
            <a:r>
              <a:rPr lang="en-US" altLang="ko-KR" sz="2000" b="0" i="0" dirty="0">
                <a:effectLst/>
                <a:latin typeface="+mn-ea"/>
              </a:rPr>
              <a:t>(SPA)</a:t>
            </a:r>
            <a:r>
              <a:rPr lang="ko-KR" altLang="en-US" sz="2000" b="0" i="0" dirty="0">
                <a:effectLst/>
                <a:latin typeface="+mn-ea"/>
              </a:rPr>
              <a:t>을 구축하는데 이용가능</a:t>
            </a:r>
            <a:r>
              <a:rPr lang="en-US" altLang="ko-KR" sz="2000" b="0" i="0" dirty="0">
                <a:effectLst/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104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BCC3B-DDB8-232E-3F3D-DE2CD685A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1CBB8761-BF15-5E7F-D15F-B9D7BE6EC58B}"/>
              </a:ext>
            </a:extLst>
          </p:cNvPr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97F93F-2E2F-2EEF-6C53-F3CFB0DC4AC0}"/>
              </a:ext>
            </a:extLst>
          </p:cNvPr>
          <p:cNvSpPr txBox="1"/>
          <p:nvPr/>
        </p:nvSpPr>
        <p:spPr>
          <a:xfrm>
            <a:off x="1085286" y="461412"/>
            <a:ext cx="1771827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Vue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의 장점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C1826-0613-4FC6-08F1-813821A67CB6}"/>
              </a:ext>
            </a:extLst>
          </p:cNvPr>
          <p:cNvSpPr txBox="1"/>
          <p:nvPr/>
        </p:nvSpPr>
        <p:spPr>
          <a:xfrm>
            <a:off x="1085285" y="1249613"/>
            <a:ext cx="99912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0" i="0" dirty="0">
                <a:effectLst/>
                <a:latin typeface="맑은 고딕" panose="020B0503020000020004" pitchFamily="50" charset="-127"/>
              </a:rPr>
              <a:t>양방향 데이터 바인딩 방식을 이용한다</a:t>
            </a:r>
            <a:r>
              <a:rPr lang="en-US" altLang="ko-KR" sz="2000" b="0" i="0" dirty="0">
                <a:effectLst/>
                <a:latin typeface="맑은 고딕" panose="020B0503020000020004" pitchFamily="50" charset="-127"/>
              </a:rPr>
              <a:t>. </a:t>
            </a:r>
            <a:r>
              <a:rPr lang="ko-KR" altLang="en-US" sz="2000" b="0" i="0" dirty="0">
                <a:effectLst/>
                <a:latin typeface="맑은 고딕" panose="020B0503020000020004" pitchFamily="50" charset="-127"/>
              </a:rPr>
              <a:t>즉</a:t>
            </a:r>
            <a:r>
              <a:rPr lang="en-US" altLang="ko-KR" sz="2000" b="0" i="0" dirty="0">
                <a:effectLst/>
                <a:latin typeface="맑은 고딕" panose="020B0503020000020004" pitchFamily="50" charset="-127"/>
              </a:rPr>
              <a:t>, </a:t>
            </a:r>
            <a:r>
              <a:rPr lang="ko-KR" altLang="en-US" sz="2000" b="0" i="0" dirty="0">
                <a:effectLst/>
                <a:latin typeface="맑은 고딕" panose="020B0503020000020004" pitchFamily="50" charset="-127"/>
              </a:rPr>
              <a:t>화면에 표시되는 값과 프레임워크 모델 데이터 값이 동기화되어 한쪽을 변경하면 다른 한쪽도 자동으로 변경된다</a:t>
            </a:r>
            <a:r>
              <a:rPr lang="en-US" altLang="ko-KR" sz="2000" b="0" i="0" dirty="0">
                <a:effectLst/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B69D91-60E0-A225-C2C1-5774F2506A6F}"/>
              </a:ext>
            </a:extLst>
          </p:cNvPr>
          <p:cNvSpPr txBox="1"/>
          <p:nvPr/>
        </p:nvSpPr>
        <p:spPr>
          <a:xfrm>
            <a:off x="1085280" y="2284106"/>
            <a:ext cx="10283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0" i="0" dirty="0">
                <a:effectLst/>
                <a:latin typeface="맑은 고딕" panose="020B0503020000020004" pitchFamily="50" charset="-127"/>
              </a:rPr>
              <a:t>컴포넌트기반 프레임워크로 가상 </a:t>
            </a:r>
            <a:r>
              <a:rPr lang="en-US" altLang="ko-KR" sz="2000" b="0" i="0" dirty="0">
                <a:effectLst/>
                <a:latin typeface="맑은 고딕" panose="020B0503020000020004" pitchFamily="50" charset="-127"/>
              </a:rPr>
              <a:t>DOM </a:t>
            </a:r>
            <a:r>
              <a:rPr lang="ko-KR" altLang="en-US" sz="2000" b="0" i="0" dirty="0" err="1">
                <a:effectLst/>
                <a:latin typeface="맑은 고딕" panose="020B0503020000020004" pitchFamily="50" charset="-127"/>
              </a:rPr>
              <a:t>랜더링</a:t>
            </a:r>
            <a:r>
              <a:rPr lang="ko-KR" altLang="en-US" sz="2000" b="0" i="0" dirty="0">
                <a:effectLst/>
                <a:latin typeface="맑은 고딕" panose="020B0503020000020004" pitchFamily="50" charset="-127"/>
              </a:rPr>
              <a:t> 방식을 사용한다</a:t>
            </a:r>
            <a:r>
              <a:rPr lang="en-US" altLang="ko-KR" sz="2000" b="0" i="0" dirty="0">
                <a:effectLst/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E5F2B6-5C16-323C-B0DD-16E236A496D8}"/>
              </a:ext>
            </a:extLst>
          </p:cNvPr>
          <p:cNvSpPr txBox="1"/>
          <p:nvPr/>
        </p:nvSpPr>
        <p:spPr>
          <a:xfrm>
            <a:off x="1085280" y="3994102"/>
            <a:ext cx="908623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0" i="0" dirty="0">
                <a:solidFill>
                  <a:srgbClr val="222222"/>
                </a:solidFill>
                <a:effectLst/>
                <a:latin typeface="+mn-ea"/>
              </a:rPr>
              <a:t>뷰의 기본적인 파일 구조가 웹의 기존 구현 방식인 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+mn-ea"/>
              </a:rPr>
              <a:t>html, </a:t>
            </a:r>
            <a:r>
              <a:rPr lang="en-US" altLang="ko-KR" sz="2000" b="0" i="0" dirty="0" err="1">
                <a:solidFill>
                  <a:srgbClr val="222222"/>
                </a:solidFill>
                <a:effectLst/>
                <a:latin typeface="+mn-ea"/>
              </a:rPr>
              <a:t>css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+mn-ea"/>
              </a:rPr>
              <a:t>, </a:t>
            </a:r>
            <a:r>
              <a:rPr lang="en-US" altLang="ko-KR" sz="2000" b="0" i="0" dirty="0" err="1">
                <a:solidFill>
                  <a:srgbClr val="222222"/>
                </a:solidFill>
                <a:effectLst/>
                <a:latin typeface="+mn-ea"/>
              </a:rPr>
              <a:t>js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+mn-ea"/>
              </a:rPr>
              <a:t>와 나눠서 개발하는 방식과 유사하며 자유도가 낮기 때문에 오히려 쉽게 익힐 수 있다는 장점이 있다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83B45F-7FB2-3BAB-E4C6-74D7495C2C93}"/>
              </a:ext>
            </a:extLst>
          </p:cNvPr>
          <p:cNvSpPr txBox="1"/>
          <p:nvPr/>
        </p:nvSpPr>
        <p:spPr>
          <a:xfrm>
            <a:off x="1085280" y="3010823"/>
            <a:ext cx="90862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0" i="0" dirty="0">
                <a:effectLst/>
                <a:latin typeface="맑은 고딕" panose="020B0503020000020004" pitchFamily="50" charset="-127"/>
              </a:rPr>
              <a:t>화면 </a:t>
            </a:r>
            <a:r>
              <a:rPr lang="ko-KR" altLang="en-US" sz="2000" dirty="0">
                <a:latin typeface="맑은 고딕" panose="020B0503020000020004" pitchFamily="50" charset="-127"/>
              </a:rPr>
              <a:t>전</a:t>
            </a:r>
            <a:r>
              <a:rPr lang="ko-KR" altLang="en-US" sz="2000" b="0" i="0" dirty="0">
                <a:effectLst/>
                <a:latin typeface="맑은 고딕" panose="020B0503020000020004" pitchFamily="50" charset="-127"/>
              </a:rPr>
              <a:t>체를 다시 그리지 않고 프레임워크에서 정의한 방식에 따라 화면이 갱신되므로 유지보수와 재사용성이 높다</a:t>
            </a:r>
            <a:r>
              <a:rPr lang="en-US" altLang="ko-KR" sz="2000" b="0" i="0" dirty="0">
                <a:effectLst/>
                <a:latin typeface="맑은 고딕" panose="020B0503020000020004" pitchFamily="50" charset="-127"/>
              </a:rPr>
              <a:t>.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733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93FE0-7111-F202-8259-FA08EB253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487D2C1C-A3CD-7C0C-B573-8D6415EAD022}"/>
              </a:ext>
            </a:extLst>
          </p:cNvPr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217145-A8BC-2338-1D5F-3328BADDB018}"/>
              </a:ext>
            </a:extLst>
          </p:cNvPr>
          <p:cNvSpPr txBox="1"/>
          <p:nvPr/>
        </p:nvSpPr>
        <p:spPr>
          <a:xfrm>
            <a:off x="1085286" y="461412"/>
            <a:ext cx="1771827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Vue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의 단점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348B19-67FD-1497-6ECB-3E9B36D33C45}"/>
              </a:ext>
            </a:extLst>
          </p:cNvPr>
          <p:cNvSpPr txBox="1"/>
          <p:nvPr/>
        </p:nvSpPr>
        <p:spPr>
          <a:xfrm>
            <a:off x="1085285" y="1249613"/>
            <a:ext cx="99912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0" i="0" dirty="0">
                <a:effectLst/>
              </a:rPr>
              <a:t>테스트가 어렵고 재 구조화가 쉽지 않다</a:t>
            </a:r>
            <a:r>
              <a:rPr lang="en-US" altLang="ko-KR" sz="2000" b="0" i="0" dirty="0">
                <a:effectLst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33840-1661-02D8-90F9-9EE762BE893C}"/>
              </a:ext>
            </a:extLst>
          </p:cNvPr>
          <p:cNvSpPr txBox="1"/>
          <p:nvPr/>
        </p:nvSpPr>
        <p:spPr>
          <a:xfrm>
            <a:off x="1085283" y="2271806"/>
            <a:ext cx="10283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0" i="0" dirty="0">
                <a:effectLst/>
                <a:latin typeface="+mn-ea"/>
              </a:rPr>
              <a:t>모바일 지원이 </a:t>
            </a:r>
            <a:r>
              <a:rPr lang="ko-KR" altLang="en-US" sz="2000" dirty="0" err="1">
                <a:latin typeface="+mn-ea"/>
              </a:rPr>
              <a:t>리액트에</a:t>
            </a:r>
            <a:r>
              <a:rPr lang="ko-KR" altLang="en-US" sz="2000" dirty="0">
                <a:latin typeface="+mn-ea"/>
              </a:rPr>
              <a:t> 비해 </a:t>
            </a:r>
            <a:r>
              <a:rPr lang="ko-KR" altLang="en-US" sz="2000" b="0" i="0" dirty="0">
                <a:effectLst/>
                <a:latin typeface="+mn-ea"/>
              </a:rPr>
              <a:t>부족하다</a:t>
            </a:r>
            <a:r>
              <a:rPr lang="en-US" altLang="ko-KR" sz="2000" b="0" i="0" dirty="0">
                <a:effectLst/>
                <a:latin typeface="+mn-ea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86E18-4363-E921-C2D0-F90805614A46}"/>
              </a:ext>
            </a:extLst>
          </p:cNvPr>
          <p:cNvSpPr txBox="1"/>
          <p:nvPr/>
        </p:nvSpPr>
        <p:spPr>
          <a:xfrm>
            <a:off x="1085283" y="3228945"/>
            <a:ext cx="90862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0" i="0" dirty="0">
                <a:effectLst/>
                <a:latin typeface="+mn-ea"/>
              </a:rPr>
              <a:t>커뮤니티 등의 자료가 </a:t>
            </a:r>
            <a:r>
              <a:rPr lang="en-US" altLang="ko-KR" sz="2000" b="0" i="0" dirty="0">
                <a:effectLst/>
                <a:latin typeface="+mn-ea"/>
              </a:rPr>
              <a:t>React</a:t>
            </a:r>
            <a:r>
              <a:rPr lang="ko-KR" altLang="en-US" sz="2000" b="0" i="0" dirty="0">
                <a:effectLst/>
                <a:latin typeface="+mn-ea"/>
              </a:rPr>
              <a:t>에 비해 많지 않다</a:t>
            </a:r>
            <a:r>
              <a:rPr lang="en-US" altLang="ko-KR" sz="2000" b="0" i="0" dirty="0">
                <a:effectLst/>
                <a:latin typeface="+mn-ea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0CA122-15A5-AC05-99CE-EF3853A0723B}"/>
              </a:ext>
            </a:extLst>
          </p:cNvPr>
          <p:cNvSpPr txBox="1"/>
          <p:nvPr/>
        </p:nvSpPr>
        <p:spPr>
          <a:xfrm>
            <a:off x="1085282" y="4249715"/>
            <a:ext cx="90862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dirty="0">
                <a:latin typeface="+mn-ea"/>
              </a:rPr>
              <a:t>상대적인 적은 기업 지원</a:t>
            </a:r>
            <a:r>
              <a:rPr lang="en-US" altLang="ko-KR" sz="2000" dirty="0">
                <a:latin typeface="+mn-ea"/>
              </a:rPr>
              <a:t>. </a:t>
            </a:r>
            <a:endParaRPr lang="en-US" altLang="ko-KR" sz="2000" b="0" i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317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824AA-428A-94C6-E669-3DF02F8D1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10278EBA-D1F6-4F27-C668-EB95ACAA1E28}"/>
              </a:ext>
            </a:extLst>
          </p:cNvPr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3F79E6-F85B-874E-1135-183FD5BD8543}"/>
              </a:ext>
            </a:extLst>
          </p:cNvPr>
          <p:cNvSpPr txBox="1"/>
          <p:nvPr/>
        </p:nvSpPr>
        <p:spPr>
          <a:xfrm>
            <a:off x="1085286" y="461412"/>
            <a:ext cx="984047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React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D36E56-D0C9-0CBD-499E-D328FDDBD61E}"/>
              </a:ext>
            </a:extLst>
          </p:cNvPr>
          <p:cNvSpPr txBox="1"/>
          <p:nvPr/>
        </p:nvSpPr>
        <p:spPr>
          <a:xfrm>
            <a:off x="1085285" y="1465031"/>
            <a:ext cx="99912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0" i="0" dirty="0" err="1">
                <a:effectLst/>
                <a:latin typeface="+mn-ea"/>
              </a:rPr>
              <a:t>리액트</a:t>
            </a:r>
            <a:r>
              <a:rPr lang="en-US" altLang="ko-KR" sz="2000" b="0" i="0" dirty="0">
                <a:effectLst/>
                <a:latin typeface="+mn-ea"/>
              </a:rPr>
              <a:t>(React, React.js, ReactJS)</a:t>
            </a:r>
            <a:r>
              <a:rPr lang="ko-KR" altLang="en-US" sz="2000" b="0" i="0" dirty="0">
                <a:effectLst/>
                <a:latin typeface="+mn-ea"/>
              </a:rPr>
              <a:t>는 자바스크립트 라이브러리의 하나로서 사용자 인터페이스를 만들기 위해 사용된다</a:t>
            </a:r>
            <a:r>
              <a:rPr lang="en-US" altLang="ko-KR" sz="2000" b="0" i="0" dirty="0">
                <a:effectLst/>
                <a:latin typeface="+mn-ea"/>
              </a:rPr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36CBA4-05B4-A037-735C-2FB3BB8AE661}"/>
              </a:ext>
            </a:extLst>
          </p:cNvPr>
          <p:cNvSpPr txBox="1"/>
          <p:nvPr/>
        </p:nvSpPr>
        <p:spPr>
          <a:xfrm>
            <a:off x="1085285" y="2663729"/>
            <a:ext cx="10283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0" i="0" dirty="0">
                <a:effectLst/>
                <a:latin typeface="+mn-ea"/>
              </a:rPr>
              <a:t>페이스북과 개별 개발자 및 기업들 공동체에 의해 유지 보수된다</a:t>
            </a:r>
            <a:r>
              <a:rPr lang="en-US" altLang="ko-KR" sz="2000" b="0" i="0" dirty="0">
                <a:effectLst/>
                <a:latin typeface="+mn-ea"/>
              </a:rPr>
              <a:t>.</a:t>
            </a:r>
            <a:r>
              <a:rPr lang="en-US" altLang="ko-KR" sz="2000" dirty="0">
                <a:latin typeface="+mn-ea"/>
              </a:rPr>
              <a:t/>
            </a:r>
            <a:br>
              <a:rPr lang="en-US" altLang="ko-KR" sz="2000" dirty="0">
                <a:latin typeface="+mn-ea"/>
              </a:rPr>
            </a:br>
            <a:r>
              <a:rPr lang="ko-KR" altLang="en-US" sz="2000" b="0" i="0" dirty="0">
                <a:effectLst/>
                <a:latin typeface="+mn-ea"/>
              </a:rPr>
              <a:t>싱글 페이지 애플리케이션이나 모바일 애플리케이션 개발에 사용될 수 있다</a:t>
            </a:r>
            <a:r>
              <a:rPr lang="en-US" altLang="ko-KR" sz="2000" b="0" i="0" dirty="0">
                <a:effectLst/>
                <a:latin typeface="+mn-ea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540E5-B410-C5EC-4E48-7C37AFF0653D}"/>
              </a:ext>
            </a:extLst>
          </p:cNvPr>
          <p:cNvSpPr txBox="1"/>
          <p:nvPr/>
        </p:nvSpPr>
        <p:spPr>
          <a:xfrm>
            <a:off x="1085285" y="3868805"/>
            <a:ext cx="96895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0" i="0" dirty="0">
                <a:effectLst/>
                <a:latin typeface="+mn-ea"/>
              </a:rPr>
              <a:t>대규모 또는 복잡한 </a:t>
            </a:r>
            <a:r>
              <a:rPr lang="ko-KR" altLang="en-US" sz="2000" b="0" i="0" dirty="0" err="1">
                <a:effectLst/>
                <a:latin typeface="+mn-ea"/>
              </a:rPr>
              <a:t>리액트</a:t>
            </a:r>
            <a:r>
              <a:rPr lang="ko-KR" altLang="en-US" sz="2000" b="0" i="0" dirty="0">
                <a:effectLst/>
                <a:latin typeface="+mn-ea"/>
              </a:rPr>
              <a:t> 애플리케이션 개발에는 보통 라우팅</a:t>
            </a:r>
            <a:r>
              <a:rPr lang="en-US" altLang="ko-KR" sz="2000" b="0" i="0" dirty="0">
                <a:effectLst/>
                <a:latin typeface="+mn-ea"/>
              </a:rPr>
              <a:t>, API</a:t>
            </a:r>
            <a:r>
              <a:rPr lang="ko-KR" altLang="en-US" sz="2000" b="0" i="0" dirty="0">
                <a:effectLst/>
                <a:latin typeface="+mn-ea"/>
              </a:rPr>
              <a:t>통신 등의 기능이 요구되는데 </a:t>
            </a:r>
            <a:r>
              <a:rPr lang="ko-KR" altLang="en-US" sz="2000" b="0" i="0" dirty="0" err="1">
                <a:effectLst/>
                <a:latin typeface="+mn-ea"/>
              </a:rPr>
              <a:t>리액트에는</a:t>
            </a:r>
            <a:r>
              <a:rPr lang="ko-KR" altLang="en-US" sz="2000" b="0" i="0" dirty="0">
                <a:effectLst/>
                <a:latin typeface="+mn-ea"/>
              </a:rPr>
              <a:t> 기본적으로 제공되지 않기 때문에 추가 라이브러리를 사용해야 한다</a:t>
            </a:r>
            <a:r>
              <a:rPr lang="en-US" altLang="ko-KR" sz="2000" b="0" i="0" dirty="0">
                <a:effectLst/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1609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DA5AF-2C89-6CC1-C1E1-3C6E338DE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1EEAA334-7C9C-C58B-8CB3-0C67B6FF997C}"/>
              </a:ext>
            </a:extLst>
          </p:cNvPr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F5BCC6-2BEF-54AF-875E-4B4DA28FEBA0}"/>
              </a:ext>
            </a:extLst>
          </p:cNvPr>
          <p:cNvSpPr txBox="1"/>
          <p:nvPr/>
        </p:nvSpPr>
        <p:spPr>
          <a:xfrm>
            <a:off x="1085286" y="461412"/>
            <a:ext cx="2779704" cy="461594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React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의 장점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14F8F4-93F1-82FE-9D82-68748F14217E}"/>
              </a:ext>
            </a:extLst>
          </p:cNvPr>
          <p:cNvSpPr txBox="1"/>
          <p:nvPr/>
        </p:nvSpPr>
        <p:spPr>
          <a:xfrm>
            <a:off x="1085285" y="1249613"/>
            <a:ext cx="99912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0" i="0" dirty="0">
                <a:effectLst/>
                <a:latin typeface="+mn-ea"/>
              </a:rPr>
              <a:t>가상 </a:t>
            </a:r>
            <a:r>
              <a:rPr lang="en-US" altLang="ko-KR" sz="2000" b="0" i="0" dirty="0">
                <a:effectLst/>
                <a:latin typeface="+mn-ea"/>
              </a:rPr>
              <a:t>DOM</a:t>
            </a:r>
            <a:r>
              <a:rPr lang="ko-KR" altLang="en-US" sz="2000" b="0" i="0" dirty="0">
                <a:effectLst/>
                <a:latin typeface="+mn-ea"/>
              </a:rPr>
              <a:t>을 사용해서 갱신되는 싱글 페이지 애플리케이션의 리플로우와 리페인트를 최소화함으로써 성능을 최적화 시킨다</a:t>
            </a:r>
            <a:r>
              <a:rPr lang="en-US" altLang="ko-KR" sz="2000" b="0" i="0" dirty="0">
                <a:effectLst/>
                <a:latin typeface="+mn-ea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4EE6E-7609-FC75-CADE-960C7AF53E49}"/>
              </a:ext>
            </a:extLst>
          </p:cNvPr>
          <p:cNvSpPr txBox="1"/>
          <p:nvPr/>
        </p:nvSpPr>
        <p:spPr>
          <a:xfrm>
            <a:off x="1085285" y="2491494"/>
            <a:ext cx="10283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0" i="0" dirty="0">
                <a:effectLst/>
                <a:latin typeface="+mj-ea"/>
                <a:ea typeface="+mj-ea"/>
              </a:rPr>
              <a:t>컴포넌트 기반의 </a:t>
            </a:r>
            <a:r>
              <a:rPr lang="ko-KR" altLang="en-US" sz="2000" b="0" i="0" dirty="0" err="1">
                <a:effectLst/>
                <a:latin typeface="+mj-ea"/>
                <a:ea typeface="+mj-ea"/>
              </a:rPr>
              <a:t>아키텍쳐를</a:t>
            </a:r>
            <a:r>
              <a:rPr lang="ko-KR" altLang="en-US" sz="2000" b="0" i="0" dirty="0">
                <a:effectLst/>
                <a:latin typeface="+mj-ea"/>
                <a:ea typeface="+mj-ea"/>
              </a:rPr>
              <a:t> 가지고 있어</a:t>
            </a:r>
            <a:r>
              <a:rPr lang="en-US" altLang="ko-KR" sz="2000" b="0" i="0" dirty="0">
                <a:effectLst/>
                <a:latin typeface="+mj-ea"/>
                <a:ea typeface="+mj-ea"/>
              </a:rPr>
              <a:t>, </a:t>
            </a:r>
            <a:r>
              <a:rPr lang="ko-KR" altLang="en-US" sz="2000" b="0" i="0" dirty="0">
                <a:effectLst/>
                <a:latin typeface="+mj-ea"/>
                <a:ea typeface="+mj-ea"/>
              </a:rPr>
              <a:t>재사용 가능한 컴포넌트는 생산성과 유지 보수를 용이하게 한다</a:t>
            </a:r>
            <a:r>
              <a:rPr lang="en-US" altLang="ko-KR" sz="2000" b="0" i="0" dirty="0">
                <a:effectLst/>
                <a:latin typeface="+mj-ea"/>
                <a:ea typeface="+mj-ea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20E60-20B3-BD62-5BC3-B27B22935E6D}"/>
              </a:ext>
            </a:extLst>
          </p:cNvPr>
          <p:cNvSpPr txBox="1"/>
          <p:nvPr/>
        </p:nvSpPr>
        <p:spPr>
          <a:xfrm>
            <a:off x="1085285" y="3742804"/>
            <a:ext cx="90862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b="0" i="0" dirty="0">
                <a:effectLst/>
                <a:latin typeface="+mn-ea"/>
              </a:rPr>
              <a:t>단방향 데이터 바인딩으로 안정성이 보장된다</a:t>
            </a:r>
            <a:r>
              <a:rPr lang="en-US" altLang="ko-KR" sz="2000" b="0" i="0" dirty="0">
                <a:effectLst/>
                <a:latin typeface="+mn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263FD-69B9-2532-94B1-299D060F1391}"/>
              </a:ext>
            </a:extLst>
          </p:cNvPr>
          <p:cNvSpPr txBox="1"/>
          <p:nvPr/>
        </p:nvSpPr>
        <p:spPr>
          <a:xfrm>
            <a:off x="1085285" y="4686338"/>
            <a:ext cx="101797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en-US" altLang="ko-KR" sz="2000" b="0" i="0" dirty="0">
                <a:effectLst/>
                <a:latin typeface="+mj-ea"/>
                <a:ea typeface="+mj-ea"/>
              </a:rPr>
              <a:t>React </a:t>
            </a:r>
            <a:r>
              <a:rPr lang="ko-KR" altLang="en-US" sz="2000" b="0" i="0" dirty="0">
                <a:effectLst/>
                <a:latin typeface="+mj-ea"/>
                <a:ea typeface="+mj-ea"/>
              </a:rPr>
              <a:t>공식 문서 가이드와 방대한 커뮤니티</a:t>
            </a:r>
            <a:r>
              <a:rPr lang="en-US" altLang="ko-KR" sz="2000" b="0" i="0" dirty="0">
                <a:effectLst/>
                <a:latin typeface="+mj-ea"/>
                <a:ea typeface="+mj-ea"/>
              </a:rPr>
              <a:t>, </a:t>
            </a:r>
            <a:r>
              <a:rPr lang="ko-KR" altLang="en-US" sz="2000" b="0" i="0" dirty="0">
                <a:effectLst/>
                <a:latin typeface="+mj-ea"/>
                <a:ea typeface="+mj-ea"/>
              </a:rPr>
              <a:t>자료를 통해 쉽게 접하고 배울 수 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  <a:endParaRPr lang="en-US" altLang="ko-KR" sz="2000" b="0" i="0" dirty="0"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4692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AA137-B758-1A21-C3E5-3B3EB192C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D6402E62-81F8-1E3B-8EE9-6CC34B5719F3}"/>
              </a:ext>
            </a:extLst>
          </p:cNvPr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249A60-2865-50D3-E18B-8E8B909970EA}"/>
              </a:ext>
            </a:extLst>
          </p:cNvPr>
          <p:cNvSpPr txBox="1"/>
          <p:nvPr/>
        </p:nvSpPr>
        <p:spPr>
          <a:xfrm>
            <a:off x="1085286" y="461412"/>
            <a:ext cx="2016381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React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의 단점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5EB7D5-552F-CF0C-7442-F8DF357A1F18}"/>
              </a:ext>
            </a:extLst>
          </p:cNvPr>
          <p:cNvSpPr txBox="1"/>
          <p:nvPr/>
        </p:nvSpPr>
        <p:spPr>
          <a:xfrm>
            <a:off x="1085285" y="1249613"/>
            <a:ext cx="99912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dirty="0">
                <a:latin typeface="+mj-ea"/>
                <a:ea typeface="+mj-ea"/>
              </a:rPr>
              <a:t>러닝 커브가 </a:t>
            </a:r>
            <a:r>
              <a:rPr lang="en-US" altLang="ko-KR" sz="2000" dirty="0">
                <a:latin typeface="+mj-ea"/>
                <a:ea typeface="+mj-ea"/>
              </a:rPr>
              <a:t>Vue</a:t>
            </a:r>
            <a:r>
              <a:rPr lang="ko-KR" altLang="en-US" sz="2000" dirty="0">
                <a:latin typeface="+mj-ea"/>
                <a:ea typeface="+mj-ea"/>
              </a:rPr>
              <a:t>에 비해 높다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  <a:endParaRPr lang="en-US" altLang="ko-KR" sz="2000" b="0" i="0" dirty="0">
              <a:effectLst/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1F6BC-FC6B-A9F3-38B1-A70E40F9B248}"/>
              </a:ext>
            </a:extLst>
          </p:cNvPr>
          <p:cNvSpPr txBox="1"/>
          <p:nvPr/>
        </p:nvSpPr>
        <p:spPr>
          <a:xfrm>
            <a:off x="1085283" y="2271806"/>
            <a:ext cx="10283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2000" dirty="0"/>
              <a:t>구현 방식이 다양해서 커뮤니케이션의 문제가 생긴다</a:t>
            </a:r>
            <a:r>
              <a:rPr lang="en-US" altLang="ko-KR" sz="2000" dirty="0"/>
              <a:t>.</a:t>
            </a:r>
            <a:endParaRPr lang="en-US" altLang="ko-KR" sz="2000" b="0" i="0" dirty="0">
              <a:effectLst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3DE4B33-1394-C26C-5C41-10325239D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109" y="2916672"/>
            <a:ext cx="4427814" cy="17909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17FFC97-8079-CAA9-74F6-6D8079F0B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079" y="2916672"/>
            <a:ext cx="4448796" cy="7335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3C8B69-CBBF-2502-2393-43E0D5FBCF1A}"/>
              </a:ext>
            </a:extLst>
          </p:cNvPr>
          <p:cNvSpPr txBox="1"/>
          <p:nvPr/>
        </p:nvSpPr>
        <p:spPr>
          <a:xfrm>
            <a:off x="2093476" y="4707622"/>
            <a:ext cx="25707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b="0" i="0" dirty="0" err="1">
                <a:effectLst/>
              </a:rPr>
              <a:t>리액트</a:t>
            </a:r>
            <a:r>
              <a:rPr lang="ko-KR" altLang="en-US" sz="2000" b="0" i="0" dirty="0">
                <a:effectLst/>
              </a:rPr>
              <a:t> 구현방법</a:t>
            </a:r>
            <a:r>
              <a:rPr lang="en-US" altLang="ko-KR" sz="2000" dirty="0"/>
              <a:t>.</a:t>
            </a:r>
            <a:endParaRPr lang="en-US" altLang="ko-KR" sz="2000" b="0" i="0" dirty="0"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ACB44-47B0-6498-1C9C-EF42BBDEFBCA}"/>
              </a:ext>
            </a:extLst>
          </p:cNvPr>
          <p:cNvSpPr txBox="1"/>
          <p:nvPr/>
        </p:nvSpPr>
        <p:spPr>
          <a:xfrm>
            <a:off x="7390104" y="3769447"/>
            <a:ext cx="25707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000" dirty="0"/>
              <a:t>Vue</a:t>
            </a:r>
            <a:r>
              <a:rPr lang="ko-KR" altLang="en-US" sz="2000" dirty="0"/>
              <a:t> 구현방법</a:t>
            </a:r>
            <a:endParaRPr lang="en-US" altLang="ko-KR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857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3A3838"/>
      </a:dk1>
      <a:lt1>
        <a:srgbClr val="FFFFFF"/>
      </a:lt1>
      <a:dk2>
        <a:srgbClr val="AEABAB"/>
      </a:dk2>
      <a:lt2>
        <a:srgbClr val="F2F2F2"/>
      </a:lt2>
      <a:accent1>
        <a:srgbClr val="FF8E32"/>
      </a:accent1>
      <a:accent2>
        <a:srgbClr val="48A1FA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b">
        <a:norm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</TotalTime>
  <Words>699</Words>
  <Application>Microsoft Office PowerPoint</Application>
  <PresentationFormat>와이드스크린</PresentationFormat>
  <Paragraphs>78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Wingdings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Smilegate</dc:creator>
  <cp:lastModifiedBy>SSAFY</cp:lastModifiedBy>
  <cp:revision>88</cp:revision>
  <dcterms:created xsi:type="dcterms:W3CDTF">2019-03-11T06:50:22Z</dcterms:created>
  <dcterms:modified xsi:type="dcterms:W3CDTF">2024-02-06T00:03:53Z</dcterms:modified>
</cp:coreProperties>
</file>