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57" r:id="rId4"/>
    <p:sldId id="266" r:id="rId5"/>
    <p:sldId id="267" r:id="rId6"/>
    <p:sldId id="271" r:id="rId7"/>
    <p:sldId id="272" r:id="rId8"/>
    <p:sldId id="268" r:id="rId9"/>
    <p:sldId id="269" r:id="rId10"/>
    <p:sldId id="270" r:id="rId11"/>
    <p:sldId id="279" r:id="rId12"/>
    <p:sldId id="273" r:id="rId13"/>
    <p:sldId id="274" r:id="rId14"/>
    <p:sldId id="277" r:id="rId15"/>
    <p:sldId id="263" r:id="rId16"/>
    <p:sldId id="262" r:id="rId17"/>
    <p:sldId id="278" r:id="rId18"/>
  </p:sldIdLst>
  <p:sldSz cx="12192000" cy="6858000"/>
  <p:notesSz cx="6858000" cy="9144000"/>
  <p:embeddedFontLst>
    <p:embeddedFont>
      <p:font typeface="maplestory" panose="02000300000000000000" pitchFamily="2" charset="-127"/>
      <p:regular r:id="rId19"/>
      <p:bold r:id="rId20"/>
    </p:embeddedFont>
    <p:embeddedFont>
      <p:font typeface="둥근모꼴" panose="020B0500000000000000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메이플스토리" panose="02000300000000000000" pitchFamily="2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37"/>
    <a:srgbClr val="07437F"/>
    <a:srgbClr val="031D38"/>
    <a:srgbClr val="F76FE7"/>
    <a:srgbClr val="F3E929"/>
    <a:srgbClr val="29BAED"/>
    <a:srgbClr val="99CCFF"/>
    <a:srgbClr val="1A2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pluviabc1/%EC%9E%90%EB%B0%94%EC%8A%A4%ED%81%AC%EB%A6%BD%ED%8A%B8%EC%99%80-%ED%83%80%EC%9E%85%EC%8A%A4%ED%81%AC%EB%A6%BD%ED%8A%B8-%EC%B0%A8%EC%9D%B4%EC%A0%90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id-dev.tistory.com/13" TargetMode="External"/><Relationship Id="rId5" Type="http://schemas.openxmlformats.org/officeDocument/2006/relationships/image" Target="../media/image19.png"/><Relationship Id="rId10" Type="http://schemas.openxmlformats.org/officeDocument/2006/relationships/hyperlink" Target="https://imagineu.tistory.com/6" TargetMode="External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9" Type="http://schemas.openxmlformats.org/officeDocument/2006/relationships/hyperlink" Target="https://radixweb.com/blog/typescript-vs-javascrip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715296-5A10-4AB1-B6F7-6458E3D455C5}"/>
              </a:ext>
            </a:extLst>
          </p:cNvPr>
          <p:cNvGrpSpPr/>
          <p:nvPr/>
        </p:nvGrpSpPr>
        <p:grpSpPr>
          <a:xfrm>
            <a:off x="832383" y="1511948"/>
            <a:ext cx="10527241" cy="2050097"/>
            <a:chOff x="832383" y="1511948"/>
            <a:chExt cx="10527241" cy="20500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16BF4-0587-456D-A6DB-E71C1D1B72C1}"/>
                </a:ext>
              </a:extLst>
            </p:cNvPr>
            <p:cNvSpPr txBox="1"/>
            <p:nvPr/>
          </p:nvSpPr>
          <p:spPr>
            <a:xfrm>
              <a:off x="832383" y="2792604"/>
              <a:ext cx="105272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프로젝트 진행 시 어떤 것을 써야 할까</a:t>
              </a:r>
              <a:r>
                <a:rPr lang="en-US" altLang="ko-KR" sz="44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?</a:t>
              </a:r>
              <a:endParaRPr lang="ko-KR" altLang="en-US" sz="4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CE9D1-F4BF-4CBE-B132-BA5D69BF63D2}"/>
                </a:ext>
              </a:extLst>
            </p:cNvPr>
            <p:cNvSpPr txBox="1"/>
            <p:nvPr/>
          </p:nvSpPr>
          <p:spPr>
            <a:xfrm>
              <a:off x="3511075" y="1511948"/>
              <a:ext cx="549381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b="1" dirty="0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JS</a:t>
              </a:r>
              <a:r>
                <a:rPr lang="en-US" altLang="ko-KR" sz="9600" b="1" dirty="0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r>
                <a:rPr lang="en-US" altLang="ko-KR" sz="9600" b="1" dirty="0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v</a:t>
              </a:r>
              <a:r>
                <a:rPr lang="en-US" altLang="ko-KR" sz="9600" b="1" dirty="0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</a:t>
              </a:r>
              <a:r>
                <a:rPr lang="en-US" altLang="ko-KR" sz="9600" b="1" dirty="0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r>
                <a:rPr lang="en-US" altLang="ko-KR" sz="9600" b="1" dirty="0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Ts</a:t>
              </a:r>
              <a:r>
                <a:rPr lang="ko-KR" altLang="en-US" sz="6000" dirty="0">
                  <a:solidFill>
                    <a:schemeClr val="accen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endParaRPr lang="en-US" altLang="ko-KR" sz="60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884379" y="4110221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4360219" y="132262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It’s Pixel ppt!</a:t>
            </a:r>
            <a:endParaRPr lang="ko-KR" altLang="en-US" sz="28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35" y="3720635"/>
            <a:ext cx="657225" cy="150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4AF750-3859-4890-A3CB-6C1C065D8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36" y="3680855"/>
            <a:ext cx="704850" cy="1524000"/>
          </a:xfrm>
          <a:prstGeom prst="rect">
            <a:avLst/>
          </a:prstGeom>
        </p:spPr>
      </p:pic>
      <p:pic>
        <p:nvPicPr>
          <p:cNvPr id="20" name="그림 1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5238A63-C309-4C43-BDAD-5D78946DB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07" y="3747530"/>
            <a:ext cx="628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02-2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D6617-0ED1-21ED-8B8D-0AF6AA0EADCF}"/>
              </a:ext>
            </a:extLst>
          </p:cNvPr>
          <p:cNvSpPr/>
          <p:nvPr/>
        </p:nvSpPr>
        <p:spPr>
          <a:xfrm>
            <a:off x="810818" y="2199160"/>
            <a:ext cx="1007308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</a:t>
            </a:r>
            <a:r>
              <a:rPr lang="ko-KR" altLang="en-US" sz="2400" b="1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가독성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maplestory" panose="02000300000000000000" pitchFamily="2" charset="-127"/>
                <a:ea typeface="maplestory" panose="02000300000000000000" pitchFamily="2" charset="-127"/>
              </a:rPr>
              <a:t>TS</a:t>
            </a:r>
            <a:r>
              <a:rPr lang="ko-KR" altLang="en-US" sz="2400" dirty="0">
                <a:latin typeface="maplestory" panose="02000300000000000000" pitchFamily="2" charset="-127"/>
                <a:ea typeface="maplestory" panose="02000300000000000000" pitchFamily="2" charset="-127"/>
              </a:rPr>
              <a:t>의 경우 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자료형을 명시함으로써 자료형태의 데이터가 들어가고 어떤 형태의 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return 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되는지 쉽게 파악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경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따로 설명이 없거나 네이밍이 이상할 경우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b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직접 들어가서 코드를 읽는 방법밖에 없다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input 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 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return 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 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object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 경우는 코드를 읽기가 더 힘들어진다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6FC99-C050-2FEE-CFF0-5C007B366A52}"/>
              </a:ext>
            </a:extLst>
          </p:cNvPr>
          <p:cNvSpPr txBox="1"/>
          <p:nvPr/>
        </p:nvSpPr>
        <p:spPr>
          <a:xfrm>
            <a:off x="1004484" y="163906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Type script</a:t>
            </a:r>
            <a:r>
              <a:rPr lang="ko-KR" altLang="en-US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장점 </a:t>
            </a:r>
            <a:r>
              <a:rPr lang="en-US" altLang="ko-KR" sz="2400" spc="600" dirty="0">
                <a:solidFill>
                  <a:srgbClr val="FFCF3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Java script</a:t>
            </a:r>
            <a:r>
              <a:rPr lang="ko-KR" altLang="en-US" sz="2400" spc="600" dirty="0">
                <a:solidFill>
                  <a:srgbClr val="FFCF3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단점</a:t>
            </a:r>
          </a:p>
        </p:txBody>
      </p:sp>
    </p:spTree>
    <p:extLst>
      <p:ext uri="{BB962C8B-B14F-4D97-AF65-F5344CB8AC3E}">
        <p14:creationId xmlns:p14="http://schemas.microsoft.com/office/powerpoint/2010/main" val="131124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02-3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6FC99-C050-2FEE-CFF0-5C007B366A52}"/>
              </a:ext>
            </a:extLst>
          </p:cNvPr>
          <p:cNvSpPr txBox="1"/>
          <p:nvPr/>
        </p:nvSpPr>
        <p:spPr>
          <a:xfrm>
            <a:off x="1004484" y="1639067"/>
            <a:ext cx="6724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Type script, </a:t>
            </a:r>
            <a:r>
              <a:rPr lang="en-US" altLang="ko-KR" sz="2400" spc="600" dirty="0">
                <a:solidFill>
                  <a:srgbClr val="FFCF3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Java script </a:t>
            </a:r>
            <a:r>
              <a:rPr lang="ko-KR" altLang="en-US" sz="2400" spc="600" dirty="0">
                <a:solidFill>
                  <a:srgbClr val="FFCF3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2E6ABBF-A54E-CC82-5DA8-2492553F2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89232"/>
              </p:ext>
            </p:extLst>
          </p:nvPr>
        </p:nvGraphicFramePr>
        <p:xfrm>
          <a:off x="1292087" y="2166779"/>
          <a:ext cx="9640956" cy="2590490"/>
        </p:xfrm>
        <a:graphic>
          <a:graphicData uri="http://schemas.openxmlformats.org/drawingml/2006/table">
            <a:tbl>
              <a:tblPr/>
              <a:tblGrid>
                <a:gridCol w="4809203">
                  <a:extLst>
                    <a:ext uri="{9D8B030D-6E8A-4147-A177-3AD203B41FA5}">
                      <a16:colId xmlns:a16="http://schemas.microsoft.com/office/drawing/2014/main" val="1619079507"/>
                    </a:ext>
                  </a:extLst>
                </a:gridCol>
                <a:gridCol w="4831753">
                  <a:extLst>
                    <a:ext uri="{9D8B030D-6E8A-4147-A177-3AD203B41FA5}">
                      <a16:colId xmlns:a16="http://schemas.microsoft.com/office/drawing/2014/main" val="2933700279"/>
                    </a:ext>
                  </a:extLst>
                </a:gridCol>
              </a:tblGrid>
              <a:tr h="46365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Javascript</a:t>
                      </a: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Typescript</a:t>
                      </a: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549199"/>
                  </a:ext>
                </a:extLst>
              </a:tr>
              <a:tr h="4636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동적타입 언어</a:t>
                      </a: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정적타입 언어</a:t>
                      </a: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59822"/>
                  </a:ext>
                </a:extLst>
              </a:tr>
              <a:tr h="4636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인터프리터 언어</a:t>
                      </a: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컴파일 언어 </a:t>
                      </a: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76017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독립적으로 사용가능</a:t>
                      </a: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자바스크립트에 의존적임 </a:t>
                      </a:r>
                      <a:r>
                        <a:rPr lang="en-US" altLang="ko-KR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자바스크립트로 </a:t>
                      </a:r>
                      <a:r>
                        <a:rPr lang="ko-KR" altLang="en-US" sz="1600" dirty="0" err="1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컴파일된</a:t>
                      </a:r>
                      <a:r>
                        <a:rPr lang="ko-KR" altLang="en-US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후 실행</a:t>
                      </a:r>
                      <a:r>
                        <a:rPr lang="en-US" altLang="ko-KR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 </a:t>
                      </a: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256583"/>
                  </a:ext>
                </a:extLst>
              </a:tr>
              <a:tr h="4636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좀 더 유연함</a:t>
                      </a:r>
                      <a:endParaRPr lang="en-US" altLang="ko-KR" sz="160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더 나은 구조와 간결함</a:t>
                      </a:r>
                      <a:r>
                        <a:rPr lang="en-US" altLang="ko-KR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일관성</a:t>
                      </a:r>
                      <a:r>
                        <a:rPr lang="en-US" altLang="ko-KR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재사용성</a:t>
                      </a: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02-3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6FC99-C050-2FEE-CFF0-5C007B366A52}"/>
              </a:ext>
            </a:extLst>
          </p:cNvPr>
          <p:cNvSpPr txBox="1"/>
          <p:nvPr/>
        </p:nvSpPr>
        <p:spPr>
          <a:xfrm>
            <a:off x="1004484" y="1639067"/>
            <a:ext cx="772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Type script, </a:t>
            </a:r>
            <a:r>
              <a:rPr lang="en-US" altLang="ko-KR" sz="2400" spc="600" dirty="0">
                <a:solidFill>
                  <a:srgbClr val="FFCF3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Java script </a:t>
            </a:r>
            <a:r>
              <a:rPr lang="ko-KR" altLang="en-US" sz="24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장단점 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13B0ED6-52AD-7E6F-DC54-1176E243A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21924"/>
              </p:ext>
            </p:extLst>
          </p:nvPr>
        </p:nvGraphicFramePr>
        <p:xfrm>
          <a:off x="904876" y="2422997"/>
          <a:ext cx="10425515" cy="268240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06913">
                  <a:extLst>
                    <a:ext uri="{9D8B030D-6E8A-4147-A177-3AD203B41FA5}">
                      <a16:colId xmlns:a16="http://schemas.microsoft.com/office/drawing/2014/main" val="1021008776"/>
                    </a:ext>
                  </a:extLst>
                </a:gridCol>
                <a:gridCol w="5743430">
                  <a:extLst>
                    <a:ext uri="{9D8B030D-6E8A-4147-A177-3AD203B41FA5}">
                      <a16:colId xmlns:a16="http://schemas.microsoft.com/office/drawing/2014/main" val="1163193441"/>
                    </a:ext>
                  </a:extLst>
                </a:gridCol>
                <a:gridCol w="3475172">
                  <a:extLst>
                    <a:ext uri="{9D8B030D-6E8A-4147-A177-3AD203B41FA5}">
                      <a16:colId xmlns:a16="http://schemas.microsoft.com/office/drawing/2014/main" val="2055782233"/>
                    </a:ext>
                  </a:extLst>
                </a:gridCol>
              </a:tblGrid>
              <a:tr h="4150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TypeScript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3724010684"/>
                  </a:ext>
                </a:extLst>
              </a:tr>
              <a:tr h="1133672"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장점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코드 작성이 유연하다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빠른 코딩이 가능하다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컴파일 시 에러 파악 가능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IDE</a:t>
                      </a:r>
                      <a:r>
                        <a:rPr lang="ko-KR" altLang="en-US" dirty="0">
                          <a:effectLst/>
                        </a:rPr>
                        <a:t>와 결합성이 좋다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코드 가독성이 좋다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298325073"/>
                  </a:ext>
                </a:extLst>
              </a:tr>
              <a:tr h="1133672"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단점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프로그램이 알 수 없는 에러가 발생한다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코드 가독성이 비교적 떨어진다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IDE</a:t>
                      </a:r>
                      <a:r>
                        <a:rPr lang="ko-KR" altLang="en-US" dirty="0">
                          <a:effectLst/>
                        </a:rPr>
                        <a:t>와 결합성이 비교적 떨어진다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코드 작성에 제약이 많다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코드 작성에 시간이 많이 걸린다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여러가지 설정이 좀 많다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747301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7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03-1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E208-6289-8CC5-0C93-D3EFB0BA9931}"/>
              </a:ext>
            </a:extLst>
          </p:cNvPr>
          <p:cNvSpPr txBox="1"/>
          <p:nvPr/>
        </p:nvSpPr>
        <p:spPr>
          <a:xfrm>
            <a:off x="1004484" y="1639067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Java script </a:t>
            </a:r>
            <a:r>
              <a:rPr lang="ko-KR" altLang="en-US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적용시 유리한 프로젝트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B07984-BB7E-6DEF-E718-DDDC809AE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8224"/>
              </p:ext>
            </p:extLst>
          </p:nvPr>
        </p:nvGraphicFramePr>
        <p:xfrm>
          <a:off x="1423350" y="2118024"/>
          <a:ext cx="10006650" cy="3305175"/>
        </p:xfrm>
        <a:graphic>
          <a:graphicData uri="http://schemas.openxmlformats.org/drawingml/2006/table">
            <a:tbl>
              <a:tblPr/>
              <a:tblGrid>
                <a:gridCol w="2074452">
                  <a:extLst>
                    <a:ext uri="{9D8B030D-6E8A-4147-A177-3AD203B41FA5}">
                      <a16:colId xmlns:a16="http://schemas.microsoft.com/office/drawing/2014/main" val="3727011938"/>
                    </a:ext>
                  </a:extLst>
                </a:gridCol>
                <a:gridCol w="7932198">
                  <a:extLst>
                    <a:ext uri="{9D8B030D-6E8A-4147-A177-3AD203B41FA5}">
                      <a16:colId xmlns:a16="http://schemas.microsoft.com/office/drawing/2014/main" val="651330981"/>
                    </a:ext>
                  </a:extLst>
                </a:gridCol>
              </a:tblGrid>
              <a:tr h="4721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작은 규모의 프로젝트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89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TypeScript</a:t>
                      </a:r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는 코드 수가 적은 소규모 프로젝트의 경우 과잉일 수 있습니다.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68543"/>
                  </a:ext>
                </a:extLst>
              </a:tr>
              <a:tr h="6745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프레임 워크 지원</a:t>
                      </a:r>
                      <a:endParaRPr lang="en-US" sz="1600" b="1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2089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9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8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프레임 워크에서 </a:t>
                      </a:r>
                      <a:r>
                        <a:rPr lang="en-US" altLang="ko-KR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TypeScript</a:t>
                      </a:r>
                      <a:r>
                        <a:rPr lang="ko-KR" altLang="en-US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를 지원하지 않을 경우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6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359461"/>
                  </a:ext>
                </a:extLst>
              </a:tr>
              <a:tr h="10792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빌드 도구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08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8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최종 </a:t>
                      </a:r>
                      <a:r>
                        <a:rPr lang="en-US" altLang="ko-KR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JS</a:t>
                      </a:r>
                      <a:r>
                        <a:rPr lang="ko-KR" altLang="en-US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를 생성시 </a:t>
                      </a:r>
                      <a:r>
                        <a:rPr lang="en-US" altLang="ko-KR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TS</a:t>
                      </a:r>
                      <a:r>
                        <a:rPr lang="ko-KR" altLang="en-US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에서는 빌드 단계가 필요하다</a:t>
                      </a:r>
                      <a:r>
                        <a:rPr lang="en-US" altLang="ko-KR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빌드 도구를 사용하지 않고 </a:t>
                      </a:r>
                      <a:r>
                        <a:rPr lang="en-US" altLang="ko-KR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JS</a:t>
                      </a:r>
                      <a:r>
                        <a:rPr lang="ko-KR" altLang="en-US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애플리케이션을 개발 하는 것이 점점 드물어지고 있다</a:t>
                      </a:r>
                      <a:r>
                        <a:rPr lang="en-US" altLang="ko-KR" sz="1600" b="0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083960"/>
                  </a:ext>
                </a:extLst>
              </a:tr>
              <a:tr h="10792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테스트 작업 흐름</a:t>
                      </a:r>
                      <a:endParaRPr lang="en-US" sz="1600" b="1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807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유능한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JavaScript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개발자들이 이미 테스트 주도 개발 시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, </a:t>
                      </a:r>
                    </a:p>
                    <a:p>
                      <a:pPr algn="l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TypeScript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로 전환하는 데 드는 비용을 정당화하기에는 혜택이 없을 수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.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18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4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03-2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E208-6289-8CC5-0C93-D3EFB0BA9931}"/>
              </a:ext>
            </a:extLst>
          </p:cNvPr>
          <p:cNvSpPr txBox="1"/>
          <p:nvPr/>
        </p:nvSpPr>
        <p:spPr>
          <a:xfrm>
            <a:off x="1004484" y="1639067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Type script </a:t>
            </a:r>
            <a:r>
              <a:rPr lang="ko-KR" altLang="en-US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적용시 유리한 프로젝트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5D1D36-77E1-6EF3-67A2-CDBB662FA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1729"/>
              </p:ext>
            </p:extLst>
          </p:nvPr>
        </p:nvGraphicFramePr>
        <p:xfrm>
          <a:off x="1340128" y="2541366"/>
          <a:ext cx="9511744" cy="2468880"/>
        </p:xfrm>
        <a:graphic>
          <a:graphicData uri="http://schemas.openxmlformats.org/drawingml/2006/table">
            <a:tbl>
              <a:tblPr/>
              <a:tblGrid>
                <a:gridCol w="4282796">
                  <a:extLst>
                    <a:ext uri="{9D8B030D-6E8A-4147-A177-3AD203B41FA5}">
                      <a16:colId xmlns:a16="http://schemas.microsoft.com/office/drawing/2014/main" val="225732299"/>
                    </a:ext>
                  </a:extLst>
                </a:gridCol>
                <a:gridCol w="5228948">
                  <a:extLst>
                    <a:ext uri="{9D8B030D-6E8A-4147-A177-3AD203B41FA5}">
                      <a16:colId xmlns:a16="http://schemas.microsoft.com/office/drawing/2014/main" val="886034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Compile Time Type </a:t>
                      </a:r>
                      <a:r>
                        <a:rPr lang="ko-KR" altLang="en-US" sz="1600" b="1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확인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F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순수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JavaScript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에서는 타입 검증이 런타임에 수행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. </a:t>
                      </a:r>
                      <a:b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</a:b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이것은 런타임 오버헤드를 추가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. </a:t>
                      </a:r>
                      <a:b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Typescript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는 컴파일 시간에 검증을 수행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이를 피함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.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0F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F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F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9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대규모 프로젝트 혹은 </a:t>
                      </a:r>
                      <a:r>
                        <a:rPr lang="ko-KR" altLang="en-US" sz="1600" b="1" dirty="0" err="1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여러명의</a:t>
                      </a:r>
                      <a:r>
                        <a:rPr lang="ko-KR" altLang="en-US" sz="1600" b="1" dirty="0"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개발자</a:t>
                      </a:r>
                      <a:endParaRPr lang="en-US" sz="1600" b="1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TypeScript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는 대규모 프로젝트나 많은 개발자가 </a:t>
                      </a:r>
                      <a:b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</a:b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함께 작업할 때 원활하게 실행됩니다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.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E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637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새로운 라이브러리 또는 프레임워크로 작업하기 쉬움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E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특정 프레임워크를 사용해 개발 작업을 하고 있지만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그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API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에 익숙하지 않다면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새로운 인터페이스를 식별하고 탐색하는 데 도움이 되는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IntelliSense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를 사용할 수 있습니다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그러나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둘 다 타입 정의를 제공합니다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.</a:t>
                      </a:r>
                      <a:endParaRPr lang="en-US" sz="1600" b="0" dirty="0"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E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E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E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E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59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94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C26BBE-1D12-4CBE-8C8B-47654C7FD22C}"/>
              </a:ext>
            </a:extLst>
          </p:cNvPr>
          <p:cNvSpPr/>
          <p:nvPr/>
        </p:nvSpPr>
        <p:spPr>
          <a:xfrm>
            <a:off x="1276576" y="1002890"/>
            <a:ext cx="9638847" cy="50242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4478980" y="2321004"/>
            <a:ext cx="283923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 err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QnA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5248C5-AAFB-4063-BD7A-24089AE5DC0A}"/>
              </a:ext>
            </a:extLst>
          </p:cNvPr>
          <p:cNvGrpSpPr/>
          <p:nvPr/>
        </p:nvGrpSpPr>
        <p:grpSpPr>
          <a:xfrm>
            <a:off x="10279160" y="1264195"/>
            <a:ext cx="294695" cy="294695"/>
            <a:chOff x="10288125" y="1264195"/>
            <a:chExt cx="294695" cy="2946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25040F-3CAC-423A-9CB8-78A0B1A26C1E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A8EDE8-45F9-4161-8969-AF312D65188B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DD63EF-D09C-42AE-B652-8CC833E91C07}"/>
                </a:ext>
              </a:extLst>
            </p:cNvPr>
            <p:cNvCxnSpPr>
              <a:stCxn id="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476771-84F3-4BA5-B9D8-791ECA5C23F7}"/>
              </a:ext>
            </a:extLst>
          </p:cNvPr>
          <p:cNvGrpSpPr/>
          <p:nvPr/>
        </p:nvGrpSpPr>
        <p:grpSpPr>
          <a:xfrm>
            <a:off x="10279160" y="5396925"/>
            <a:ext cx="294695" cy="294695"/>
            <a:chOff x="10288125" y="1264195"/>
            <a:chExt cx="294695" cy="29469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B3E1D6-FEAF-4029-B79D-287F34499778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B853A6-4875-447F-B1DD-9363698807B7}"/>
                </a:ext>
              </a:extLst>
            </p:cNvPr>
            <p:cNvCxnSpPr>
              <a:stCxn id="2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A83FC-2D24-432A-A14A-173612CF3FB5}"/>
                </a:ext>
              </a:extLst>
            </p:cNvPr>
            <p:cNvCxnSpPr>
              <a:stCxn id="2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EF2FA9-41E9-4227-8F2C-F85E411A7352}"/>
              </a:ext>
            </a:extLst>
          </p:cNvPr>
          <p:cNvGrpSpPr/>
          <p:nvPr/>
        </p:nvGrpSpPr>
        <p:grpSpPr>
          <a:xfrm>
            <a:off x="1601327" y="5396925"/>
            <a:ext cx="294695" cy="294695"/>
            <a:chOff x="10288125" y="1264195"/>
            <a:chExt cx="294695" cy="29469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1FD1E3-07EE-4CA4-BB6A-EBA5EF3DB2CF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22A4DB3-8810-4B4B-AE83-FAD5FF6D905A}"/>
                </a:ext>
              </a:extLst>
            </p:cNvPr>
            <p:cNvCxnSpPr>
              <a:stCxn id="29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4E485E-A696-4532-8B1F-343F7A5496DC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AD1745-758F-4522-9C52-F276C69F6C55}"/>
              </a:ext>
            </a:extLst>
          </p:cNvPr>
          <p:cNvGrpSpPr/>
          <p:nvPr/>
        </p:nvGrpSpPr>
        <p:grpSpPr>
          <a:xfrm>
            <a:off x="1601327" y="1264195"/>
            <a:ext cx="294695" cy="294695"/>
            <a:chOff x="10288125" y="1264195"/>
            <a:chExt cx="294695" cy="29469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A92A22-0187-4191-8DF7-8706E93F2694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15B29-8426-48A0-9926-BB10F8E05932}"/>
                </a:ext>
              </a:extLst>
            </p:cNvPr>
            <p:cNvCxnSpPr>
              <a:stCxn id="33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4B7D58-491F-4DC6-AB4A-9CFB04829712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7743823" y="736277"/>
            <a:ext cx="373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참고문서</a:t>
            </a: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19285" flipH="1">
            <a:off x="7403816" y="1030372"/>
            <a:ext cx="252217" cy="44184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D2BD9A9-5433-4E7D-8688-00E75B4485C9}"/>
              </a:ext>
            </a:extLst>
          </p:cNvPr>
          <p:cNvGrpSpPr/>
          <p:nvPr/>
        </p:nvGrpSpPr>
        <p:grpSpPr>
          <a:xfrm>
            <a:off x="1846052" y="1595849"/>
            <a:ext cx="8499895" cy="4334434"/>
            <a:chOff x="1463254" y="1748247"/>
            <a:chExt cx="8499895" cy="1374596"/>
          </a:xfrm>
          <a:solidFill>
            <a:srgbClr val="FFCF37"/>
          </a:solidFill>
        </p:grpSpPr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83C0922-F355-438E-B039-B21BB7844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0"/>
            <a:stretch/>
          </p:blipFill>
          <p:spPr>
            <a:xfrm>
              <a:off x="1463254" y="1748248"/>
              <a:ext cx="5451895" cy="1374595"/>
            </a:xfrm>
            <a:prstGeom prst="rect">
              <a:avLst/>
            </a:prstGeom>
            <a:grpFill/>
          </p:spPr>
        </p:pic>
        <p:pic>
          <p:nvPicPr>
            <p:cNvPr id="12" name="그림 11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CE0BCF-A4AE-4BCD-8CA3-E578D0738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2" r="1"/>
            <a:stretch/>
          </p:blipFill>
          <p:spPr>
            <a:xfrm>
              <a:off x="6591300" y="1748247"/>
              <a:ext cx="3371849" cy="1374595"/>
            </a:xfrm>
            <a:prstGeom prst="rect">
              <a:avLst/>
            </a:prstGeom>
            <a:grpFill/>
          </p:spPr>
        </p:pic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75A9F8-0FF3-47D2-85E0-CB5F567249B9}"/>
              </a:ext>
            </a:extLst>
          </p:cNvPr>
          <p:cNvSpPr/>
          <p:nvPr/>
        </p:nvSpPr>
        <p:spPr>
          <a:xfrm>
            <a:off x="2512939" y="1928322"/>
            <a:ext cx="557212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https://kid-dev.tistory.com/13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111AD0D-1226-4A46-80D2-9893E82C9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59" y="1970664"/>
            <a:ext cx="431080" cy="3215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7FBE84-D96E-B5C4-F59D-186A69A22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59" y="2393357"/>
            <a:ext cx="431080" cy="321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2BA767-DF13-3AFB-1AEA-68E06C0DA40A}"/>
              </a:ext>
            </a:extLst>
          </p:cNvPr>
          <p:cNvSpPr txBox="1"/>
          <p:nvPr/>
        </p:nvSpPr>
        <p:spPr>
          <a:xfrm>
            <a:off x="2512938" y="2331992"/>
            <a:ext cx="77052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  <a:hlinkClick r:id="rId8"/>
              </a:rPr>
              <a:t>https://velog.io/@pluviabc1/%EC%9E%90%EB%B0%94%EC%8A%A4%ED%81%AC%EB%A6%BD%ED%8A%B8%EC%99%80-%ED%83%80%EC%9E%85%EC%8A%A4%ED%81%AC%EB%A6%BD%ED%8A%B8-%EC%B0%A8%EC%9D%B4%EC%A0%90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1917B-722A-3185-5E36-6ED77A174502}"/>
              </a:ext>
            </a:extLst>
          </p:cNvPr>
          <p:cNvSpPr txBox="1"/>
          <p:nvPr/>
        </p:nvSpPr>
        <p:spPr>
          <a:xfrm>
            <a:off x="2513439" y="3395760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9"/>
              </a:rPr>
              <a:t>https://radixweb.com/blog/typescript-vs-javascript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13B734-2EAD-FBBE-7B99-2585A09A4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59" y="3399265"/>
            <a:ext cx="431080" cy="321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92E90-1DB5-D6DA-26D0-21F8964417EA}"/>
              </a:ext>
            </a:extLst>
          </p:cNvPr>
          <p:cNvSpPr txBox="1"/>
          <p:nvPr/>
        </p:nvSpPr>
        <p:spPr>
          <a:xfrm>
            <a:off x="2512938" y="3775539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10"/>
              </a:rPr>
              <a:t>https://imagineu.tistory.com/6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525D3D-5038-677F-D816-0E135EADA5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59" y="3819864"/>
            <a:ext cx="431080" cy="3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C26BBE-1D12-4CBE-8C8B-47654C7FD22C}"/>
              </a:ext>
            </a:extLst>
          </p:cNvPr>
          <p:cNvSpPr/>
          <p:nvPr/>
        </p:nvSpPr>
        <p:spPr>
          <a:xfrm>
            <a:off x="1276576" y="1002890"/>
            <a:ext cx="9638847" cy="50242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3165433" y="1686048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5248C5-AAFB-4063-BD7A-24089AE5DC0A}"/>
              </a:ext>
            </a:extLst>
          </p:cNvPr>
          <p:cNvGrpSpPr/>
          <p:nvPr/>
        </p:nvGrpSpPr>
        <p:grpSpPr>
          <a:xfrm>
            <a:off x="10279160" y="1264195"/>
            <a:ext cx="294695" cy="294695"/>
            <a:chOff x="10288125" y="1264195"/>
            <a:chExt cx="294695" cy="2946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25040F-3CAC-423A-9CB8-78A0B1A26C1E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A8EDE8-45F9-4161-8969-AF312D65188B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DD63EF-D09C-42AE-B652-8CC833E91C07}"/>
                </a:ext>
              </a:extLst>
            </p:cNvPr>
            <p:cNvCxnSpPr>
              <a:stCxn id="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476771-84F3-4BA5-B9D8-791ECA5C23F7}"/>
              </a:ext>
            </a:extLst>
          </p:cNvPr>
          <p:cNvGrpSpPr/>
          <p:nvPr/>
        </p:nvGrpSpPr>
        <p:grpSpPr>
          <a:xfrm>
            <a:off x="10279160" y="5396925"/>
            <a:ext cx="294695" cy="294695"/>
            <a:chOff x="10288125" y="1264195"/>
            <a:chExt cx="294695" cy="29469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B3E1D6-FEAF-4029-B79D-287F34499778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B853A6-4875-447F-B1DD-9363698807B7}"/>
                </a:ext>
              </a:extLst>
            </p:cNvPr>
            <p:cNvCxnSpPr>
              <a:stCxn id="2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A83FC-2D24-432A-A14A-173612CF3FB5}"/>
                </a:ext>
              </a:extLst>
            </p:cNvPr>
            <p:cNvCxnSpPr>
              <a:stCxn id="2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EF2FA9-41E9-4227-8F2C-F85E411A7352}"/>
              </a:ext>
            </a:extLst>
          </p:cNvPr>
          <p:cNvGrpSpPr/>
          <p:nvPr/>
        </p:nvGrpSpPr>
        <p:grpSpPr>
          <a:xfrm>
            <a:off x="1601327" y="5396925"/>
            <a:ext cx="294695" cy="294695"/>
            <a:chOff x="10288125" y="1264195"/>
            <a:chExt cx="294695" cy="29469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1FD1E3-07EE-4CA4-BB6A-EBA5EF3DB2CF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22A4DB3-8810-4B4B-AE83-FAD5FF6D905A}"/>
                </a:ext>
              </a:extLst>
            </p:cNvPr>
            <p:cNvCxnSpPr>
              <a:stCxn id="29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4E485E-A696-4532-8B1F-343F7A5496DC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AD1745-758F-4522-9C52-F276C69F6C55}"/>
              </a:ext>
            </a:extLst>
          </p:cNvPr>
          <p:cNvGrpSpPr/>
          <p:nvPr/>
        </p:nvGrpSpPr>
        <p:grpSpPr>
          <a:xfrm>
            <a:off x="1601327" y="1264195"/>
            <a:ext cx="294695" cy="294695"/>
            <a:chOff x="10288125" y="1264195"/>
            <a:chExt cx="294695" cy="29469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A92A22-0187-4191-8DF7-8706E93F2694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15B29-8426-48A0-9926-BB10F8E05932}"/>
                </a:ext>
              </a:extLst>
            </p:cNvPr>
            <p:cNvCxnSpPr>
              <a:stCxn id="33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4B7D58-491F-4DC6-AB4A-9CFB04829712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685113" y="744268"/>
            <a:ext cx="5084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들어가기 앞서</a:t>
            </a:r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…</a:t>
            </a:r>
            <a:endParaRPr lang="ko-KR" altLang="en-US" sz="48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CF3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" name="그림 1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C17BA537-AD6D-0FCD-1640-34B450E8D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245788" y="973385"/>
            <a:ext cx="252217" cy="441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A3F239-8DA3-371E-5B7A-ADF2D391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9" y="1777176"/>
            <a:ext cx="9007622" cy="33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5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3509363" y="2029955"/>
            <a:ext cx="5173274" cy="869075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4798144" y="698998"/>
            <a:ext cx="2634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3509363" y="2846384"/>
            <a:ext cx="5173274" cy="869075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3509363" y="3736291"/>
            <a:ext cx="5173274" cy="869075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657AC6-DF9F-4117-BA86-FC500429D0AB}"/>
              </a:ext>
            </a:extLst>
          </p:cNvPr>
          <p:cNvGrpSpPr/>
          <p:nvPr/>
        </p:nvGrpSpPr>
        <p:grpSpPr>
          <a:xfrm>
            <a:off x="3509363" y="4569048"/>
            <a:ext cx="5173274" cy="869075"/>
            <a:chOff x="3894885" y="1889312"/>
            <a:chExt cx="6188487" cy="1039625"/>
          </a:xfrm>
        </p:grpSpPr>
        <p:pic>
          <p:nvPicPr>
            <p:cNvPr id="72" name="그림 71" descr="조류이(가) 표시된 사진&#10;&#10;자동 생성된 설명">
              <a:extLst>
                <a:ext uri="{FF2B5EF4-FFF2-40B4-BE49-F238E27FC236}">
                  <a16:creationId xmlns:a16="http://schemas.microsoft.com/office/drawing/2014/main" id="{CB8F9F7E-6CF8-491A-A92F-6FFB4E2FA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32F29DF-665C-4B4F-8076-3395F09AB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4" name="그림 73" descr="테이블이(가) 표시된 사진&#10;&#10;자동 생성된 설명">
              <a:extLst>
                <a:ext uri="{FF2B5EF4-FFF2-40B4-BE49-F238E27FC236}">
                  <a16:creationId xmlns:a16="http://schemas.microsoft.com/office/drawing/2014/main" id="{630C78EB-23D7-464A-BF0D-968786E0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6AA62F8-C9E3-4BF0-B6CD-0993487A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190B9A6-5A28-4148-B972-1AD02FEF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1A6CB5C-E3E5-43C4-9FF1-8B0A0570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3931304" y="2209158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1.JS,</a:t>
            </a:r>
            <a:r>
              <a:rPr lang="ko-KR" altLang="en-US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TS </a:t>
            </a:r>
            <a:r>
              <a:rPr lang="ko-KR" altLang="en-US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3931304" y="3034672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각 스크립트별 장단점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3931304" y="3916573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적용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45B2B1-194C-46DE-8E8A-7497C3CB776C}"/>
              </a:ext>
            </a:extLst>
          </p:cNvPr>
          <p:cNvSpPr txBox="1"/>
          <p:nvPr/>
        </p:nvSpPr>
        <p:spPr>
          <a:xfrm>
            <a:off x="3931304" y="4749685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4.QnA</a:t>
            </a:r>
            <a:endParaRPr lang="ko-KR" altLang="en-US" sz="24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6486525" y="1190288"/>
            <a:ext cx="4800599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01-1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E208-6289-8CC5-0C93-D3EFB0BA9931}"/>
              </a:ext>
            </a:extLst>
          </p:cNvPr>
          <p:cNvSpPr txBox="1"/>
          <p:nvPr/>
        </p:nvSpPr>
        <p:spPr>
          <a:xfrm>
            <a:off x="1004484" y="163906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Java script.</a:t>
            </a:r>
            <a:endParaRPr lang="ko-KR" altLang="en-US" sz="24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26" name="Picture 2" descr="JavaScript - 나무위키">
            <a:extLst>
              <a:ext uri="{FF2B5EF4-FFF2-40B4-BE49-F238E27FC236}">
                <a16:creationId xmlns:a16="http://schemas.microsoft.com/office/drawing/2014/main" id="{1E67AFF8-4B13-EC32-D51C-2817DDD2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10" y="1299509"/>
            <a:ext cx="4610905" cy="3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087F-5435-6A60-0F00-E21F291A14CF}"/>
              </a:ext>
            </a:extLst>
          </p:cNvPr>
          <p:cNvSpPr/>
          <p:nvPr/>
        </p:nvSpPr>
        <p:spPr>
          <a:xfrm>
            <a:off x="810819" y="2199160"/>
            <a:ext cx="5666182" cy="22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웹 개발에 주로 사용됨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웹 페이지를 대화식으로 만드는 프로그래밍 언어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폼 유효성 검사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애니메이션 적용 및 이벤트 생성을 수행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클라이언트 측 스크립</a:t>
            </a:r>
            <a:r>
              <a:rPr lang="ko-KR" altLang="en-US" sz="2000" dirty="0">
                <a:solidFill>
                  <a:srgbClr val="21252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언어</a:t>
            </a:r>
            <a:endParaRPr lang="en-US" altLang="ko-KR" sz="2000" dirty="0">
              <a:solidFill>
                <a:srgbClr val="212529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사용자가 웹 브라우저를 열고 웹 페이지를 요청 시 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해당 요청이 웹 서버로 이동함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멀티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스레딩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멀티 프로세싱 기능이 없음</a:t>
            </a:r>
          </a:p>
        </p:txBody>
      </p:sp>
    </p:spTree>
    <p:extLst>
      <p:ext uri="{BB962C8B-B14F-4D97-AF65-F5344CB8AC3E}">
        <p14:creationId xmlns:p14="http://schemas.microsoft.com/office/powerpoint/2010/main" val="376159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6486525" y="1190288"/>
            <a:ext cx="4800599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01-2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E208-6289-8CC5-0C93-D3EFB0BA9931}"/>
              </a:ext>
            </a:extLst>
          </p:cNvPr>
          <p:cNvSpPr txBox="1"/>
          <p:nvPr/>
        </p:nvSpPr>
        <p:spPr>
          <a:xfrm>
            <a:off x="1004484" y="163906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Type script.</a:t>
            </a:r>
            <a:endParaRPr lang="ko-KR" altLang="en-US" sz="2400" spc="600" dirty="0">
              <a:solidFill>
                <a:schemeClr val="accent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B087F-5435-6A60-0F00-E21F291A14CF}"/>
              </a:ext>
            </a:extLst>
          </p:cNvPr>
          <p:cNvSpPr/>
          <p:nvPr/>
        </p:nvSpPr>
        <p:spPr>
          <a:xfrm>
            <a:off x="810819" y="2199160"/>
            <a:ext cx="5675706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JavaScript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상위 집합으로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JavaScript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모든 기능이 있음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TypeScript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컴파일러를 사용하여 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ts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파일을 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파일로 변환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쉽게 통합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정적 유형 검사 제공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클래스 기반 객체를 만들 수 있음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클래스 기반이므로 객체 지향 프로그래밍 언어로 상속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캡슐화 및 생성자를 지원할 수 있음</a:t>
            </a:r>
          </a:p>
        </p:txBody>
      </p:sp>
      <p:pic>
        <p:nvPicPr>
          <p:cNvPr id="2050" name="Picture 2" descr="TypeScript - 나무위키">
            <a:extLst>
              <a:ext uri="{FF2B5EF4-FFF2-40B4-BE49-F238E27FC236}">
                <a16:creationId xmlns:a16="http://schemas.microsoft.com/office/drawing/2014/main" id="{30E89130-ECC0-7998-558D-721BC7429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76" y="1285875"/>
            <a:ext cx="4536240" cy="342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4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02-1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E208-6289-8CC5-0C93-D3EFB0BA9931}"/>
              </a:ext>
            </a:extLst>
          </p:cNvPr>
          <p:cNvSpPr txBox="1"/>
          <p:nvPr/>
        </p:nvSpPr>
        <p:spPr>
          <a:xfrm>
            <a:off x="1004484" y="1639067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java script</a:t>
            </a:r>
            <a:r>
              <a:rPr lang="ko-KR" altLang="en-US" sz="2400" spc="6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장점 </a:t>
            </a:r>
            <a:r>
              <a:rPr lang="en-US" altLang="ko-KR" sz="2400" spc="600" dirty="0">
                <a:solidFill>
                  <a:srgbClr val="07437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Type script</a:t>
            </a:r>
            <a:r>
              <a:rPr lang="ko-KR" altLang="en-US" sz="2400" spc="600" dirty="0">
                <a:solidFill>
                  <a:srgbClr val="07437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단점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D6617-0ED1-21ED-8B8D-0AF6AA0EADCF}"/>
              </a:ext>
            </a:extLst>
          </p:cNvPr>
          <p:cNvSpPr/>
          <p:nvPr/>
        </p:nvSpPr>
        <p:spPr>
          <a:xfrm>
            <a:off x="1004484" y="2154531"/>
            <a:ext cx="4864940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1B1B1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유연성</a:t>
            </a:r>
            <a:endParaRPr lang="en-US" altLang="ko-KR" sz="2400" dirty="0">
              <a:solidFill>
                <a:srgbClr val="1B1B1B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B1B1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경우 자료형 바꿔가면서 사용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B1B1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TS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경우 불가능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 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number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 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string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기본 자료형이 아닌 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object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같이 복합 </a:t>
            </a:r>
            <a:r>
              <a:rPr lang="ko-KR" altLang="en-US" sz="2400" b="0" i="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자료형일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경우엔 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typescript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선언 </a:t>
            </a:r>
            <a:b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2400" b="0" i="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해줘야할게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정말 많다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417A2-F2E7-9011-35E4-A7BC8CB17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61254"/>
            <a:ext cx="5091516" cy="32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7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02-1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D6617-0ED1-21ED-8B8D-0AF6AA0EADCF}"/>
              </a:ext>
            </a:extLst>
          </p:cNvPr>
          <p:cNvSpPr/>
          <p:nvPr/>
        </p:nvSpPr>
        <p:spPr>
          <a:xfrm>
            <a:off x="1004484" y="2154531"/>
            <a:ext cx="4864940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dirty="0">
                <a:solidFill>
                  <a:srgbClr val="1B1B1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2400" b="1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생산성</a:t>
            </a:r>
            <a:endParaRPr lang="en-US" altLang="ko-KR" sz="2400" b="1" i="0" dirty="0"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유연하지 못하다는 것은 곧 생산성과 연결</a:t>
            </a:r>
            <a:endParaRPr lang="en-US" altLang="ko-KR" sz="2400" b="0" i="0" dirty="0"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코드작성에 더 많은 시간이 걸린다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빠르게 실험하고 빠르게 움직여야  할 때 생산성은 정말 중요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417A2-F2E7-9011-35E4-A7BC8CB17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0732"/>
            <a:ext cx="5091516" cy="3248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B1CAF-1F6C-219E-4CFF-7479B3EED72E}"/>
              </a:ext>
            </a:extLst>
          </p:cNvPr>
          <p:cNvSpPr txBox="1"/>
          <p:nvPr/>
        </p:nvSpPr>
        <p:spPr>
          <a:xfrm>
            <a:off x="1004484" y="1639067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java script</a:t>
            </a:r>
            <a:r>
              <a:rPr lang="ko-KR" altLang="en-US" sz="2400" spc="6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장점 </a:t>
            </a:r>
            <a:r>
              <a:rPr lang="en-US" altLang="ko-KR" sz="2400" spc="600" dirty="0">
                <a:solidFill>
                  <a:srgbClr val="07437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Type script</a:t>
            </a:r>
            <a:r>
              <a:rPr lang="ko-KR" altLang="en-US" sz="2400" spc="600" dirty="0">
                <a:solidFill>
                  <a:srgbClr val="07437F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단점 </a:t>
            </a:r>
          </a:p>
        </p:txBody>
      </p:sp>
    </p:spTree>
    <p:extLst>
      <p:ext uri="{BB962C8B-B14F-4D97-AF65-F5344CB8AC3E}">
        <p14:creationId xmlns:p14="http://schemas.microsoft.com/office/powerpoint/2010/main" val="37791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02-2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E208-6289-8CC5-0C93-D3EFB0BA9931}"/>
              </a:ext>
            </a:extLst>
          </p:cNvPr>
          <p:cNvSpPr txBox="1"/>
          <p:nvPr/>
        </p:nvSpPr>
        <p:spPr>
          <a:xfrm>
            <a:off x="1004484" y="163906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Type script</a:t>
            </a:r>
            <a:r>
              <a:rPr lang="ko-KR" altLang="en-US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장점 </a:t>
            </a:r>
            <a:r>
              <a:rPr lang="en-US" altLang="ko-KR" sz="2400" spc="600" dirty="0">
                <a:solidFill>
                  <a:srgbClr val="FFCF3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Java script</a:t>
            </a:r>
            <a:r>
              <a:rPr lang="ko-KR" altLang="en-US" sz="2400" spc="600" dirty="0">
                <a:solidFill>
                  <a:srgbClr val="FFCF3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단점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D6617-0ED1-21ED-8B8D-0AF6AA0EADCF}"/>
              </a:ext>
            </a:extLst>
          </p:cNvPr>
          <p:cNvSpPr/>
          <p:nvPr/>
        </p:nvSpPr>
        <p:spPr>
          <a:xfrm>
            <a:off x="810819" y="2199160"/>
            <a:ext cx="4864940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1B1B1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런타임 에러 </a:t>
            </a:r>
            <a:r>
              <a:rPr lang="en-US" altLang="ko-KR" sz="2400" dirty="0">
                <a:solidFill>
                  <a:srgbClr val="1B1B1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vs </a:t>
            </a:r>
            <a:r>
              <a:rPr lang="ko-KR" altLang="en-US" sz="2400" dirty="0">
                <a:solidFill>
                  <a:srgbClr val="1B1B1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컴파일 에러</a:t>
            </a:r>
            <a:endParaRPr lang="en-US" altLang="ko-KR" sz="2400" dirty="0">
              <a:solidFill>
                <a:srgbClr val="1B1B1B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B1B1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경우 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 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runtime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에러 발생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B1B1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TS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경우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compile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에러 발생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FF2D77-5BDD-9F3A-F82A-CAA483D2B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849" y="2199160"/>
            <a:ext cx="5388667" cy="3515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76BC19-786C-49F9-23A7-5081A0DED005}"/>
              </a:ext>
            </a:extLst>
          </p:cNvPr>
          <p:cNvSpPr txBox="1"/>
          <p:nvPr/>
        </p:nvSpPr>
        <p:spPr>
          <a:xfrm>
            <a:off x="1004484" y="3515209"/>
            <a:ext cx="4698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둥근모꼴" panose="020B0500000000000000" pitchFamily="50" charset="-127"/>
              </a:rPr>
              <a:t>이 경우 프로젝트 </a:t>
            </a:r>
            <a:r>
              <a:rPr lang="en-US" altLang="ko-KR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둥근모꼴" panose="020B0500000000000000" pitchFamily="50" charset="-127"/>
              </a:rPr>
              <a:t>build</a:t>
            </a:r>
            <a:r>
              <a:rPr lang="ko-KR" altLang="en-US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둥근모꼴" panose="020B0500000000000000" pitchFamily="50" charset="-127"/>
              </a:rPr>
              <a:t>시 </a:t>
            </a:r>
            <a:br>
              <a:rPr lang="en-US" altLang="ko-KR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둥근모꼴" panose="020B0500000000000000" pitchFamily="50" charset="-127"/>
              </a:rPr>
            </a:br>
            <a:r>
              <a:rPr lang="ko-KR" altLang="en-US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둥근모꼴" panose="020B0500000000000000" pitchFamily="50" charset="-127"/>
              </a:rPr>
              <a:t>프로그램이 돌다가 갑자기 사망하는</a:t>
            </a:r>
            <a:br>
              <a:rPr lang="en-US" altLang="ko-KR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둥근모꼴" panose="020B0500000000000000" pitchFamily="50" charset="-127"/>
              </a:rPr>
            </a:br>
            <a:r>
              <a:rPr lang="ko-KR" altLang="en-US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둥근모꼴" panose="020B0500000000000000" pitchFamily="50" charset="-127"/>
              </a:rPr>
              <a:t>불상사를 막을 수 있다</a:t>
            </a:r>
            <a:r>
              <a:rPr lang="en-US" altLang="ko-KR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둥근모꼴" panose="020B0500000000000000" pitchFamily="50" charset="-127"/>
              </a:rPr>
              <a:t>.</a:t>
            </a:r>
            <a:r>
              <a:rPr lang="ko-KR" altLang="en-US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둥근모꼴" panose="020B0500000000000000" pitchFamily="50" charset="-127"/>
              </a:rPr>
              <a:t> </a:t>
            </a:r>
            <a:endParaRPr lang="en-US" altLang="ko-KR" spc="600" dirty="0">
              <a:latin typeface="메이플스토리" panose="02000300000000000000" pitchFamily="2" charset="-127"/>
              <a:ea typeface="메이플스토리" panose="02000300000000000000" pitchFamily="2" charset="-127"/>
              <a:cs typeface="둥근모꼴" panose="020B0500000000000000" pitchFamily="50" charset="-127"/>
            </a:endParaRPr>
          </a:p>
          <a:p>
            <a:r>
              <a:rPr lang="en-US" altLang="ko-KR" b="0" i="0" dirty="0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  <a:t>type</a:t>
            </a:r>
            <a:r>
              <a:rPr lang="ko-KR" altLang="en-US" b="0" i="0" dirty="0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  <a:t>을 명시함으로써 컴파일 단에서 미리</a:t>
            </a:r>
            <a:br>
              <a:rPr lang="en-US" altLang="ko-KR" b="0" i="0" dirty="0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</a:br>
            <a:r>
              <a:rPr lang="ko-KR" altLang="en-US" b="0" i="0" dirty="0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  <a:t>선언될 수 없는 변수를 차단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메이플스토리" panose="02000300000000000000" pitchFamily="2" charset="-127"/>
              </a:rPr>
              <a:t>.</a:t>
            </a:r>
            <a:endParaRPr lang="ko-KR" altLang="en-US" spc="600" dirty="0">
              <a:latin typeface="메이플스토리" panose="02000300000000000000" pitchFamily="2" charset="-127"/>
              <a:ea typeface="메이플스토리" panose="02000300000000000000" pitchFamily="2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09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5364497" y="1152729"/>
            <a:ext cx="252217" cy="4418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904876" y="837845"/>
            <a:ext cx="44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02-2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D6617-0ED1-21ED-8B8D-0AF6AA0EADCF}"/>
              </a:ext>
            </a:extLst>
          </p:cNvPr>
          <p:cNvSpPr/>
          <p:nvPr/>
        </p:nvSpPr>
        <p:spPr>
          <a:xfrm>
            <a:off x="810818" y="2199160"/>
            <a:ext cx="9018982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en-US" altLang="ko-KR" sz="2400" b="1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IDE</a:t>
            </a:r>
            <a:r>
              <a:rPr lang="ko-KR" altLang="en-US" sz="2400" b="1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ko-KR" altLang="en-US" sz="2400" b="1" i="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결합성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maplestory" panose="02000300000000000000" pitchFamily="2" charset="-127"/>
                <a:ea typeface="maplestory" panose="02000300000000000000" pitchFamily="2" charset="-127"/>
              </a:rPr>
              <a:t>TS</a:t>
            </a:r>
            <a:r>
              <a:rPr lang="ko-KR" altLang="en-US" sz="2400" dirty="0">
                <a:latin typeface="maplestory" panose="02000300000000000000" pitchFamily="2" charset="-127"/>
                <a:ea typeface="maplestory" panose="02000300000000000000" pitchFamily="2" charset="-127"/>
              </a:rPr>
              <a:t>의 경우 </a:t>
            </a:r>
            <a:r>
              <a:rPr lang="en-US" altLang="ko-KR" sz="2400" b="0" i="0" dirty="0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  <a:t>ctrl + click</a:t>
            </a:r>
            <a:r>
              <a:rPr lang="ko-KR" altLang="en-US" sz="2400" b="0" i="0" dirty="0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  <a:t>으로 웬만한 </a:t>
            </a:r>
            <a:r>
              <a:rPr lang="en-US" altLang="ko-KR" sz="2400" b="0" i="0" dirty="0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  <a:t>class</a:t>
            </a:r>
            <a:r>
              <a:rPr lang="ko-KR" altLang="en-US" sz="2400" b="0" i="0" dirty="0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  <a:t>와 </a:t>
            </a:r>
            <a:r>
              <a:rPr lang="en-US" altLang="ko-KR" sz="2400" b="0" i="0" dirty="0" err="1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  <a:t>fuction</a:t>
            </a:r>
            <a:r>
              <a:rPr lang="ko-KR" altLang="en-US" sz="2400" b="0" i="0" dirty="0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  <a:t>을 쉽게 역 추적</a:t>
            </a:r>
            <a:r>
              <a:rPr lang="en-US" altLang="ko-KR" sz="2400" b="0" i="0" dirty="0">
                <a:effectLst/>
                <a:latin typeface="maplestory" panose="02000300000000000000" pitchFamily="2" charset="-127"/>
                <a:ea typeface="maplestory" panose="02000300000000000000" pitchFamily="2" charset="-127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에선 쉽게 역 추적 되지 않는 경우가 많다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경우 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find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통해서 추적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물론 그렇게 불편하지는 않다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클릭 한번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타자 한번이 쌓여서 시간 소요 증가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DB664-9765-A362-1065-77CFFC5726B0}"/>
              </a:ext>
            </a:extLst>
          </p:cNvPr>
          <p:cNvSpPr txBox="1"/>
          <p:nvPr/>
        </p:nvSpPr>
        <p:spPr>
          <a:xfrm>
            <a:off x="1004484" y="163906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Type script</a:t>
            </a:r>
            <a:r>
              <a:rPr lang="ko-KR" altLang="en-US" sz="2400" spc="600" dirty="0">
                <a:solidFill>
                  <a:schemeClr val="accen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장점 </a:t>
            </a:r>
            <a:r>
              <a:rPr lang="en-US" altLang="ko-KR" sz="2400" spc="600" dirty="0">
                <a:solidFill>
                  <a:srgbClr val="FFCF3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Java script</a:t>
            </a:r>
            <a:r>
              <a:rPr lang="ko-KR" altLang="en-US" sz="2400" spc="600" dirty="0">
                <a:solidFill>
                  <a:srgbClr val="FFCF3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의 단점</a:t>
            </a:r>
          </a:p>
        </p:txBody>
      </p:sp>
    </p:spTree>
    <p:extLst>
      <p:ext uri="{BB962C8B-B14F-4D97-AF65-F5344CB8AC3E}">
        <p14:creationId xmlns:p14="http://schemas.microsoft.com/office/powerpoint/2010/main" val="314186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822</Words>
  <Application>Microsoft Office PowerPoint</Application>
  <PresentationFormat>와이드스크린</PresentationFormat>
  <Paragraphs>107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둥근모꼴</vt:lpstr>
      <vt:lpstr>maplestory</vt:lpstr>
      <vt:lpstr>메이플스토리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정종욱</cp:lastModifiedBy>
  <cp:revision>41</cp:revision>
  <dcterms:created xsi:type="dcterms:W3CDTF">2020-04-01T17:14:31Z</dcterms:created>
  <dcterms:modified xsi:type="dcterms:W3CDTF">2024-03-10T07:27:41Z</dcterms:modified>
</cp:coreProperties>
</file>