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51"/>
  </p:notesMasterIdLst>
  <p:handoutMasterIdLst>
    <p:handoutMasterId r:id="rId52"/>
  </p:handoutMasterIdLst>
  <p:sldIdLst>
    <p:sldId id="256" r:id="rId2"/>
    <p:sldId id="362" r:id="rId3"/>
    <p:sldId id="363" r:id="rId4"/>
    <p:sldId id="406" r:id="rId5"/>
    <p:sldId id="367" r:id="rId6"/>
    <p:sldId id="331" r:id="rId7"/>
    <p:sldId id="333" r:id="rId8"/>
    <p:sldId id="334" r:id="rId9"/>
    <p:sldId id="335" r:id="rId10"/>
    <p:sldId id="368" r:id="rId11"/>
    <p:sldId id="369" r:id="rId12"/>
    <p:sldId id="370" r:id="rId13"/>
    <p:sldId id="371" r:id="rId14"/>
    <p:sldId id="372" r:id="rId15"/>
    <p:sldId id="373" r:id="rId16"/>
    <p:sldId id="374" r:id="rId17"/>
    <p:sldId id="375" r:id="rId18"/>
    <p:sldId id="376" r:id="rId19"/>
    <p:sldId id="407" r:id="rId20"/>
    <p:sldId id="378" r:id="rId21"/>
    <p:sldId id="379" r:id="rId22"/>
    <p:sldId id="380" r:id="rId23"/>
    <p:sldId id="381" r:id="rId24"/>
    <p:sldId id="382" r:id="rId25"/>
    <p:sldId id="336" r:id="rId26"/>
    <p:sldId id="383" r:id="rId27"/>
    <p:sldId id="384" r:id="rId28"/>
    <p:sldId id="385" r:id="rId29"/>
    <p:sldId id="386" r:id="rId30"/>
    <p:sldId id="389" r:id="rId31"/>
    <p:sldId id="391" r:id="rId32"/>
    <p:sldId id="392" r:id="rId33"/>
    <p:sldId id="393" r:id="rId34"/>
    <p:sldId id="394" r:id="rId35"/>
    <p:sldId id="396" r:id="rId36"/>
    <p:sldId id="397" r:id="rId37"/>
    <p:sldId id="398" r:id="rId38"/>
    <p:sldId id="399" r:id="rId39"/>
    <p:sldId id="400" r:id="rId40"/>
    <p:sldId id="401" r:id="rId41"/>
    <p:sldId id="402" r:id="rId42"/>
    <p:sldId id="403" r:id="rId43"/>
    <p:sldId id="404" r:id="rId44"/>
    <p:sldId id="405" r:id="rId45"/>
    <p:sldId id="390" r:id="rId46"/>
    <p:sldId id="387" r:id="rId47"/>
    <p:sldId id="388" r:id="rId48"/>
    <p:sldId id="395" r:id="rId49"/>
    <p:sldId id="408" r:id="rId50"/>
  </p:sldIdLst>
  <p:sldSz cx="9144000" cy="6858000" type="screen4x3"/>
  <p:notesSz cx="6858000" cy="9144000"/>
  <p:defaultTextStyle>
    <a:defPPr>
      <a:defRPr lang="en-US"/>
    </a:defPPr>
    <a:lvl1pPr algn="l" rtl="0" eaLnBrk="0" fontAlgn="base" hangingPunct="0">
      <a:spcBef>
        <a:spcPct val="0"/>
      </a:spcBef>
      <a:spcAft>
        <a:spcPct val="0"/>
      </a:spcAft>
      <a:defRPr sz="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B9B9B9"/>
    <a:srgbClr val="FF0000"/>
    <a:srgbClr val="00FF00"/>
    <a:srgbClr val="FFFF99"/>
    <a:srgbClr val="898DB7"/>
    <a:srgbClr val="FFFF5B"/>
    <a:srgbClr val="89E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6" autoAdjust="0"/>
    <p:restoredTop sz="92243" autoAdjust="0"/>
  </p:normalViewPr>
  <p:slideViewPr>
    <p:cSldViewPr>
      <p:cViewPr varScale="1">
        <p:scale>
          <a:sx n="103" d="100"/>
          <a:sy n="103" d="100"/>
        </p:scale>
        <p:origin x="1960" y="1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8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D146C039-6F15-45E4-81BF-981D674E9B3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233475" name="Rectangle 3">
            <a:extLst>
              <a:ext uri="{FF2B5EF4-FFF2-40B4-BE49-F238E27FC236}">
                <a16:creationId xmlns:a16="http://schemas.microsoft.com/office/drawing/2014/main" id="{4A71EB8E-A59B-43CF-B32B-1349BC7BFAA5}"/>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33476" name="Rectangle 4">
            <a:extLst>
              <a:ext uri="{FF2B5EF4-FFF2-40B4-BE49-F238E27FC236}">
                <a16:creationId xmlns:a16="http://schemas.microsoft.com/office/drawing/2014/main" id="{3480A6F9-9AAC-4CB0-9B55-A1037A49D19D}"/>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r>
              <a:rPr lang="en-US"/>
              <a:t>DCGAN: Generate images with Deep Convolutional GAN</a:t>
            </a:r>
          </a:p>
        </p:txBody>
      </p:sp>
      <p:sp>
        <p:nvSpPr>
          <p:cNvPr id="233477" name="Rectangle 5">
            <a:extLst>
              <a:ext uri="{FF2B5EF4-FFF2-40B4-BE49-F238E27FC236}">
                <a16:creationId xmlns:a16="http://schemas.microsoft.com/office/drawing/2014/main" id="{AED151AE-ACA7-4C7B-A1A2-257CE4063487}"/>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A3E9C07F-AFE8-4AFD-883F-049DEE5951F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979B2B9-8757-4515-9C26-939000E5ABB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29699" name="Rectangle 3">
            <a:extLst>
              <a:ext uri="{FF2B5EF4-FFF2-40B4-BE49-F238E27FC236}">
                <a16:creationId xmlns:a16="http://schemas.microsoft.com/office/drawing/2014/main" id="{70A00FAE-B237-460E-A3B8-70E65BB4A1F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3076" name="Rectangle 4">
            <a:extLst>
              <a:ext uri="{FF2B5EF4-FFF2-40B4-BE49-F238E27FC236}">
                <a16:creationId xmlns:a16="http://schemas.microsoft.com/office/drawing/2014/main" id="{D8EF3300-6E72-4DBD-A14D-A28089E9C41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a:extLst>
              <a:ext uri="{FF2B5EF4-FFF2-40B4-BE49-F238E27FC236}">
                <a16:creationId xmlns:a16="http://schemas.microsoft.com/office/drawing/2014/main" id="{5E0909CC-14EE-4117-AF6C-251AF51BC94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a:extLst>
              <a:ext uri="{FF2B5EF4-FFF2-40B4-BE49-F238E27FC236}">
                <a16:creationId xmlns:a16="http://schemas.microsoft.com/office/drawing/2014/main" id="{49A1BFE9-CED8-43B5-BF74-D236719EB71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r>
              <a:rPr lang="en-US"/>
              <a:t>DCGAN: Generate images with Deep Convolutional GAN</a:t>
            </a:r>
          </a:p>
        </p:txBody>
      </p:sp>
      <p:sp>
        <p:nvSpPr>
          <p:cNvPr id="29703" name="Rectangle 7">
            <a:extLst>
              <a:ext uri="{FF2B5EF4-FFF2-40B4-BE49-F238E27FC236}">
                <a16:creationId xmlns:a16="http://schemas.microsoft.com/office/drawing/2014/main" id="{A45EA7CF-73D9-468D-8F66-CF2957FC278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B9510BCB-4A4C-4D15-A910-18E491C7B7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4A8C0B1-317A-48E4-976A-F2EF5D90C2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B1E37E-2C6E-43A5-8348-D1131AC89948}" type="slidenum">
              <a:rPr lang="en-US" altLang="en-US" smtClean="0"/>
              <a:pPr>
                <a:spcBef>
                  <a:spcPct val="0"/>
                </a:spcBef>
              </a:pPr>
              <a:t>1</a:t>
            </a:fld>
            <a:endParaRPr lang="en-US" altLang="en-US"/>
          </a:p>
        </p:txBody>
      </p:sp>
      <p:sp>
        <p:nvSpPr>
          <p:cNvPr id="6147" name="Rectangle 1026">
            <a:extLst>
              <a:ext uri="{FF2B5EF4-FFF2-40B4-BE49-F238E27FC236}">
                <a16:creationId xmlns:a16="http://schemas.microsoft.com/office/drawing/2014/main" id="{29AD4660-169E-4080-81A3-06235FF16AD7}"/>
              </a:ext>
            </a:extLst>
          </p:cNvPr>
          <p:cNvSpPr>
            <a:spLocks noGrp="1" noRot="1" noChangeAspect="1" noChangeArrowheads="1" noTextEdit="1"/>
          </p:cNvSpPr>
          <p:nvPr>
            <p:ph type="sldImg"/>
          </p:nvPr>
        </p:nvSpPr>
        <p:spPr>
          <a:ln/>
        </p:spPr>
      </p:sp>
      <p:sp>
        <p:nvSpPr>
          <p:cNvPr id="6148" name="Rectangle 1027">
            <a:extLst>
              <a:ext uri="{FF2B5EF4-FFF2-40B4-BE49-F238E27FC236}">
                <a16:creationId xmlns:a16="http://schemas.microsoft.com/office/drawing/2014/main" id="{20505113-50F4-441A-873E-E554D202EA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800" dirty="0"/>
          </a:p>
        </p:txBody>
      </p:sp>
      <p:sp>
        <p:nvSpPr>
          <p:cNvPr id="6149" name="Footer Placeholder 1">
            <a:extLst>
              <a:ext uri="{FF2B5EF4-FFF2-40B4-BE49-F238E27FC236}">
                <a16:creationId xmlns:a16="http://schemas.microsoft.com/office/drawing/2014/main" id="{4C89D325-196D-4BA5-AC16-3662D48C416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00" b="1">
                <a:solidFill>
                  <a:schemeClr val="tx1"/>
                </a:solidFill>
                <a:latin typeface="Times New Roman" panose="02020603050405020304" pitchFamily="18" charset="0"/>
              </a:defRPr>
            </a:lvl1pPr>
            <a:lvl2pPr marL="742950" indent="-285750">
              <a:defRPr sz="800" b="1">
                <a:solidFill>
                  <a:schemeClr val="tx1"/>
                </a:solidFill>
                <a:latin typeface="Times New Roman" panose="02020603050405020304" pitchFamily="18" charset="0"/>
              </a:defRPr>
            </a:lvl2pPr>
            <a:lvl3pPr marL="1143000" indent="-228600">
              <a:defRPr sz="800" b="1">
                <a:solidFill>
                  <a:schemeClr val="tx1"/>
                </a:solidFill>
                <a:latin typeface="Times New Roman" panose="02020603050405020304" pitchFamily="18" charset="0"/>
              </a:defRPr>
            </a:lvl3pPr>
            <a:lvl4pPr marL="1600200" indent="-228600">
              <a:defRPr sz="800" b="1">
                <a:solidFill>
                  <a:schemeClr val="tx1"/>
                </a:solidFill>
                <a:latin typeface="Times New Roman" panose="02020603050405020304" pitchFamily="18" charset="0"/>
              </a:defRPr>
            </a:lvl4pPr>
            <a:lvl5pPr marL="2057400" indent="-228600">
              <a:defRPr sz="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a:solidFill>
                  <a:schemeClr val="tx1"/>
                </a:solidFill>
                <a:latin typeface="Times New Roman" panose="02020603050405020304" pitchFamily="18" charset="0"/>
              </a:defRPr>
            </a:lvl9pPr>
          </a:lstStyle>
          <a:p>
            <a:r>
              <a:rPr lang="en-US" altLang="en-US" sz="1200" b="0"/>
              <a:t>DCGAN: Generate images with Deep Convolutional GAN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16A059E-1F98-4092-AEEB-7733C5677F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2E2458-B43B-4E97-B458-50379518AB04}" type="slidenum">
              <a:rPr lang="en-US" altLang="en-US" smtClean="0"/>
              <a:pPr>
                <a:spcBef>
                  <a:spcPct val="0"/>
                </a:spcBef>
              </a:pPr>
              <a:t>2</a:t>
            </a:fld>
            <a:endParaRPr lang="en-US" altLang="en-US"/>
          </a:p>
        </p:txBody>
      </p:sp>
      <p:sp>
        <p:nvSpPr>
          <p:cNvPr id="8195" name="Rectangle 2">
            <a:extLst>
              <a:ext uri="{FF2B5EF4-FFF2-40B4-BE49-F238E27FC236}">
                <a16:creationId xmlns:a16="http://schemas.microsoft.com/office/drawing/2014/main" id="{3CAF880F-1DA7-448A-9964-E9D8742B8F19}"/>
              </a:ext>
            </a:extLst>
          </p:cNvPr>
          <p:cNvSpPr>
            <a:spLocks noGrp="1" noRot="1" noChangeAspect="1" noChangeArrowheads="1" noTextEdit="1"/>
          </p:cNvSpPr>
          <p:nvPr>
            <p:ph type="sldImg"/>
          </p:nvPr>
        </p:nvSpPr>
        <p:spPr>
          <a:xfrm>
            <a:off x="1139825" y="701675"/>
            <a:ext cx="4579938" cy="3435350"/>
          </a:xfrm>
          <a:solidFill>
            <a:srgbClr val="FFFFFF"/>
          </a:solidFill>
          <a:ln/>
        </p:spPr>
      </p:sp>
      <p:sp>
        <p:nvSpPr>
          <p:cNvPr id="8196" name="Rectangle 3">
            <a:extLst>
              <a:ext uri="{FF2B5EF4-FFF2-40B4-BE49-F238E27FC236}">
                <a16:creationId xmlns:a16="http://schemas.microsoft.com/office/drawing/2014/main" id="{7E0470B9-E7B4-4590-92AD-D4417D70FE03}"/>
              </a:ext>
            </a:extLst>
          </p:cNvPr>
          <p:cNvSpPr>
            <a:spLocks noGrp="1" noChangeArrowheads="1"/>
          </p:cNvSpPr>
          <p:nvPr>
            <p:ph type="body" idx="1"/>
          </p:nvPr>
        </p:nvSpPr>
        <p:spPr>
          <a:xfrm>
            <a:off x="912813" y="4371975"/>
            <a:ext cx="5030787" cy="4059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endParaRPr lang="en-US" altLang="en-US"/>
          </a:p>
        </p:txBody>
      </p:sp>
      <p:sp>
        <p:nvSpPr>
          <p:cNvPr id="8197" name="Footer Placeholder 1">
            <a:extLst>
              <a:ext uri="{FF2B5EF4-FFF2-40B4-BE49-F238E27FC236}">
                <a16:creationId xmlns:a16="http://schemas.microsoft.com/office/drawing/2014/main" id="{3294BCF9-B1C6-491C-90CF-AC55BCA140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00" b="1">
                <a:solidFill>
                  <a:schemeClr val="tx1"/>
                </a:solidFill>
                <a:latin typeface="Times New Roman" panose="02020603050405020304" pitchFamily="18" charset="0"/>
              </a:defRPr>
            </a:lvl1pPr>
            <a:lvl2pPr marL="742950" indent="-285750">
              <a:defRPr sz="800" b="1">
                <a:solidFill>
                  <a:schemeClr val="tx1"/>
                </a:solidFill>
                <a:latin typeface="Times New Roman" panose="02020603050405020304" pitchFamily="18" charset="0"/>
              </a:defRPr>
            </a:lvl2pPr>
            <a:lvl3pPr marL="1143000" indent="-228600">
              <a:defRPr sz="800" b="1">
                <a:solidFill>
                  <a:schemeClr val="tx1"/>
                </a:solidFill>
                <a:latin typeface="Times New Roman" panose="02020603050405020304" pitchFamily="18" charset="0"/>
              </a:defRPr>
            </a:lvl3pPr>
            <a:lvl4pPr marL="1600200" indent="-228600">
              <a:defRPr sz="800" b="1">
                <a:solidFill>
                  <a:schemeClr val="tx1"/>
                </a:solidFill>
                <a:latin typeface="Times New Roman" panose="02020603050405020304" pitchFamily="18" charset="0"/>
              </a:defRPr>
            </a:lvl4pPr>
            <a:lvl5pPr marL="2057400" indent="-228600">
              <a:defRPr sz="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a:solidFill>
                  <a:schemeClr val="tx1"/>
                </a:solidFill>
                <a:latin typeface="Times New Roman" panose="02020603050405020304" pitchFamily="18" charset="0"/>
              </a:defRPr>
            </a:lvl9pPr>
          </a:lstStyle>
          <a:p>
            <a:r>
              <a:rPr lang="en-US" altLang="en-US" sz="1200" b="0"/>
              <a:t>DCGAN: Generate images with Deep Convolutional GAN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892B03B6-FE0D-49A4-BAC9-DAB600B45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2817986-F236-4A16-AE07-AE696AF55C6A}" type="slidenum">
              <a:rPr lang="en-US" altLang="en-US" smtClean="0"/>
              <a:pPr>
                <a:spcBef>
                  <a:spcPct val="0"/>
                </a:spcBef>
              </a:pPr>
              <a:t>3</a:t>
            </a:fld>
            <a:endParaRPr lang="en-US" altLang="en-US"/>
          </a:p>
        </p:txBody>
      </p:sp>
      <p:sp>
        <p:nvSpPr>
          <p:cNvPr id="10243" name="Rectangle 2">
            <a:extLst>
              <a:ext uri="{FF2B5EF4-FFF2-40B4-BE49-F238E27FC236}">
                <a16:creationId xmlns:a16="http://schemas.microsoft.com/office/drawing/2014/main" id="{3CA73C70-46AB-4AFF-85A1-3AAD250C6F52}"/>
              </a:ext>
            </a:extLst>
          </p:cNvPr>
          <p:cNvSpPr>
            <a:spLocks noGrp="1" noRot="1" noChangeAspect="1" noChangeArrowheads="1" noTextEdit="1"/>
          </p:cNvSpPr>
          <p:nvPr>
            <p:ph type="sldImg"/>
          </p:nvPr>
        </p:nvSpPr>
        <p:spPr>
          <a:xfrm>
            <a:off x="1139825" y="701675"/>
            <a:ext cx="4579938" cy="3435350"/>
          </a:xfrm>
          <a:solidFill>
            <a:srgbClr val="FFFFFF"/>
          </a:solidFill>
          <a:ln/>
        </p:spPr>
      </p:sp>
      <p:sp>
        <p:nvSpPr>
          <p:cNvPr id="10244" name="Rectangle 3">
            <a:extLst>
              <a:ext uri="{FF2B5EF4-FFF2-40B4-BE49-F238E27FC236}">
                <a16:creationId xmlns:a16="http://schemas.microsoft.com/office/drawing/2014/main" id="{BF152A8D-1104-4B2A-B6FD-49B3AEF10594}"/>
              </a:ext>
            </a:extLst>
          </p:cNvPr>
          <p:cNvSpPr>
            <a:spLocks noGrp="1" noChangeArrowheads="1"/>
          </p:cNvSpPr>
          <p:nvPr>
            <p:ph type="body" idx="1"/>
          </p:nvPr>
        </p:nvSpPr>
        <p:spPr>
          <a:xfrm>
            <a:off x="912813" y="4371975"/>
            <a:ext cx="5030787" cy="4059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endParaRPr lang="en-US" altLang="en-US"/>
          </a:p>
        </p:txBody>
      </p:sp>
      <p:sp>
        <p:nvSpPr>
          <p:cNvPr id="10245" name="Footer Placeholder 1">
            <a:extLst>
              <a:ext uri="{FF2B5EF4-FFF2-40B4-BE49-F238E27FC236}">
                <a16:creationId xmlns:a16="http://schemas.microsoft.com/office/drawing/2014/main" id="{C4365D48-E117-4265-8F2C-979B9DA58CF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00" b="1">
                <a:solidFill>
                  <a:schemeClr val="tx1"/>
                </a:solidFill>
                <a:latin typeface="Times New Roman" panose="02020603050405020304" pitchFamily="18" charset="0"/>
              </a:defRPr>
            </a:lvl1pPr>
            <a:lvl2pPr marL="742950" indent="-285750">
              <a:defRPr sz="800" b="1">
                <a:solidFill>
                  <a:schemeClr val="tx1"/>
                </a:solidFill>
                <a:latin typeface="Times New Roman" panose="02020603050405020304" pitchFamily="18" charset="0"/>
              </a:defRPr>
            </a:lvl2pPr>
            <a:lvl3pPr marL="1143000" indent="-228600">
              <a:defRPr sz="800" b="1">
                <a:solidFill>
                  <a:schemeClr val="tx1"/>
                </a:solidFill>
                <a:latin typeface="Times New Roman" panose="02020603050405020304" pitchFamily="18" charset="0"/>
              </a:defRPr>
            </a:lvl3pPr>
            <a:lvl4pPr marL="1600200" indent="-228600">
              <a:defRPr sz="800" b="1">
                <a:solidFill>
                  <a:schemeClr val="tx1"/>
                </a:solidFill>
                <a:latin typeface="Times New Roman" panose="02020603050405020304" pitchFamily="18" charset="0"/>
              </a:defRPr>
            </a:lvl4pPr>
            <a:lvl5pPr marL="2057400" indent="-228600">
              <a:defRPr sz="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a:solidFill>
                  <a:schemeClr val="tx1"/>
                </a:solidFill>
                <a:latin typeface="Times New Roman" panose="02020603050405020304" pitchFamily="18" charset="0"/>
              </a:defRPr>
            </a:lvl9pPr>
          </a:lstStyle>
          <a:p>
            <a:r>
              <a:rPr lang="en-US" altLang="en-US" sz="1200" b="0"/>
              <a:t>DCGAN: Generate images with Deep Convolutional GAN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C2239CA-4E4C-43AF-A54B-F868D3FEE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21510B-8A86-44BF-A2B8-657A0313D8C9}" type="slidenum">
              <a:rPr lang="en-US" altLang="en-US" smtClean="0"/>
              <a:pPr>
                <a:spcBef>
                  <a:spcPct val="0"/>
                </a:spcBef>
              </a:pPr>
              <a:t>4</a:t>
            </a:fld>
            <a:endParaRPr lang="en-US" altLang="en-US"/>
          </a:p>
        </p:txBody>
      </p:sp>
      <p:sp>
        <p:nvSpPr>
          <p:cNvPr id="12291" name="Rectangle 2">
            <a:extLst>
              <a:ext uri="{FF2B5EF4-FFF2-40B4-BE49-F238E27FC236}">
                <a16:creationId xmlns:a16="http://schemas.microsoft.com/office/drawing/2014/main" id="{996CC9A3-C6DD-4506-A81E-2B83A2480DDC}"/>
              </a:ext>
            </a:extLst>
          </p:cNvPr>
          <p:cNvSpPr>
            <a:spLocks noGrp="1" noRot="1" noChangeAspect="1" noChangeArrowheads="1" noTextEdit="1"/>
          </p:cNvSpPr>
          <p:nvPr>
            <p:ph type="sldImg"/>
          </p:nvPr>
        </p:nvSpPr>
        <p:spPr>
          <a:xfrm>
            <a:off x="1139825" y="701675"/>
            <a:ext cx="4579938" cy="3435350"/>
          </a:xfrm>
          <a:solidFill>
            <a:srgbClr val="FFFFFF"/>
          </a:solidFill>
          <a:ln/>
        </p:spPr>
      </p:sp>
      <p:sp>
        <p:nvSpPr>
          <p:cNvPr id="12292" name="Rectangle 3">
            <a:extLst>
              <a:ext uri="{FF2B5EF4-FFF2-40B4-BE49-F238E27FC236}">
                <a16:creationId xmlns:a16="http://schemas.microsoft.com/office/drawing/2014/main" id="{7068DB1D-142F-4D30-8C22-3505F4628068}"/>
              </a:ext>
            </a:extLst>
          </p:cNvPr>
          <p:cNvSpPr>
            <a:spLocks noGrp="1" noChangeArrowheads="1"/>
          </p:cNvSpPr>
          <p:nvPr>
            <p:ph type="body" idx="1"/>
          </p:nvPr>
        </p:nvSpPr>
        <p:spPr>
          <a:xfrm>
            <a:off x="912813" y="4371975"/>
            <a:ext cx="5030787" cy="4059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endParaRPr lang="en-US" altLang="en-US"/>
          </a:p>
        </p:txBody>
      </p:sp>
      <p:sp>
        <p:nvSpPr>
          <p:cNvPr id="12293" name="Footer Placeholder 1">
            <a:extLst>
              <a:ext uri="{FF2B5EF4-FFF2-40B4-BE49-F238E27FC236}">
                <a16:creationId xmlns:a16="http://schemas.microsoft.com/office/drawing/2014/main" id="{FAA693D2-4707-4776-9C84-BB39881B178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00" b="1">
                <a:solidFill>
                  <a:schemeClr val="tx1"/>
                </a:solidFill>
                <a:latin typeface="Times New Roman" panose="02020603050405020304" pitchFamily="18" charset="0"/>
              </a:defRPr>
            </a:lvl1pPr>
            <a:lvl2pPr marL="742950" indent="-285750">
              <a:defRPr sz="800" b="1">
                <a:solidFill>
                  <a:schemeClr val="tx1"/>
                </a:solidFill>
                <a:latin typeface="Times New Roman" panose="02020603050405020304" pitchFamily="18" charset="0"/>
              </a:defRPr>
            </a:lvl2pPr>
            <a:lvl3pPr marL="1143000" indent="-228600">
              <a:defRPr sz="800" b="1">
                <a:solidFill>
                  <a:schemeClr val="tx1"/>
                </a:solidFill>
                <a:latin typeface="Times New Roman" panose="02020603050405020304" pitchFamily="18" charset="0"/>
              </a:defRPr>
            </a:lvl3pPr>
            <a:lvl4pPr marL="1600200" indent="-228600">
              <a:defRPr sz="800" b="1">
                <a:solidFill>
                  <a:schemeClr val="tx1"/>
                </a:solidFill>
                <a:latin typeface="Times New Roman" panose="02020603050405020304" pitchFamily="18" charset="0"/>
              </a:defRPr>
            </a:lvl4pPr>
            <a:lvl5pPr marL="2057400" indent="-228600">
              <a:defRPr sz="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a:solidFill>
                  <a:schemeClr val="tx1"/>
                </a:solidFill>
                <a:latin typeface="Times New Roman" panose="02020603050405020304" pitchFamily="18" charset="0"/>
              </a:defRPr>
            </a:lvl9pPr>
          </a:lstStyle>
          <a:p>
            <a:r>
              <a:rPr lang="en-US" altLang="en-US" sz="1200" b="0"/>
              <a:t>DCGAN: Generate images with Deep Convolutional GAN</a:t>
            </a:r>
          </a:p>
        </p:txBody>
      </p:sp>
    </p:spTree>
    <p:extLst>
      <p:ext uri="{BB962C8B-B14F-4D97-AF65-F5344CB8AC3E}">
        <p14:creationId xmlns:p14="http://schemas.microsoft.com/office/powerpoint/2010/main" val="111415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C2239CA-4E4C-43AF-A54B-F868D3FEE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21510B-8A86-44BF-A2B8-657A0313D8C9}" type="slidenum">
              <a:rPr lang="en-US" altLang="en-US" smtClean="0"/>
              <a:pPr>
                <a:spcBef>
                  <a:spcPct val="0"/>
                </a:spcBef>
              </a:pPr>
              <a:t>5</a:t>
            </a:fld>
            <a:endParaRPr lang="en-US" altLang="en-US"/>
          </a:p>
        </p:txBody>
      </p:sp>
      <p:sp>
        <p:nvSpPr>
          <p:cNvPr id="12291" name="Rectangle 2">
            <a:extLst>
              <a:ext uri="{FF2B5EF4-FFF2-40B4-BE49-F238E27FC236}">
                <a16:creationId xmlns:a16="http://schemas.microsoft.com/office/drawing/2014/main" id="{996CC9A3-C6DD-4506-A81E-2B83A2480DDC}"/>
              </a:ext>
            </a:extLst>
          </p:cNvPr>
          <p:cNvSpPr>
            <a:spLocks noGrp="1" noRot="1" noChangeAspect="1" noChangeArrowheads="1" noTextEdit="1"/>
          </p:cNvSpPr>
          <p:nvPr>
            <p:ph type="sldImg"/>
          </p:nvPr>
        </p:nvSpPr>
        <p:spPr>
          <a:xfrm>
            <a:off x="1139825" y="701675"/>
            <a:ext cx="4579938" cy="3435350"/>
          </a:xfrm>
          <a:solidFill>
            <a:srgbClr val="FFFFFF"/>
          </a:solidFill>
          <a:ln/>
        </p:spPr>
      </p:sp>
      <p:sp>
        <p:nvSpPr>
          <p:cNvPr id="12292" name="Rectangle 3">
            <a:extLst>
              <a:ext uri="{FF2B5EF4-FFF2-40B4-BE49-F238E27FC236}">
                <a16:creationId xmlns:a16="http://schemas.microsoft.com/office/drawing/2014/main" id="{7068DB1D-142F-4D30-8C22-3505F4628068}"/>
              </a:ext>
            </a:extLst>
          </p:cNvPr>
          <p:cNvSpPr>
            <a:spLocks noGrp="1" noChangeArrowheads="1"/>
          </p:cNvSpPr>
          <p:nvPr>
            <p:ph type="body" idx="1"/>
          </p:nvPr>
        </p:nvSpPr>
        <p:spPr>
          <a:xfrm>
            <a:off x="912813" y="4371975"/>
            <a:ext cx="5030787" cy="4059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endParaRPr lang="en-US" altLang="en-US"/>
          </a:p>
        </p:txBody>
      </p:sp>
      <p:sp>
        <p:nvSpPr>
          <p:cNvPr id="12293" name="Footer Placeholder 1">
            <a:extLst>
              <a:ext uri="{FF2B5EF4-FFF2-40B4-BE49-F238E27FC236}">
                <a16:creationId xmlns:a16="http://schemas.microsoft.com/office/drawing/2014/main" id="{FAA693D2-4707-4776-9C84-BB39881B178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00" b="1">
                <a:solidFill>
                  <a:schemeClr val="tx1"/>
                </a:solidFill>
                <a:latin typeface="Times New Roman" panose="02020603050405020304" pitchFamily="18" charset="0"/>
              </a:defRPr>
            </a:lvl1pPr>
            <a:lvl2pPr marL="742950" indent="-285750">
              <a:defRPr sz="800" b="1">
                <a:solidFill>
                  <a:schemeClr val="tx1"/>
                </a:solidFill>
                <a:latin typeface="Times New Roman" panose="02020603050405020304" pitchFamily="18" charset="0"/>
              </a:defRPr>
            </a:lvl2pPr>
            <a:lvl3pPr marL="1143000" indent="-228600">
              <a:defRPr sz="800" b="1">
                <a:solidFill>
                  <a:schemeClr val="tx1"/>
                </a:solidFill>
                <a:latin typeface="Times New Roman" panose="02020603050405020304" pitchFamily="18" charset="0"/>
              </a:defRPr>
            </a:lvl3pPr>
            <a:lvl4pPr marL="1600200" indent="-228600">
              <a:defRPr sz="800" b="1">
                <a:solidFill>
                  <a:schemeClr val="tx1"/>
                </a:solidFill>
                <a:latin typeface="Times New Roman" panose="02020603050405020304" pitchFamily="18" charset="0"/>
              </a:defRPr>
            </a:lvl4pPr>
            <a:lvl5pPr marL="2057400" indent="-228600">
              <a:defRPr sz="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a:solidFill>
                  <a:schemeClr val="tx1"/>
                </a:solidFill>
                <a:latin typeface="Times New Roman" panose="02020603050405020304" pitchFamily="18" charset="0"/>
              </a:defRPr>
            </a:lvl9pPr>
          </a:lstStyle>
          <a:p>
            <a:r>
              <a:rPr lang="en-US" altLang="en-US" sz="1200" b="0"/>
              <a:t>DCGAN: Generate images with Deep Convolutional GAN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CE14831F-67B7-4D8F-BF23-91BC1AA54084}"/>
              </a:ext>
            </a:extLst>
          </p:cNvPr>
          <p:cNvSpPr>
            <a:spLocks noChangeArrowheads="1"/>
          </p:cNvSpPr>
          <p:nvPr/>
        </p:nvSpPr>
        <p:spPr bwMode="auto">
          <a:xfrm>
            <a:off x="304800" y="3429000"/>
            <a:ext cx="8534400" cy="107950"/>
          </a:xfrm>
          <a:prstGeom prst="rect">
            <a:avLst/>
          </a:prstGeom>
          <a:gradFill rotWithShape="1">
            <a:gsLst>
              <a:gs pos="0">
                <a:srgbClr val="000000"/>
              </a:gs>
              <a:gs pos="50000">
                <a:schemeClr val="tx1"/>
              </a:gs>
              <a:gs pos="100000">
                <a:srgbClr val="000000"/>
              </a:gs>
            </a:gsLst>
            <a:lin ang="5400000" scaled="1"/>
          </a:gradFill>
          <a:ln w="9525">
            <a:noFill/>
            <a:miter lim="800000"/>
            <a:headEnd/>
            <a:tailEnd/>
          </a:ln>
          <a:effectLst/>
        </p:spPr>
        <p:txBody>
          <a:bodyPr wrap="none" anchor="ctr"/>
          <a:lstStyle/>
          <a:p>
            <a:pPr eaLnBrk="1" hangingPunct="1">
              <a:defRPr/>
            </a:pPr>
            <a:endParaRPr lang="en-US"/>
          </a:p>
        </p:txBody>
      </p:sp>
      <p:sp>
        <p:nvSpPr>
          <p:cNvPr id="18437" name="Rectangle 5"/>
          <p:cNvSpPr>
            <a:spLocks noGrp="1" noChangeArrowheads="1"/>
          </p:cNvSpPr>
          <p:nvPr>
            <p:ph type="ctrTitle"/>
          </p:nvPr>
        </p:nvSpPr>
        <p:spPr>
          <a:xfrm>
            <a:off x="381000" y="762000"/>
            <a:ext cx="8382000" cy="1143000"/>
          </a:xfrm>
        </p:spPr>
        <p:txBody>
          <a:bodyPr/>
          <a:lstStyle>
            <a:lvl1pPr>
              <a:defRPr/>
            </a:lvl1pPr>
          </a:lstStyle>
          <a:p>
            <a:r>
              <a:rPr lang="en-US"/>
              <a:t>Click to edit Master title style</a:t>
            </a:r>
          </a:p>
        </p:txBody>
      </p:sp>
      <p:sp>
        <p:nvSpPr>
          <p:cNvPr id="18438" name="Rectangle 6"/>
          <p:cNvSpPr>
            <a:spLocks noGrp="1" noChangeArrowheads="1"/>
          </p:cNvSpPr>
          <p:nvPr>
            <p:ph type="subTitle" idx="1"/>
          </p:nvPr>
        </p:nvSpPr>
        <p:spPr>
          <a:xfrm>
            <a:off x="1520825" y="3886200"/>
            <a:ext cx="6102350" cy="1752600"/>
          </a:xfrm>
        </p:spPr>
        <p:txBody>
          <a:bodyPr/>
          <a:lstStyle>
            <a:lvl1pPr marL="0" indent="0" algn="ctr">
              <a:buFontTx/>
              <a:buNone/>
              <a:defRPr/>
            </a:lvl1pPr>
          </a:lstStyle>
          <a:p>
            <a:r>
              <a:rPr lang="en-US"/>
              <a:t>Click to edit Master subtitle style</a:t>
            </a:r>
          </a:p>
        </p:txBody>
      </p:sp>
      <p:sp>
        <p:nvSpPr>
          <p:cNvPr id="5" name="Rectangle 7">
            <a:extLst>
              <a:ext uri="{FF2B5EF4-FFF2-40B4-BE49-F238E27FC236}">
                <a16:creationId xmlns:a16="http://schemas.microsoft.com/office/drawing/2014/main" id="{EDE0AC04-70E1-4605-B647-B5FDFBCF0D3C}"/>
              </a:ext>
            </a:extLst>
          </p:cNvPr>
          <p:cNvSpPr>
            <a:spLocks noGrp="1" noChangeArrowheads="1"/>
          </p:cNvSpPr>
          <p:nvPr>
            <p:ph type="dt" sz="half" idx="10"/>
          </p:nvPr>
        </p:nvSpPr>
        <p:spPr>
          <a:xfrm>
            <a:off x="4343400" y="6400800"/>
            <a:ext cx="1905000" cy="457200"/>
          </a:xfrm>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A0A2FD53-AED6-41C8-98E1-C8F23D705267}"/>
              </a:ext>
            </a:extLst>
          </p:cNvPr>
          <p:cNvSpPr>
            <a:spLocks noGrp="1" noChangeArrowheads="1"/>
          </p:cNvSpPr>
          <p:nvPr>
            <p:ph type="ftr" sz="quarter" idx="11"/>
          </p:nvPr>
        </p:nvSpPr>
        <p:spPr>
          <a:xfrm>
            <a:off x="-152400" y="6400800"/>
            <a:ext cx="2895600" cy="457200"/>
          </a:xfrm>
        </p:spPr>
        <p:txBody>
          <a:bodyPr/>
          <a:lstStyle>
            <a:lvl1pPr>
              <a:defRPr/>
            </a:lvl1pPr>
          </a:lstStyle>
          <a:p>
            <a:pPr>
              <a:defRPr/>
            </a:pPr>
            <a:r>
              <a:rPr lang="en-US"/>
              <a:t>DCGAN: Generate Images with Deep Convolutional GAN</a:t>
            </a:r>
          </a:p>
        </p:txBody>
      </p:sp>
      <p:sp>
        <p:nvSpPr>
          <p:cNvPr id="7" name="Rectangle 9">
            <a:extLst>
              <a:ext uri="{FF2B5EF4-FFF2-40B4-BE49-F238E27FC236}">
                <a16:creationId xmlns:a16="http://schemas.microsoft.com/office/drawing/2014/main" id="{45EF1504-424B-42F5-8E5E-482C7ABB8919}"/>
              </a:ext>
            </a:extLst>
          </p:cNvPr>
          <p:cNvSpPr>
            <a:spLocks noGrp="1" noChangeArrowheads="1"/>
          </p:cNvSpPr>
          <p:nvPr>
            <p:ph type="sldNum" sz="quarter" idx="12"/>
          </p:nvPr>
        </p:nvSpPr>
        <p:spPr>
          <a:xfrm>
            <a:off x="7239000" y="6400800"/>
            <a:ext cx="1905000" cy="457200"/>
          </a:xfrm>
        </p:spPr>
        <p:txBody>
          <a:bodyPr/>
          <a:lstStyle>
            <a:lvl1pPr algn="l">
              <a:defRPr sz="2400">
                <a:solidFill>
                  <a:schemeClr val="tx1"/>
                </a:solidFill>
              </a:defRPr>
            </a:lvl1pPr>
          </a:lstStyle>
          <a:p>
            <a:pPr>
              <a:defRPr/>
            </a:pPr>
            <a:fld id="{E54E9FEF-D98D-48D7-8A09-1887FF92090A}" type="slidenum">
              <a:rPr lang="en-US" altLang="en-US"/>
              <a:pPr>
                <a:defRPr/>
              </a:pPr>
              <a:t>‹#›</a:t>
            </a:fld>
            <a:endParaRPr lang="en-US" altLang="en-US"/>
          </a:p>
        </p:txBody>
      </p:sp>
    </p:spTree>
    <p:extLst>
      <p:ext uri="{BB962C8B-B14F-4D97-AF65-F5344CB8AC3E}">
        <p14:creationId xmlns:p14="http://schemas.microsoft.com/office/powerpoint/2010/main" val="344271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E623D794-B07C-42BB-A1BD-D16933C434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0524C2D0-DE46-4AF8-9AB4-980C201E8A78}"/>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6" name="Rectangle 9">
            <a:extLst>
              <a:ext uri="{FF2B5EF4-FFF2-40B4-BE49-F238E27FC236}">
                <a16:creationId xmlns:a16="http://schemas.microsoft.com/office/drawing/2014/main" id="{4D8BEE4C-7530-4E02-A900-9EFD7F2E85E0}"/>
              </a:ext>
            </a:extLst>
          </p:cNvPr>
          <p:cNvSpPr>
            <a:spLocks noGrp="1" noChangeArrowheads="1"/>
          </p:cNvSpPr>
          <p:nvPr>
            <p:ph type="sldNum" sz="quarter" idx="12"/>
          </p:nvPr>
        </p:nvSpPr>
        <p:spPr>
          <a:ln/>
        </p:spPr>
        <p:txBody>
          <a:bodyPr/>
          <a:lstStyle>
            <a:lvl1pPr>
              <a:defRPr/>
            </a:lvl1pPr>
          </a:lstStyle>
          <a:p>
            <a:pPr>
              <a:defRPr/>
            </a:pPr>
            <a:fld id="{78E9D2FB-A231-46DA-B1C2-DDD03FFA8F0A}" type="slidenum">
              <a:rPr lang="en-US" altLang="en-US"/>
              <a:pPr>
                <a:defRPr/>
              </a:pPr>
              <a:t>‹#›</a:t>
            </a:fld>
            <a:endParaRPr lang="en-US" altLang="en-US"/>
          </a:p>
        </p:txBody>
      </p:sp>
    </p:spTree>
    <p:extLst>
      <p:ext uri="{BB962C8B-B14F-4D97-AF65-F5344CB8AC3E}">
        <p14:creationId xmlns:p14="http://schemas.microsoft.com/office/powerpoint/2010/main" val="295272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76200"/>
            <a:ext cx="2130425"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1150" y="76200"/>
            <a:ext cx="6238875"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54CD7868-31A5-48EA-9F24-DDBFB6F9FA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F0D77448-6A74-4D73-BA95-79F89AD1C021}"/>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6" name="Rectangle 9">
            <a:extLst>
              <a:ext uri="{FF2B5EF4-FFF2-40B4-BE49-F238E27FC236}">
                <a16:creationId xmlns:a16="http://schemas.microsoft.com/office/drawing/2014/main" id="{5A9DC656-B16A-4E14-95C8-8014EBE76FBB}"/>
              </a:ext>
            </a:extLst>
          </p:cNvPr>
          <p:cNvSpPr>
            <a:spLocks noGrp="1" noChangeArrowheads="1"/>
          </p:cNvSpPr>
          <p:nvPr>
            <p:ph type="sldNum" sz="quarter" idx="12"/>
          </p:nvPr>
        </p:nvSpPr>
        <p:spPr>
          <a:ln/>
        </p:spPr>
        <p:txBody>
          <a:bodyPr/>
          <a:lstStyle>
            <a:lvl1pPr>
              <a:defRPr/>
            </a:lvl1pPr>
          </a:lstStyle>
          <a:p>
            <a:pPr>
              <a:defRPr/>
            </a:pPr>
            <a:fld id="{F9A5FB42-C0E0-42C3-8B7B-C59D8C2C6BB1}" type="slidenum">
              <a:rPr lang="en-US" altLang="en-US"/>
              <a:pPr>
                <a:defRPr/>
              </a:pPr>
              <a:t>‹#›</a:t>
            </a:fld>
            <a:endParaRPr lang="en-US" altLang="en-US"/>
          </a:p>
        </p:txBody>
      </p:sp>
    </p:spTree>
    <p:extLst>
      <p:ext uri="{BB962C8B-B14F-4D97-AF65-F5344CB8AC3E}">
        <p14:creationId xmlns:p14="http://schemas.microsoft.com/office/powerpoint/2010/main" val="385214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0" y="76200"/>
            <a:ext cx="8521700" cy="701675"/>
          </a:xfrm>
        </p:spPr>
        <p:txBody>
          <a:bodyPr/>
          <a:lstStyle/>
          <a:p>
            <a:r>
              <a:rPr lang="en-US"/>
              <a:t>Click to edit Master title style</a:t>
            </a:r>
          </a:p>
        </p:txBody>
      </p:sp>
      <p:sp>
        <p:nvSpPr>
          <p:cNvPr id="3" name="Text Placeholder 2"/>
          <p:cNvSpPr>
            <a:spLocks noGrp="1"/>
          </p:cNvSpPr>
          <p:nvPr>
            <p:ph type="body" sz="half" idx="1"/>
          </p:nvPr>
        </p:nvSpPr>
        <p:spPr>
          <a:xfrm>
            <a:off x="315913" y="1066800"/>
            <a:ext cx="4178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066800"/>
            <a:ext cx="4179887"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CD031454-0725-4D45-8E30-7319E3D59A4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4F3FBE33-4D24-4B82-AA46-1DA2128DA02D}"/>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7" name="Rectangle 9">
            <a:extLst>
              <a:ext uri="{FF2B5EF4-FFF2-40B4-BE49-F238E27FC236}">
                <a16:creationId xmlns:a16="http://schemas.microsoft.com/office/drawing/2014/main" id="{75B92285-A4D3-48F5-9C84-16D8E17AE256}"/>
              </a:ext>
            </a:extLst>
          </p:cNvPr>
          <p:cNvSpPr>
            <a:spLocks noGrp="1" noChangeArrowheads="1"/>
          </p:cNvSpPr>
          <p:nvPr>
            <p:ph type="sldNum" sz="quarter" idx="12"/>
          </p:nvPr>
        </p:nvSpPr>
        <p:spPr>
          <a:ln/>
        </p:spPr>
        <p:txBody>
          <a:bodyPr/>
          <a:lstStyle>
            <a:lvl1pPr>
              <a:defRPr/>
            </a:lvl1pPr>
          </a:lstStyle>
          <a:p>
            <a:pPr>
              <a:defRPr/>
            </a:pPr>
            <a:fld id="{1EBF6259-00F1-47DE-AA89-D1AE45FCDF8A}" type="slidenum">
              <a:rPr lang="en-US" altLang="en-US"/>
              <a:pPr>
                <a:defRPr/>
              </a:pPr>
              <a:t>‹#›</a:t>
            </a:fld>
            <a:endParaRPr lang="en-US" altLang="en-US"/>
          </a:p>
        </p:txBody>
      </p:sp>
    </p:spTree>
    <p:extLst>
      <p:ext uri="{BB962C8B-B14F-4D97-AF65-F5344CB8AC3E}">
        <p14:creationId xmlns:p14="http://schemas.microsoft.com/office/powerpoint/2010/main" val="282586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11150" y="76200"/>
            <a:ext cx="8521700" cy="701675"/>
          </a:xfrm>
        </p:spPr>
        <p:txBody>
          <a:bodyPr/>
          <a:lstStyle/>
          <a:p>
            <a:r>
              <a:rPr lang="en-US"/>
              <a:t>Click to edit Master title style</a:t>
            </a:r>
          </a:p>
        </p:txBody>
      </p:sp>
      <p:sp>
        <p:nvSpPr>
          <p:cNvPr id="3" name="Content Placeholder 2"/>
          <p:cNvSpPr>
            <a:spLocks noGrp="1"/>
          </p:cNvSpPr>
          <p:nvPr>
            <p:ph sz="quarter" idx="1"/>
          </p:nvPr>
        </p:nvSpPr>
        <p:spPr>
          <a:xfrm>
            <a:off x="315913" y="1066800"/>
            <a:ext cx="4178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066800"/>
            <a:ext cx="4179887"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15913" y="3771900"/>
            <a:ext cx="4178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3771900"/>
            <a:ext cx="4179887"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CBB2F0BE-59B8-41D8-8CA5-64B1E5E7A45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0D9708C0-8457-4029-A452-C4234E98EFD5}"/>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9" name="Rectangle 9">
            <a:extLst>
              <a:ext uri="{FF2B5EF4-FFF2-40B4-BE49-F238E27FC236}">
                <a16:creationId xmlns:a16="http://schemas.microsoft.com/office/drawing/2014/main" id="{25E03B86-23B7-4F12-94D1-B0D0AA17CC3D}"/>
              </a:ext>
            </a:extLst>
          </p:cNvPr>
          <p:cNvSpPr>
            <a:spLocks noGrp="1" noChangeArrowheads="1"/>
          </p:cNvSpPr>
          <p:nvPr>
            <p:ph type="sldNum" sz="quarter" idx="12"/>
          </p:nvPr>
        </p:nvSpPr>
        <p:spPr>
          <a:ln/>
        </p:spPr>
        <p:txBody>
          <a:bodyPr/>
          <a:lstStyle>
            <a:lvl1pPr>
              <a:defRPr/>
            </a:lvl1pPr>
          </a:lstStyle>
          <a:p>
            <a:pPr>
              <a:defRPr/>
            </a:pPr>
            <a:fld id="{B75CBAEA-70C4-4268-8D8A-FB636699D905}" type="slidenum">
              <a:rPr lang="en-US" altLang="en-US"/>
              <a:pPr>
                <a:defRPr/>
              </a:pPr>
              <a:t>‹#›</a:t>
            </a:fld>
            <a:endParaRPr lang="en-US" altLang="en-US"/>
          </a:p>
        </p:txBody>
      </p:sp>
    </p:spTree>
    <p:extLst>
      <p:ext uri="{BB962C8B-B14F-4D97-AF65-F5344CB8AC3E}">
        <p14:creationId xmlns:p14="http://schemas.microsoft.com/office/powerpoint/2010/main" val="206006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0" y="76200"/>
            <a:ext cx="8521700" cy="701675"/>
          </a:xfrm>
        </p:spPr>
        <p:txBody>
          <a:bodyPr/>
          <a:lstStyle/>
          <a:p>
            <a:r>
              <a:rPr lang="en-US"/>
              <a:t>Click to edit Master title style</a:t>
            </a:r>
          </a:p>
        </p:txBody>
      </p:sp>
      <p:sp>
        <p:nvSpPr>
          <p:cNvPr id="3" name="Content Placeholder 2"/>
          <p:cNvSpPr>
            <a:spLocks noGrp="1"/>
          </p:cNvSpPr>
          <p:nvPr>
            <p:ph sz="half" idx="1"/>
          </p:nvPr>
        </p:nvSpPr>
        <p:spPr>
          <a:xfrm>
            <a:off x="315913" y="1066800"/>
            <a:ext cx="4178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066800"/>
            <a:ext cx="4179887"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71900"/>
            <a:ext cx="4179887"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a:extLst>
              <a:ext uri="{FF2B5EF4-FFF2-40B4-BE49-F238E27FC236}">
                <a16:creationId xmlns:a16="http://schemas.microsoft.com/office/drawing/2014/main" id="{78665A6B-9D27-41AF-8970-8CB7CF34F266}"/>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DDDE07E0-A719-4AEB-9B98-ADA6974C4094}"/>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8" name="Rectangle 9">
            <a:extLst>
              <a:ext uri="{FF2B5EF4-FFF2-40B4-BE49-F238E27FC236}">
                <a16:creationId xmlns:a16="http://schemas.microsoft.com/office/drawing/2014/main" id="{794B5F9C-7005-4FA1-BEA1-7F0D97394A12}"/>
              </a:ext>
            </a:extLst>
          </p:cNvPr>
          <p:cNvSpPr>
            <a:spLocks noGrp="1" noChangeArrowheads="1"/>
          </p:cNvSpPr>
          <p:nvPr>
            <p:ph type="sldNum" sz="quarter" idx="12"/>
          </p:nvPr>
        </p:nvSpPr>
        <p:spPr>
          <a:ln/>
        </p:spPr>
        <p:txBody>
          <a:bodyPr/>
          <a:lstStyle>
            <a:lvl1pPr>
              <a:defRPr/>
            </a:lvl1pPr>
          </a:lstStyle>
          <a:p>
            <a:pPr>
              <a:defRPr/>
            </a:pPr>
            <a:fld id="{B086AF90-6F71-4931-AED0-D8853C78ABB4}" type="slidenum">
              <a:rPr lang="en-US" altLang="en-US"/>
              <a:pPr>
                <a:defRPr/>
              </a:pPr>
              <a:t>‹#›</a:t>
            </a:fld>
            <a:endParaRPr lang="en-US" altLang="en-US"/>
          </a:p>
        </p:txBody>
      </p:sp>
    </p:spTree>
    <p:extLst>
      <p:ext uri="{BB962C8B-B14F-4D97-AF65-F5344CB8AC3E}">
        <p14:creationId xmlns:p14="http://schemas.microsoft.com/office/powerpoint/2010/main" val="340447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732727A5-0870-43C8-A8EF-C4D866A9A93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5BB52618-8F9A-4B7C-981B-C76CA7E6DA0C}"/>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6" name="Rectangle 9">
            <a:extLst>
              <a:ext uri="{FF2B5EF4-FFF2-40B4-BE49-F238E27FC236}">
                <a16:creationId xmlns:a16="http://schemas.microsoft.com/office/drawing/2014/main" id="{E65AD392-7F37-4855-AD79-A90CFC9620CA}"/>
              </a:ext>
            </a:extLst>
          </p:cNvPr>
          <p:cNvSpPr>
            <a:spLocks noGrp="1" noChangeArrowheads="1"/>
          </p:cNvSpPr>
          <p:nvPr>
            <p:ph type="sldNum" sz="quarter" idx="12"/>
          </p:nvPr>
        </p:nvSpPr>
        <p:spPr>
          <a:ln/>
        </p:spPr>
        <p:txBody>
          <a:bodyPr/>
          <a:lstStyle>
            <a:lvl1pPr>
              <a:defRPr/>
            </a:lvl1pPr>
          </a:lstStyle>
          <a:p>
            <a:pPr>
              <a:defRPr/>
            </a:pPr>
            <a:fld id="{CF3A2BFB-A88F-4041-A33B-1FBD7A5B75CF}" type="slidenum">
              <a:rPr lang="en-US" altLang="en-US"/>
              <a:pPr>
                <a:defRPr/>
              </a:pPr>
              <a:t>‹#›</a:t>
            </a:fld>
            <a:endParaRPr lang="en-US" altLang="en-US"/>
          </a:p>
        </p:txBody>
      </p:sp>
    </p:spTree>
    <p:extLst>
      <p:ext uri="{BB962C8B-B14F-4D97-AF65-F5344CB8AC3E}">
        <p14:creationId xmlns:p14="http://schemas.microsoft.com/office/powerpoint/2010/main" val="201470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4AE4F257-3C9E-4AE7-9E51-F0D60A5893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A369E3CF-71E4-4112-9DAF-94C917DEA215}"/>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6" name="Rectangle 9">
            <a:extLst>
              <a:ext uri="{FF2B5EF4-FFF2-40B4-BE49-F238E27FC236}">
                <a16:creationId xmlns:a16="http://schemas.microsoft.com/office/drawing/2014/main" id="{75675B00-3211-4710-9352-B05A60595749}"/>
              </a:ext>
            </a:extLst>
          </p:cNvPr>
          <p:cNvSpPr>
            <a:spLocks noGrp="1" noChangeArrowheads="1"/>
          </p:cNvSpPr>
          <p:nvPr>
            <p:ph type="sldNum" sz="quarter" idx="12"/>
          </p:nvPr>
        </p:nvSpPr>
        <p:spPr>
          <a:ln/>
        </p:spPr>
        <p:txBody>
          <a:bodyPr/>
          <a:lstStyle>
            <a:lvl1pPr>
              <a:defRPr/>
            </a:lvl1pPr>
          </a:lstStyle>
          <a:p>
            <a:pPr>
              <a:defRPr/>
            </a:pPr>
            <a:fld id="{228678E8-B608-4A05-955E-20F62DCE84B8}" type="slidenum">
              <a:rPr lang="en-US" altLang="en-US"/>
              <a:pPr>
                <a:defRPr/>
              </a:pPr>
              <a:t>‹#›</a:t>
            </a:fld>
            <a:endParaRPr lang="en-US" altLang="en-US"/>
          </a:p>
        </p:txBody>
      </p:sp>
    </p:spTree>
    <p:extLst>
      <p:ext uri="{BB962C8B-B14F-4D97-AF65-F5344CB8AC3E}">
        <p14:creationId xmlns:p14="http://schemas.microsoft.com/office/powerpoint/2010/main" val="227623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5913" y="1066800"/>
            <a:ext cx="4178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066800"/>
            <a:ext cx="4179887"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B9C45CDD-AD60-4AB5-A945-9C8B68D0306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7EC3B9AD-35BA-412B-8880-7636458BDC9F}"/>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7" name="Rectangle 9">
            <a:extLst>
              <a:ext uri="{FF2B5EF4-FFF2-40B4-BE49-F238E27FC236}">
                <a16:creationId xmlns:a16="http://schemas.microsoft.com/office/drawing/2014/main" id="{A406A531-B889-46A5-9867-B3ECF11A1D70}"/>
              </a:ext>
            </a:extLst>
          </p:cNvPr>
          <p:cNvSpPr>
            <a:spLocks noGrp="1" noChangeArrowheads="1"/>
          </p:cNvSpPr>
          <p:nvPr>
            <p:ph type="sldNum" sz="quarter" idx="12"/>
          </p:nvPr>
        </p:nvSpPr>
        <p:spPr>
          <a:ln/>
        </p:spPr>
        <p:txBody>
          <a:bodyPr/>
          <a:lstStyle>
            <a:lvl1pPr>
              <a:defRPr/>
            </a:lvl1pPr>
          </a:lstStyle>
          <a:p>
            <a:pPr>
              <a:defRPr/>
            </a:pPr>
            <a:fld id="{010D07A4-5EED-454E-8AAD-9A1D714B673D}" type="slidenum">
              <a:rPr lang="en-US" altLang="en-US"/>
              <a:pPr>
                <a:defRPr/>
              </a:pPr>
              <a:t>‹#›</a:t>
            </a:fld>
            <a:endParaRPr lang="en-US" altLang="en-US"/>
          </a:p>
        </p:txBody>
      </p:sp>
    </p:spTree>
    <p:extLst>
      <p:ext uri="{BB962C8B-B14F-4D97-AF65-F5344CB8AC3E}">
        <p14:creationId xmlns:p14="http://schemas.microsoft.com/office/powerpoint/2010/main" val="328307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D0D223BA-77B5-4BD1-9B7A-9384DCC2FD9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EFA68045-246E-4C6A-9962-35C8E7A37ED6}"/>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9" name="Rectangle 9">
            <a:extLst>
              <a:ext uri="{FF2B5EF4-FFF2-40B4-BE49-F238E27FC236}">
                <a16:creationId xmlns:a16="http://schemas.microsoft.com/office/drawing/2014/main" id="{A46E6109-9945-4458-89CB-26FADBED0DC7}"/>
              </a:ext>
            </a:extLst>
          </p:cNvPr>
          <p:cNvSpPr>
            <a:spLocks noGrp="1" noChangeArrowheads="1"/>
          </p:cNvSpPr>
          <p:nvPr>
            <p:ph type="sldNum" sz="quarter" idx="12"/>
          </p:nvPr>
        </p:nvSpPr>
        <p:spPr>
          <a:ln/>
        </p:spPr>
        <p:txBody>
          <a:bodyPr/>
          <a:lstStyle>
            <a:lvl1pPr>
              <a:defRPr/>
            </a:lvl1pPr>
          </a:lstStyle>
          <a:p>
            <a:pPr>
              <a:defRPr/>
            </a:pPr>
            <a:fld id="{3BA96B48-C762-433C-AB6E-F2A310A26891}" type="slidenum">
              <a:rPr lang="en-US" altLang="en-US"/>
              <a:pPr>
                <a:defRPr/>
              </a:pPr>
              <a:t>‹#›</a:t>
            </a:fld>
            <a:endParaRPr lang="en-US" altLang="en-US"/>
          </a:p>
        </p:txBody>
      </p:sp>
    </p:spTree>
    <p:extLst>
      <p:ext uri="{BB962C8B-B14F-4D97-AF65-F5344CB8AC3E}">
        <p14:creationId xmlns:p14="http://schemas.microsoft.com/office/powerpoint/2010/main" val="218008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A6288DC7-04BD-4302-B433-1537B60AAB6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DD3683FE-BC67-46D8-B75D-31936279704F}"/>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5" name="Rectangle 9">
            <a:extLst>
              <a:ext uri="{FF2B5EF4-FFF2-40B4-BE49-F238E27FC236}">
                <a16:creationId xmlns:a16="http://schemas.microsoft.com/office/drawing/2014/main" id="{9BDC538F-5679-4877-8F17-C2F31FE7C526}"/>
              </a:ext>
            </a:extLst>
          </p:cNvPr>
          <p:cNvSpPr>
            <a:spLocks noGrp="1" noChangeArrowheads="1"/>
          </p:cNvSpPr>
          <p:nvPr>
            <p:ph type="sldNum" sz="quarter" idx="12"/>
          </p:nvPr>
        </p:nvSpPr>
        <p:spPr>
          <a:ln/>
        </p:spPr>
        <p:txBody>
          <a:bodyPr/>
          <a:lstStyle>
            <a:lvl1pPr>
              <a:defRPr/>
            </a:lvl1pPr>
          </a:lstStyle>
          <a:p>
            <a:pPr>
              <a:defRPr/>
            </a:pPr>
            <a:fld id="{5B5A039E-0546-40A2-BC20-7926B7AC86E8}" type="slidenum">
              <a:rPr lang="en-US" altLang="en-US"/>
              <a:pPr>
                <a:defRPr/>
              </a:pPr>
              <a:t>‹#›</a:t>
            </a:fld>
            <a:endParaRPr lang="en-US" altLang="en-US"/>
          </a:p>
        </p:txBody>
      </p:sp>
    </p:spTree>
    <p:extLst>
      <p:ext uri="{BB962C8B-B14F-4D97-AF65-F5344CB8AC3E}">
        <p14:creationId xmlns:p14="http://schemas.microsoft.com/office/powerpoint/2010/main" val="129888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FC603C8-066A-4E9C-84E8-CF2029815A8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8">
            <a:extLst>
              <a:ext uri="{FF2B5EF4-FFF2-40B4-BE49-F238E27FC236}">
                <a16:creationId xmlns:a16="http://schemas.microsoft.com/office/drawing/2014/main" id="{65CBFD24-B533-4F43-9BD6-B826F9631ECB}"/>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4" name="Rectangle 9">
            <a:extLst>
              <a:ext uri="{FF2B5EF4-FFF2-40B4-BE49-F238E27FC236}">
                <a16:creationId xmlns:a16="http://schemas.microsoft.com/office/drawing/2014/main" id="{6F9D77CC-0588-461D-9137-058840F906E4}"/>
              </a:ext>
            </a:extLst>
          </p:cNvPr>
          <p:cNvSpPr>
            <a:spLocks noGrp="1" noChangeArrowheads="1"/>
          </p:cNvSpPr>
          <p:nvPr>
            <p:ph type="sldNum" sz="quarter" idx="12"/>
          </p:nvPr>
        </p:nvSpPr>
        <p:spPr>
          <a:ln/>
        </p:spPr>
        <p:txBody>
          <a:bodyPr/>
          <a:lstStyle>
            <a:lvl1pPr>
              <a:defRPr/>
            </a:lvl1pPr>
          </a:lstStyle>
          <a:p>
            <a:pPr>
              <a:defRPr/>
            </a:pPr>
            <a:fld id="{67453303-15E6-4E8F-94BD-6696D188A735}" type="slidenum">
              <a:rPr lang="en-US" altLang="en-US"/>
              <a:pPr>
                <a:defRPr/>
              </a:pPr>
              <a:t>‹#›</a:t>
            </a:fld>
            <a:endParaRPr lang="en-US" altLang="en-US"/>
          </a:p>
        </p:txBody>
      </p:sp>
    </p:spTree>
    <p:extLst>
      <p:ext uri="{BB962C8B-B14F-4D97-AF65-F5344CB8AC3E}">
        <p14:creationId xmlns:p14="http://schemas.microsoft.com/office/powerpoint/2010/main" val="23240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650D8B6-4F8E-466F-B4C8-AF2B6BF6269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7725AD6F-4354-491B-93B0-B7ADF63A8DC3}"/>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7" name="Rectangle 9">
            <a:extLst>
              <a:ext uri="{FF2B5EF4-FFF2-40B4-BE49-F238E27FC236}">
                <a16:creationId xmlns:a16="http://schemas.microsoft.com/office/drawing/2014/main" id="{B2ADF5D4-5946-4894-96CE-AD8788EC482A}"/>
              </a:ext>
            </a:extLst>
          </p:cNvPr>
          <p:cNvSpPr>
            <a:spLocks noGrp="1" noChangeArrowheads="1"/>
          </p:cNvSpPr>
          <p:nvPr>
            <p:ph type="sldNum" sz="quarter" idx="12"/>
          </p:nvPr>
        </p:nvSpPr>
        <p:spPr>
          <a:ln/>
        </p:spPr>
        <p:txBody>
          <a:bodyPr/>
          <a:lstStyle>
            <a:lvl1pPr>
              <a:defRPr/>
            </a:lvl1pPr>
          </a:lstStyle>
          <a:p>
            <a:pPr>
              <a:defRPr/>
            </a:pPr>
            <a:fld id="{F98FBD5F-4E58-4B67-9750-EE40067D57B8}" type="slidenum">
              <a:rPr lang="en-US" altLang="en-US"/>
              <a:pPr>
                <a:defRPr/>
              </a:pPr>
              <a:t>‹#›</a:t>
            </a:fld>
            <a:endParaRPr lang="en-US" altLang="en-US"/>
          </a:p>
        </p:txBody>
      </p:sp>
    </p:spTree>
    <p:extLst>
      <p:ext uri="{BB962C8B-B14F-4D97-AF65-F5344CB8AC3E}">
        <p14:creationId xmlns:p14="http://schemas.microsoft.com/office/powerpoint/2010/main" val="26048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1F9270B2-A248-41DF-9962-5665CD43209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443269DA-6A1D-4322-AF75-30E86D50E495}"/>
              </a:ext>
            </a:extLst>
          </p:cNvPr>
          <p:cNvSpPr>
            <a:spLocks noGrp="1" noChangeArrowheads="1"/>
          </p:cNvSpPr>
          <p:nvPr>
            <p:ph type="ftr" sz="quarter" idx="11"/>
          </p:nvPr>
        </p:nvSpPr>
        <p:spPr>
          <a:ln/>
        </p:spPr>
        <p:txBody>
          <a:bodyPr/>
          <a:lstStyle>
            <a:lvl1pPr>
              <a:defRPr/>
            </a:lvl1pPr>
          </a:lstStyle>
          <a:p>
            <a:pPr>
              <a:defRPr/>
            </a:pPr>
            <a:r>
              <a:rPr lang="en-US"/>
              <a:t>DCGAN: Generate Images with Deep Convolutional GAN</a:t>
            </a:r>
          </a:p>
        </p:txBody>
      </p:sp>
      <p:sp>
        <p:nvSpPr>
          <p:cNvPr id="7" name="Rectangle 9">
            <a:extLst>
              <a:ext uri="{FF2B5EF4-FFF2-40B4-BE49-F238E27FC236}">
                <a16:creationId xmlns:a16="http://schemas.microsoft.com/office/drawing/2014/main" id="{BA8595CF-2C1C-4925-997A-7E1F5264F39A}"/>
              </a:ext>
            </a:extLst>
          </p:cNvPr>
          <p:cNvSpPr>
            <a:spLocks noGrp="1" noChangeArrowheads="1"/>
          </p:cNvSpPr>
          <p:nvPr>
            <p:ph type="sldNum" sz="quarter" idx="12"/>
          </p:nvPr>
        </p:nvSpPr>
        <p:spPr>
          <a:ln/>
        </p:spPr>
        <p:txBody>
          <a:bodyPr/>
          <a:lstStyle>
            <a:lvl1pPr>
              <a:defRPr/>
            </a:lvl1pPr>
          </a:lstStyle>
          <a:p>
            <a:pPr>
              <a:defRPr/>
            </a:pPr>
            <a:fld id="{2B4745C8-97EA-4A1C-B3BC-61ED3BBC7E45}" type="slidenum">
              <a:rPr lang="en-US" altLang="en-US"/>
              <a:pPr>
                <a:defRPr/>
              </a:pPr>
              <a:t>‹#›</a:t>
            </a:fld>
            <a:endParaRPr lang="en-US" altLang="en-US"/>
          </a:p>
        </p:txBody>
      </p:sp>
    </p:spTree>
    <p:extLst>
      <p:ext uri="{BB962C8B-B14F-4D97-AF65-F5344CB8AC3E}">
        <p14:creationId xmlns:p14="http://schemas.microsoft.com/office/powerpoint/2010/main" val="225862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5F60B8C9-5C35-4612-B757-2E3BE2054EA2}"/>
              </a:ext>
            </a:extLst>
          </p:cNvPr>
          <p:cNvSpPr>
            <a:spLocks noGrp="1" noChangeArrowheads="1"/>
          </p:cNvSpPr>
          <p:nvPr>
            <p:ph type="title"/>
          </p:nvPr>
        </p:nvSpPr>
        <p:spPr bwMode="auto">
          <a:xfrm>
            <a:off x="311150" y="76200"/>
            <a:ext cx="8521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7" name="Rectangle 6">
            <a:extLst>
              <a:ext uri="{FF2B5EF4-FFF2-40B4-BE49-F238E27FC236}">
                <a16:creationId xmlns:a16="http://schemas.microsoft.com/office/drawing/2014/main" id="{3BE3BF94-50BF-4FE5-AF3A-894BD092D2CA}"/>
              </a:ext>
            </a:extLst>
          </p:cNvPr>
          <p:cNvSpPr>
            <a:spLocks noGrp="1" noChangeArrowheads="1"/>
          </p:cNvSpPr>
          <p:nvPr>
            <p:ph type="body" idx="1"/>
          </p:nvPr>
        </p:nvSpPr>
        <p:spPr bwMode="auto">
          <a:xfrm>
            <a:off x="315913" y="1066800"/>
            <a:ext cx="851058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5" name="Rectangle 7">
            <a:extLst>
              <a:ext uri="{FF2B5EF4-FFF2-40B4-BE49-F238E27FC236}">
                <a16:creationId xmlns:a16="http://schemas.microsoft.com/office/drawing/2014/main" id="{30CDD801-BA86-445A-A3FD-BD03C4264478}"/>
              </a:ext>
            </a:extLst>
          </p:cNvPr>
          <p:cNvSpPr>
            <a:spLocks noGrp="1" noChangeArrowheads="1"/>
          </p:cNvSpPr>
          <p:nvPr>
            <p:ph type="dt" sz="half" idx="2"/>
          </p:nvPr>
        </p:nvSpPr>
        <p:spPr bwMode="auto">
          <a:xfrm>
            <a:off x="3433763" y="634365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mn-lt"/>
              </a:defRPr>
            </a:lvl1pPr>
          </a:lstStyle>
          <a:p>
            <a:pPr>
              <a:defRPr/>
            </a:pPr>
            <a:endParaRPr lang="en-US"/>
          </a:p>
        </p:txBody>
      </p:sp>
      <p:sp>
        <p:nvSpPr>
          <p:cNvPr id="17416" name="Rectangle 8">
            <a:extLst>
              <a:ext uri="{FF2B5EF4-FFF2-40B4-BE49-F238E27FC236}">
                <a16:creationId xmlns:a16="http://schemas.microsoft.com/office/drawing/2014/main" id="{04A40D78-E4BA-4686-8550-1E400020C8EE}"/>
              </a:ext>
            </a:extLst>
          </p:cNvPr>
          <p:cNvSpPr>
            <a:spLocks noGrp="1" noChangeArrowheads="1"/>
          </p:cNvSpPr>
          <p:nvPr>
            <p:ph type="ftr" sz="quarter" idx="3"/>
          </p:nvPr>
        </p:nvSpPr>
        <p:spPr bwMode="auto">
          <a:xfrm>
            <a:off x="304800" y="6324600"/>
            <a:ext cx="2743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mn-lt"/>
              </a:defRPr>
            </a:lvl1pPr>
          </a:lstStyle>
          <a:p>
            <a:pPr>
              <a:defRPr/>
            </a:pPr>
            <a:r>
              <a:rPr lang="en-US"/>
              <a:t>DCGAN: Generate Images with Deep Convolutional GAN</a:t>
            </a:r>
          </a:p>
        </p:txBody>
      </p:sp>
      <p:sp>
        <p:nvSpPr>
          <p:cNvPr id="17418" name="Rectangle 10">
            <a:extLst>
              <a:ext uri="{FF2B5EF4-FFF2-40B4-BE49-F238E27FC236}">
                <a16:creationId xmlns:a16="http://schemas.microsoft.com/office/drawing/2014/main" id="{F5A9F6B5-0D11-4BF4-A9C3-AC9B43BCE14A}"/>
              </a:ext>
            </a:extLst>
          </p:cNvPr>
          <p:cNvSpPr>
            <a:spLocks noChangeArrowheads="1"/>
          </p:cNvSpPr>
          <p:nvPr/>
        </p:nvSpPr>
        <p:spPr bwMode="auto">
          <a:xfrm>
            <a:off x="304800" y="838200"/>
            <a:ext cx="8534400" cy="107950"/>
          </a:xfrm>
          <a:prstGeom prst="rect">
            <a:avLst/>
          </a:prstGeom>
          <a:gradFill rotWithShape="1">
            <a:gsLst>
              <a:gs pos="0">
                <a:srgbClr val="000000"/>
              </a:gs>
              <a:gs pos="50000">
                <a:schemeClr val="tx1"/>
              </a:gs>
              <a:gs pos="100000">
                <a:srgbClr val="000000"/>
              </a:gs>
            </a:gsLst>
            <a:lin ang="5400000" scaled="1"/>
          </a:gradFill>
          <a:ln w="9525">
            <a:noFill/>
            <a:miter lim="800000"/>
            <a:headEnd/>
            <a:tailEnd/>
          </a:ln>
          <a:effectLst/>
        </p:spPr>
        <p:txBody>
          <a:bodyPr wrap="none" anchor="ctr"/>
          <a:lstStyle/>
          <a:p>
            <a:pPr eaLnBrk="1" hangingPunct="1">
              <a:defRPr/>
            </a:pPr>
            <a:endParaRPr lang="en-US"/>
          </a:p>
        </p:txBody>
      </p:sp>
      <p:sp>
        <p:nvSpPr>
          <p:cNvPr id="17417" name="Rectangle 9">
            <a:extLst>
              <a:ext uri="{FF2B5EF4-FFF2-40B4-BE49-F238E27FC236}">
                <a16:creationId xmlns:a16="http://schemas.microsoft.com/office/drawing/2014/main" id="{9F7296EF-F5A7-432E-8627-10336B286760}"/>
              </a:ext>
            </a:extLst>
          </p:cNvPr>
          <p:cNvSpPr>
            <a:spLocks noGrp="1" noChangeArrowheads="1"/>
          </p:cNvSpPr>
          <p:nvPr>
            <p:ph type="sldNum" sz="quarter" idx="4"/>
          </p:nvPr>
        </p:nvSpPr>
        <p:spPr bwMode="auto">
          <a:xfrm>
            <a:off x="7162800" y="6324600"/>
            <a:ext cx="167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rgbClr val="000000"/>
                </a:solidFill>
                <a:latin typeface="Arial" panose="020B0604020202020204" pitchFamily="34" charset="0"/>
              </a:defRPr>
            </a:lvl1pPr>
          </a:lstStyle>
          <a:p>
            <a:pPr>
              <a:defRPr/>
            </a:pPr>
            <a:fld id="{68B728A8-D820-4C0B-AD75-F95790DF1560}"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973"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Lst>
  <p:hf hdr="0" dt="0"/>
  <p:txStyles>
    <p:titleStyle>
      <a:lvl1pPr algn="ctr" rtl="0" eaLnBrk="0" fontAlgn="base" hangingPunct="0">
        <a:spcBef>
          <a:spcPct val="0"/>
        </a:spcBef>
        <a:spcAft>
          <a:spcPct val="0"/>
        </a:spcAft>
        <a:defRPr sz="4000">
          <a:solidFill>
            <a:schemeClr val="bg2"/>
          </a:solidFill>
          <a:latin typeface="+mj-lt"/>
          <a:ea typeface="+mj-ea"/>
          <a:cs typeface="+mj-cs"/>
        </a:defRPr>
      </a:lvl1pPr>
      <a:lvl2pPr algn="ctr" rtl="0" eaLnBrk="0" fontAlgn="base" hangingPunct="0">
        <a:spcBef>
          <a:spcPct val="0"/>
        </a:spcBef>
        <a:spcAft>
          <a:spcPct val="0"/>
        </a:spcAft>
        <a:defRPr sz="4000">
          <a:solidFill>
            <a:schemeClr val="bg2"/>
          </a:solidFill>
          <a:latin typeface="Arial" charset="0"/>
        </a:defRPr>
      </a:lvl2pPr>
      <a:lvl3pPr algn="ctr" rtl="0" eaLnBrk="0" fontAlgn="base" hangingPunct="0">
        <a:spcBef>
          <a:spcPct val="0"/>
        </a:spcBef>
        <a:spcAft>
          <a:spcPct val="0"/>
        </a:spcAft>
        <a:defRPr sz="4000">
          <a:solidFill>
            <a:schemeClr val="bg2"/>
          </a:solidFill>
          <a:latin typeface="Arial" charset="0"/>
        </a:defRPr>
      </a:lvl3pPr>
      <a:lvl4pPr algn="ctr" rtl="0" eaLnBrk="0" fontAlgn="base" hangingPunct="0">
        <a:spcBef>
          <a:spcPct val="0"/>
        </a:spcBef>
        <a:spcAft>
          <a:spcPct val="0"/>
        </a:spcAft>
        <a:defRPr sz="4000">
          <a:solidFill>
            <a:schemeClr val="bg2"/>
          </a:solidFill>
          <a:latin typeface="Arial" charset="0"/>
        </a:defRPr>
      </a:lvl4pPr>
      <a:lvl5pPr algn="ctr" rtl="0" eaLnBrk="0" fontAlgn="base" hangingPunct="0">
        <a:spcBef>
          <a:spcPct val="0"/>
        </a:spcBef>
        <a:spcAft>
          <a:spcPct val="0"/>
        </a:spcAft>
        <a:defRPr sz="4000">
          <a:solidFill>
            <a:schemeClr val="bg2"/>
          </a:solidFill>
          <a:latin typeface="Arial" charset="0"/>
        </a:defRPr>
      </a:lvl5pPr>
      <a:lvl6pPr marL="457200" algn="ctr" rtl="0" fontAlgn="base">
        <a:spcBef>
          <a:spcPct val="0"/>
        </a:spcBef>
        <a:spcAft>
          <a:spcPct val="0"/>
        </a:spcAft>
        <a:defRPr sz="4000">
          <a:solidFill>
            <a:schemeClr val="bg2"/>
          </a:solidFill>
          <a:latin typeface="Arial" charset="0"/>
        </a:defRPr>
      </a:lvl6pPr>
      <a:lvl7pPr marL="914400" algn="ctr" rtl="0" fontAlgn="base">
        <a:spcBef>
          <a:spcPct val="0"/>
        </a:spcBef>
        <a:spcAft>
          <a:spcPct val="0"/>
        </a:spcAft>
        <a:defRPr sz="4000">
          <a:solidFill>
            <a:schemeClr val="bg2"/>
          </a:solidFill>
          <a:latin typeface="Arial" charset="0"/>
        </a:defRPr>
      </a:lvl7pPr>
      <a:lvl8pPr marL="1371600" algn="ctr" rtl="0" fontAlgn="base">
        <a:spcBef>
          <a:spcPct val="0"/>
        </a:spcBef>
        <a:spcAft>
          <a:spcPct val="0"/>
        </a:spcAft>
        <a:defRPr sz="4000">
          <a:solidFill>
            <a:schemeClr val="bg2"/>
          </a:solidFill>
          <a:latin typeface="Arial" charset="0"/>
        </a:defRPr>
      </a:lvl8pPr>
      <a:lvl9pPr marL="1828800" algn="ctr" rtl="0" fontAlgn="base">
        <a:spcBef>
          <a:spcPct val="0"/>
        </a:spcBef>
        <a:spcAft>
          <a:spcPct val="0"/>
        </a:spcAft>
        <a:defRPr sz="4000">
          <a:solidFill>
            <a:schemeClr val="bg2"/>
          </a:solidFill>
          <a:latin typeface="Arial" charset="0"/>
        </a:defRPr>
      </a:lvl9pPr>
    </p:titleStyle>
    <p:bodyStyle>
      <a:lvl1pPr marL="342900" indent="-342900" algn="l" rtl="0" eaLnBrk="0" fontAlgn="base" hangingPunct="0">
        <a:spcBef>
          <a:spcPct val="20000"/>
        </a:spcBef>
        <a:spcAft>
          <a:spcPct val="0"/>
        </a:spcAft>
        <a:buClr>
          <a:srgbClr val="000000"/>
        </a:buClr>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000000"/>
        </a:buClr>
        <a:buFont typeface="Arial" panose="020B0604020202020204" pitchFamily="34" charset="0"/>
        <a:buChar char="−"/>
        <a:defRPr sz="2400">
          <a:solidFill>
            <a:schemeClr val="bg2"/>
          </a:solidFill>
          <a:latin typeface="+mn-lt"/>
        </a:defRPr>
      </a:lvl2pPr>
      <a:lvl3pPr marL="11430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3pPr>
      <a:lvl4pPr marL="16002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4pPr>
      <a:lvl5pPr marL="20574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5pPr>
      <a:lvl6pPr marL="2514600" indent="-228600" algn="l" rtl="0" fontAlgn="base">
        <a:spcBef>
          <a:spcPct val="20000"/>
        </a:spcBef>
        <a:spcAft>
          <a:spcPct val="0"/>
        </a:spcAft>
        <a:buClr>
          <a:srgbClr val="000000"/>
        </a:buClr>
        <a:buFont typeface="Arial" charset="0"/>
        <a:buChar char="−"/>
        <a:defRPr sz="2000">
          <a:solidFill>
            <a:schemeClr val="bg2"/>
          </a:solidFill>
          <a:latin typeface="+mn-lt"/>
        </a:defRPr>
      </a:lvl6pPr>
      <a:lvl7pPr marL="2971800" indent="-228600" algn="l" rtl="0" fontAlgn="base">
        <a:spcBef>
          <a:spcPct val="20000"/>
        </a:spcBef>
        <a:spcAft>
          <a:spcPct val="0"/>
        </a:spcAft>
        <a:buClr>
          <a:srgbClr val="000000"/>
        </a:buClr>
        <a:buFont typeface="Arial" charset="0"/>
        <a:buChar char="−"/>
        <a:defRPr sz="2000">
          <a:solidFill>
            <a:schemeClr val="bg2"/>
          </a:solidFill>
          <a:latin typeface="+mn-lt"/>
        </a:defRPr>
      </a:lvl7pPr>
      <a:lvl8pPr marL="3429000" indent="-228600" algn="l" rtl="0" fontAlgn="base">
        <a:spcBef>
          <a:spcPct val="20000"/>
        </a:spcBef>
        <a:spcAft>
          <a:spcPct val="0"/>
        </a:spcAft>
        <a:buClr>
          <a:srgbClr val="000000"/>
        </a:buClr>
        <a:buFont typeface="Arial" charset="0"/>
        <a:buChar char="−"/>
        <a:defRPr sz="2000">
          <a:solidFill>
            <a:schemeClr val="bg2"/>
          </a:solidFill>
          <a:latin typeface="+mn-lt"/>
        </a:defRPr>
      </a:lvl8pPr>
      <a:lvl9pPr marL="3886200" indent="-228600" algn="l" rtl="0" fontAlgn="base">
        <a:spcBef>
          <a:spcPct val="20000"/>
        </a:spcBef>
        <a:spcAft>
          <a:spcPct val="0"/>
        </a:spcAft>
        <a:buClr>
          <a:srgbClr val="000000"/>
        </a:buClr>
        <a:buFont typeface="Arial" charset="0"/>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2l.ai/chapter_computer-vision/transposed-conv.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2l.ai/chapter_computer-vision/transposed-conv.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2l.ai/chapter_computer-vision/transposed-conv.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vdumoulin/conv_arithmetic" TargetMode="External"/><Relationship Id="rId1" Type="http://schemas.openxmlformats.org/officeDocument/2006/relationships/slideLayout" Target="../slideLayouts/slideLayout2.xml"/><Relationship Id="rId4" Type="http://schemas.openxmlformats.org/officeDocument/2006/relationships/hyperlink" Target="https://www.treyoehmler.com/une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programmersought.com/article/2077376530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programmersought.com/article/2077376530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medium.com/datadriveninvestor/generative-adversarial-network-gan-using-keras-ce1c05cfdfd3"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apers.nips.cc/paper/5423-generative-adversarial-nets.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pers.nips.cc/paper/5423-generative-adversarial-nets.pdf"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papers.nips.cc/paper/5423-generative-adversarial-nets.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ww.cs.toronto.edu/~kriz/cifar.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70.png"/></Relationships>
</file>

<file path=ppt/slides/_rels/slide3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7.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28.png"/><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50.png"/><Relationship Id="rId5" Type="http://schemas.openxmlformats.org/officeDocument/2006/relationships/image" Target="../media/image50.png"/><Relationship Id="rId15" Type="http://schemas.openxmlformats.org/officeDocument/2006/relationships/image" Target="../media/image59.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8.png"/></Relationships>
</file>

<file path=ppt/slides/_rels/slide3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36.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medium.com/@jonathan_hui/gan-lsgan-how-to-be-a-good-helper-62ff52dd3578"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8" Type="http://schemas.openxmlformats.org/officeDocument/2006/relationships/image" Target="../media/image710.png"/><Relationship Id="rId3" Type="http://schemas.openxmlformats.org/officeDocument/2006/relationships/image" Target="../media/image660.png"/><Relationship Id="rId7" Type="http://schemas.openxmlformats.org/officeDocument/2006/relationships/image" Target="../media/image70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70.png"/></Relationships>
</file>

<file path=ppt/slides/_rels/slide3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0.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image" Target="../media/image28.png"/><Relationship Id="rId16" Type="http://schemas.openxmlformats.org/officeDocument/2006/relationships/hyperlink" Target="https://en.wikipedia.org/wiki/F-divergence" TargetMode="Externa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611.04076v3.pdf"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8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850.png"/></Relationships>
</file>

<file path=ppt/slides/_rels/slide4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arxiv.org/pdf/1611.04076v3.pd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paperswithcode.com/paper/unsupervised-representation-learning-with-1" TargetMode="External"/><Relationship Id="rId2" Type="http://schemas.openxmlformats.org/officeDocument/2006/relationships/hyperlink" Target="https://developers.google.com/machine-learning/gan" TargetMode="External"/><Relationship Id="rId1" Type="http://schemas.openxmlformats.org/officeDocument/2006/relationships/slideLayout" Target="../slideLayouts/slideLayout2.xml"/><Relationship Id="rId6" Type="http://schemas.openxmlformats.org/officeDocument/2006/relationships/hyperlink" Target="https://paperswithcode.com/paper/least-squares-generative-adversarial-networks" TargetMode="External"/><Relationship Id="rId5" Type="http://schemas.openxmlformats.org/officeDocument/2006/relationships/hyperlink" Target="https://phamdinhkhanh.github.io/2020/08/09/ConditionalGAN.html" TargetMode="External"/><Relationship Id="rId4" Type="http://schemas.openxmlformats.org/officeDocument/2006/relationships/hyperlink" Target="https://en.wikipedia.org/wiki/Generative_adversarial_network"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drive.google.com/file/d/1lNjzISABdoc7SRq8tg-xkCRRZRABPCKi/view" TargetMode="External"/><Relationship Id="rId2" Type="http://schemas.openxmlformats.org/officeDocument/2006/relationships/hyperlink" Target="https://en.wikipedia.org/wiki/F-divergenc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1511.06434v2.pdf"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an-end-to-end-introduction-to-gans-bf253f1fa52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zone.com/articles/working-principles-of-generative-adversarial-netwo"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www.cantorsparadise.com/the-nash-equilibrium-explained-c9ad7e97633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a:extLst>
              <a:ext uri="{FF2B5EF4-FFF2-40B4-BE49-F238E27FC236}">
                <a16:creationId xmlns:a16="http://schemas.microsoft.com/office/drawing/2014/main" id="{F1644B9C-5E6A-4141-9EF8-53ED5090D1BE}"/>
              </a:ext>
            </a:extLst>
          </p:cNvPr>
          <p:cNvSpPr>
            <a:spLocks noGrp="1" noChangeArrowheads="1"/>
          </p:cNvSpPr>
          <p:nvPr>
            <p:ph type="ctrTitle"/>
          </p:nvPr>
        </p:nvSpPr>
        <p:spPr>
          <a:xfrm>
            <a:off x="381000" y="609600"/>
            <a:ext cx="8382000" cy="2370138"/>
          </a:xfrm>
        </p:spPr>
        <p:txBody>
          <a:bodyPr/>
          <a:lstStyle/>
          <a:p>
            <a:pPr eaLnBrk="1" hangingPunct="1"/>
            <a:r>
              <a:rPr lang="en-US" altLang="en-US" sz="3200" dirty="0">
                <a:cs typeface="Times New Roman" panose="02020603050405020304" pitchFamily="18" charset="0"/>
              </a:rPr>
              <a:t>DCGAN</a:t>
            </a:r>
            <a:br>
              <a:rPr lang="en-US" altLang="en-US" sz="3200" dirty="0">
                <a:cs typeface="Times New Roman" panose="02020603050405020304" pitchFamily="18" charset="0"/>
              </a:rPr>
            </a:br>
            <a:r>
              <a:rPr lang="en-US" altLang="en-US" sz="2800" dirty="0">
                <a:cs typeface="Times New Roman" panose="02020603050405020304" pitchFamily="18" charset="0"/>
              </a:rPr>
              <a:t>Generate images with Deep Convolutional GAN </a:t>
            </a:r>
            <a:br>
              <a:rPr lang="en-US" altLang="en-US" sz="3200" dirty="0">
                <a:cs typeface="Times New Roman" panose="02020603050405020304" pitchFamily="18" charset="0"/>
              </a:rPr>
            </a:br>
            <a:br>
              <a:rPr lang="en-US" altLang="en-US" sz="2400" dirty="0">
                <a:cs typeface="Times New Roman" panose="02020603050405020304" pitchFamily="18" charset="0"/>
              </a:rPr>
            </a:br>
            <a:r>
              <a:rPr lang="en-US" altLang="en-US" sz="2000" dirty="0" err="1">
                <a:cs typeface="Times New Roman" panose="02020603050405020304" pitchFamily="18" charset="0"/>
              </a:rPr>
              <a:t>Dương</a:t>
            </a:r>
            <a:r>
              <a:rPr lang="en-US" altLang="en-US" sz="2000" dirty="0">
                <a:cs typeface="Times New Roman" panose="02020603050405020304" pitchFamily="18" charset="0"/>
              </a:rPr>
              <a:t> </a:t>
            </a:r>
            <a:r>
              <a:rPr lang="en-US" altLang="en-US" sz="2000" dirty="0" err="1">
                <a:cs typeface="Times New Roman" panose="02020603050405020304" pitchFamily="18" charset="0"/>
              </a:rPr>
              <a:t>Mạnh</a:t>
            </a:r>
            <a:r>
              <a:rPr lang="en-US" altLang="en-US" sz="2000" dirty="0">
                <a:cs typeface="Times New Roman" panose="02020603050405020304" pitchFamily="18" charset="0"/>
              </a:rPr>
              <a:t> </a:t>
            </a:r>
            <a:r>
              <a:rPr lang="en-US" altLang="en-US" sz="2000" dirty="0" err="1">
                <a:cs typeface="Times New Roman" panose="02020603050405020304" pitchFamily="18" charset="0"/>
              </a:rPr>
              <a:t>Cường</a:t>
            </a:r>
            <a:br>
              <a:rPr lang="en-US" altLang="en-US" sz="2000" dirty="0">
                <a:cs typeface="Times New Roman" panose="02020603050405020304" pitchFamily="18" charset="0"/>
              </a:rPr>
            </a:br>
            <a:r>
              <a:rPr lang="en-GB" altLang="en-US" sz="2000" dirty="0" err="1"/>
              <a:t>Phạm</a:t>
            </a:r>
            <a:r>
              <a:rPr lang="en-GB" altLang="en-US" sz="2000" dirty="0"/>
              <a:t> </a:t>
            </a:r>
            <a:r>
              <a:rPr lang="en-GB" altLang="en-US" sz="2000" dirty="0" err="1"/>
              <a:t>Nguyễn</a:t>
            </a:r>
            <a:r>
              <a:rPr lang="en-GB" altLang="en-US" sz="2000" dirty="0"/>
              <a:t> </a:t>
            </a:r>
            <a:r>
              <a:rPr lang="en-GB" altLang="en-US" sz="2000" dirty="0" err="1"/>
              <a:t>Mỹ</a:t>
            </a:r>
            <a:r>
              <a:rPr lang="en-GB" altLang="en-US" sz="2000" dirty="0"/>
              <a:t> </a:t>
            </a:r>
            <a:r>
              <a:rPr lang="en-GB" altLang="en-US" sz="2000" dirty="0" err="1"/>
              <a:t>Diễm</a:t>
            </a:r>
            <a:br>
              <a:rPr lang="en-GB" altLang="en-US" sz="2400" dirty="0"/>
            </a:br>
            <a:endParaRPr lang="en-US" altLang="en-US" sz="2400" dirty="0"/>
          </a:p>
        </p:txBody>
      </p:sp>
      <p:sp>
        <p:nvSpPr>
          <p:cNvPr id="5123" name="Rectangle 15">
            <a:extLst>
              <a:ext uri="{FF2B5EF4-FFF2-40B4-BE49-F238E27FC236}">
                <a16:creationId xmlns:a16="http://schemas.microsoft.com/office/drawing/2014/main" id="{83D97962-65B5-46DD-B1E5-245DEE8C266E}"/>
              </a:ext>
            </a:extLst>
          </p:cNvPr>
          <p:cNvSpPr>
            <a:spLocks noGrp="1" noChangeArrowheads="1"/>
          </p:cNvSpPr>
          <p:nvPr>
            <p:ph type="subTitle" idx="1"/>
          </p:nvPr>
        </p:nvSpPr>
        <p:spPr>
          <a:xfrm>
            <a:off x="1371600" y="3918352"/>
            <a:ext cx="6400800" cy="1063851"/>
          </a:xfrm>
        </p:spPr>
        <p:txBody>
          <a:bodyPr/>
          <a:lstStyle/>
          <a:p>
            <a:pPr eaLnBrk="1" hangingPunct="1">
              <a:lnSpc>
                <a:spcPct val="80000"/>
              </a:lnSpc>
            </a:pPr>
            <a:endParaRPr lang="en-US" altLang="en-US" sz="1800" b="1" dirty="0">
              <a:solidFill>
                <a:srgbClr val="000000"/>
              </a:solidFill>
            </a:endParaRPr>
          </a:p>
          <a:p>
            <a:pPr eaLnBrk="1" hangingPunct="1">
              <a:lnSpc>
                <a:spcPct val="80000"/>
              </a:lnSpc>
            </a:pPr>
            <a:r>
              <a:rPr lang="en-US" altLang="en-US" sz="1800" b="1" dirty="0">
                <a:solidFill>
                  <a:srgbClr val="000000"/>
                </a:solidFill>
              </a:rPr>
              <a:t>Unsupervised Representation Learning with Deep Convolutional Generative Adversarial Networks</a:t>
            </a:r>
          </a:p>
        </p:txBody>
      </p:sp>
      <p:sp>
        <p:nvSpPr>
          <p:cNvPr id="4" name="Rectangle 15">
            <a:extLst>
              <a:ext uri="{FF2B5EF4-FFF2-40B4-BE49-F238E27FC236}">
                <a16:creationId xmlns:a16="http://schemas.microsoft.com/office/drawing/2014/main" id="{517B3D08-ECC9-468E-B105-800180378CA3}"/>
              </a:ext>
            </a:extLst>
          </p:cNvPr>
          <p:cNvSpPr txBox="1">
            <a:spLocks noChangeArrowheads="1"/>
          </p:cNvSpPr>
          <p:nvPr/>
        </p:nvSpPr>
        <p:spPr bwMode="auto">
          <a:xfrm>
            <a:off x="2324100" y="4536395"/>
            <a:ext cx="449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000000"/>
              </a:buClr>
              <a:buFontTx/>
              <a:buNone/>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000000"/>
              </a:buClr>
              <a:buFont typeface="Arial" panose="020B0604020202020204" pitchFamily="34" charset="0"/>
              <a:buChar char="−"/>
              <a:defRPr sz="2400">
                <a:solidFill>
                  <a:schemeClr val="bg2"/>
                </a:solidFill>
                <a:latin typeface="+mn-lt"/>
              </a:defRPr>
            </a:lvl2pPr>
            <a:lvl3pPr marL="11430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3pPr>
            <a:lvl4pPr marL="16002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4pPr>
            <a:lvl5pPr marL="20574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5pPr>
            <a:lvl6pPr marL="2514600" indent="-228600" algn="l" rtl="0" fontAlgn="base">
              <a:spcBef>
                <a:spcPct val="20000"/>
              </a:spcBef>
              <a:spcAft>
                <a:spcPct val="0"/>
              </a:spcAft>
              <a:buClr>
                <a:srgbClr val="000000"/>
              </a:buClr>
              <a:buFont typeface="Arial" charset="0"/>
              <a:buChar char="−"/>
              <a:defRPr sz="2000">
                <a:solidFill>
                  <a:schemeClr val="bg2"/>
                </a:solidFill>
                <a:latin typeface="+mn-lt"/>
              </a:defRPr>
            </a:lvl6pPr>
            <a:lvl7pPr marL="2971800" indent="-228600" algn="l" rtl="0" fontAlgn="base">
              <a:spcBef>
                <a:spcPct val="20000"/>
              </a:spcBef>
              <a:spcAft>
                <a:spcPct val="0"/>
              </a:spcAft>
              <a:buClr>
                <a:srgbClr val="000000"/>
              </a:buClr>
              <a:buFont typeface="Arial" charset="0"/>
              <a:buChar char="−"/>
              <a:defRPr sz="2000">
                <a:solidFill>
                  <a:schemeClr val="bg2"/>
                </a:solidFill>
                <a:latin typeface="+mn-lt"/>
              </a:defRPr>
            </a:lvl7pPr>
            <a:lvl8pPr marL="3429000" indent="-228600" algn="l" rtl="0" fontAlgn="base">
              <a:spcBef>
                <a:spcPct val="20000"/>
              </a:spcBef>
              <a:spcAft>
                <a:spcPct val="0"/>
              </a:spcAft>
              <a:buClr>
                <a:srgbClr val="000000"/>
              </a:buClr>
              <a:buFont typeface="Arial" charset="0"/>
              <a:buChar char="−"/>
              <a:defRPr sz="2000">
                <a:solidFill>
                  <a:schemeClr val="bg2"/>
                </a:solidFill>
                <a:latin typeface="+mn-lt"/>
              </a:defRPr>
            </a:lvl8pPr>
            <a:lvl9pPr marL="3886200" indent="-228600" algn="l" rtl="0" fontAlgn="base">
              <a:spcBef>
                <a:spcPct val="20000"/>
              </a:spcBef>
              <a:spcAft>
                <a:spcPct val="0"/>
              </a:spcAft>
              <a:buClr>
                <a:srgbClr val="000000"/>
              </a:buClr>
              <a:buFont typeface="Arial" charset="0"/>
              <a:buChar char="−"/>
              <a:defRPr sz="2000">
                <a:solidFill>
                  <a:schemeClr val="bg2"/>
                </a:solidFill>
                <a:latin typeface="+mn-lt"/>
              </a:defRPr>
            </a:lvl9pPr>
          </a:lstStyle>
          <a:p>
            <a:pPr eaLnBrk="1" hangingPunct="1">
              <a:lnSpc>
                <a:spcPct val="80000"/>
              </a:lnSpc>
            </a:pPr>
            <a:endParaRPr lang="en-US" altLang="en-US" sz="2000" b="1" kern="0">
              <a:solidFill>
                <a:srgbClr val="000000"/>
              </a:solidFill>
            </a:endParaRPr>
          </a:p>
          <a:p>
            <a:pPr eaLnBrk="1" hangingPunct="1">
              <a:lnSpc>
                <a:spcPct val="80000"/>
              </a:lnSpc>
            </a:pPr>
            <a:r>
              <a:rPr lang="en-US" altLang="en-US" sz="1200" b="0" kern="0"/>
              <a:t>https://arxiv.org/abs/1511.06434</a:t>
            </a:r>
          </a:p>
        </p:txBody>
      </p:sp>
      <p:sp>
        <p:nvSpPr>
          <p:cNvPr id="5" name="Rectangle 15">
            <a:extLst>
              <a:ext uri="{FF2B5EF4-FFF2-40B4-BE49-F238E27FC236}">
                <a16:creationId xmlns:a16="http://schemas.microsoft.com/office/drawing/2014/main" id="{4B04E9B0-D4EB-4850-A9F9-26E76113F7DA}"/>
              </a:ext>
            </a:extLst>
          </p:cNvPr>
          <p:cNvSpPr txBox="1">
            <a:spLocks noChangeArrowheads="1"/>
          </p:cNvSpPr>
          <p:nvPr/>
        </p:nvSpPr>
        <p:spPr bwMode="auto">
          <a:xfrm>
            <a:off x="1371600" y="5303159"/>
            <a:ext cx="6400800" cy="45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000000"/>
              </a:buClr>
              <a:buFontTx/>
              <a:buNone/>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000000"/>
              </a:buClr>
              <a:buFont typeface="Arial" panose="020B0604020202020204" pitchFamily="34" charset="0"/>
              <a:buChar char="−"/>
              <a:defRPr sz="2400">
                <a:solidFill>
                  <a:schemeClr val="bg2"/>
                </a:solidFill>
                <a:latin typeface="+mn-lt"/>
              </a:defRPr>
            </a:lvl2pPr>
            <a:lvl3pPr marL="11430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3pPr>
            <a:lvl4pPr marL="16002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4pPr>
            <a:lvl5pPr marL="20574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5pPr>
            <a:lvl6pPr marL="2514600" indent="-228600" algn="l" rtl="0" fontAlgn="base">
              <a:spcBef>
                <a:spcPct val="20000"/>
              </a:spcBef>
              <a:spcAft>
                <a:spcPct val="0"/>
              </a:spcAft>
              <a:buClr>
                <a:srgbClr val="000000"/>
              </a:buClr>
              <a:buFont typeface="Arial" charset="0"/>
              <a:buChar char="−"/>
              <a:defRPr sz="2000">
                <a:solidFill>
                  <a:schemeClr val="bg2"/>
                </a:solidFill>
                <a:latin typeface="+mn-lt"/>
              </a:defRPr>
            </a:lvl6pPr>
            <a:lvl7pPr marL="2971800" indent="-228600" algn="l" rtl="0" fontAlgn="base">
              <a:spcBef>
                <a:spcPct val="20000"/>
              </a:spcBef>
              <a:spcAft>
                <a:spcPct val="0"/>
              </a:spcAft>
              <a:buClr>
                <a:srgbClr val="000000"/>
              </a:buClr>
              <a:buFont typeface="Arial" charset="0"/>
              <a:buChar char="−"/>
              <a:defRPr sz="2000">
                <a:solidFill>
                  <a:schemeClr val="bg2"/>
                </a:solidFill>
                <a:latin typeface="+mn-lt"/>
              </a:defRPr>
            </a:lvl7pPr>
            <a:lvl8pPr marL="3429000" indent="-228600" algn="l" rtl="0" fontAlgn="base">
              <a:spcBef>
                <a:spcPct val="20000"/>
              </a:spcBef>
              <a:spcAft>
                <a:spcPct val="0"/>
              </a:spcAft>
              <a:buClr>
                <a:srgbClr val="000000"/>
              </a:buClr>
              <a:buFont typeface="Arial" charset="0"/>
              <a:buChar char="−"/>
              <a:defRPr sz="2000">
                <a:solidFill>
                  <a:schemeClr val="bg2"/>
                </a:solidFill>
                <a:latin typeface="+mn-lt"/>
              </a:defRPr>
            </a:lvl8pPr>
            <a:lvl9pPr marL="3886200" indent="-228600" algn="l" rtl="0" fontAlgn="base">
              <a:spcBef>
                <a:spcPct val="20000"/>
              </a:spcBef>
              <a:spcAft>
                <a:spcPct val="0"/>
              </a:spcAft>
              <a:buClr>
                <a:srgbClr val="000000"/>
              </a:buClr>
              <a:buFont typeface="Arial" charset="0"/>
              <a:buChar char="−"/>
              <a:defRPr sz="2000">
                <a:solidFill>
                  <a:schemeClr val="bg2"/>
                </a:solidFill>
                <a:latin typeface="+mn-lt"/>
              </a:defRPr>
            </a:lvl9pPr>
          </a:lstStyle>
          <a:p>
            <a:pPr eaLnBrk="1" hangingPunct="1">
              <a:lnSpc>
                <a:spcPct val="80000"/>
              </a:lnSpc>
            </a:pPr>
            <a:r>
              <a:rPr lang="en-US" altLang="en-US" sz="1800" b="1" kern="0" dirty="0">
                <a:solidFill>
                  <a:srgbClr val="000000"/>
                </a:solidFill>
              </a:rPr>
              <a:t>Least Squares Generative Adversarial Networks</a:t>
            </a:r>
          </a:p>
        </p:txBody>
      </p:sp>
      <p:sp>
        <p:nvSpPr>
          <p:cNvPr id="6" name="Rectangle 15">
            <a:extLst>
              <a:ext uri="{FF2B5EF4-FFF2-40B4-BE49-F238E27FC236}">
                <a16:creationId xmlns:a16="http://schemas.microsoft.com/office/drawing/2014/main" id="{355D4EEB-5756-4BFC-8FF3-FBD2243642AB}"/>
              </a:ext>
            </a:extLst>
          </p:cNvPr>
          <p:cNvSpPr txBox="1">
            <a:spLocks noChangeArrowheads="1"/>
          </p:cNvSpPr>
          <p:nvPr/>
        </p:nvSpPr>
        <p:spPr bwMode="auto">
          <a:xfrm>
            <a:off x="2338614" y="5452610"/>
            <a:ext cx="449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000000"/>
              </a:buClr>
              <a:buFontTx/>
              <a:buNone/>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000000"/>
              </a:buClr>
              <a:buFont typeface="Arial" panose="020B0604020202020204" pitchFamily="34" charset="0"/>
              <a:buChar char="−"/>
              <a:defRPr sz="2400">
                <a:solidFill>
                  <a:schemeClr val="bg2"/>
                </a:solidFill>
                <a:latin typeface="+mn-lt"/>
              </a:defRPr>
            </a:lvl2pPr>
            <a:lvl3pPr marL="11430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3pPr>
            <a:lvl4pPr marL="16002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4pPr>
            <a:lvl5pPr marL="20574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5pPr>
            <a:lvl6pPr marL="2514600" indent="-228600" algn="l" rtl="0" fontAlgn="base">
              <a:spcBef>
                <a:spcPct val="20000"/>
              </a:spcBef>
              <a:spcAft>
                <a:spcPct val="0"/>
              </a:spcAft>
              <a:buClr>
                <a:srgbClr val="000000"/>
              </a:buClr>
              <a:buFont typeface="Arial" charset="0"/>
              <a:buChar char="−"/>
              <a:defRPr sz="2000">
                <a:solidFill>
                  <a:schemeClr val="bg2"/>
                </a:solidFill>
                <a:latin typeface="+mn-lt"/>
              </a:defRPr>
            </a:lvl6pPr>
            <a:lvl7pPr marL="2971800" indent="-228600" algn="l" rtl="0" fontAlgn="base">
              <a:spcBef>
                <a:spcPct val="20000"/>
              </a:spcBef>
              <a:spcAft>
                <a:spcPct val="0"/>
              </a:spcAft>
              <a:buClr>
                <a:srgbClr val="000000"/>
              </a:buClr>
              <a:buFont typeface="Arial" charset="0"/>
              <a:buChar char="−"/>
              <a:defRPr sz="2000">
                <a:solidFill>
                  <a:schemeClr val="bg2"/>
                </a:solidFill>
                <a:latin typeface="+mn-lt"/>
              </a:defRPr>
            </a:lvl7pPr>
            <a:lvl8pPr marL="3429000" indent="-228600" algn="l" rtl="0" fontAlgn="base">
              <a:spcBef>
                <a:spcPct val="20000"/>
              </a:spcBef>
              <a:spcAft>
                <a:spcPct val="0"/>
              </a:spcAft>
              <a:buClr>
                <a:srgbClr val="000000"/>
              </a:buClr>
              <a:buFont typeface="Arial" charset="0"/>
              <a:buChar char="−"/>
              <a:defRPr sz="2000">
                <a:solidFill>
                  <a:schemeClr val="bg2"/>
                </a:solidFill>
                <a:latin typeface="+mn-lt"/>
              </a:defRPr>
            </a:lvl8pPr>
            <a:lvl9pPr marL="3886200" indent="-228600" algn="l" rtl="0" fontAlgn="base">
              <a:spcBef>
                <a:spcPct val="20000"/>
              </a:spcBef>
              <a:spcAft>
                <a:spcPct val="0"/>
              </a:spcAft>
              <a:buClr>
                <a:srgbClr val="000000"/>
              </a:buClr>
              <a:buFont typeface="Arial" charset="0"/>
              <a:buChar char="−"/>
              <a:defRPr sz="2000">
                <a:solidFill>
                  <a:schemeClr val="bg2"/>
                </a:solidFill>
                <a:latin typeface="+mn-lt"/>
              </a:defRPr>
            </a:lvl9pPr>
          </a:lstStyle>
          <a:p>
            <a:pPr eaLnBrk="1" hangingPunct="1">
              <a:lnSpc>
                <a:spcPct val="80000"/>
              </a:lnSpc>
            </a:pPr>
            <a:endParaRPr lang="en-US" altLang="en-US" sz="2000" b="1" kern="0">
              <a:solidFill>
                <a:srgbClr val="000000"/>
              </a:solidFill>
            </a:endParaRPr>
          </a:p>
          <a:p>
            <a:pPr eaLnBrk="1" hangingPunct="1">
              <a:lnSpc>
                <a:spcPct val="80000"/>
              </a:lnSpc>
            </a:pPr>
            <a:r>
              <a:rPr lang="en-US" altLang="en-US" sz="1200" b="0" kern="0"/>
              <a:t>https://arxiv.org/abs/1611.04076</a:t>
            </a:r>
          </a:p>
        </p:txBody>
      </p:sp>
      <p:sp>
        <p:nvSpPr>
          <p:cNvPr id="7" name="Rectangle 15">
            <a:extLst>
              <a:ext uri="{FF2B5EF4-FFF2-40B4-BE49-F238E27FC236}">
                <a16:creationId xmlns:a16="http://schemas.microsoft.com/office/drawing/2014/main" id="{C7A13950-7C29-4AEB-9C3A-2029648C9897}"/>
              </a:ext>
            </a:extLst>
          </p:cNvPr>
          <p:cNvSpPr txBox="1">
            <a:spLocks noChangeArrowheads="1"/>
          </p:cNvSpPr>
          <p:nvPr/>
        </p:nvSpPr>
        <p:spPr bwMode="auto">
          <a:xfrm>
            <a:off x="3238500" y="3844614"/>
            <a:ext cx="2667000" cy="38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000000"/>
              </a:buClr>
              <a:buFontTx/>
              <a:buNone/>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000000"/>
              </a:buClr>
              <a:buFont typeface="Arial" panose="020B0604020202020204" pitchFamily="34" charset="0"/>
              <a:buChar char="−"/>
              <a:defRPr sz="2400">
                <a:solidFill>
                  <a:schemeClr val="bg2"/>
                </a:solidFill>
                <a:latin typeface="+mn-lt"/>
              </a:defRPr>
            </a:lvl2pPr>
            <a:lvl3pPr marL="11430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3pPr>
            <a:lvl4pPr marL="16002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4pPr>
            <a:lvl5pPr marL="2057400" indent="-228600" algn="l" rtl="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mn-lt"/>
              </a:defRPr>
            </a:lvl5pPr>
            <a:lvl6pPr marL="2514600" indent="-228600" algn="l" rtl="0" fontAlgn="base">
              <a:spcBef>
                <a:spcPct val="20000"/>
              </a:spcBef>
              <a:spcAft>
                <a:spcPct val="0"/>
              </a:spcAft>
              <a:buClr>
                <a:srgbClr val="000000"/>
              </a:buClr>
              <a:buFont typeface="Arial" charset="0"/>
              <a:buChar char="−"/>
              <a:defRPr sz="2000">
                <a:solidFill>
                  <a:schemeClr val="bg2"/>
                </a:solidFill>
                <a:latin typeface="+mn-lt"/>
              </a:defRPr>
            </a:lvl6pPr>
            <a:lvl7pPr marL="2971800" indent="-228600" algn="l" rtl="0" fontAlgn="base">
              <a:spcBef>
                <a:spcPct val="20000"/>
              </a:spcBef>
              <a:spcAft>
                <a:spcPct val="0"/>
              </a:spcAft>
              <a:buClr>
                <a:srgbClr val="000000"/>
              </a:buClr>
              <a:buFont typeface="Arial" charset="0"/>
              <a:buChar char="−"/>
              <a:defRPr sz="2000">
                <a:solidFill>
                  <a:schemeClr val="bg2"/>
                </a:solidFill>
                <a:latin typeface="+mn-lt"/>
              </a:defRPr>
            </a:lvl7pPr>
            <a:lvl8pPr marL="3429000" indent="-228600" algn="l" rtl="0" fontAlgn="base">
              <a:spcBef>
                <a:spcPct val="20000"/>
              </a:spcBef>
              <a:spcAft>
                <a:spcPct val="0"/>
              </a:spcAft>
              <a:buClr>
                <a:srgbClr val="000000"/>
              </a:buClr>
              <a:buFont typeface="Arial" charset="0"/>
              <a:buChar char="−"/>
              <a:defRPr sz="2000">
                <a:solidFill>
                  <a:schemeClr val="bg2"/>
                </a:solidFill>
                <a:latin typeface="+mn-lt"/>
              </a:defRPr>
            </a:lvl8pPr>
            <a:lvl9pPr marL="3886200" indent="-228600" algn="l" rtl="0" fontAlgn="base">
              <a:spcBef>
                <a:spcPct val="20000"/>
              </a:spcBef>
              <a:spcAft>
                <a:spcPct val="0"/>
              </a:spcAft>
              <a:buClr>
                <a:srgbClr val="000000"/>
              </a:buClr>
              <a:buFont typeface="Arial" charset="0"/>
              <a:buChar char="−"/>
              <a:defRPr sz="2000">
                <a:solidFill>
                  <a:schemeClr val="bg2"/>
                </a:solidFill>
                <a:latin typeface="+mn-lt"/>
              </a:defRPr>
            </a:lvl9pPr>
          </a:lstStyle>
          <a:p>
            <a:pPr eaLnBrk="1" hangingPunct="1">
              <a:lnSpc>
                <a:spcPct val="80000"/>
              </a:lnSpc>
            </a:pPr>
            <a:r>
              <a:rPr lang="en-US" altLang="en-US" sz="1800" b="1" kern="0">
                <a:solidFill>
                  <a:srgbClr val="000000"/>
                </a:solidFill>
              </a:rPr>
              <a:t>Reference: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9F3D4B1-A06A-42F7-83CA-3020EFE1F089}"/>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17411" name="Rectangle 6">
            <a:extLst>
              <a:ext uri="{FF2B5EF4-FFF2-40B4-BE49-F238E27FC236}">
                <a16:creationId xmlns:a16="http://schemas.microsoft.com/office/drawing/2014/main" id="{DD26C52F-E31F-42EA-8322-2134E9DA0981}"/>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BF19275A-06D2-4CCB-93F1-6BFA1539752B}"/>
              </a:ext>
            </a:extLst>
          </p:cNvPr>
          <p:cNvSpPr>
            <a:spLocks noGrp="1"/>
          </p:cNvSpPr>
          <p:nvPr>
            <p:ph type="ftr" sz="quarter" idx="11"/>
          </p:nvPr>
        </p:nvSpPr>
        <p:spPr/>
        <p:txBody>
          <a:bodyPr/>
          <a:lstStyle/>
          <a:p>
            <a:pPr>
              <a:defRPr/>
            </a:pPr>
            <a:r>
              <a:rPr lang="en-US"/>
              <a:t>DCGAN: Generate Images with Deep Convolutional GAN</a:t>
            </a:r>
          </a:p>
        </p:txBody>
      </p:sp>
      <p:sp>
        <p:nvSpPr>
          <p:cNvPr id="17413" name="Slide Number Placeholder 2">
            <a:extLst>
              <a:ext uri="{FF2B5EF4-FFF2-40B4-BE49-F238E27FC236}">
                <a16:creationId xmlns:a16="http://schemas.microsoft.com/office/drawing/2014/main" id="{E6B210BA-7520-4C92-AC8B-AA5417A10B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173EC901-55CF-4FCB-890D-9EC0F5D9F459}" type="slidenum">
              <a:rPr lang="en-US" altLang="en-US" sz="1200" smtClean="0">
                <a:solidFill>
                  <a:srgbClr val="000000"/>
                </a:solidFill>
              </a:rPr>
              <a:pPr>
                <a:spcBef>
                  <a:spcPct val="0"/>
                </a:spcBef>
                <a:buClrTx/>
                <a:buFontTx/>
                <a:buNone/>
              </a:pPr>
              <a:t>10</a:t>
            </a:fld>
            <a:endParaRPr lang="en-US" altLang="en-US" sz="1200">
              <a:solidFill>
                <a:srgbClr val="000000"/>
              </a:solidFill>
            </a:endParaRPr>
          </a:p>
        </p:txBody>
      </p:sp>
      <p:sp>
        <p:nvSpPr>
          <p:cNvPr id="17414" name="Rectangle 5">
            <a:extLst>
              <a:ext uri="{FF2B5EF4-FFF2-40B4-BE49-F238E27FC236}">
                <a16:creationId xmlns:a16="http://schemas.microsoft.com/office/drawing/2014/main" id="{27DB1219-3598-4E04-8E36-799B845FD857}"/>
              </a:ext>
            </a:extLst>
          </p:cNvPr>
          <p:cNvSpPr>
            <a:spLocks noChangeArrowheads="1"/>
          </p:cNvSpPr>
          <p:nvPr/>
        </p:nvSpPr>
        <p:spPr bwMode="auto">
          <a:xfrm>
            <a:off x="152400" y="107315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2000" b="0"/>
              <a:t>Transposed convolution</a:t>
            </a:r>
          </a:p>
          <a:p>
            <a:pPr lvl="1" eaLnBrk="1" hangingPunct="1"/>
            <a:endParaRPr lang="en-US" altLang="en-US" sz="2000" b="0"/>
          </a:p>
        </p:txBody>
      </p:sp>
      <p:sp>
        <p:nvSpPr>
          <p:cNvPr id="17415" name="Rectangle 5">
            <a:extLst>
              <a:ext uri="{FF2B5EF4-FFF2-40B4-BE49-F238E27FC236}">
                <a16:creationId xmlns:a16="http://schemas.microsoft.com/office/drawing/2014/main" id="{D48455BD-E163-4E9D-AB85-3A5DA699F891}"/>
              </a:ext>
            </a:extLst>
          </p:cNvPr>
          <p:cNvSpPr>
            <a:spLocks noChangeArrowheads="1"/>
          </p:cNvSpPr>
          <p:nvPr/>
        </p:nvSpPr>
        <p:spPr bwMode="auto">
          <a:xfrm>
            <a:off x="381000" y="2479675"/>
            <a:ext cx="85217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r>
              <a:rPr lang="vi-VN" altLang="en-US" sz="1800" b="0"/>
              <a:t>Nếu như convolution với stride &gt; 1 giúp làm giảm kích thước của ảnh thì transposed convolution với stride &gt; 1 sẽ làm tăng kích thước ảnh. Ví dụ stride = 2 và padding = ‘SAME’ sẽ giúp gấp đôi width, height kích thước của ảnh.</a:t>
            </a:r>
            <a:endParaRPr lang="en-US" altLang="en-US" sz="1800" b="0"/>
          </a:p>
        </p:txBody>
      </p:sp>
      <p:sp>
        <p:nvSpPr>
          <p:cNvPr id="17416" name="Rectangle 5">
            <a:extLst>
              <a:ext uri="{FF2B5EF4-FFF2-40B4-BE49-F238E27FC236}">
                <a16:creationId xmlns:a16="http://schemas.microsoft.com/office/drawing/2014/main" id="{6319B2B2-8FE9-438E-B7C5-42EC009FAC4B}"/>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17417" name="Rectangle 5">
            <a:extLst>
              <a:ext uri="{FF2B5EF4-FFF2-40B4-BE49-F238E27FC236}">
                <a16:creationId xmlns:a16="http://schemas.microsoft.com/office/drawing/2014/main" id="{2A57FDDC-6EA8-4DC9-86BE-576BA5EEBC36}"/>
              </a:ext>
            </a:extLst>
          </p:cNvPr>
          <p:cNvSpPr>
            <a:spLocks noChangeArrowheads="1"/>
          </p:cNvSpPr>
          <p:nvPr/>
        </p:nvSpPr>
        <p:spPr bwMode="auto">
          <a:xfrm>
            <a:off x="381000" y="3752850"/>
            <a:ext cx="84582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r>
              <a:rPr lang="en-US" altLang="en-US" sz="1800" b="0"/>
              <a:t>Transposed convolution có 2 kiểu định nghĩa.</a:t>
            </a:r>
          </a:p>
        </p:txBody>
      </p:sp>
      <p:sp>
        <p:nvSpPr>
          <p:cNvPr id="17418" name="Footer Placeholder 1">
            <a:extLst>
              <a:ext uri="{FF2B5EF4-FFF2-40B4-BE49-F238E27FC236}">
                <a16:creationId xmlns:a16="http://schemas.microsoft.com/office/drawing/2014/main" id="{7BD5A01B-17E0-4D8A-AFA3-8325D091E8B8}"/>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17419" name="Rectangle 5">
            <a:extLst>
              <a:ext uri="{FF2B5EF4-FFF2-40B4-BE49-F238E27FC236}">
                <a16:creationId xmlns:a16="http://schemas.microsoft.com/office/drawing/2014/main" id="{D25235EC-7AE2-4DE2-9D2B-768ADA18A722}"/>
              </a:ext>
            </a:extLst>
          </p:cNvPr>
          <p:cNvSpPr>
            <a:spLocks noChangeArrowheads="1"/>
          </p:cNvSpPr>
          <p:nvPr/>
        </p:nvSpPr>
        <p:spPr bwMode="auto">
          <a:xfrm>
            <a:off x="381000" y="1671638"/>
            <a:ext cx="8521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r>
              <a:rPr lang="vi-VN" altLang="en-US" sz="1800" b="0"/>
              <a:t>Transposed convolution hay deconvolution có thể coi là phép toán ngược của convolution</a:t>
            </a:r>
            <a:r>
              <a:rPr lang="en-US" altLang="en-US" sz="1800" b="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14D3AAC-F631-4427-93CC-2DCE3C0D18B5}"/>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18435" name="Rectangle 6">
            <a:extLst>
              <a:ext uri="{FF2B5EF4-FFF2-40B4-BE49-F238E27FC236}">
                <a16:creationId xmlns:a16="http://schemas.microsoft.com/office/drawing/2014/main" id="{A24F07CC-7705-479C-8220-31836EF73EB4}"/>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9F3B136D-BED0-49B5-BE17-E06A7AA7C30E}"/>
              </a:ext>
            </a:extLst>
          </p:cNvPr>
          <p:cNvSpPr>
            <a:spLocks noGrp="1"/>
          </p:cNvSpPr>
          <p:nvPr>
            <p:ph type="ftr" sz="quarter" idx="11"/>
          </p:nvPr>
        </p:nvSpPr>
        <p:spPr/>
        <p:txBody>
          <a:bodyPr/>
          <a:lstStyle/>
          <a:p>
            <a:pPr>
              <a:defRPr/>
            </a:pPr>
            <a:r>
              <a:rPr lang="en-US"/>
              <a:t>DCGAN: Generate Images with Deep Convolutional GAN</a:t>
            </a:r>
          </a:p>
        </p:txBody>
      </p:sp>
      <p:sp>
        <p:nvSpPr>
          <p:cNvPr id="18437" name="Slide Number Placeholder 2">
            <a:extLst>
              <a:ext uri="{FF2B5EF4-FFF2-40B4-BE49-F238E27FC236}">
                <a16:creationId xmlns:a16="http://schemas.microsoft.com/office/drawing/2014/main" id="{363B18C4-AD50-4405-8382-858321DEC0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9278D6EC-D2C7-421C-A7FA-48DE1255617D}" type="slidenum">
              <a:rPr lang="en-US" altLang="en-US" sz="1200" smtClean="0">
                <a:solidFill>
                  <a:srgbClr val="000000"/>
                </a:solidFill>
              </a:rPr>
              <a:pPr>
                <a:spcBef>
                  <a:spcPct val="0"/>
                </a:spcBef>
                <a:buClrTx/>
                <a:buFontTx/>
                <a:buNone/>
              </a:pPr>
              <a:t>11</a:t>
            </a:fld>
            <a:endParaRPr lang="en-US" altLang="en-US" sz="1200">
              <a:solidFill>
                <a:srgbClr val="000000"/>
              </a:solidFill>
            </a:endParaRPr>
          </a:p>
        </p:txBody>
      </p:sp>
      <p:sp>
        <p:nvSpPr>
          <p:cNvPr id="18438" name="Rectangle 5">
            <a:extLst>
              <a:ext uri="{FF2B5EF4-FFF2-40B4-BE49-F238E27FC236}">
                <a16:creationId xmlns:a16="http://schemas.microsoft.com/office/drawing/2014/main" id="{949A2CA2-3266-4BF4-A407-AE78A73B09B3}"/>
              </a:ext>
            </a:extLst>
          </p:cNvPr>
          <p:cNvSpPr>
            <a:spLocks noChangeArrowheads="1"/>
          </p:cNvSpPr>
          <p:nvPr/>
        </p:nvSpPr>
        <p:spPr bwMode="auto">
          <a:xfrm>
            <a:off x="152400" y="107315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v"/>
            </a:pPr>
            <a:r>
              <a:rPr lang="en-US" altLang="en-US" sz="2000" b="0"/>
              <a:t>Kiểu 1</a:t>
            </a:r>
          </a:p>
          <a:p>
            <a:pPr lvl="1" eaLnBrk="1" hangingPunct="1"/>
            <a:endParaRPr lang="en-US" altLang="en-US" sz="2000" b="0"/>
          </a:p>
        </p:txBody>
      </p:sp>
      <p:sp>
        <p:nvSpPr>
          <p:cNvPr id="18439" name="Rectangle 5">
            <a:extLst>
              <a:ext uri="{FF2B5EF4-FFF2-40B4-BE49-F238E27FC236}">
                <a16:creationId xmlns:a16="http://schemas.microsoft.com/office/drawing/2014/main" id="{C9365DF7-743A-4556-93DB-35891D4AA5B1}"/>
              </a:ext>
            </a:extLst>
          </p:cNvPr>
          <p:cNvSpPr>
            <a:spLocks noChangeArrowheads="1"/>
          </p:cNvSpPr>
          <p:nvPr/>
        </p:nvSpPr>
        <p:spPr bwMode="auto">
          <a:xfrm>
            <a:off x="120650" y="24828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18440" name="Rectangle 5">
            <a:extLst>
              <a:ext uri="{FF2B5EF4-FFF2-40B4-BE49-F238E27FC236}">
                <a16:creationId xmlns:a16="http://schemas.microsoft.com/office/drawing/2014/main" id="{AB02B934-8AB9-43D2-AE02-5A19940BFEC5}"/>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18441" name="Rectangle 5">
            <a:extLst>
              <a:ext uri="{FF2B5EF4-FFF2-40B4-BE49-F238E27FC236}">
                <a16:creationId xmlns:a16="http://schemas.microsoft.com/office/drawing/2014/main" id="{3F436534-0574-4F03-A125-DECD8327955B}"/>
              </a:ext>
            </a:extLst>
          </p:cNvPr>
          <p:cNvSpPr>
            <a:spLocks noChangeArrowheads="1"/>
          </p:cNvSpPr>
          <p:nvPr/>
        </p:nvSpPr>
        <p:spPr bwMode="auto">
          <a:xfrm>
            <a:off x="120650" y="37782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endParaRPr lang="en-US" altLang="en-US" sz="1800" b="0"/>
          </a:p>
        </p:txBody>
      </p:sp>
      <p:sp>
        <p:nvSpPr>
          <p:cNvPr id="18442" name="Footer Placeholder 1">
            <a:extLst>
              <a:ext uri="{FF2B5EF4-FFF2-40B4-BE49-F238E27FC236}">
                <a16:creationId xmlns:a16="http://schemas.microsoft.com/office/drawing/2014/main" id="{8D3A8648-9EB4-48E4-8CE5-9288F544F93E}"/>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18443" name="Rectangle 5">
            <a:extLst>
              <a:ext uri="{FF2B5EF4-FFF2-40B4-BE49-F238E27FC236}">
                <a16:creationId xmlns:a16="http://schemas.microsoft.com/office/drawing/2014/main" id="{2357F430-55E7-4034-A2C2-0D18D2B00446}"/>
              </a:ext>
            </a:extLst>
          </p:cNvPr>
          <p:cNvSpPr>
            <a:spLocks noChangeArrowheads="1"/>
          </p:cNvSpPr>
          <p:nvPr/>
        </p:nvSpPr>
        <p:spPr bwMode="auto">
          <a:xfrm>
            <a:off x="533400" y="1511300"/>
            <a:ext cx="8299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Ø"/>
            </a:pPr>
            <a:r>
              <a:rPr lang="vi-VN" altLang="en-US" sz="1800" b="0" dirty="0"/>
              <a:t>Ý tưởng đơn giản là transposed convolution là phép tính ngược của convolution.</a:t>
            </a:r>
            <a:endParaRPr lang="en-US" altLang="en-US" sz="1800" b="0" dirty="0"/>
          </a:p>
        </p:txBody>
      </p:sp>
      <p:pic>
        <p:nvPicPr>
          <p:cNvPr id="4" name="Picture 3" descr="A picture containing text, sky, electronics, electronic&#10;&#10;Description automatically generated">
            <a:extLst>
              <a:ext uri="{FF2B5EF4-FFF2-40B4-BE49-F238E27FC236}">
                <a16:creationId xmlns:a16="http://schemas.microsoft.com/office/drawing/2014/main" id="{F9B04A02-3DE0-D24C-822E-3AE5BE656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19" y="2114464"/>
            <a:ext cx="8535812" cy="3500524"/>
          </a:xfrm>
          <a:prstGeom prst="rect">
            <a:avLst/>
          </a:prstGeom>
        </p:spPr>
      </p:pic>
      <p:sp>
        <p:nvSpPr>
          <p:cNvPr id="16" name="Rectangle 5">
            <a:extLst>
              <a:ext uri="{FF2B5EF4-FFF2-40B4-BE49-F238E27FC236}">
                <a16:creationId xmlns:a16="http://schemas.microsoft.com/office/drawing/2014/main" id="{92D1DA79-687B-0349-96B6-A26C2CF2FFB1}"/>
              </a:ext>
            </a:extLst>
          </p:cNvPr>
          <p:cNvSpPr>
            <a:spLocks noChangeArrowheads="1"/>
          </p:cNvSpPr>
          <p:nvPr/>
        </p:nvSpPr>
        <p:spPr bwMode="auto">
          <a:xfrm>
            <a:off x="2911474" y="5249745"/>
            <a:ext cx="38544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i="1" dirty="0"/>
              <a:t>Convolution s=1, p=0</a:t>
            </a:r>
          </a:p>
        </p:txBody>
      </p:sp>
      <p:sp>
        <p:nvSpPr>
          <p:cNvPr id="17" name="Rectangle 6">
            <a:extLst>
              <a:ext uri="{FF2B5EF4-FFF2-40B4-BE49-F238E27FC236}">
                <a16:creationId xmlns:a16="http://schemas.microsoft.com/office/drawing/2014/main" id="{80FC2865-52DA-2A45-A152-52E534A8F37C}"/>
              </a:ext>
            </a:extLst>
          </p:cNvPr>
          <p:cNvSpPr>
            <a:spLocks noChangeArrowheads="1"/>
          </p:cNvSpPr>
          <p:nvPr/>
        </p:nvSpPr>
        <p:spPr bwMode="auto">
          <a:xfrm>
            <a:off x="1066800" y="5784850"/>
            <a:ext cx="647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None/>
            </a:pPr>
            <a:r>
              <a:rPr lang="en-US" altLang="en-US" sz="1200" b="0" i="1" dirty="0" err="1"/>
              <a:t>Tham</a:t>
            </a:r>
            <a:r>
              <a:rPr lang="en-US" altLang="en-US" sz="1200" b="0" i="1" dirty="0"/>
              <a:t> </a:t>
            </a:r>
            <a:r>
              <a:rPr lang="en-US" altLang="en-US" sz="1200" b="0" i="1" dirty="0" err="1"/>
              <a:t>khảo</a:t>
            </a:r>
            <a:r>
              <a:rPr lang="en-US" altLang="en-US" sz="1200" b="0" i="1" dirty="0"/>
              <a:t>: </a:t>
            </a:r>
            <a:r>
              <a:rPr lang="en-US" altLang="en-US" sz="1200" b="0" i="1" dirty="0">
                <a:hlinkClick r:id="rId3">
                  <a:extLst>
                    <a:ext uri="{A12FA001-AC4F-418D-AE19-62706E023703}">
                      <ahyp:hlinkClr xmlns:ahyp="http://schemas.microsoft.com/office/drawing/2018/hyperlinkcolor" val="tx"/>
                    </a:ext>
                  </a:extLst>
                </a:hlinkClick>
              </a:rPr>
              <a:t>http://d2l.ai/chapter_computer-vision/transposed-conv.html</a:t>
            </a:r>
            <a:r>
              <a:rPr lang="en-US" altLang="en-US" sz="1200" b="0" i="1"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F17DA07-62A5-468D-89BC-D8D218A27CD9}"/>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19459" name="Rectangle 6">
            <a:extLst>
              <a:ext uri="{FF2B5EF4-FFF2-40B4-BE49-F238E27FC236}">
                <a16:creationId xmlns:a16="http://schemas.microsoft.com/office/drawing/2014/main" id="{90F296CA-E7AB-4495-B8A4-0C6FE9EEB898}"/>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D9CE1FA8-8626-4C02-8DAA-B15877D06228}"/>
              </a:ext>
            </a:extLst>
          </p:cNvPr>
          <p:cNvSpPr>
            <a:spLocks noGrp="1"/>
          </p:cNvSpPr>
          <p:nvPr>
            <p:ph type="ftr" sz="quarter" idx="11"/>
          </p:nvPr>
        </p:nvSpPr>
        <p:spPr/>
        <p:txBody>
          <a:bodyPr/>
          <a:lstStyle/>
          <a:p>
            <a:pPr>
              <a:defRPr/>
            </a:pPr>
            <a:r>
              <a:rPr lang="en-US"/>
              <a:t>DCGAN: Generate Images with Deep Convolutional GAN</a:t>
            </a:r>
          </a:p>
        </p:txBody>
      </p:sp>
      <p:sp>
        <p:nvSpPr>
          <p:cNvPr id="19461" name="Slide Number Placeholder 2">
            <a:extLst>
              <a:ext uri="{FF2B5EF4-FFF2-40B4-BE49-F238E27FC236}">
                <a16:creationId xmlns:a16="http://schemas.microsoft.com/office/drawing/2014/main" id="{5823983E-F39C-4420-A89D-A62BBE660D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8227C38D-4C8E-4CCE-8850-EA3CEBB92A55}" type="slidenum">
              <a:rPr lang="en-US" altLang="en-US" sz="1200" smtClean="0">
                <a:solidFill>
                  <a:srgbClr val="000000"/>
                </a:solidFill>
              </a:rPr>
              <a:pPr>
                <a:spcBef>
                  <a:spcPct val="0"/>
                </a:spcBef>
                <a:buClrTx/>
                <a:buFontTx/>
                <a:buNone/>
              </a:pPr>
              <a:t>12</a:t>
            </a:fld>
            <a:endParaRPr lang="en-US" altLang="en-US" sz="1200">
              <a:solidFill>
                <a:srgbClr val="000000"/>
              </a:solidFill>
            </a:endParaRPr>
          </a:p>
        </p:txBody>
      </p:sp>
      <p:sp>
        <p:nvSpPr>
          <p:cNvPr id="19462" name="Rectangle 5">
            <a:extLst>
              <a:ext uri="{FF2B5EF4-FFF2-40B4-BE49-F238E27FC236}">
                <a16:creationId xmlns:a16="http://schemas.microsoft.com/office/drawing/2014/main" id="{3FF4F6A9-F780-43F3-9898-EB7240B86C0F}"/>
              </a:ext>
            </a:extLst>
          </p:cNvPr>
          <p:cNvSpPr>
            <a:spLocks noChangeArrowheads="1"/>
          </p:cNvSpPr>
          <p:nvPr/>
        </p:nvSpPr>
        <p:spPr bwMode="auto">
          <a:xfrm>
            <a:off x="152400" y="107315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v"/>
            </a:pPr>
            <a:r>
              <a:rPr lang="en-US" altLang="en-US" sz="2000" b="0"/>
              <a:t>Kiểu 1</a:t>
            </a:r>
          </a:p>
          <a:p>
            <a:pPr lvl="1" eaLnBrk="1" hangingPunct="1"/>
            <a:endParaRPr lang="en-US" altLang="en-US" sz="2000" b="0"/>
          </a:p>
        </p:txBody>
      </p:sp>
      <p:sp>
        <p:nvSpPr>
          <p:cNvPr id="19463" name="Rectangle 5">
            <a:extLst>
              <a:ext uri="{FF2B5EF4-FFF2-40B4-BE49-F238E27FC236}">
                <a16:creationId xmlns:a16="http://schemas.microsoft.com/office/drawing/2014/main" id="{53477F28-6E48-40AB-9B91-2F7293631B1F}"/>
              </a:ext>
            </a:extLst>
          </p:cNvPr>
          <p:cNvSpPr>
            <a:spLocks noChangeArrowheads="1"/>
          </p:cNvSpPr>
          <p:nvPr/>
        </p:nvSpPr>
        <p:spPr bwMode="auto">
          <a:xfrm>
            <a:off x="120650" y="24828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19464" name="Rectangle 5">
            <a:extLst>
              <a:ext uri="{FF2B5EF4-FFF2-40B4-BE49-F238E27FC236}">
                <a16:creationId xmlns:a16="http://schemas.microsoft.com/office/drawing/2014/main" id="{19898D50-3B91-4889-AF04-14CE00FC5F1B}"/>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19465" name="Rectangle 5">
            <a:extLst>
              <a:ext uri="{FF2B5EF4-FFF2-40B4-BE49-F238E27FC236}">
                <a16:creationId xmlns:a16="http://schemas.microsoft.com/office/drawing/2014/main" id="{F8D890F8-704C-46F4-B977-7BFF4CCA0693}"/>
              </a:ext>
            </a:extLst>
          </p:cNvPr>
          <p:cNvSpPr>
            <a:spLocks noChangeArrowheads="1"/>
          </p:cNvSpPr>
          <p:nvPr/>
        </p:nvSpPr>
        <p:spPr bwMode="auto">
          <a:xfrm>
            <a:off x="120650" y="37782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endParaRPr lang="en-US" altLang="en-US" sz="1800" b="0"/>
          </a:p>
        </p:txBody>
      </p:sp>
      <p:sp>
        <p:nvSpPr>
          <p:cNvPr id="19466" name="Footer Placeholder 1">
            <a:extLst>
              <a:ext uri="{FF2B5EF4-FFF2-40B4-BE49-F238E27FC236}">
                <a16:creationId xmlns:a16="http://schemas.microsoft.com/office/drawing/2014/main" id="{86003306-D7E3-4F06-B700-F166BBA16355}"/>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19467" name="Rectangle 5">
            <a:extLst>
              <a:ext uri="{FF2B5EF4-FFF2-40B4-BE49-F238E27FC236}">
                <a16:creationId xmlns:a16="http://schemas.microsoft.com/office/drawing/2014/main" id="{5BBA5AC1-65F5-4F28-B7FF-5408B5C5FD31}"/>
              </a:ext>
            </a:extLst>
          </p:cNvPr>
          <p:cNvSpPr>
            <a:spLocks noChangeArrowheads="1"/>
          </p:cNvSpPr>
          <p:nvPr/>
        </p:nvSpPr>
        <p:spPr bwMode="auto">
          <a:xfrm>
            <a:off x="533400" y="1511300"/>
            <a:ext cx="8299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Ø"/>
            </a:pPr>
            <a:r>
              <a:rPr lang="vi-VN" altLang="en-US" sz="1800" b="0"/>
              <a:t>Nếu các phần tử ở output viết đè lên nhau thì ta sẽ cộng dồn vào.</a:t>
            </a:r>
            <a:endParaRPr lang="en-US" altLang="en-US" sz="1800" b="0"/>
          </a:p>
        </p:txBody>
      </p:sp>
      <p:sp>
        <p:nvSpPr>
          <p:cNvPr id="19469" name="Rectangle 5">
            <a:extLst>
              <a:ext uri="{FF2B5EF4-FFF2-40B4-BE49-F238E27FC236}">
                <a16:creationId xmlns:a16="http://schemas.microsoft.com/office/drawing/2014/main" id="{902C10E6-3CF0-426E-82D1-F6576A9B91BF}"/>
              </a:ext>
            </a:extLst>
          </p:cNvPr>
          <p:cNvSpPr>
            <a:spLocks noChangeArrowheads="1"/>
          </p:cNvSpPr>
          <p:nvPr/>
        </p:nvSpPr>
        <p:spPr bwMode="auto">
          <a:xfrm>
            <a:off x="2209800" y="4901287"/>
            <a:ext cx="4495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i="1" dirty="0"/>
              <a:t>Transposed convolution </a:t>
            </a:r>
            <a:r>
              <a:rPr lang="en-US" altLang="en-US" sz="1600" b="0" i="1" dirty="0" err="1"/>
              <a:t>với</a:t>
            </a:r>
            <a:r>
              <a:rPr lang="en-US" altLang="en-US" sz="1600" b="0" i="1" dirty="0"/>
              <a:t> s=1, p=0</a:t>
            </a:r>
          </a:p>
        </p:txBody>
      </p:sp>
      <p:pic>
        <p:nvPicPr>
          <p:cNvPr id="4" name="Picture 3" descr="A picture containing application&#10;&#10;Description automatically generated">
            <a:extLst>
              <a:ext uri="{FF2B5EF4-FFF2-40B4-BE49-F238E27FC236}">
                <a16:creationId xmlns:a16="http://schemas.microsoft.com/office/drawing/2014/main" id="{35BDC7EE-4FD3-6A45-80C7-6FD4DDC3B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5821"/>
            <a:ext cx="8542872" cy="2486358"/>
          </a:xfrm>
          <a:prstGeom prst="rect">
            <a:avLst/>
          </a:prstGeom>
        </p:spPr>
      </p:pic>
      <p:sp>
        <p:nvSpPr>
          <p:cNvPr id="16" name="Rectangle 6">
            <a:extLst>
              <a:ext uri="{FF2B5EF4-FFF2-40B4-BE49-F238E27FC236}">
                <a16:creationId xmlns:a16="http://schemas.microsoft.com/office/drawing/2014/main" id="{E0878AE4-9709-514C-96CA-682262E47EC0}"/>
              </a:ext>
            </a:extLst>
          </p:cNvPr>
          <p:cNvSpPr>
            <a:spLocks noChangeArrowheads="1"/>
          </p:cNvSpPr>
          <p:nvPr/>
        </p:nvSpPr>
        <p:spPr bwMode="auto">
          <a:xfrm>
            <a:off x="1187450" y="5346700"/>
            <a:ext cx="647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None/>
            </a:pPr>
            <a:r>
              <a:rPr lang="en-US" altLang="en-US" sz="1200" b="0" i="1" dirty="0" err="1"/>
              <a:t>Tham</a:t>
            </a:r>
            <a:r>
              <a:rPr lang="en-US" altLang="en-US" sz="1200" b="0" i="1" dirty="0"/>
              <a:t> </a:t>
            </a:r>
            <a:r>
              <a:rPr lang="en-US" altLang="en-US" sz="1200" b="0" i="1" dirty="0" err="1"/>
              <a:t>khảo</a:t>
            </a:r>
            <a:r>
              <a:rPr lang="en-US" altLang="en-US" sz="1200" b="0" i="1" dirty="0"/>
              <a:t>: </a:t>
            </a:r>
            <a:r>
              <a:rPr lang="en-US" altLang="en-US" sz="1200" b="0" i="1" dirty="0">
                <a:hlinkClick r:id="rId3">
                  <a:extLst>
                    <a:ext uri="{A12FA001-AC4F-418D-AE19-62706E023703}">
                      <ahyp:hlinkClr xmlns:ahyp="http://schemas.microsoft.com/office/drawing/2018/hyperlinkcolor" val="tx"/>
                    </a:ext>
                  </a:extLst>
                </a:hlinkClick>
              </a:rPr>
              <a:t>http://d2l.ai/chapter_computer-vision/transposed-conv.html</a:t>
            </a:r>
            <a:r>
              <a:rPr lang="en-US" altLang="en-US" sz="1200" b="0" i="1"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4E635FE-FE44-46A6-971D-1C3387C83BD0}"/>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0483" name="Rectangle 6">
            <a:extLst>
              <a:ext uri="{FF2B5EF4-FFF2-40B4-BE49-F238E27FC236}">
                <a16:creationId xmlns:a16="http://schemas.microsoft.com/office/drawing/2014/main" id="{2375110B-C0C4-42B8-8C12-08B94225DCAE}"/>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02B7ED39-D987-4A38-9B46-0B414582B566}"/>
              </a:ext>
            </a:extLst>
          </p:cNvPr>
          <p:cNvSpPr>
            <a:spLocks noGrp="1"/>
          </p:cNvSpPr>
          <p:nvPr>
            <p:ph type="ftr" sz="quarter" idx="11"/>
          </p:nvPr>
        </p:nvSpPr>
        <p:spPr/>
        <p:txBody>
          <a:bodyPr/>
          <a:lstStyle/>
          <a:p>
            <a:pPr>
              <a:defRPr/>
            </a:pPr>
            <a:r>
              <a:rPr lang="en-US"/>
              <a:t>DCGAN: Generate Images with Deep Convolutional GAN</a:t>
            </a:r>
          </a:p>
        </p:txBody>
      </p:sp>
      <p:sp>
        <p:nvSpPr>
          <p:cNvPr id="20485" name="Slide Number Placeholder 2">
            <a:extLst>
              <a:ext uri="{FF2B5EF4-FFF2-40B4-BE49-F238E27FC236}">
                <a16:creationId xmlns:a16="http://schemas.microsoft.com/office/drawing/2014/main" id="{B864C04C-808F-45D4-83E7-350896A0D7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BF95E679-0429-4589-A04F-4BE4E358FED2}" type="slidenum">
              <a:rPr lang="en-US" altLang="en-US" sz="1200" smtClean="0">
                <a:solidFill>
                  <a:srgbClr val="000000"/>
                </a:solidFill>
              </a:rPr>
              <a:pPr>
                <a:spcBef>
                  <a:spcPct val="0"/>
                </a:spcBef>
                <a:buClrTx/>
                <a:buFontTx/>
                <a:buNone/>
              </a:pPr>
              <a:t>13</a:t>
            </a:fld>
            <a:endParaRPr lang="en-US" altLang="en-US" sz="1200">
              <a:solidFill>
                <a:srgbClr val="000000"/>
              </a:solidFill>
            </a:endParaRPr>
          </a:p>
        </p:txBody>
      </p:sp>
      <p:sp>
        <p:nvSpPr>
          <p:cNvPr id="20486" name="Rectangle 5">
            <a:extLst>
              <a:ext uri="{FF2B5EF4-FFF2-40B4-BE49-F238E27FC236}">
                <a16:creationId xmlns:a16="http://schemas.microsoft.com/office/drawing/2014/main" id="{F8D7528F-A6A1-4F68-A15E-CFE9B7D4FABC}"/>
              </a:ext>
            </a:extLst>
          </p:cNvPr>
          <p:cNvSpPr>
            <a:spLocks noChangeArrowheads="1"/>
          </p:cNvSpPr>
          <p:nvPr/>
        </p:nvSpPr>
        <p:spPr bwMode="auto">
          <a:xfrm>
            <a:off x="152400" y="107315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v"/>
            </a:pPr>
            <a:r>
              <a:rPr lang="en-US" altLang="en-US" sz="2000" b="0"/>
              <a:t>Kiểu 1</a:t>
            </a:r>
          </a:p>
          <a:p>
            <a:pPr lvl="1" eaLnBrk="1" hangingPunct="1"/>
            <a:endParaRPr lang="en-US" altLang="en-US" sz="2000" b="0"/>
          </a:p>
        </p:txBody>
      </p:sp>
      <p:sp>
        <p:nvSpPr>
          <p:cNvPr id="20487" name="Rectangle 5">
            <a:extLst>
              <a:ext uri="{FF2B5EF4-FFF2-40B4-BE49-F238E27FC236}">
                <a16:creationId xmlns:a16="http://schemas.microsoft.com/office/drawing/2014/main" id="{3C3E1143-4A79-42CB-933D-8D92F5E75146}"/>
              </a:ext>
            </a:extLst>
          </p:cNvPr>
          <p:cNvSpPr>
            <a:spLocks noChangeArrowheads="1"/>
          </p:cNvSpPr>
          <p:nvPr/>
        </p:nvSpPr>
        <p:spPr bwMode="auto">
          <a:xfrm>
            <a:off x="120650" y="24828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0488" name="Rectangle 5">
            <a:extLst>
              <a:ext uri="{FF2B5EF4-FFF2-40B4-BE49-F238E27FC236}">
                <a16:creationId xmlns:a16="http://schemas.microsoft.com/office/drawing/2014/main" id="{5671344F-EF91-4FE3-A9C2-B29985AB8E0E}"/>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0489" name="Rectangle 5">
            <a:extLst>
              <a:ext uri="{FF2B5EF4-FFF2-40B4-BE49-F238E27FC236}">
                <a16:creationId xmlns:a16="http://schemas.microsoft.com/office/drawing/2014/main" id="{B2E7F985-457C-4C4B-ADC3-327B86169357}"/>
              </a:ext>
            </a:extLst>
          </p:cNvPr>
          <p:cNvSpPr>
            <a:spLocks noChangeArrowheads="1"/>
          </p:cNvSpPr>
          <p:nvPr/>
        </p:nvSpPr>
        <p:spPr bwMode="auto">
          <a:xfrm>
            <a:off x="120650" y="37782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endParaRPr lang="en-US" altLang="en-US" sz="1800" b="0"/>
          </a:p>
        </p:txBody>
      </p:sp>
      <p:sp>
        <p:nvSpPr>
          <p:cNvPr id="20490" name="Footer Placeholder 1">
            <a:extLst>
              <a:ext uri="{FF2B5EF4-FFF2-40B4-BE49-F238E27FC236}">
                <a16:creationId xmlns:a16="http://schemas.microsoft.com/office/drawing/2014/main" id="{F02C39FE-9554-48D5-8F83-89265FF6AF24}"/>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0493" name="Rectangle 5">
            <a:extLst>
              <a:ext uri="{FF2B5EF4-FFF2-40B4-BE49-F238E27FC236}">
                <a16:creationId xmlns:a16="http://schemas.microsoft.com/office/drawing/2014/main" id="{B977F48B-31ED-4038-92F1-2C77BE66C3A2}"/>
              </a:ext>
            </a:extLst>
          </p:cNvPr>
          <p:cNvSpPr>
            <a:spLocks noChangeArrowheads="1"/>
          </p:cNvSpPr>
          <p:nvPr/>
        </p:nvSpPr>
        <p:spPr bwMode="auto">
          <a:xfrm>
            <a:off x="533400" y="1509713"/>
            <a:ext cx="82994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Ø"/>
            </a:pPr>
            <a:r>
              <a:rPr lang="vi-VN" altLang="en-US" sz="1800" b="0"/>
              <a:t>Stride trong transposed convolution được định nghĩa là số bước nhảy khi viết kết quả ra ma trận output</a:t>
            </a:r>
            <a:r>
              <a:rPr lang="en-US" altLang="en-US" sz="1800" b="0"/>
              <a:t>.</a:t>
            </a:r>
          </a:p>
        </p:txBody>
      </p:sp>
      <p:pic>
        <p:nvPicPr>
          <p:cNvPr id="4" name="Picture 3" descr="A picture containing text, sky&#10;&#10;Description automatically generated">
            <a:extLst>
              <a:ext uri="{FF2B5EF4-FFF2-40B4-BE49-F238E27FC236}">
                <a16:creationId xmlns:a16="http://schemas.microsoft.com/office/drawing/2014/main" id="{4F455B33-DB0E-8342-89EA-31E163CF4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95" y="2286000"/>
            <a:ext cx="8521700" cy="2984500"/>
          </a:xfrm>
          <a:prstGeom prst="rect">
            <a:avLst/>
          </a:prstGeom>
        </p:spPr>
      </p:pic>
      <p:sp>
        <p:nvSpPr>
          <p:cNvPr id="16" name="Rectangle 5">
            <a:extLst>
              <a:ext uri="{FF2B5EF4-FFF2-40B4-BE49-F238E27FC236}">
                <a16:creationId xmlns:a16="http://schemas.microsoft.com/office/drawing/2014/main" id="{35EB9D5D-4D0B-6048-9C06-C125355AFA8E}"/>
              </a:ext>
            </a:extLst>
          </p:cNvPr>
          <p:cNvSpPr>
            <a:spLocks noChangeArrowheads="1"/>
          </p:cNvSpPr>
          <p:nvPr/>
        </p:nvSpPr>
        <p:spPr bwMode="auto">
          <a:xfrm>
            <a:off x="2178050" y="4957762"/>
            <a:ext cx="4495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i="1" dirty="0"/>
              <a:t>Transposed convolution </a:t>
            </a:r>
            <a:r>
              <a:rPr lang="en-US" altLang="en-US" sz="1600" b="0" i="1" dirty="0" err="1"/>
              <a:t>với</a:t>
            </a:r>
            <a:r>
              <a:rPr lang="en-US" altLang="en-US" sz="1600" b="0" i="1" dirty="0"/>
              <a:t> s=2, p=0</a:t>
            </a:r>
          </a:p>
        </p:txBody>
      </p:sp>
      <p:sp>
        <p:nvSpPr>
          <p:cNvPr id="17" name="Rectangle 6">
            <a:extLst>
              <a:ext uri="{FF2B5EF4-FFF2-40B4-BE49-F238E27FC236}">
                <a16:creationId xmlns:a16="http://schemas.microsoft.com/office/drawing/2014/main" id="{38A30206-05ED-AF48-924B-40F25DD35A9F}"/>
              </a:ext>
            </a:extLst>
          </p:cNvPr>
          <p:cNvSpPr>
            <a:spLocks noChangeArrowheads="1"/>
          </p:cNvSpPr>
          <p:nvPr/>
        </p:nvSpPr>
        <p:spPr bwMode="auto">
          <a:xfrm>
            <a:off x="914400" y="5467350"/>
            <a:ext cx="647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None/>
            </a:pPr>
            <a:r>
              <a:rPr lang="en-US" altLang="en-US" sz="1200" b="0" i="1" dirty="0" err="1"/>
              <a:t>Tham</a:t>
            </a:r>
            <a:r>
              <a:rPr lang="en-US" altLang="en-US" sz="1200" b="0" i="1" dirty="0"/>
              <a:t> </a:t>
            </a:r>
            <a:r>
              <a:rPr lang="en-US" altLang="en-US" sz="1200" b="0" i="1" dirty="0" err="1"/>
              <a:t>khảo</a:t>
            </a:r>
            <a:r>
              <a:rPr lang="en-US" altLang="en-US" sz="1200" b="0" i="1" dirty="0"/>
              <a:t>: </a:t>
            </a:r>
            <a:r>
              <a:rPr lang="en-US" altLang="en-US" sz="1200" b="0" i="1" dirty="0">
                <a:hlinkClick r:id="rId3">
                  <a:extLst>
                    <a:ext uri="{A12FA001-AC4F-418D-AE19-62706E023703}">
                      <ahyp:hlinkClr xmlns:ahyp="http://schemas.microsoft.com/office/drawing/2018/hyperlinkcolor" val="tx"/>
                    </a:ext>
                  </a:extLst>
                </a:hlinkClick>
              </a:rPr>
              <a:t>http://d2l.ai/chapter_computer-vision/transposed-conv.html</a:t>
            </a:r>
            <a:r>
              <a:rPr lang="en-US" altLang="en-US" sz="1200" b="0" i="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11C043-E31B-403A-A9E7-3F30A0D149AE}"/>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1507" name="Rectangle 6">
            <a:extLst>
              <a:ext uri="{FF2B5EF4-FFF2-40B4-BE49-F238E27FC236}">
                <a16:creationId xmlns:a16="http://schemas.microsoft.com/office/drawing/2014/main" id="{8547387A-69F3-4804-91CB-DE8CFB80F802}"/>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E0B3D62F-703E-4818-9153-7A3599F29693}"/>
              </a:ext>
            </a:extLst>
          </p:cNvPr>
          <p:cNvSpPr>
            <a:spLocks noGrp="1"/>
          </p:cNvSpPr>
          <p:nvPr>
            <p:ph type="ftr" sz="quarter" idx="11"/>
          </p:nvPr>
        </p:nvSpPr>
        <p:spPr/>
        <p:txBody>
          <a:bodyPr/>
          <a:lstStyle/>
          <a:p>
            <a:pPr>
              <a:defRPr/>
            </a:pPr>
            <a:r>
              <a:rPr lang="en-US"/>
              <a:t>DCGAN: Generate Images with Deep Convolutional GAN</a:t>
            </a:r>
          </a:p>
        </p:txBody>
      </p:sp>
      <p:sp>
        <p:nvSpPr>
          <p:cNvPr id="21509" name="Slide Number Placeholder 2">
            <a:extLst>
              <a:ext uri="{FF2B5EF4-FFF2-40B4-BE49-F238E27FC236}">
                <a16:creationId xmlns:a16="http://schemas.microsoft.com/office/drawing/2014/main" id="{947E8C85-5355-4583-BA77-985BB4F700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6403B98C-B7C0-41FE-B8B7-EB13888758AD}" type="slidenum">
              <a:rPr lang="en-US" altLang="en-US" sz="1200" smtClean="0">
                <a:solidFill>
                  <a:srgbClr val="000000"/>
                </a:solidFill>
              </a:rPr>
              <a:pPr>
                <a:spcBef>
                  <a:spcPct val="0"/>
                </a:spcBef>
                <a:buClrTx/>
                <a:buFontTx/>
                <a:buNone/>
              </a:pPr>
              <a:t>14</a:t>
            </a:fld>
            <a:endParaRPr lang="en-US" altLang="en-US" sz="1200">
              <a:solidFill>
                <a:srgbClr val="000000"/>
              </a:solidFill>
            </a:endParaRPr>
          </a:p>
        </p:txBody>
      </p:sp>
      <p:sp>
        <p:nvSpPr>
          <p:cNvPr id="21510" name="Rectangle 5">
            <a:extLst>
              <a:ext uri="{FF2B5EF4-FFF2-40B4-BE49-F238E27FC236}">
                <a16:creationId xmlns:a16="http://schemas.microsoft.com/office/drawing/2014/main" id="{8F699F32-82E6-4D21-AAE3-C36A7232E17E}"/>
              </a:ext>
            </a:extLst>
          </p:cNvPr>
          <p:cNvSpPr>
            <a:spLocks noChangeArrowheads="1"/>
          </p:cNvSpPr>
          <p:nvPr/>
        </p:nvSpPr>
        <p:spPr bwMode="auto">
          <a:xfrm>
            <a:off x="152400" y="107315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v"/>
            </a:pPr>
            <a:r>
              <a:rPr lang="en-US" altLang="en-US" sz="2000" b="0"/>
              <a:t>Kiểu 1</a:t>
            </a:r>
          </a:p>
          <a:p>
            <a:pPr lvl="1" eaLnBrk="1" hangingPunct="1"/>
            <a:endParaRPr lang="en-US" altLang="en-US" sz="2000" b="0"/>
          </a:p>
        </p:txBody>
      </p:sp>
      <p:sp>
        <p:nvSpPr>
          <p:cNvPr id="21511" name="Rectangle 5">
            <a:extLst>
              <a:ext uri="{FF2B5EF4-FFF2-40B4-BE49-F238E27FC236}">
                <a16:creationId xmlns:a16="http://schemas.microsoft.com/office/drawing/2014/main" id="{1496F31E-FEF7-4FDD-87DD-61628E0E750C}"/>
              </a:ext>
            </a:extLst>
          </p:cNvPr>
          <p:cNvSpPr>
            <a:spLocks noChangeArrowheads="1"/>
          </p:cNvSpPr>
          <p:nvPr/>
        </p:nvSpPr>
        <p:spPr bwMode="auto">
          <a:xfrm>
            <a:off x="120650" y="24828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1512" name="Rectangle 5">
            <a:extLst>
              <a:ext uri="{FF2B5EF4-FFF2-40B4-BE49-F238E27FC236}">
                <a16:creationId xmlns:a16="http://schemas.microsoft.com/office/drawing/2014/main" id="{65A7B93D-64EA-4672-A6D7-81810B7B3E8B}"/>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1513" name="Rectangle 5">
            <a:extLst>
              <a:ext uri="{FF2B5EF4-FFF2-40B4-BE49-F238E27FC236}">
                <a16:creationId xmlns:a16="http://schemas.microsoft.com/office/drawing/2014/main" id="{BF522C0C-0B6B-4CDF-8ECA-E0F332B16FA6}"/>
              </a:ext>
            </a:extLst>
          </p:cNvPr>
          <p:cNvSpPr>
            <a:spLocks noChangeArrowheads="1"/>
          </p:cNvSpPr>
          <p:nvPr/>
        </p:nvSpPr>
        <p:spPr bwMode="auto">
          <a:xfrm>
            <a:off x="120650" y="37782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endParaRPr lang="en-US" altLang="en-US" sz="1800" b="0"/>
          </a:p>
        </p:txBody>
      </p:sp>
      <p:sp>
        <p:nvSpPr>
          <p:cNvPr id="21514" name="Footer Placeholder 1">
            <a:extLst>
              <a:ext uri="{FF2B5EF4-FFF2-40B4-BE49-F238E27FC236}">
                <a16:creationId xmlns:a16="http://schemas.microsoft.com/office/drawing/2014/main" id="{75D4C857-A91A-41E6-9722-F102142A365B}"/>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1516" name="Rectangle 5">
            <a:extLst>
              <a:ext uri="{FF2B5EF4-FFF2-40B4-BE49-F238E27FC236}">
                <a16:creationId xmlns:a16="http://schemas.microsoft.com/office/drawing/2014/main" id="{10790FA1-166B-4911-AE8F-EF850B138ADF}"/>
              </a:ext>
            </a:extLst>
          </p:cNvPr>
          <p:cNvSpPr>
            <a:spLocks noChangeArrowheads="1"/>
          </p:cNvSpPr>
          <p:nvPr/>
        </p:nvSpPr>
        <p:spPr bwMode="auto">
          <a:xfrm>
            <a:off x="533400" y="1509713"/>
            <a:ext cx="82296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Ø"/>
            </a:pPr>
            <a:r>
              <a:rPr lang="vi-VN" altLang="en-US" sz="1800" b="0" dirty="0"/>
              <a:t>Với padding thì ta tính toán bình thường như với p = 0 sau đó kết quả ta sẽ bỏ p hàng và cột ở 4 cạnh (trên, dưới, trái, phải).</a:t>
            </a:r>
            <a:endParaRPr lang="en-US" altLang="en-US" sz="1800" b="0" dirty="0"/>
          </a:p>
        </p:txBody>
      </p:sp>
      <p:sp>
        <p:nvSpPr>
          <p:cNvPr id="16" name="Rectangle 6">
            <a:extLst>
              <a:ext uri="{FF2B5EF4-FFF2-40B4-BE49-F238E27FC236}">
                <a16:creationId xmlns:a16="http://schemas.microsoft.com/office/drawing/2014/main" id="{A98275B9-106A-044F-9702-31E6203E18C7}"/>
              </a:ext>
            </a:extLst>
          </p:cNvPr>
          <p:cNvSpPr>
            <a:spLocks noChangeArrowheads="1"/>
          </p:cNvSpPr>
          <p:nvPr/>
        </p:nvSpPr>
        <p:spPr bwMode="auto">
          <a:xfrm>
            <a:off x="990600" y="5314950"/>
            <a:ext cx="647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None/>
            </a:pPr>
            <a:r>
              <a:rPr lang="en-US" altLang="en-US" sz="1200" b="0" i="1" dirty="0" err="1"/>
              <a:t>Tham</a:t>
            </a:r>
            <a:r>
              <a:rPr lang="en-US" altLang="en-US" sz="1200" b="0" i="1" dirty="0"/>
              <a:t> </a:t>
            </a:r>
            <a:r>
              <a:rPr lang="en-US" altLang="en-US" sz="1200" b="0" i="1" dirty="0" err="1"/>
              <a:t>khảo</a:t>
            </a:r>
            <a:r>
              <a:rPr lang="en-US" altLang="en-US" sz="1200" b="0" i="1" dirty="0"/>
              <a:t>: http://d2l.ai/</a:t>
            </a:r>
            <a:r>
              <a:rPr lang="en-US" altLang="en-US" sz="1200" b="0" i="1" dirty="0" err="1"/>
              <a:t>chapter_computer</a:t>
            </a:r>
            <a:r>
              <a:rPr lang="en-US" altLang="en-US" sz="1200" b="0" i="1" dirty="0"/>
              <a:t>-vision/transposed-</a:t>
            </a:r>
            <a:r>
              <a:rPr lang="en-US" altLang="en-US" sz="1200" b="0" i="1" dirty="0" err="1"/>
              <a:t>conv.html</a:t>
            </a:r>
            <a:endParaRPr lang="en-US" altLang="en-US" sz="1200" b="0" i="1" dirty="0"/>
          </a:p>
        </p:txBody>
      </p:sp>
      <p:sp>
        <p:nvSpPr>
          <p:cNvPr id="17" name="Rectangle 5">
            <a:extLst>
              <a:ext uri="{FF2B5EF4-FFF2-40B4-BE49-F238E27FC236}">
                <a16:creationId xmlns:a16="http://schemas.microsoft.com/office/drawing/2014/main" id="{25970B40-6D49-B94D-BFB2-8E76EF0CAC76}"/>
              </a:ext>
            </a:extLst>
          </p:cNvPr>
          <p:cNvSpPr>
            <a:spLocks noChangeArrowheads="1"/>
          </p:cNvSpPr>
          <p:nvPr/>
        </p:nvSpPr>
        <p:spPr bwMode="auto">
          <a:xfrm>
            <a:off x="2178050" y="4858522"/>
            <a:ext cx="4495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i="1" dirty="0"/>
              <a:t>Transposed convolution </a:t>
            </a:r>
            <a:r>
              <a:rPr lang="en-US" altLang="en-US" sz="1600" b="0" i="1" dirty="0" err="1"/>
              <a:t>với</a:t>
            </a:r>
            <a:r>
              <a:rPr lang="en-US" altLang="en-US" sz="1600" b="0" i="1" dirty="0"/>
              <a:t> s=2, p=1</a:t>
            </a:r>
          </a:p>
        </p:txBody>
      </p:sp>
      <p:pic>
        <p:nvPicPr>
          <p:cNvPr id="5" name="Picture 4" descr="A picture containing diagram&#10;&#10;Description automatically generated">
            <a:extLst>
              <a:ext uri="{FF2B5EF4-FFF2-40B4-BE49-F238E27FC236}">
                <a16:creationId xmlns:a16="http://schemas.microsoft.com/office/drawing/2014/main" id="{67DB3204-3185-0549-869B-A198E000D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60" y="2319336"/>
            <a:ext cx="8697900" cy="25968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BD542E2-ED39-47A6-B38F-00535ACDD98C}"/>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2531" name="Rectangle 6">
            <a:extLst>
              <a:ext uri="{FF2B5EF4-FFF2-40B4-BE49-F238E27FC236}">
                <a16:creationId xmlns:a16="http://schemas.microsoft.com/office/drawing/2014/main" id="{F2FB2BF4-90C5-4F27-AB10-4F65C495AFFB}"/>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75209A60-4F64-4D50-A97B-B5881C2B4745}"/>
              </a:ext>
            </a:extLst>
          </p:cNvPr>
          <p:cNvSpPr>
            <a:spLocks noGrp="1"/>
          </p:cNvSpPr>
          <p:nvPr>
            <p:ph type="ftr" sz="quarter" idx="11"/>
          </p:nvPr>
        </p:nvSpPr>
        <p:spPr/>
        <p:txBody>
          <a:bodyPr/>
          <a:lstStyle/>
          <a:p>
            <a:pPr>
              <a:defRPr/>
            </a:pPr>
            <a:r>
              <a:rPr lang="en-US"/>
              <a:t>DCGAN: Generate Images with Deep Convolutional GAN</a:t>
            </a:r>
          </a:p>
        </p:txBody>
      </p:sp>
      <p:sp>
        <p:nvSpPr>
          <p:cNvPr id="22533" name="Slide Number Placeholder 2">
            <a:extLst>
              <a:ext uri="{FF2B5EF4-FFF2-40B4-BE49-F238E27FC236}">
                <a16:creationId xmlns:a16="http://schemas.microsoft.com/office/drawing/2014/main" id="{6229F8E3-8113-4F24-B79B-A60A2E7BC43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5A271F31-F9D0-4A53-BF46-7F8DFC1A6379}" type="slidenum">
              <a:rPr lang="en-US" altLang="en-US" sz="1200" smtClean="0">
                <a:solidFill>
                  <a:srgbClr val="000000"/>
                </a:solidFill>
              </a:rPr>
              <a:pPr>
                <a:spcBef>
                  <a:spcPct val="0"/>
                </a:spcBef>
                <a:buClrTx/>
                <a:buFontTx/>
                <a:buNone/>
              </a:pPr>
              <a:t>15</a:t>
            </a:fld>
            <a:endParaRPr lang="en-US" altLang="en-US" sz="1200">
              <a:solidFill>
                <a:srgbClr val="000000"/>
              </a:solidFill>
            </a:endParaRPr>
          </a:p>
        </p:txBody>
      </p:sp>
      <p:sp>
        <p:nvSpPr>
          <p:cNvPr id="22534" name="Rectangle 5">
            <a:extLst>
              <a:ext uri="{FF2B5EF4-FFF2-40B4-BE49-F238E27FC236}">
                <a16:creationId xmlns:a16="http://schemas.microsoft.com/office/drawing/2014/main" id="{4233D3D1-11C7-4BDB-B2D2-DBE3410DCAD9}"/>
              </a:ext>
            </a:extLst>
          </p:cNvPr>
          <p:cNvSpPr>
            <a:spLocks noChangeArrowheads="1"/>
          </p:cNvSpPr>
          <p:nvPr/>
        </p:nvSpPr>
        <p:spPr bwMode="auto">
          <a:xfrm>
            <a:off x="152400" y="107315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v"/>
            </a:pPr>
            <a:r>
              <a:rPr lang="en-US" altLang="en-US" sz="2000" b="0"/>
              <a:t>Kiểu 2</a:t>
            </a:r>
          </a:p>
          <a:p>
            <a:pPr lvl="1" eaLnBrk="1" hangingPunct="1"/>
            <a:endParaRPr lang="en-US" altLang="en-US" sz="2000" b="0"/>
          </a:p>
        </p:txBody>
      </p:sp>
      <p:sp>
        <p:nvSpPr>
          <p:cNvPr id="22535" name="Rectangle 5">
            <a:extLst>
              <a:ext uri="{FF2B5EF4-FFF2-40B4-BE49-F238E27FC236}">
                <a16:creationId xmlns:a16="http://schemas.microsoft.com/office/drawing/2014/main" id="{F1A0F26D-B4A2-4FA9-9BB2-168564EB8430}"/>
              </a:ext>
            </a:extLst>
          </p:cNvPr>
          <p:cNvSpPr>
            <a:spLocks noChangeArrowheads="1"/>
          </p:cNvSpPr>
          <p:nvPr/>
        </p:nvSpPr>
        <p:spPr bwMode="auto">
          <a:xfrm>
            <a:off x="120650" y="24828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2536" name="Rectangle 5">
            <a:extLst>
              <a:ext uri="{FF2B5EF4-FFF2-40B4-BE49-F238E27FC236}">
                <a16:creationId xmlns:a16="http://schemas.microsoft.com/office/drawing/2014/main" id="{F2A5E5D1-C965-45FA-BFD9-93ABE5296D75}"/>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2537" name="Rectangle 5">
            <a:extLst>
              <a:ext uri="{FF2B5EF4-FFF2-40B4-BE49-F238E27FC236}">
                <a16:creationId xmlns:a16="http://schemas.microsoft.com/office/drawing/2014/main" id="{E34646FA-2D42-4107-B521-C1EE3ACB25E3}"/>
              </a:ext>
            </a:extLst>
          </p:cNvPr>
          <p:cNvSpPr>
            <a:spLocks noChangeArrowheads="1"/>
          </p:cNvSpPr>
          <p:nvPr/>
        </p:nvSpPr>
        <p:spPr bwMode="auto">
          <a:xfrm>
            <a:off x="120650" y="37782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endParaRPr lang="en-US" altLang="en-US" sz="1800" b="0"/>
          </a:p>
        </p:txBody>
      </p:sp>
      <p:sp>
        <p:nvSpPr>
          <p:cNvPr id="22538" name="Footer Placeholder 1">
            <a:extLst>
              <a:ext uri="{FF2B5EF4-FFF2-40B4-BE49-F238E27FC236}">
                <a16:creationId xmlns:a16="http://schemas.microsoft.com/office/drawing/2014/main" id="{7C21408B-99D7-4FFA-903E-475B2E67771E}"/>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2539" name="Rectangle 5">
            <a:extLst>
              <a:ext uri="{FF2B5EF4-FFF2-40B4-BE49-F238E27FC236}">
                <a16:creationId xmlns:a16="http://schemas.microsoft.com/office/drawing/2014/main" id="{701311A9-380F-423C-BEB7-EA8FD00B2386}"/>
              </a:ext>
            </a:extLst>
          </p:cNvPr>
          <p:cNvSpPr>
            <a:spLocks noChangeArrowheads="1"/>
          </p:cNvSpPr>
          <p:nvPr/>
        </p:nvSpPr>
        <p:spPr bwMode="auto">
          <a:xfrm>
            <a:off x="533400" y="1509713"/>
            <a:ext cx="83185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Ø"/>
            </a:pPr>
            <a:r>
              <a:rPr lang="vi-VN" altLang="en-US" sz="1600" b="0" dirty="0"/>
              <a:t>Kiểu định nghĩa thứ 2 thì phức tạp hơn nhưng lại có vẻ chuẩn và hay gặp hơn. Nguồn ở đâ</a:t>
            </a:r>
            <a:r>
              <a:rPr lang="en-US" altLang="en-US" sz="1600" b="0" dirty="0"/>
              <a:t>y </a:t>
            </a:r>
            <a:r>
              <a:rPr lang="en-US" altLang="en-US" sz="1600" b="0" i="1" dirty="0"/>
              <a:t>(</a:t>
            </a:r>
            <a:r>
              <a:rPr lang="en-US" altLang="en-US" sz="1600" b="0" i="1" dirty="0">
                <a:hlinkClick r:id="rId2">
                  <a:extLst>
                    <a:ext uri="{A12FA001-AC4F-418D-AE19-62706E023703}">
                      <ahyp:hlinkClr xmlns:ahyp="http://schemas.microsoft.com/office/drawing/2018/hyperlinkcolor" val="tx"/>
                    </a:ext>
                  </a:extLst>
                </a:hlinkClick>
              </a:rPr>
              <a:t>https://github.com/vdumoulin/conv_arithmetic</a:t>
            </a:r>
            <a:r>
              <a:rPr lang="en-US" altLang="en-US" sz="1600" b="0" i="1" dirty="0"/>
              <a:t>).</a:t>
            </a:r>
          </a:p>
          <a:p>
            <a:pPr lvl="1" eaLnBrk="1" hangingPunct="1">
              <a:buFont typeface="Wingdings" panose="05000000000000000000" pitchFamily="2" charset="2"/>
              <a:buChar char="Ø"/>
            </a:pPr>
            <a:r>
              <a:rPr lang="vi-VN" altLang="en-US" sz="1600" b="0" dirty="0"/>
              <a:t>Ý nghĩa của stride và padding ở đây là khi ta thực hiện phép tính convolution trên output sẽ được kích thước giống input</a:t>
            </a:r>
            <a:r>
              <a:rPr lang="en-US" altLang="en-US" sz="1600" b="0" dirty="0"/>
              <a:t>.</a:t>
            </a:r>
          </a:p>
        </p:txBody>
      </p:sp>
      <p:sp>
        <p:nvSpPr>
          <p:cNvPr id="22540" name="Rectangle 5">
            <a:extLst>
              <a:ext uri="{FF2B5EF4-FFF2-40B4-BE49-F238E27FC236}">
                <a16:creationId xmlns:a16="http://schemas.microsoft.com/office/drawing/2014/main" id="{1793FC26-6CE2-41F3-9C8C-139EBB21FE0D}"/>
              </a:ext>
            </a:extLst>
          </p:cNvPr>
          <p:cNvSpPr>
            <a:spLocks noChangeArrowheads="1"/>
          </p:cNvSpPr>
          <p:nvPr/>
        </p:nvSpPr>
        <p:spPr bwMode="auto">
          <a:xfrm>
            <a:off x="2123303" y="5841529"/>
            <a:ext cx="51339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i="1" dirty="0" err="1"/>
              <a:t>Các</a:t>
            </a:r>
            <a:r>
              <a:rPr lang="en-US" altLang="en-US" sz="1600" b="0" i="1" dirty="0"/>
              <a:t> </a:t>
            </a:r>
            <a:r>
              <a:rPr lang="en-US" altLang="en-US" sz="1600" b="0" i="1" dirty="0" err="1"/>
              <a:t>bước</a:t>
            </a:r>
            <a:r>
              <a:rPr lang="en-US" altLang="en-US" sz="1600" b="0" i="1" dirty="0"/>
              <a:t> </a:t>
            </a:r>
            <a:r>
              <a:rPr lang="en-US" altLang="en-US" sz="1600" b="0" i="1" dirty="0" err="1"/>
              <a:t>thực</a:t>
            </a:r>
            <a:r>
              <a:rPr lang="en-US" altLang="en-US" sz="1600" b="0" i="1" dirty="0"/>
              <a:t> </a:t>
            </a:r>
            <a:r>
              <a:rPr lang="en-US" altLang="en-US" sz="1600" b="0" i="1" dirty="0" err="1"/>
              <a:t>hiện</a:t>
            </a:r>
            <a:r>
              <a:rPr lang="en-US" altLang="en-US" sz="1600" b="0" i="1" dirty="0"/>
              <a:t> transposed convolution</a:t>
            </a:r>
          </a:p>
        </p:txBody>
      </p:sp>
      <p:pic>
        <p:nvPicPr>
          <p:cNvPr id="22541" name="Picture 4" descr="Chart&#10;&#10;Description automatically generated">
            <a:extLst>
              <a:ext uri="{FF2B5EF4-FFF2-40B4-BE49-F238E27FC236}">
                <a16:creationId xmlns:a16="http://schemas.microsoft.com/office/drawing/2014/main" id="{8041FDF1-E596-45B6-A965-EF562E9E6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09900"/>
            <a:ext cx="91440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2" name="Rectangle 6">
            <a:extLst>
              <a:ext uri="{FF2B5EF4-FFF2-40B4-BE49-F238E27FC236}">
                <a16:creationId xmlns:a16="http://schemas.microsoft.com/office/drawing/2014/main" id="{185A2870-CBD8-4BB4-9E10-F5D373FF97EC}"/>
              </a:ext>
            </a:extLst>
          </p:cNvPr>
          <p:cNvSpPr>
            <a:spLocks noChangeArrowheads="1"/>
          </p:cNvSpPr>
          <p:nvPr/>
        </p:nvSpPr>
        <p:spPr bwMode="auto">
          <a:xfrm>
            <a:off x="2133600" y="5413375"/>
            <a:ext cx="567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4">
                  <a:extLst>
                    <a:ext uri="{A12FA001-AC4F-418D-AE19-62706E023703}">
                      <ahyp:hlinkClr xmlns:ahyp="http://schemas.microsoft.com/office/drawing/2018/hyperlinkcolor" val="tx"/>
                    </a:ext>
                  </a:extLst>
                </a:hlinkClick>
              </a:rPr>
              <a:t>https://www.treyoehmler.com/unet</a:t>
            </a:r>
            <a:r>
              <a:rPr lang="en-US" altLang="en-US" sz="1200" b="0" i="1"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7699D75-7F97-4485-A2D7-F4706B56DDFA}"/>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 name="Footer Placeholder 1">
            <a:extLst>
              <a:ext uri="{FF2B5EF4-FFF2-40B4-BE49-F238E27FC236}">
                <a16:creationId xmlns:a16="http://schemas.microsoft.com/office/drawing/2014/main" id="{14064C3A-B3D2-46A9-9044-D7EC52B75D45}"/>
              </a:ext>
            </a:extLst>
          </p:cNvPr>
          <p:cNvSpPr>
            <a:spLocks noGrp="1"/>
          </p:cNvSpPr>
          <p:nvPr>
            <p:ph type="ftr" sz="quarter" idx="11"/>
          </p:nvPr>
        </p:nvSpPr>
        <p:spPr/>
        <p:txBody>
          <a:bodyPr/>
          <a:lstStyle/>
          <a:p>
            <a:pPr>
              <a:defRPr/>
            </a:pPr>
            <a:r>
              <a:rPr lang="en-US"/>
              <a:t>DCGAN: Generate Images with Deep Convolutional GAN</a:t>
            </a:r>
          </a:p>
        </p:txBody>
      </p:sp>
      <p:sp>
        <p:nvSpPr>
          <p:cNvPr id="23556" name="Slide Number Placeholder 2">
            <a:extLst>
              <a:ext uri="{FF2B5EF4-FFF2-40B4-BE49-F238E27FC236}">
                <a16:creationId xmlns:a16="http://schemas.microsoft.com/office/drawing/2014/main" id="{AA29FD7D-0C7E-42B9-A68D-F06B7CBBF5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A5004723-F6E0-4D15-A4EC-B50D6F112D86}" type="slidenum">
              <a:rPr lang="en-US" altLang="en-US" sz="1200" smtClean="0">
                <a:solidFill>
                  <a:srgbClr val="000000"/>
                </a:solidFill>
              </a:rPr>
              <a:pPr>
                <a:spcBef>
                  <a:spcPct val="0"/>
                </a:spcBef>
                <a:buClrTx/>
                <a:buFontTx/>
                <a:buNone/>
              </a:pPr>
              <a:t>16</a:t>
            </a:fld>
            <a:endParaRPr lang="en-US" altLang="en-US" sz="1200">
              <a:solidFill>
                <a:srgbClr val="000000"/>
              </a:solidFill>
            </a:endParaRPr>
          </a:p>
        </p:txBody>
      </p:sp>
      <p:sp>
        <p:nvSpPr>
          <p:cNvPr id="23557" name="Rectangle 5">
            <a:extLst>
              <a:ext uri="{FF2B5EF4-FFF2-40B4-BE49-F238E27FC236}">
                <a16:creationId xmlns:a16="http://schemas.microsoft.com/office/drawing/2014/main" id="{58454995-1FBD-4743-A2F8-ED51E4C1EB74}"/>
              </a:ext>
            </a:extLst>
          </p:cNvPr>
          <p:cNvSpPr>
            <a:spLocks noChangeArrowheads="1"/>
          </p:cNvSpPr>
          <p:nvPr/>
        </p:nvSpPr>
        <p:spPr bwMode="auto">
          <a:xfrm>
            <a:off x="152400" y="107315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v"/>
            </a:pPr>
            <a:r>
              <a:rPr lang="en-US" altLang="en-US" sz="2000" b="0"/>
              <a:t>Kiểu 2</a:t>
            </a:r>
          </a:p>
          <a:p>
            <a:pPr lvl="1" eaLnBrk="1" hangingPunct="1"/>
            <a:endParaRPr lang="en-US" altLang="en-US" sz="2000" b="0"/>
          </a:p>
        </p:txBody>
      </p:sp>
      <p:sp>
        <p:nvSpPr>
          <p:cNvPr id="23558" name="Rectangle 5">
            <a:extLst>
              <a:ext uri="{FF2B5EF4-FFF2-40B4-BE49-F238E27FC236}">
                <a16:creationId xmlns:a16="http://schemas.microsoft.com/office/drawing/2014/main" id="{997182AF-41C4-437B-B7E1-0C81AA390F40}"/>
              </a:ext>
            </a:extLst>
          </p:cNvPr>
          <p:cNvSpPr>
            <a:spLocks noChangeArrowheads="1"/>
          </p:cNvSpPr>
          <p:nvPr/>
        </p:nvSpPr>
        <p:spPr bwMode="auto">
          <a:xfrm>
            <a:off x="120650" y="24828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3559" name="Rectangle 5">
            <a:extLst>
              <a:ext uri="{FF2B5EF4-FFF2-40B4-BE49-F238E27FC236}">
                <a16:creationId xmlns:a16="http://schemas.microsoft.com/office/drawing/2014/main" id="{BD2B957C-E5D7-4E5A-A195-AAE62D917362}"/>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3560" name="Footer Placeholder 1">
            <a:extLst>
              <a:ext uri="{FF2B5EF4-FFF2-40B4-BE49-F238E27FC236}">
                <a16:creationId xmlns:a16="http://schemas.microsoft.com/office/drawing/2014/main" id="{98325CFC-6D90-4BA2-9F92-97C573C8C8A3}"/>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3561" name="Rectangle 5">
            <a:extLst>
              <a:ext uri="{FF2B5EF4-FFF2-40B4-BE49-F238E27FC236}">
                <a16:creationId xmlns:a16="http://schemas.microsoft.com/office/drawing/2014/main" id="{8D19356A-BA1A-4981-88AF-EA80E4063361}"/>
              </a:ext>
            </a:extLst>
          </p:cNvPr>
          <p:cNvSpPr>
            <a:spLocks noChangeArrowheads="1"/>
          </p:cNvSpPr>
          <p:nvPr/>
        </p:nvSpPr>
        <p:spPr bwMode="auto">
          <a:xfrm>
            <a:off x="2271712" y="5737568"/>
            <a:ext cx="51339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i="1" dirty="0"/>
              <a:t>Transposed convolution s=1, p=0</a:t>
            </a:r>
          </a:p>
        </p:txBody>
      </p:sp>
      <p:sp>
        <p:nvSpPr>
          <p:cNvPr id="23562" name="Rectangle 6">
            <a:extLst>
              <a:ext uri="{FF2B5EF4-FFF2-40B4-BE49-F238E27FC236}">
                <a16:creationId xmlns:a16="http://schemas.microsoft.com/office/drawing/2014/main" id="{5B0D4B4C-5D96-4FA0-9D69-89484C820EDB}"/>
              </a:ext>
            </a:extLst>
          </p:cNvPr>
          <p:cNvSpPr>
            <a:spLocks noChangeArrowheads="1"/>
          </p:cNvSpPr>
          <p:nvPr/>
        </p:nvSpPr>
        <p:spPr bwMode="auto">
          <a:xfrm>
            <a:off x="1219200" y="5272431"/>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2">
                  <a:extLst>
                    <a:ext uri="{A12FA001-AC4F-418D-AE19-62706E023703}">
                      <ahyp:hlinkClr xmlns:ahyp="http://schemas.microsoft.com/office/drawing/2018/hyperlinkcolor" val="tx"/>
                    </a:ext>
                  </a:extLst>
                </a:hlinkClick>
              </a:rPr>
              <a:t>https://www.programmersought.com/article/20773765303/</a:t>
            </a:r>
            <a:r>
              <a:rPr lang="en-US" altLang="en-US" sz="1200" b="0" i="1" dirty="0"/>
              <a:t> </a:t>
            </a:r>
          </a:p>
        </p:txBody>
      </p:sp>
      <p:sp>
        <p:nvSpPr>
          <p:cNvPr id="23563" name="Rectangle 5">
            <a:extLst>
              <a:ext uri="{FF2B5EF4-FFF2-40B4-BE49-F238E27FC236}">
                <a16:creationId xmlns:a16="http://schemas.microsoft.com/office/drawing/2014/main" id="{D93F3BA6-78B9-45E3-B8C9-1611ACB218B1}"/>
              </a:ext>
            </a:extLst>
          </p:cNvPr>
          <p:cNvSpPr>
            <a:spLocks noChangeArrowheads="1"/>
          </p:cNvSpPr>
          <p:nvPr/>
        </p:nvSpPr>
        <p:spPr bwMode="auto">
          <a:xfrm>
            <a:off x="407988" y="1519238"/>
            <a:ext cx="83121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Ø"/>
            </a:pPr>
            <a:r>
              <a:rPr lang="vi-VN" altLang="en-US" sz="1600" b="0"/>
              <a:t>Ta thấy phép tính convolution với input 4*4 , kernel size 3*3 , s = 1, p = 0 thì output kích thước 2*2. Ngược lại phép tính transposed convolution : input là 2*2 , kernel size là 3*3 , s = 1, p = 0 thì output sẽ có kích thước 4*4.</a:t>
            </a:r>
            <a:endParaRPr lang="en-US" altLang="en-US" sz="1600" b="0"/>
          </a:p>
        </p:txBody>
      </p:sp>
      <p:pic>
        <p:nvPicPr>
          <p:cNvPr id="23564" name="Picture 23" descr="Diagram, shape&#10;&#10;Description automatically generated with medium confidence">
            <a:extLst>
              <a:ext uri="{FF2B5EF4-FFF2-40B4-BE49-F238E27FC236}">
                <a16:creationId xmlns:a16="http://schemas.microsoft.com/office/drawing/2014/main" id="{B0E6C4D2-982C-4F12-805C-0FCC031C1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453031"/>
            <a:ext cx="87090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5B608F2-C46C-445A-ADB1-309E7972A281}"/>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 name="Footer Placeholder 1">
            <a:extLst>
              <a:ext uri="{FF2B5EF4-FFF2-40B4-BE49-F238E27FC236}">
                <a16:creationId xmlns:a16="http://schemas.microsoft.com/office/drawing/2014/main" id="{27EC87CA-9C54-45B2-9D43-BBD14FF636B8}"/>
              </a:ext>
            </a:extLst>
          </p:cNvPr>
          <p:cNvSpPr>
            <a:spLocks noGrp="1"/>
          </p:cNvSpPr>
          <p:nvPr>
            <p:ph type="ftr" sz="quarter" idx="11"/>
          </p:nvPr>
        </p:nvSpPr>
        <p:spPr/>
        <p:txBody>
          <a:bodyPr/>
          <a:lstStyle/>
          <a:p>
            <a:pPr>
              <a:defRPr/>
            </a:pPr>
            <a:r>
              <a:rPr lang="en-US"/>
              <a:t>DCGAN: Generate Images with Deep Convolutional GAN</a:t>
            </a:r>
          </a:p>
        </p:txBody>
      </p:sp>
      <p:sp>
        <p:nvSpPr>
          <p:cNvPr id="24580" name="Slide Number Placeholder 2">
            <a:extLst>
              <a:ext uri="{FF2B5EF4-FFF2-40B4-BE49-F238E27FC236}">
                <a16:creationId xmlns:a16="http://schemas.microsoft.com/office/drawing/2014/main" id="{E9A85999-FC3B-4D12-AA48-535104264FA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1B146183-87DE-4920-905A-1F774F50500E}" type="slidenum">
              <a:rPr lang="en-US" altLang="en-US" sz="1200" smtClean="0">
                <a:solidFill>
                  <a:srgbClr val="000000"/>
                </a:solidFill>
              </a:rPr>
              <a:pPr>
                <a:spcBef>
                  <a:spcPct val="0"/>
                </a:spcBef>
                <a:buClrTx/>
                <a:buFontTx/>
                <a:buNone/>
              </a:pPr>
              <a:t>17</a:t>
            </a:fld>
            <a:endParaRPr lang="en-US" altLang="en-US" sz="1200">
              <a:solidFill>
                <a:srgbClr val="000000"/>
              </a:solidFill>
            </a:endParaRPr>
          </a:p>
        </p:txBody>
      </p:sp>
      <p:sp>
        <p:nvSpPr>
          <p:cNvPr id="24581" name="Rectangle 5">
            <a:extLst>
              <a:ext uri="{FF2B5EF4-FFF2-40B4-BE49-F238E27FC236}">
                <a16:creationId xmlns:a16="http://schemas.microsoft.com/office/drawing/2014/main" id="{4487264E-1DA6-4AF8-A2C4-37C3191AD4F6}"/>
              </a:ext>
            </a:extLst>
          </p:cNvPr>
          <p:cNvSpPr>
            <a:spLocks noChangeArrowheads="1"/>
          </p:cNvSpPr>
          <p:nvPr/>
        </p:nvSpPr>
        <p:spPr bwMode="auto">
          <a:xfrm>
            <a:off x="152400" y="107315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v"/>
            </a:pPr>
            <a:r>
              <a:rPr lang="en-US" altLang="en-US" sz="2000" b="0"/>
              <a:t>Kiểu 2</a:t>
            </a:r>
          </a:p>
          <a:p>
            <a:pPr lvl="1" eaLnBrk="1" hangingPunct="1"/>
            <a:endParaRPr lang="en-US" altLang="en-US" sz="2000" b="0"/>
          </a:p>
        </p:txBody>
      </p:sp>
      <p:sp>
        <p:nvSpPr>
          <p:cNvPr id="24582" name="Rectangle 5">
            <a:extLst>
              <a:ext uri="{FF2B5EF4-FFF2-40B4-BE49-F238E27FC236}">
                <a16:creationId xmlns:a16="http://schemas.microsoft.com/office/drawing/2014/main" id="{520A12AB-C7D3-45E2-85E0-6ACE207118D3}"/>
              </a:ext>
            </a:extLst>
          </p:cNvPr>
          <p:cNvSpPr>
            <a:spLocks noChangeArrowheads="1"/>
          </p:cNvSpPr>
          <p:nvPr/>
        </p:nvSpPr>
        <p:spPr bwMode="auto">
          <a:xfrm>
            <a:off x="120650" y="2482850"/>
            <a:ext cx="8610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4583" name="Rectangle 5">
            <a:extLst>
              <a:ext uri="{FF2B5EF4-FFF2-40B4-BE49-F238E27FC236}">
                <a16:creationId xmlns:a16="http://schemas.microsoft.com/office/drawing/2014/main" id="{4819F5C8-D054-4FA8-9E92-86DBDC0AA688}"/>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4584" name="Footer Placeholder 1">
            <a:extLst>
              <a:ext uri="{FF2B5EF4-FFF2-40B4-BE49-F238E27FC236}">
                <a16:creationId xmlns:a16="http://schemas.microsoft.com/office/drawing/2014/main" id="{280F50DF-DDDC-42CD-BB3D-8C2E840B5D33}"/>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4585" name="Rectangle 5">
            <a:extLst>
              <a:ext uri="{FF2B5EF4-FFF2-40B4-BE49-F238E27FC236}">
                <a16:creationId xmlns:a16="http://schemas.microsoft.com/office/drawing/2014/main" id="{74BB8182-0345-422B-8388-306E9921D22B}"/>
              </a:ext>
            </a:extLst>
          </p:cNvPr>
          <p:cNvSpPr>
            <a:spLocks noChangeArrowheads="1"/>
          </p:cNvSpPr>
          <p:nvPr/>
        </p:nvSpPr>
        <p:spPr bwMode="auto">
          <a:xfrm>
            <a:off x="2538412" y="5859463"/>
            <a:ext cx="51339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i="1" dirty="0"/>
              <a:t>Transposed convolution s=2, p=1</a:t>
            </a:r>
          </a:p>
        </p:txBody>
      </p:sp>
      <p:sp>
        <p:nvSpPr>
          <p:cNvPr id="24586" name="Rectangle 6">
            <a:extLst>
              <a:ext uri="{FF2B5EF4-FFF2-40B4-BE49-F238E27FC236}">
                <a16:creationId xmlns:a16="http://schemas.microsoft.com/office/drawing/2014/main" id="{65900A28-BF06-4232-8D6A-722E3573D9D4}"/>
              </a:ext>
            </a:extLst>
          </p:cNvPr>
          <p:cNvSpPr>
            <a:spLocks noChangeArrowheads="1"/>
          </p:cNvSpPr>
          <p:nvPr/>
        </p:nvSpPr>
        <p:spPr bwMode="auto">
          <a:xfrm>
            <a:off x="1485900" y="5407586"/>
            <a:ext cx="693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2">
                  <a:extLst>
                    <a:ext uri="{A12FA001-AC4F-418D-AE19-62706E023703}">
                      <ahyp:hlinkClr xmlns:ahyp="http://schemas.microsoft.com/office/drawing/2018/hyperlinkcolor" val="tx"/>
                    </a:ext>
                  </a:extLst>
                </a:hlinkClick>
              </a:rPr>
              <a:t>https://www.programmersought.com/article/20773765303/</a:t>
            </a:r>
            <a:r>
              <a:rPr lang="en-US" altLang="en-US" sz="1200" b="0" i="1" dirty="0"/>
              <a:t> </a:t>
            </a:r>
          </a:p>
        </p:txBody>
      </p:sp>
      <p:sp>
        <p:nvSpPr>
          <p:cNvPr id="24587" name="Rectangle 5">
            <a:extLst>
              <a:ext uri="{FF2B5EF4-FFF2-40B4-BE49-F238E27FC236}">
                <a16:creationId xmlns:a16="http://schemas.microsoft.com/office/drawing/2014/main" id="{63DF6C53-05FC-4333-99A8-436C0823B1D5}"/>
              </a:ext>
            </a:extLst>
          </p:cNvPr>
          <p:cNvSpPr>
            <a:spLocks noChangeArrowheads="1"/>
          </p:cNvSpPr>
          <p:nvPr/>
        </p:nvSpPr>
        <p:spPr bwMode="auto">
          <a:xfrm>
            <a:off x="423863" y="1520825"/>
            <a:ext cx="84343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Ø"/>
            </a:pPr>
            <a:r>
              <a:rPr lang="vi-VN" altLang="en-US" sz="1600" b="0" dirty="0"/>
              <a:t>z = s – 1 = 1 hàng / cột chèn vào giữa, p’ = k – p – 1 = 1 padding input. Màu xanh dương là input, xanh lá cây đậm là output. </a:t>
            </a:r>
            <a:r>
              <a:rPr lang="en-US" sz="1600" b="0"/>
              <a:t>Nếu check lại thì phép tính convolution với input 5*5, kernel size 3*3, s = 2, p = 1 sẽ được output kích thước 3*3. </a:t>
            </a:r>
            <a:endParaRPr lang="en-US" altLang="en-US" sz="1600" b="0" dirty="0"/>
          </a:p>
        </p:txBody>
      </p:sp>
      <p:pic>
        <p:nvPicPr>
          <p:cNvPr id="24588" name="Picture 7" descr="Shape&#10;&#10;Description automatically generated with medium confidence">
            <a:extLst>
              <a:ext uri="{FF2B5EF4-FFF2-40B4-BE49-F238E27FC236}">
                <a16:creationId xmlns:a16="http://schemas.microsoft.com/office/drawing/2014/main" id="{4885A107-8D34-4C9D-A221-5504063EC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2755339"/>
            <a:ext cx="8586787"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F7C87D1-38FE-4E9D-BC7D-1828E66D2519}"/>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5603" name="Rectangle 4">
            <a:extLst>
              <a:ext uri="{FF2B5EF4-FFF2-40B4-BE49-F238E27FC236}">
                <a16:creationId xmlns:a16="http://schemas.microsoft.com/office/drawing/2014/main" id="{DA71EBD2-1ED5-4900-A07D-5F8CD982252E}"/>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Cấu trúc mạng</a:t>
            </a:r>
          </a:p>
        </p:txBody>
      </p:sp>
      <p:sp>
        <p:nvSpPr>
          <p:cNvPr id="25604" name="Rectangle 6">
            <a:extLst>
              <a:ext uri="{FF2B5EF4-FFF2-40B4-BE49-F238E27FC236}">
                <a16:creationId xmlns:a16="http://schemas.microsoft.com/office/drawing/2014/main" id="{B128D609-BC77-4DDF-9F94-975968E00FA8}"/>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5278DA2B-B5D4-4EF6-91AB-B3DB28E93ADD}"/>
              </a:ext>
            </a:extLst>
          </p:cNvPr>
          <p:cNvSpPr>
            <a:spLocks noGrp="1"/>
          </p:cNvSpPr>
          <p:nvPr>
            <p:ph type="ftr" sz="quarter" idx="11"/>
          </p:nvPr>
        </p:nvSpPr>
        <p:spPr/>
        <p:txBody>
          <a:bodyPr/>
          <a:lstStyle/>
          <a:p>
            <a:pPr>
              <a:defRPr/>
            </a:pPr>
            <a:r>
              <a:rPr lang="en-US"/>
              <a:t>DCGAN: Generate Images with Deep Convolutional GAN</a:t>
            </a:r>
          </a:p>
        </p:txBody>
      </p:sp>
      <p:sp>
        <p:nvSpPr>
          <p:cNvPr id="25606" name="Slide Number Placeholder 2">
            <a:extLst>
              <a:ext uri="{FF2B5EF4-FFF2-40B4-BE49-F238E27FC236}">
                <a16:creationId xmlns:a16="http://schemas.microsoft.com/office/drawing/2014/main" id="{7785A3C4-CCDA-485C-83E0-71E544EFF2D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6E00E54C-316E-4A80-AD01-C98D153DAD28}" type="slidenum">
              <a:rPr lang="en-US" altLang="en-US" sz="1200" smtClean="0">
                <a:solidFill>
                  <a:srgbClr val="000000"/>
                </a:solidFill>
              </a:rPr>
              <a:pPr>
                <a:spcBef>
                  <a:spcPct val="0"/>
                </a:spcBef>
                <a:buClrTx/>
                <a:buFontTx/>
                <a:buNone/>
              </a:pPr>
              <a:t>18</a:t>
            </a:fld>
            <a:endParaRPr lang="en-US" altLang="en-US" sz="1200">
              <a:solidFill>
                <a:srgbClr val="000000"/>
              </a:solidFill>
            </a:endParaRPr>
          </a:p>
        </p:txBody>
      </p:sp>
      <p:sp>
        <p:nvSpPr>
          <p:cNvPr id="25607" name="Rectangle 5">
            <a:extLst>
              <a:ext uri="{FF2B5EF4-FFF2-40B4-BE49-F238E27FC236}">
                <a16:creationId xmlns:a16="http://schemas.microsoft.com/office/drawing/2014/main" id="{538F26A4-51AC-4730-BFBF-24EC1FE46FCE}"/>
              </a:ext>
            </a:extLst>
          </p:cNvPr>
          <p:cNvSpPr>
            <a:spLocks noChangeArrowheads="1"/>
          </p:cNvSpPr>
          <p:nvPr/>
        </p:nvSpPr>
        <p:spPr bwMode="auto">
          <a:xfrm>
            <a:off x="152400" y="1490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Discriminator</a:t>
            </a:r>
          </a:p>
        </p:txBody>
      </p:sp>
      <p:sp>
        <p:nvSpPr>
          <p:cNvPr id="25608" name="Rectangle 5">
            <a:extLst>
              <a:ext uri="{FF2B5EF4-FFF2-40B4-BE49-F238E27FC236}">
                <a16:creationId xmlns:a16="http://schemas.microsoft.com/office/drawing/2014/main" id="{07D06A65-0E23-46F8-8A14-856CC27390AD}"/>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5609" name="Footer Placeholder 1">
            <a:extLst>
              <a:ext uri="{FF2B5EF4-FFF2-40B4-BE49-F238E27FC236}">
                <a16:creationId xmlns:a16="http://schemas.microsoft.com/office/drawing/2014/main" id="{6169E019-96AB-47A3-831C-933A7F164D6C}"/>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5611" name="Rectangle 5">
            <a:extLst>
              <a:ext uri="{FF2B5EF4-FFF2-40B4-BE49-F238E27FC236}">
                <a16:creationId xmlns:a16="http://schemas.microsoft.com/office/drawing/2014/main" id="{EFB82FBF-FC5C-48AC-A0E1-470D33B1F4DC}"/>
              </a:ext>
            </a:extLst>
          </p:cNvPr>
          <p:cNvSpPr>
            <a:spLocks noChangeArrowheads="1"/>
          </p:cNvSpPr>
          <p:nvPr/>
        </p:nvSpPr>
        <p:spPr bwMode="auto">
          <a:xfrm>
            <a:off x="406400" y="1989138"/>
            <a:ext cx="825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vi-VN" altLang="en-US" sz="1600" b="0" dirty="0"/>
              <a:t>Mạng Discriminator nhằm mục đích phân biệt ảnh thật từ dataset và ảnh fake do Generator sinh ra, input là ảnh kích thước (32 * 32 *3), output là ảnh thật hay fake (binary classification)</a:t>
            </a:r>
            <a:r>
              <a:rPr lang="en-US" altLang="en-US" sz="1600" b="0" dirty="0"/>
              <a:t>.</a:t>
            </a:r>
          </a:p>
        </p:txBody>
      </p:sp>
      <p:pic>
        <p:nvPicPr>
          <p:cNvPr id="4" name="Picture 3" descr="Diagram&#10;&#10;Description automatically generated">
            <a:extLst>
              <a:ext uri="{FF2B5EF4-FFF2-40B4-BE49-F238E27FC236}">
                <a16:creationId xmlns:a16="http://schemas.microsoft.com/office/drawing/2014/main" id="{BA806FA0-22DE-1545-9B7B-3BECEB171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16" y="2863419"/>
            <a:ext cx="8894618" cy="3350488"/>
          </a:xfrm>
          <a:prstGeom prst="rect">
            <a:avLst/>
          </a:prstGeom>
        </p:spPr>
      </p:pic>
      <p:sp>
        <p:nvSpPr>
          <p:cNvPr id="15" name="Rectangle 5">
            <a:extLst>
              <a:ext uri="{FF2B5EF4-FFF2-40B4-BE49-F238E27FC236}">
                <a16:creationId xmlns:a16="http://schemas.microsoft.com/office/drawing/2014/main" id="{991A434B-32DF-AE40-ADE6-11565A01BB5D}"/>
              </a:ext>
            </a:extLst>
          </p:cNvPr>
          <p:cNvSpPr>
            <a:spLocks noChangeArrowheads="1"/>
          </p:cNvSpPr>
          <p:nvPr/>
        </p:nvSpPr>
        <p:spPr bwMode="auto">
          <a:xfrm>
            <a:off x="2339181" y="6124280"/>
            <a:ext cx="522763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i="1" dirty="0" err="1"/>
              <a:t>Mô</a:t>
            </a:r>
            <a:r>
              <a:rPr lang="en-US" altLang="en-US" sz="1600" b="0" i="1" dirty="0"/>
              <a:t> </a:t>
            </a:r>
            <a:r>
              <a:rPr lang="en-US" altLang="en-US" sz="1600" b="0" i="1" dirty="0" err="1"/>
              <a:t>hình</a:t>
            </a:r>
            <a:r>
              <a:rPr lang="en-US" altLang="en-US" sz="1600" b="0" i="1" dirty="0"/>
              <a:t> discriminator </a:t>
            </a:r>
            <a:r>
              <a:rPr lang="en-US" altLang="en-US" sz="1600" b="0" i="1" dirty="0" err="1"/>
              <a:t>của</a:t>
            </a:r>
            <a:r>
              <a:rPr lang="en-US" altLang="en-US" sz="1600" b="0" i="1" dirty="0"/>
              <a:t> DCGAN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87101B3-BAED-4BC0-84DD-59EF6A134819}"/>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6627" name="Rectangle 4">
            <a:extLst>
              <a:ext uri="{FF2B5EF4-FFF2-40B4-BE49-F238E27FC236}">
                <a16:creationId xmlns:a16="http://schemas.microsoft.com/office/drawing/2014/main" id="{1C8E54C0-4464-4C03-A274-8C16BDA1BD9A}"/>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400" b="0"/>
              <a:t>Loss function</a:t>
            </a:r>
          </a:p>
        </p:txBody>
      </p:sp>
      <p:sp>
        <p:nvSpPr>
          <p:cNvPr id="26628" name="Rectangle 6">
            <a:extLst>
              <a:ext uri="{FF2B5EF4-FFF2-40B4-BE49-F238E27FC236}">
                <a16:creationId xmlns:a16="http://schemas.microsoft.com/office/drawing/2014/main" id="{167629AF-D5A4-42FD-B91C-7B96FDBEE1A6}"/>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03C2FC51-B694-49EC-A332-6A95CAB78291}"/>
              </a:ext>
            </a:extLst>
          </p:cNvPr>
          <p:cNvSpPr>
            <a:spLocks noGrp="1"/>
          </p:cNvSpPr>
          <p:nvPr>
            <p:ph type="ftr" sz="quarter" idx="11"/>
          </p:nvPr>
        </p:nvSpPr>
        <p:spPr/>
        <p:txBody>
          <a:bodyPr/>
          <a:lstStyle/>
          <a:p>
            <a:pPr>
              <a:defRPr/>
            </a:pPr>
            <a:r>
              <a:rPr lang="en-US"/>
              <a:t>DCGAN: Generate Images with Deep Convolutional GAN</a:t>
            </a:r>
          </a:p>
        </p:txBody>
      </p:sp>
      <p:sp>
        <p:nvSpPr>
          <p:cNvPr id="26630" name="Slide Number Placeholder 2">
            <a:extLst>
              <a:ext uri="{FF2B5EF4-FFF2-40B4-BE49-F238E27FC236}">
                <a16:creationId xmlns:a16="http://schemas.microsoft.com/office/drawing/2014/main" id="{291EBF84-8B6A-4279-AA2B-0DB4237A569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CAAF845B-88E5-4524-B5FF-2879C02393C6}" type="slidenum">
              <a:rPr lang="en-US" altLang="en-US" sz="1200" smtClean="0">
                <a:solidFill>
                  <a:srgbClr val="000000"/>
                </a:solidFill>
              </a:rPr>
              <a:pPr>
                <a:spcBef>
                  <a:spcPct val="0"/>
                </a:spcBef>
                <a:buClrTx/>
                <a:buFontTx/>
                <a:buNone/>
              </a:pPr>
              <a:t>19</a:t>
            </a:fld>
            <a:endParaRPr lang="en-US" altLang="en-US" sz="1200">
              <a:solidFill>
                <a:srgbClr val="000000"/>
              </a:solidFill>
            </a:endParaRPr>
          </a:p>
        </p:txBody>
      </p:sp>
      <p:sp>
        <p:nvSpPr>
          <p:cNvPr id="26631" name="Rectangle 5">
            <a:extLst>
              <a:ext uri="{FF2B5EF4-FFF2-40B4-BE49-F238E27FC236}">
                <a16:creationId xmlns:a16="http://schemas.microsoft.com/office/drawing/2014/main" id="{A88A90E3-8ABA-45B7-B85D-7F58C7B22648}"/>
              </a:ext>
            </a:extLst>
          </p:cNvPr>
          <p:cNvSpPr>
            <a:spLocks noChangeArrowheads="1"/>
          </p:cNvSpPr>
          <p:nvPr/>
        </p:nvSpPr>
        <p:spPr bwMode="auto">
          <a:xfrm>
            <a:off x="152400" y="1500187"/>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600" b="0" dirty="0" err="1"/>
              <a:t>Kí</a:t>
            </a:r>
            <a:r>
              <a:rPr lang="en-US" altLang="en-US" sz="1600" b="0" dirty="0"/>
              <a:t> </a:t>
            </a:r>
            <a:r>
              <a:rPr lang="en-US" altLang="en-US" sz="1600" b="0" dirty="0" err="1"/>
              <a:t>hiệu</a:t>
            </a:r>
            <a:r>
              <a:rPr lang="en-US" altLang="en-US" sz="1600" b="0" dirty="0"/>
              <a:t> z </a:t>
            </a:r>
            <a:r>
              <a:rPr lang="en-US" altLang="en-US" sz="1600" b="0" dirty="0" err="1"/>
              <a:t>là</a:t>
            </a:r>
            <a:r>
              <a:rPr lang="en-US" altLang="en-US" sz="1600" b="0" dirty="0"/>
              <a:t> noise </a:t>
            </a:r>
            <a:r>
              <a:rPr lang="en-US" altLang="en-US" sz="1600" b="0" dirty="0" err="1"/>
              <a:t>đầu</a:t>
            </a:r>
            <a:r>
              <a:rPr lang="en-US" altLang="en-US" sz="1600" b="0" dirty="0"/>
              <a:t> </a:t>
            </a:r>
            <a:r>
              <a:rPr lang="en-US" altLang="en-US" sz="1600" b="0" dirty="0" err="1"/>
              <a:t>vào</a:t>
            </a:r>
            <a:r>
              <a:rPr lang="en-US" altLang="en-US" sz="1600" b="0" dirty="0"/>
              <a:t> </a:t>
            </a:r>
            <a:r>
              <a:rPr lang="en-US" altLang="en-US" sz="1600" b="0" dirty="0" err="1"/>
              <a:t>của</a:t>
            </a:r>
            <a:r>
              <a:rPr lang="en-US" altLang="en-US" sz="1600" b="0" dirty="0"/>
              <a:t> generator, x </a:t>
            </a:r>
            <a:r>
              <a:rPr lang="en-US" altLang="en-US" sz="1600" b="0" dirty="0" err="1"/>
              <a:t>là</a:t>
            </a:r>
            <a:r>
              <a:rPr lang="en-US" altLang="en-US" sz="1600" b="0" dirty="0"/>
              <a:t> </a:t>
            </a:r>
            <a:r>
              <a:rPr lang="en-US" altLang="en-US" sz="1600" b="0" dirty="0" err="1"/>
              <a:t>dữ</a:t>
            </a:r>
            <a:r>
              <a:rPr lang="en-US" altLang="en-US" sz="1600" b="0" dirty="0"/>
              <a:t> </a:t>
            </a:r>
            <a:r>
              <a:rPr lang="en-US" altLang="en-US" sz="1600" b="0" dirty="0" err="1"/>
              <a:t>liệu</a:t>
            </a:r>
            <a:r>
              <a:rPr lang="en-US" altLang="en-US" sz="1600" b="0" dirty="0"/>
              <a:t> </a:t>
            </a:r>
            <a:r>
              <a:rPr lang="en-US" altLang="en-US" sz="1600" b="0" dirty="0" err="1"/>
              <a:t>thật</a:t>
            </a:r>
            <a:r>
              <a:rPr lang="en-US" altLang="en-US" sz="1600" b="0" dirty="0"/>
              <a:t> </a:t>
            </a:r>
            <a:r>
              <a:rPr lang="en-US" altLang="en-US" sz="1600" b="0" dirty="0" err="1"/>
              <a:t>từ</a:t>
            </a:r>
            <a:r>
              <a:rPr lang="en-US" altLang="en-US" sz="1600" b="0" dirty="0"/>
              <a:t> </a:t>
            </a:r>
            <a:r>
              <a:rPr lang="en-US" altLang="en-US" sz="1600" b="0" dirty="0" err="1"/>
              <a:t>bộ</a:t>
            </a:r>
            <a:r>
              <a:rPr lang="en-US" altLang="en-US" sz="1600" b="0" dirty="0"/>
              <a:t> dataset.</a:t>
            </a:r>
          </a:p>
          <a:p>
            <a:pPr lvl="1" eaLnBrk="1" hangingPunct="1"/>
            <a:r>
              <a:rPr lang="vi-VN" altLang="en-US" sz="1600" b="0" dirty="0"/>
              <a:t>Kí hiệu mạng Generator là G, mạng Discriminator là D. </a:t>
            </a:r>
            <a:r>
              <a:rPr lang="vi-VN" altLang="en-US" sz="1600" dirty="0"/>
              <a:t>G(z)</a:t>
            </a:r>
            <a:r>
              <a:rPr lang="vi-VN" altLang="en-US" sz="1600" b="0" dirty="0"/>
              <a:t> là ảnh được sinh ta từ Generator. </a:t>
            </a:r>
            <a:r>
              <a:rPr lang="vi-VN" altLang="en-US" sz="1600" dirty="0"/>
              <a:t>D(x)</a:t>
            </a:r>
            <a:r>
              <a:rPr lang="vi-VN" altLang="en-US" sz="1600" b="0" dirty="0"/>
              <a:t> là giá trị dự đoán của Discriminator xem ảnh x là thật hay không, </a:t>
            </a:r>
            <a:r>
              <a:rPr lang="vi-VN" altLang="en-US" sz="1600" dirty="0"/>
              <a:t>D(G(z)) </a:t>
            </a:r>
            <a:r>
              <a:rPr lang="vi-VN" altLang="en-US" sz="1600" b="0" dirty="0"/>
              <a:t>là giá trị dự đoán xem ảnh sinh ra từ Generator là ảnh thật hay không</a:t>
            </a:r>
            <a:r>
              <a:rPr lang="en-US" altLang="en-US" sz="1600" b="0" dirty="0"/>
              <a:t>.</a:t>
            </a:r>
          </a:p>
          <a:p>
            <a:pPr lvl="1" eaLnBrk="1" hangingPunct="1"/>
            <a:r>
              <a:rPr lang="en-US" altLang="en-US" sz="1600" b="0" dirty="0" err="1"/>
              <a:t>Vì</a:t>
            </a:r>
            <a:r>
              <a:rPr lang="en-US" altLang="en-US" sz="1600" b="0" dirty="0"/>
              <a:t> ta </a:t>
            </a:r>
            <a:r>
              <a:rPr lang="en-US" altLang="en-US" sz="1600" b="0" dirty="0" err="1"/>
              <a:t>có</a:t>
            </a:r>
            <a:r>
              <a:rPr lang="en-US" altLang="en-US" sz="1600" b="0" dirty="0"/>
              <a:t> 2 </a:t>
            </a:r>
            <a:r>
              <a:rPr lang="en-US" altLang="en-US" sz="1600" b="0" dirty="0" err="1"/>
              <a:t>mạng</a:t>
            </a:r>
            <a:r>
              <a:rPr lang="en-US" altLang="en-US" sz="1600" b="0" dirty="0"/>
              <a:t> Generator </a:t>
            </a:r>
            <a:r>
              <a:rPr lang="en-US" altLang="en-US" sz="1600" b="0" dirty="0" err="1"/>
              <a:t>và</a:t>
            </a:r>
            <a:r>
              <a:rPr lang="en-US" altLang="en-US" sz="1600" b="0" dirty="0"/>
              <a:t> Discriminator </a:t>
            </a:r>
            <a:r>
              <a:rPr lang="en-US" altLang="en-US" sz="1600" b="0" dirty="0" err="1"/>
              <a:t>với</a:t>
            </a:r>
            <a:r>
              <a:rPr lang="en-US" altLang="en-US" sz="1600" b="0" dirty="0"/>
              <a:t> </a:t>
            </a:r>
            <a:r>
              <a:rPr lang="en-US" altLang="en-US" sz="1600" b="0" dirty="0" err="1"/>
              <a:t>mục</a:t>
            </a:r>
            <a:r>
              <a:rPr lang="en-US" altLang="en-US" sz="1600" b="0" dirty="0"/>
              <a:t> </a:t>
            </a:r>
            <a:r>
              <a:rPr lang="en-US" altLang="en-US" sz="1600" b="0" dirty="0" err="1"/>
              <a:t>tiêu</a:t>
            </a:r>
            <a:r>
              <a:rPr lang="en-US" altLang="en-US" sz="1600" b="0" dirty="0"/>
              <a:t> </a:t>
            </a:r>
            <a:r>
              <a:rPr lang="en-US" altLang="en-US" sz="1600" b="0" dirty="0" err="1"/>
              <a:t>khác</a:t>
            </a:r>
            <a:r>
              <a:rPr lang="en-US" altLang="en-US" sz="1600" b="0" dirty="0"/>
              <a:t> </a:t>
            </a:r>
            <a:r>
              <a:rPr lang="en-US" altLang="en-US" sz="1600" b="0" dirty="0" err="1"/>
              <a:t>nhau</a:t>
            </a:r>
            <a:r>
              <a:rPr lang="en-US" altLang="en-US" sz="1600" b="0" dirty="0"/>
              <a:t>, </a:t>
            </a:r>
            <a:r>
              <a:rPr lang="en-US" altLang="en-US" sz="1600" b="0" dirty="0" err="1"/>
              <a:t>nên</a:t>
            </a:r>
            <a:r>
              <a:rPr lang="en-US" altLang="en-US" sz="1600" b="0" dirty="0"/>
              <a:t> </a:t>
            </a:r>
            <a:r>
              <a:rPr lang="en-US" altLang="en-US" sz="1600" b="0" dirty="0" err="1"/>
              <a:t>cần</a:t>
            </a:r>
            <a:r>
              <a:rPr lang="en-US" altLang="en-US" sz="1600" b="0" dirty="0"/>
              <a:t> </a:t>
            </a:r>
            <a:r>
              <a:rPr lang="en-US" altLang="en-US" sz="1600" b="0" dirty="0" err="1"/>
              <a:t>thiết</a:t>
            </a:r>
            <a:r>
              <a:rPr lang="en-US" altLang="en-US" sz="1600" b="0" dirty="0"/>
              <a:t> </a:t>
            </a:r>
            <a:r>
              <a:rPr lang="en-US" altLang="en-US" sz="1600" b="0" dirty="0" err="1"/>
              <a:t>kế</a:t>
            </a:r>
            <a:r>
              <a:rPr lang="en-US" altLang="en-US" sz="1600" b="0" dirty="0"/>
              <a:t> 2 loss function </a:t>
            </a:r>
            <a:r>
              <a:rPr lang="en-US" altLang="en-US" sz="1600" b="0" dirty="0" err="1"/>
              <a:t>cho</a:t>
            </a:r>
            <a:r>
              <a:rPr lang="en-US" altLang="en-US" sz="1600" b="0" dirty="0"/>
              <a:t> </a:t>
            </a:r>
            <a:r>
              <a:rPr lang="en-US" altLang="en-US" sz="1600" b="0" dirty="0" err="1"/>
              <a:t>mỗi</a:t>
            </a:r>
            <a:r>
              <a:rPr lang="en-US" altLang="en-US" sz="1600" b="0" dirty="0"/>
              <a:t> </a:t>
            </a:r>
            <a:r>
              <a:rPr lang="en-US" altLang="en-US" sz="1600" b="0" dirty="0" err="1"/>
              <a:t>mạng</a:t>
            </a:r>
            <a:r>
              <a:rPr lang="en-US" altLang="en-US" sz="1600" b="0" dirty="0"/>
              <a:t>.</a:t>
            </a:r>
          </a:p>
          <a:p>
            <a:pPr lvl="1" eaLnBrk="1" hangingPunct="1"/>
            <a:r>
              <a:rPr lang="en-US" altLang="en-US" sz="1600" dirty="0"/>
              <a:t>Discriminator</a:t>
            </a:r>
            <a:r>
              <a:rPr lang="en-US" altLang="en-US" sz="1600" b="0" dirty="0"/>
              <a:t> </a:t>
            </a:r>
            <a:r>
              <a:rPr lang="en-US" altLang="en-US" sz="1600" b="0" dirty="0" err="1"/>
              <a:t>thì</a:t>
            </a:r>
            <a:r>
              <a:rPr lang="en-US" altLang="en-US" sz="1600" b="0" dirty="0"/>
              <a:t> </a:t>
            </a:r>
            <a:r>
              <a:rPr lang="en-US" altLang="en-US" sz="1600" b="0" dirty="0" err="1"/>
              <a:t>cố</a:t>
            </a:r>
            <a:r>
              <a:rPr lang="en-US" altLang="en-US" sz="1600" b="0" dirty="0"/>
              <a:t> </a:t>
            </a:r>
            <a:r>
              <a:rPr lang="en-US" altLang="en-US" sz="1600" b="0" dirty="0" err="1"/>
              <a:t>gắng</a:t>
            </a:r>
            <a:r>
              <a:rPr lang="en-US" altLang="en-US" sz="1600" b="0" dirty="0"/>
              <a:t> </a:t>
            </a:r>
            <a:r>
              <a:rPr lang="en-US" altLang="en-US" sz="1600" b="0" dirty="0" err="1"/>
              <a:t>phân</a:t>
            </a:r>
            <a:r>
              <a:rPr lang="en-US" altLang="en-US" sz="1600" b="0" dirty="0"/>
              <a:t> </a:t>
            </a:r>
            <a:r>
              <a:rPr lang="en-US" altLang="en-US" sz="1600" b="0" dirty="0" err="1"/>
              <a:t>biệt</a:t>
            </a:r>
            <a:r>
              <a:rPr lang="en-US" altLang="en-US" sz="1600" b="0" dirty="0"/>
              <a:t> </a:t>
            </a:r>
            <a:r>
              <a:rPr lang="en-US" altLang="en-US" sz="1600" b="0" dirty="0" err="1"/>
              <a:t>đâu</a:t>
            </a:r>
            <a:r>
              <a:rPr lang="en-US" altLang="en-US" sz="1600" b="0" dirty="0"/>
              <a:t> </a:t>
            </a:r>
            <a:r>
              <a:rPr lang="en-US" altLang="en-US" sz="1600" b="0" dirty="0" err="1"/>
              <a:t>là</a:t>
            </a:r>
            <a:r>
              <a:rPr lang="en-US" altLang="en-US" sz="1600" b="0" dirty="0"/>
              <a:t> </a:t>
            </a:r>
            <a:r>
              <a:rPr lang="en-US" altLang="en-US" sz="1600" b="0" dirty="0" err="1"/>
              <a:t>ảnh</a:t>
            </a:r>
            <a:r>
              <a:rPr lang="en-US" altLang="en-US" sz="1600" b="0" dirty="0"/>
              <a:t> </a:t>
            </a:r>
            <a:r>
              <a:rPr lang="en-US" altLang="en-US" sz="1600" b="0" dirty="0" err="1"/>
              <a:t>thật</a:t>
            </a:r>
            <a:r>
              <a:rPr lang="en-US" altLang="en-US" sz="1600" b="0" dirty="0"/>
              <a:t> </a:t>
            </a:r>
            <a:r>
              <a:rPr lang="en-US" altLang="en-US" sz="1600" b="0" dirty="0" err="1"/>
              <a:t>và</a:t>
            </a:r>
            <a:r>
              <a:rPr lang="en-US" altLang="en-US" sz="1600" b="0" dirty="0"/>
              <a:t> </a:t>
            </a:r>
            <a:r>
              <a:rPr lang="en-US" altLang="en-US" sz="1600" b="0" dirty="0" err="1"/>
              <a:t>đâu</a:t>
            </a:r>
            <a:r>
              <a:rPr lang="en-US" altLang="en-US" sz="1600" b="0" dirty="0"/>
              <a:t> </a:t>
            </a:r>
            <a:r>
              <a:rPr lang="en-US" altLang="en-US" sz="1600" b="0" dirty="0" err="1"/>
              <a:t>là</a:t>
            </a:r>
            <a:r>
              <a:rPr lang="en-US" altLang="en-US" sz="1600" b="0" dirty="0"/>
              <a:t> </a:t>
            </a:r>
            <a:r>
              <a:rPr lang="en-US" altLang="en-US" sz="1600" b="0" dirty="0" err="1"/>
              <a:t>ảnh</a:t>
            </a:r>
            <a:r>
              <a:rPr lang="en-US" altLang="en-US" sz="1600" b="0" dirty="0"/>
              <a:t> </a:t>
            </a:r>
            <a:r>
              <a:rPr lang="en-US" altLang="en-US" sz="1600" b="0" dirty="0" err="1"/>
              <a:t>giả</a:t>
            </a:r>
            <a:r>
              <a:rPr lang="en-US" altLang="en-US" sz="1600" b="0" dirty="0"/>
              <a:t>. </a:t>
            </a:r>
            <a:r>
              <a:rPr lang="en-US" altLang="en-US" sz="1600" b="0" dirty="0" err="1"/>
              <a:t>Vì</a:t>
            </a:r>
            <a:r>
              <a:rPr lang="en-US" altLang="en-US" sz="1600" b="0" dirty="0"/>
              <a:t> </a:t>
            </a:r>
            <a:r>
              <a:rPr lang="en-US" altLang="en-US" sz="1600" b="0" dirty="0" err="1"/>
              <a:t>là</a:t>
            </a:r>
            <a:r>
              <a:rPr lang="en-US" altLang="en-US" sz="1600" b="0" dirty="0"/>
              <a:t> </a:t>
            </a:r>
            <a:r>
              <a:rPr lang="en-US" altLang="en-US" sz="1600" b="0" dirty="0" err="1"/>
              <a:t>bài</a:t>
            </a:r>
            <a:r>
              <a:rPr lang="en-US" altLang="en-US" sz="1600" b="0" dirty="0"/>
              <a:t> </a:t>
            </a:r>
            <a:r>
              <a:rPr lang="en-US" altLang="en-US" sz="1600" b="0" dirty="0" err="1"/>
              <a:t>toán</a:t>
            </a:r>
            <a:r>
              <a:rPr lang="en-US" altLang="en-US" sz="1600" b="0" dirty="0"/>
              <a:t> binary classification </a:t>
            </a:r>
            <a:r>
              <a:rPr lang="en-US" altLang="en-US" sz="1600" b="0" dirty="0" err="1"/>
              <a:t>nên</a:t>
            </a:r>
            <a:r>
              <a:rPr lang="en-US" altLang="en-US" sz="1600" b="0" dirty="0"/>
              <a:t> loss function </a:t>
            </a:r>
            <a:r>
              <a:rPr lang="en-US" altLang="en-US" sz="1600" b="0" dirty="0" err="1"/>
              <a:t>dùng</a:t>
            </a:r>
            <a:r>
              <a:rPr lang="en-US" altLang="en-US" sz="1600" b="0" dirty="0"/>
              <a:t> </a:t>
            </a:r>
            <a:r>
              <a:rPr lang="en-US" altLang="en-US" sz="1600" b="0" dirty="0" err="1"/>
              <a:t>giống</a:t>
            </a:r>
            <a:r>
              <a:rPr lang="en-US" altLang="en-US" sz="1600" b="0" dirty="0"/>
              <a:t> </a:t>
            </a:r>
            <a:r>
              <a:rPr lang="en-US" altLang="en-US" sz="1600" b="0" dirty="0" err="1"/>
              <a:t>với</a:t>
            </a:r>
            <a:r>
              <a:rPr lang="en-US" altLang="en-US" sz="1600" b="0" dirty="0"/>
              <a:t> </a:t>
            </a:r>
            <a:r>
              <a:rPr lang="en-US" altLang="en-US" sz="1600" b="0" i="1" dirty="0"/>
              <a:t>binary cross-entropy loss</a:t>
            </a:r>
            <a:r>
              <a:rPr lang="en-US" altLang="en-US" sz="1600" b="0" dirty="0"/>
              <a:t> </a:t>
            </a:r>
            <a:r>
              <a:rPr lang="en-US" altLang="en-US" sz="1600" b="0" dirty="0" err="1"/>
              <a:t>của</a:t>
            </a:r>
            <a:r>
              <a:rPr lang="en-US" altLang="en-US" sz="1600" b="0" dirty="0"/>
              <a:t> sigmoid.</a:t>
            </a:r>
          </a:p>
          <a:p>
            <a:pPr lvl="1" eaLnBrk="1" hangingPunct="1"/>
            <a:endParaRPr lang="en-US" altLang="en-US" sz="1800" b="0" dirty="0"/>
          </a:p>
        </p:txBody>
      </p:sp>
      <p:sp>
        <p:nvSpPr>
          <p:cNvPr id="26632" name="Rectangle 5">
            <a:extLst>
              <a:ext uri="{FF2B5EF4-FFF2-40B4-BE49-F238E27FC236}">
                <a16:creationId xmlns:a16="http://schemas.microsoft.com/office/drawing/2014/main" id="{F1754B2E-8456-475F-81CB-04684398DB56}"/>
              </a:ext>
            </a:extLst>
          </p:cNvPr>
          <p:cNvSpPr>
            <a:spLocks noChangeArrowheads="1"/>
          </p:cNvSpPr>
          <p:nvPr/>
        </p:nvSpPr>
        <p:spPr bwMode="auto">
          <a:xfrm>
            <a:off x="990600" y="4576763"/>
            <a:ext cx="784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6633" name="Footer Placeholder 1">
            <a:extLst>
              <a:ext uri="{FF2B5EF4-FFF2-40B4-BE49-F238E27FC236}">
                <a16:creationId xmlns:a16="http://schemas.microsoft.com/office/drawing/2014/main" id="{4271B42C-ACC9-4BDE-96EE-7EE0E75054B3}"/>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6634" name="Rectangle 5">
            <a:extLst>
              <a:ext uri="{FF2B5EF4-FFF2-40B4-BE49-F238E27FC236}">
                <a16:creationId xmlns:a16="http://schemas.microsoft.com/office/drawing/2014/main" id="{49ABC641-5F89-470D-8DF6-3E0F8A6DADF9}"/>
              </a:ext>
            </a:extLst>
          </p:cNvPr>
          <p:cNvSpPr>
            <a:spLocks noChangeArrowheads="1"/>
          </p:cNvSpPr>
          <p:nvPr/>
        </p:nvSpPr>
        <p:spPr bwMode="auto">
          <a:xfrm>
            <a:off x="188913" y="3621088"/>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Tree>
    <p:extLst>
      <p:ext uri="{BB962C8B-B14F-4D97-AF65-F5344CB8AC3E}">
        <p14:creationId xmlns:p14="http://schemas.microsoft.com/office/powerpoint/2010/main" val="366780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B04B441-1C50-4EFB-A659-89F0D1B8D19A}"/>
              </a:ext>
            </a:extLst>
          </p:cNvPr>
          <p:cNvSpPr>
            <a:spLocks noGrp="1" noChangeArrowheads="1"/>
          </p:cNvSpPr>
          <p:nvPr>
            <p:ph type="title"/>
          </p:nvPr>
        </p:nvSpPr>
        <p:spPr>
          <a:xfrm>
            <a:off x="609600" y="117475"/>
            <a:ext cx="7772400" cy="711200"/>
          </a:xfrm>
          <a:solidFill>
            <a:schemeClr val="tx1"/>
          </a:solidFill>
        </p:spPr>
        <p:txBody>
          <a:bodyPr lIns="90000" tIns="46800" rIns="90000" bIns="46800" anchor="ctr"/>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a:ea typeface="굴림" panose="020B0600000101010101" pitchFamily="34" charset="-127"/>
              </a:rPr>
              <a:t>Nội dung</a:t>
            </a:r>
            <a:endParaRPr lang="en-GB" altLang="en-US"/>
          </a:p>
        </p:txBody>
      </p:sp>
      <p:sp>
        <p:nvSpPr>
          <p:cNvPr id="7171" name="Rectangle 3">
            <a:extLst>
              <a:ext uri="{FF2B5EF4-FFF2-40B4-BE49-F238E27FC236}">
                <a16:creationId xmlns:a16="http://schemas.microsoft.com/office/drawing/2014/main" id="{A1D4711A-9178-4BAD-AAE1-9B8D46C9AE9A}"/>
              </a:ext>
            </a:extLst>
          </p:cNvPr>
          <p:cNvSpPr>
            <a:spLocks noGrp="1" noChangeArrowheads="1"/>
          </p:cNvSpPr>
          <p:nvPr>
            <p:ph type="body" idx="1"/>
          </p:nvPr>
        </p:nvSpPr>
        <p:spPr>
          <a:xfrm>
            <a:off x="152400" y="1371600"/>
            <a:ext cx="8382000" cy="4953000"/>
          </a:xfrm>
          <a:solidFill>
            <a:srgbClr val="FFFFFF"/>
          </a:solidFill>
        </p:spPr>
        <p:txBody>
          <a:bodyPr lIns="90000" tIns="46800" rIns="90000" bIns="46800"/>
          <a:lstStyle/>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Giới thiệu bài toán</a:t>
            </a:r>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Bài báo liên quan</a:t>
            </a:r>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Mô hình đề xuất</a:t>
            </a:r>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Thực nghiệm và đánh giá</a:t>
            </a:r>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Vấn đề gặp phải và giải quyết</a:t>
            </a:r>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Kết luận và hướng phát triển</a:t>
            </a:r>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Tài liệu tham khảo</a:t>
            </a:r>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a:p>
          <a:p>
            <a:pPr marL="741363" lvl="1" indent="-284163" defTabSz="457200" eaLnBrk="1" hangingPunct="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a:p>
        </p:txBody>
      </p:sp>
      <p:sp>
        <p:nvSpPr>
          <p:cNvPr id="3" name="Footer Placeholder 2">
            <a:extLst>
              <a:ext uri="{FF2B5EF4-FFF2-40B4-BE49-F238E27FC236}">
                <a16:creationId xmlns:a16="http://schemas.microsoft.com/office/drawing/2014/main" id="{8015F8D2-E640-4BCA-9F25-40F363FC0F39}"/>
              </a:ext>
            </a:extLst>
          </p:cNvPr>
          <p:cNvSpPr>
            <a:spLocks noGrp="1"/>
          </p:cNvSpPr>
          <p:nvPr>
            <p:ph type="ftr" sz="quarter" idx="11"/>
          </p:nvPr>
        </p:nvSpPr>
        <p:spPr>
          <a:xfrm>
            <a:off x="152400" y="6324600"/>
            <a:ext cx="4724400" cy="457200"/>
          </a:xfrm>
        </p:spPr>
        <p:txBody>
          <a:bodyPr/>
          <a:lstStyle/>
          <a:p>
            <a:pPr algn="l">
              <a:defRPr/>
            </a:pPr>
            <a:r>
              <a:rPr lang="en-US" sz="1200">
                <a:solidFill>
                  <a:schemeClr val="bg2"/>
                </a:solidFill>
              </a:rPr>
              <a:t>DCGAN: Generate Images with Deep Convolutional GAN</a:t>
            </a:r>
          </a:p>
        </p:txBody>
      </p:sp>
      <p:sp>
        <p:nvSpPr>
          <p:cNvPr id="7173" name="Slide Number Placeholder 3">
            <a:extLst>
              <a:ext uri="{FF2B5EF4-FFF2-40B4-BE49-F238E27FC236}">
                <a16:creationId xmlns:a16="http://schemas.microsoft.com/office/drawing/2014/main" id="{8A0FAC38-07E9-4F71-B34E-C47ACF73F93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109D57B-C258-406A-864C-2284F61DEE4F}" type="slidenum">
              <a:rPr lang="en-US" altLang="en-US" sz="1200" smtClean="0">
                <a:solidFill>
                  <a:srgbClr val="000000"/>
                </a:solidFill>
              </a:rPr>
              <a:pPr>
                <a:spcBef>
                  <a:spcPct val="0"/>
                </a:spcBef>
                <a:buClrTx/>
                <a:buFontTx/>
                <a:buNone/>
              </a:pPr>
              <a:t>2</a:t>
            </a:fld>
            <a:endParaRPr lang="en-US" altLang="en-US" sz="1200">
              <a:solidFill>
                <a:srgbClr val="000000"/>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E3A0385-4F2E-4247-9C47-2BA0415F3F56}"/>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7651" name="Rectangle 4">
            <a:extLst>
              <a:ext uri="{FF2B5EF4-FFF2-40B4-BE49-F238E27FC236}">
                <a16:creationId xmlns:a16="http://schemas.microsoft.com/office/drawing/2014/main" id="{F05ACCEA-D62C-424F-B4B7-6AF7944F18C9}"/>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Loss function</a:t>
            </a:r>
          </a:p>
        </p:txBody>
      </p:sp>
      <p:sp>
        <p:nvSpPr>
          <p:cNvPr id="27652" name="Rectangle 6">
            <a:extLst>
              <a:ext uri="{FF2B5EF4-FFF2-40B4-BE49-F238E27FC236}">
                <a16:creationId xmlns:a16="http://schemas.microsoft.com/office/drawing/2014/main" id="{37BC64A8-70BA-4829-900A-730AA5740904}"/>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BC317BE7-CFB3-414C-A6FD-B640E100205C}"/>
              </a:ext>
            </a:extLst>
          </p:cNvPr>
          <p:cNvSpPr>
            <a:spLocks noGrp="1"/>
          </p:cNvSpPr>
          <p:nvPr>
            <p:ph type="ftr" sz="quarter" idx="11"/>
          </p:nvPr>
        </p:nvSpPr>
        <p:spPr/>
        <p:txBody>
          <a:bodyPr/>
          <a:lstStyle/>
          <a:p>
            <a:pPr>
              <a:defRPr/>
            </a:pPr>
            <a:r>
              <a:rPr lang="en-US"/>
              <a:t>DCGAN: Generate Images with Deep Convolutional GAN</a:t>
            </a:r>
          </a:p>
        </p:txBody>
      </p:sp>
      <p:sp>
        <p:nvSpPr>
          <p:cNvPr id="27654" name="Slide Number Placeholder 2">
            <a:extLst>
              <a:ext uri="{FF2B5EF4-FFF2-40B4-BE49-F238E27FC236}">
                <a16:creationId xmlns:a16="http://schemas.microsoft.com/office/drawing/2014/main" id="{361965E8-B0F5-4132-8F7F-BE422F0A3F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AA8EF547-8EFA-4B66-9016-F320BF84EF69}" type="slidenum">
              <a:rPr lang="en-US" altLang="en-US" sz="1200" smtClean="0">
                <a:solidFill>
                  <a:srgbClr val="000000"/>
                </a:solidFill>
              </a:rPr>
              <a:pPr>
                <a:spcBef>
                  <a:spcPct val="0"/>
                </a:spcBef>
                <a:buClrTx/>
                <a:buFontTx/>
                <a:buNone/>
              </a:pPr>
              <a:t>20</a:t>
            </a:fld>
            <a:endParaRPr lang="en-US" altLang="en-US" sz="1200">
              <a:solidFill>
                <a:srgbClr val="000000"/>
              </a:solidFill>
            </a:endParaRPr>
          </a:p>
        </p:txBody>
      </p:sp>
      <mc:AlternateContent xmlns:mc="http://schemas.openxmlformats.org/markup-compatibility/2006" xmlns:a14="http://schemas.microsoft.com/office/drawing/2010/main">
        <mc:Choice Requires="a14">
          <p:sp>
            <p:nvSpPr>
              <p:cNvPr id="27655" name="Rectangle 5">
                <a:extLst>
                  <a:ext uri="{FF2B5EF4-FFF2-40B4-BE49-F238E27FC236}">
                    <a16:creationId xmlns:a16="http://schemas.microsoft.com/office/drawing/2014/main" id="{FC146A00-38C0-4886-8294-2F3AB8623C78}"/>
                  </a:ext>
                </a:extLst>
              </p:cNvPr>
              <p:cNvSpPr>
                <a:spLocks noChangeArrowheads="1"/>
              </p:cNvSpPr>
              <p:nvPr/>
            </p:nvSpPr>
            <p:spPr bwMode="auto">
              <a:xfrm>
                <a:off x="152400" y="1404938"/>
                <a:ext cx="8763000" cy="762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r>
                  <a:rPr lang="vi-VN" altLang="en-US" sz="1600" b="0"/>
                  <a:t>Giá trị output của model qua hàm sigmoid sẽ trong (0, 1) nên Discriminator sẽ được train để input ảnh ở dataset thì output gần 1, còn input là ảnh sinh ra từ Generator thì output gần 0, hay D(x) </a:t>
                </a:r>
                <a14:m>
                  <m:oMath xmlns:m="http://schemas.openxmlformats.org/officeDocument/2006/math">
                    <m:r>
                      <a:rPr lang="vi-VN" altLang="en-US" sz="1600" b="0" i="1">
                        <a:latin typeface="Cambria Math" panose="02040503050406030204" pitchFamily="18" charset="0"/>
                        <a:ea typeface="Cambria Math" panose="02040503050406030204" pitchFamily="18" charset="0"/>
                      </a:rPr>
                      <m:t>→</m:t>
                    </m:r>
                  </m:oMath>
                </a14:m>
                <a:r>
                  <a:rPr lang="vi-VN" altLang="en-US" sz="1600" b="0"/>
                  <a:t> 1 còn D(G(z)) </a:t>
                </a:r>
                <a14:m>
                  <m:oMath xmlns:m="http://schemas.openxmlformats.org/officeDocument/2006/math">
                    <m:r>
                      <a:rPr lang="vi-VN" altLang="en-US" sz="1600" b="0" i="1">
                        <a:latin typeface="Cambria Math" panose="02040503050406030204" pitchFamily="18" charset="0"/>
                        <a:ea typeface="Cambria Math" panose="02040503050406030204" pitchFamily="18" charset="0"/>
                      </a:rPr>
                      <m:t>→</m:t>
                    </m:r>
                  </m:oMath>
                </a14:m>
                <a:r>
                  <a:rPr lang="vi-VN" altLang="en-US" sz="1600" b="0"/>
                  <a:t> 0.</a:t>
                </a:r>
                <a:endParaRPr lang="en-US" altLang="en-US" sz="1600" b="0"/>
              </a:p>
            </p:txBody>
          </p:sp>
        </mc:Choice>
        <mc:Fallback xmlns="">
          <p:sp>
            <p:nvSpPr>
              <p:cNvPr id="27655" name="Rectangle 5">
                <a:extLst>
                  <a:ext uri="{FF2B5EF4-FFF2-40B4-BE49-F238E27FC236}">
                    <a16:creationId xmlns:a16="http://schemas.microsoft.com/office/drawing/2014/main" id="{FC146A00-38C0-4886-8294-2F3AB8623C78}"/>
                  </a:ext>
                </a:extLst>
              </p:cNvPr>
              <p:cNvSpPr>
                <a:spLocks noRot="1" noChangeAspect="1" noMove="1" noResize="1" noEditPoints="1" noAdjustHandles="1" noChangeArrowheads="1" noChangeShapeType="1" noTextEdit="1"/>
              </p:cNvSpPr>
              <p:nvPr/>
            </p:nvSpPr>
            <p:spPr bwMode="auto">
              <a:xfrm>
                <a:off x="152400" y="1404938"/>
                <a:ext cx="8763000" cy="762000"/>
              </a:xfrm>
              <a:prstGeom prst="rect">
                <a:avLst/>
              </a:prstGeom>
              <a:blipFill>
                <a:blip r:embed="rId2"/>
                <a:stretch>
                  <a:fillRect t="-1639" b="-180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7656" name="Rectangle 5">
            <a:extLst>
              <a:ext uri="{FF2B5EF4-FFF2-40B4-BE49-F238E27FC236}">
                <a16:creationId xmlns:a16="http://schemas.microsoft.com/office/drawing/2014/main" id="{41BE181E-BE3F-4528-A58C-6A95640B354F}"/>
              </a:ext>
            </a:extLst>
          </p:cNvPr>
          <p:cNvSpPr>
            <a:spLocks noChangeArrowheads="1"/>
          </p:cNvSpPr>
          <p:nvPr/>
        </p:nvSpPr>
        <p:spPr bwMode="auto">
          <a:xfrm>
            <a:off x="990600" y="4576763"/>
            <a:ext cx="784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7657" name="Footer Placeholder 1">
            <a:extLst>
              <a:ext uri="{FF2B5EF4-FFF2-40B4-BE49-F238E27FC236}">
                <a16:creationId xmlns:a16="http://schemas.microsoft.com/office/drawing/2014/main" id="{F2F95E50-EDCC-4CD9-B4CE-1968FCC38807}"/>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7658" name="Rectangle 5">
            <a:extLst>
              <a:ext uri="{FF2B5EF4-FFF2-40B4-BE49-F238E27FC236}">
                <a16:creationId xmlns:a16="http://schemas.microsoft.com/office/drawing/2014/main" id="{97F1BA54-089B-42EC-B60C-AE39AE4A2FD6}"/>
              </a:ext>
            </a:extLst>
          </p:cNvPr>
          <p:cNvSpPr>
            <a:spLocks noChangeArrowheads="1"/>
          </p:cNvSpPr>
          <p:nvPr/>
        </p:nvSpPr>
        <p:spPr bwMode="auto">
          <a:xfrm>
            <a:off x="188913" y="3621088"/>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pic>
        <p:nvPicPr>
          <p:cNvPr id="27659" name="Picture 3" descr="Diagram&#10;&#10;Description automatically generated">
            <a:extLst>
              <a:ext uri="{FF2B5EF4-FFF2-40B4-BE49-F238E27FC236}">
                <a16:creationId xmlns:a16="http://schemas.microsoft.com/office/drawing/2014/main" id="{BBA07006-28CF-457E-BF36-E42812903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2430463"/>
            <a:ext cx="784225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ctangle 5">
            <a:extLst>
              <a:ext uri="{FF2B5EF4-FFF2-40B4-BE49-F238E27FC236}">
                <a16:creationId xmlns:a16="http://schemas.microsoft.com/office/drawing/2014/main" id="{AB331A80-CD5A-45B7-82DD-20439B05748C}"/>
              </a:ext>
            </a:extLst>
          </p:cNvPr>
          <p:cNvSpPr>
            <a:spLocks noChangeArrowheads="1"/>
          </p:cNvSpPr>
          <p:nvPr/>
        </p:nvSpPr>
        <p:spPr bwMode="auto">
          <a:xfrm>
            <a:off x="573088" y="5951538"/>
            <a:ext cx="78422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4">
                  <a:extLst>
                    <a:ext uri="{A12FA001-AC4F-418D-AE19-62706E023703}">
                      <ahyp:hlinkClr xmlns:ahyp="http://schemas.microsoft.com/office/drawing/2018/hyperlinkcolor" val="tx"/>
                    </a:ext>
                  </a:extLst>
                </a:hlinkClick>
              </a:rPr>
              <a:t>https://medium.com/datadriveninvestor/generative-adversarial-network-gan-using-keras-ce1c05cfdfd3</a:t>
            </a:r>
            <a:r>
              <a:rPr lang="en-US" altLang="en-US" sz="1200" b="0" i="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9BF664F-5A0B-4CC5-ABF4-42956A64475B}"/>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8675" name="Rectangle 4">
            <a:extLst>
              <a:ext uri="{FF2B5EF4-FFF2-40B4-BE49-F238E27FC236}">
                <a16:creationId xmlns:a16="http://schemas.microsoft.com/office/drawing/2014/main" id="{07B753DB-24B3-42FB-A2D0-EA0A69910E54}"/>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Loss function</a:t>
            </a:r>
          </a:p>
        </p:txBody>
      </p:sp>
      <p:sp>
        <p:nvSpPr>
          <p:cNvPr id="28676" name="Rectangle 6">
            <a:extLst>
              <a:ext uri="{FF2B5EF4-FFF2-40B4-BE49-F238E27FC236}">
                <a16:creationId xmlns:a16="http://schemas.microsoft.com/office/drawing/2014/main" id="{29E34318-E779-4E94-AE66-61D7FA6CA652}"/>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BD7E7538-6D53-411E-917F-364DEE0B4047}"/>
              </a:ext>
            </a:extLst>
          </p:cNvPr>
          <p:cNvSpPr>
            <a:spLocks noGrp="1"/>
          </p:cNvSpPr>
          <p:nvPr>
            <p:ph type="ftr" sz="quarter" idx="11"/>
          </p:nvPr>
        </p:nvSpPr>
        <p:spPr/>
        <p:txBody>
          <a:bodyPr/>
          <a:lstStyle/>
          <a:p>
            <a:pPr>
              <a:defRPr/>
            </a:pPr>
            <a:r>
              <a:rPr lang="en-US"/>
              <a:t>DCGAN: Generate Images with Deep Convolutional GAN</a:t>
            </a:r>
          </a:p>
        </p:txBody>
      </p:sp>
      <p:sp>
        <p:nvSpPr>
          <p:cNvPr id="28678" name="Slide Number Placeholder 2">
            <a:extLst>
              <a:ext uri="{FF2B5EF4-FFF2-40B4-BE49-F238E27FC236}">
                <a16:creationId xmlns:a16="http://schemas.microsoft.com/office/drawing/2014/main" id="{F0875D45-A8CC-42CC-BF11-8BCDD7B4BF3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954D224A-9B03-4066-85A8-DD7292090BAB}" type="slidenum">
              <a:rPr lang="en-US" altLang="en-US" sz="1200" smtClean="0">
                <a:solidFill>
                  <a:srgbClr val="000000"/>
                </a:solidFill>
              </a:rPr>
              <a:pPr>
                <a:spcBef>
                  <a:spcPct val="0"/>
                </a:spcBef>
                <a:buClrTx/>
                <a:buFontTx/>
                <a:buNone/>
              </a:pPr>
              <a:t>21</a:t>
            </a:fld>
            <a:endParaRPr lang="en-US" altLang="en-US" sz="1200">
              <a:solidFill>
                <a:srgbClr val="000000"/>
              </a:solidFill>
            </a:endParaRPr>
          </a:p>
        </p:txBody>
      </p:sp>
      <p:sp>
        <p:nvSpPr>
          <p:cNvPr id="28679" name="Rectangle 5">
            <a:extLst>
              <a:ext uri="{FF2B5EF4-FFF2-40B4-BE49-F238E27FC236}">
                <a16:creationId xmlns:a16="http://schemas.microsoft.com/office/drawing/2014/main" id="{BA161CE0-0807-4F81-8266-E989E1D2E3B0}"/>
              </a:ext>
            </a:extLst>
          </p:cNvPr>
          <p:cNvSpPr>
            <a:spLocks noChangeArrowheads="1"/>
          </p:cNvSpPr>
          <p:nvPr/>
        </p:nvSpPr>
        <p:spPr bwMode="auto">
          <a:xfrm>
            <a:off x="152400" y="1490663"/>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dirty="0"/>
              <a:t>Hay nói cách khác là loss function muốn maximize D(x) và minimize D(G(z)). Ta có minimize D(G(z)) tương đương với maximize (1 – D(G(z))). Do đó loss function của Discriminator được viết lại thành.</a:t>
            </a:r>
            <a:endParaRPr lang="en-US" altLang="en-US" sz="1600" b="0" dirty="0"/>
          </a:p>
        </p:txBody>
      </p:sp>
      <p:sp>
        <p:nvSpPr>
          <p:cNvPr id="28680" name="Rectangle 5">
            <a:extLst>
              <a:ext uri="{FF2B5EF4-FFF2-40B4-BE49-F238E27FC236}">
                <a16:creationId xmlns:a16="http://schemas.microsoft.com/office/drawing/2014/main" id="{9A7D11FC-6E0E-442B-BB0C-3921957618DD}"/>
              </a:ext>
            </a:extLst>
          </p:cNvPr>
          <p:cNvSpPr>
            <a:spLocks noChangeArrowheads="1"/>
          </p:cNvSpPr>
          <p:nvPr/>
        </p:nvSpPr>
        <p:spPr bwMode="auto">
          <a:xfrm>
            <a:off x="990600" y="4576763"/>
            <a:ext cx="784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8681" name="Footer Placeholder 1">
            <a:extLst>
              <a:ext uri="{FF2B5EF4-FFF2-40B4-BE49-F238E27FC236}">
                <a16:creationId xmlns:a16="http://schemas.microsoft.com/office/drawing/2014/main" id="{13D539F4-29A9-4D63-9D6A-C44E42EB06B0}"/>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8682" name="Rectangle 5">
            <a:extLst>
              <a:ext uri="{FF2B5EF4-FFF2-40B4-BE49-F238E27FC236}">
                <a16:creationId xmlns:a16="http://schemas.microsoft.com/office/drawing/2014/main" id="{CC2C46EE-6C44-48BB-B3EF-A68E837A9821}"/>
              </a:ext>
            </a:extLst>
          </p:cNvPr>
          <p:cNvSpPr>
            <a:spLocks noChangeArrowheads="1"/>
          </p:cNvSpPr>
          <p:nvPr/>
        </p:nvSpPr>
        <p:spPr bwMode="auto">
          <a:xfrm>
            <a:off x="188913" y="3621088"/>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8683" name="Rectangle 5">
            <a:extLst>
              <a:ext uri="{FF2B5EF4-FFF2-40B4-BE49-F238E27FC236}">
                <a16:creationId xmlns:a16="http://schemas.microsoft.com/office/drawing/2014/main" id="{0917A7AB-84D1-44C2-9062-ECDD1BBC2055}"/>
              </a:ext>
            </a:extLst>
          </p:cNvPr>
          <p:cNvSpPr>
            <a:spLocks noChangeArrowheads="1"/>
          </p:cNvSpPr>
          <p:nvPr/>
        </p:nvSpPr>
        <p:spPr bwMode="auto">
          <a:xfrm>
            <a:off x="304800" y="4213225"/>
            <a:ext cx="8077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en-US" altLang="en-US" sz="1600" b="0" i="1" dirty="0"/>
              <a:t>Loss </a:t>
            </a:r>
            <a:r>
              <a:rPr lang="en-US" altLang="en-US" sz="1600" b="0" i="1" dirty="0" err="1"/>
              <a:t>Discrimnator</a:t>
            </a:r>
            <a:r>
              <a:rPr lang="en-US" altLang="en-US" sz="1600" b="0" i="1" dirty="0"/>
              <a:t>. </a:t>
            </a:r>
            <a:r>
              <a:rPr lang="en-US" altLang="en-US" sz="1200" b="0" i="1" dirty="0" err="1"/>
              <a:t>Nguồn</a:t>
            </a:r>
            <a:r>
              <a:rPr lang="en-US" altLang="en-US" sz="1200" b="0" i="1" dirty="0"/>
              <a:t>: </a:t>
            </a:r>
            <a:r>
              <a:rPr lang="en-US" altLang="en-US" sz="1200" b="0" i="1" dirty="0">
                <a:hlinkClick r:id="rId2">
                  <a:extLst>
                    <a:ext uri="{A12FA001-AC4F-418D-AE19-62706E023703}">
                      <ahyp:hlinkClr xmlns:ahyp="http://schemas.microsoft.com/office/drawing/2018/hyperlinkcolor" val="tx"/>
                    </a:ext>
                  </a:extLst>
                </a:hlinkClick>
              </a:rPr>
              <a:t>https://papers.nips.cc/paper/5423-generative-adversarial-nets.pdf</a:t>
            </a:r>
            <a:r>
              <a:rPr lang="en-US" altLang="en-US" sz="1200" b="0" i="1" dirty="0"/>
              <a:t> </a:t>
            </a:r>
            <a:endParaRPr lang="en-US" altLang="en-US" sz="1600" b="0" i="1" dirty="0"/>
          </a:p>
        </p:txBody>
      </p:sp>
      <p:pic>
        <p:nvPicPr>
          <p:cNvPr id="28684" name="Picture 4" descr="Graphical user interface, application&#10;&#10;Description automatically generated">
            <a:extLst>
              <a:ext uri="{FF2B5EF4-FFF2-40B4-BE49-F238E27FC236}">
                <a16:creationId xmlns:a16="http://schemas.microsoft.com/office/drawing/2014/main" id="{8A3A338B-FF7C-44A8-8E31-7592B5D79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46388"/>
            <a:ext cx="7620000" cy="107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5" name="Rectangle 5">
            <a:extLst>
              <a:ext uri="{FF2B5EF4-FFF2-40B4-BE49-F238E27FC236}">
                <a16:creationId xmlns:a16="http://schemas.microsoft.com/office/drawing/2014/main" id="{9CEC0B82-107D-4735-A39D-D1B3A686E7F7}"/>
              </a:ext>
            </a:extLst>
          </p:cNvPr>
          <p:cNvSpPr>
            <a:spLocks noChangeArrowheads="1"/>
          </p:cNvSpPr>
          <p:nvPr/>
        </p:nvSpPr>
        <p:spPr bwMode="auto">
          <a:xfrm>
            <a:off x="495300" y="495196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vi-VN" altLang="en-US" sz="1600" b="0"/>
              <a:t>E là kì vọng, hiểu đơn giản là lấy trung bình của tất cả dữ liệu, hay maximize D(x) với x là dữ liệu trong traning set.</a:t>
            </a:r>
            <a:endParaRPr lang="en-US" altLang="en-US" sz="1600"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434F4A0-2D29-4A30-B2F0-6C806D5077AC}"/>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29699" name="Rectangle 4">
            <a:extLst>
              <a:ext uri="{FF2B5EF4-FFF2-40B4-BE49-F238E27FC236}">
                <a16:creationId xmlns:a16="http://schemas.microsoft.com/office/drawing/2014/main" id="{2F9481B5-A6AC-4421-A3D4-CD52F6BD990C}"/>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Loss function</a:t>
            </a:r>
          </a:p>
        </p:txBody>
      </p:sp>
      <p:sp>
        <p:nvSpPr>
          <p:cNvPr id="29700" name="Rectangle 6">
            <a:extLst>
              <a:ext uri="{FF2B5EF4-FFF2-40B4-BE49-F238E27FC236}">
                <a16:creationId xmlns:a16="http://schemas.microsoft.com/office/drawing/2014/main" id="{450A587B-4890-4029-956E-11135ACD1FBB}"/>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7E96554C-70EF-4A5A-87CD-DA828CD69277}"/>
              </a:ext>
            </a:extLst>
          </p:cNvPr>
          <p:cNvSpPr>
            <a:spLocks noGrp="1"/>
          </p:cNvSpPr>
          <p:nvPr>
            <p:ph type="ftr" sz="quarter" idx="11"/>
          </p:nvPr>
        </p:nvSpPr>
        <p:spPr/>
        <p:txBody>
          <a:bodyPr/>
          <a:lstStyle/>
          <a:p>
            <a:pPr>
              <a:defRPr/>
            </a:pPr>
            <a:r>
              <a:rPr lang="en-US"/>
              <a:t>DCGAN: Generate Images with Deep Convolutional GAN</a:t>
            </a:r>
          </a:p>
        </p:txBody>
      </p:sp>
      <p:sp>
        <p:nvSpPr>
          <p:cNvPr id="29702" name="Slide Number Placeholder 2">
            <a:extLst>
              <a:ext uri="{FF2B5EF4-FFF2-40B4-BE49-F238E27FC236}">
                <a16:creationId xmlns:a16="http://schemas.microsoft.com/office/drawing/2014/main" id="{F631D4C9-1567-4FA3-BE40-FCD169A710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7C187111-346B-4D05-8D71-23C132F53DD1}" type="slidenum">
              <a:rPr lang="en-US" altLang="en-US" sz="1200" smtClean="0">
                <a:solidFill>
                  <a:srgbClr val="000000"/>
                </a:solidFill>
              </a:rPr>
              <a:pPr>
                <a:spcBef>
                  <a:spcPct val="0"/>
                </a:spcBef>
                <a:buClrTx/>
                <a:buFontTx/>
                <a:buNone/>
              </a:pPr>
              <a:t>22</a:t>
            </a:fld>
            <a:endParaRPr lang="en-US" altLang="en-US" sz="1200">
              <a:solidFill>
                <a:srgbClr val="000000"/>
              </a:solidFill>
            </a:endParaRPr>
          </a:p>
        </p:txBody>
      </p:sp>
      <mc:AlternateContent xmlns:mc="http://schemas.openxmlformats.org/markup-compatibility/2006" xmlns:a14="http://schemas.microsoft.com/office/drawing/2010/main">
        <mc:Choice Requires="a14">
          <p:sp>
            <p:nvSpPr>
              <p:cNvPr id="29703" name="Rectangle 5">
                <a:extLst>
                  <a:ext uri="{FF2B5EF4-FFF2-40B4-BE49-F238E27FC236}">
                    <a16:creationId xmlns:a16="http://schemas.microsoft.com/office/drawing/2014/main" id="{1E9E9075-5466-4FB3-BA21-49EE63B746A0}"/>
                  </a:ext>
                </a:extLst>
              </p:cNvPr>
              <p:cNvSpPr>
                <a:spLocks noChangeArrowheads="1"/>
              </p:cNvSpPr>
              <p:nvPr/>
            </p:nvSpPr>
            <p:spPr bwMode="auto">
              <a:xfrm>
                <a:off x="152400" y="1490663"/>
                <a:ext cx="8269288" cy="762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a:t>Generator sẽ học để đánh lừa Discriminator xem ảnh nó sinh ra là ảnh thật, hay D(G(z)) </a:t>
                </a:r>
                <a14:m>
                  <m:oMath xmlns:m="http://schemas.openxmlformats.org/officeDocument/2006/math">
                    <m:r>
                      <a:rPr lang="vi-VN" altLang="en-US" sz="1600" b="0" i="1">
                        <a:latin typeface="Cambria Math" panose="02040503050406030204" pitchFamily="18" charset="0"/>
                        <a:ea typeface="Cambria Math" panose="02040503050406030204" pitchFamily="18" charset="0"/>
                      </a:rPr>
                      <m:t>→</m:t>
                    </m:r>
                  </m:oMath>
                </a14:m>
                <a:r>
                  <a:rPr lang="vi-VN" altLang="en-US" sz="1600" b="0"/>
                  <a:t> 1. Hay loss function muốn maximize D(G(z)), tương đương với minimize (1 – D(G(z)))</a:t>
                </a:r>
                <a:r>
                  <a:rPr lang="en-US" altLang="en-US" sz="1600" b="0"/>
                  <a:t>.</a:t>
                </a:r>
              </a:p>
            </p:txBody>
          </p:sp>
        </mc:Choice>
        <mc:Fallback xmlns="">
          <p:sp>
            <p:nvSpPr>
              <p:cNvPr id="29703" name="Rectangle 5">
                <a:extLst>
                  <a:ext uri="{FF2B5EF4-FFF2-40B4-BE49-F238E27FC236}">
                    <a16:creationId xmlns:a16="http://schemas.microsoft.com/office/drawing/2014/main" id="{1E9E9075-5466-4FB3-BA21-49EE63B746A0}"/>
                  </a:ext>
                </a:extLst>
              </p:cNvPr>
              <p:cNvSpPr>
                <a:spLocks noRot="1" noChangeAspect="1" noMove="1" noResize="1" noEditPoints="1" noAdjustHandles="1" noChangeArrowheads="1" noChangeShapeType="1" noTextEdit="1"/>
              </p:cNvSpPr>
              <p:nvPr/>
            </p:nvSpPr>
            <p:spPr bwMode="auto">
              <a:xfrm>
                <a:off x="152400" y="1490663"/>
                <a:ext cx="8269288" cy="762000"/>
              </a:xfrm>
              <a:prstGeom prst="rect">
                <a:avLst/>
              </a:prstGeom>
              <a:blipFill>
                <a:blip r:embed="rId2"/>
                <a:stretch>
                  <a:fillRect t="-1639" b="-180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9704" name="Rectangle 5">
            <a:extLst>
              <a:ext uri="{FF2B5EF4-FFF2-40B4-BE49-F238E27FC236}">
                <a16:creationId xmlns:a16="http://schemas.microsoft.com/office/drawing/2014/main" id="{9B75B7CA-5A3F-4799-A247-0E7D60DCAA66}"/>
              </a:ext>
            </a:extLst>
          </p:cNvPr>
          <p:cNvSpPr>
            <a:spLocks noChangeArrowheads="1"/>
          </p:cNvSpPr>
          <p:nvPr/>
        </p:nvSpPr>
        <p:spPr bwMode="auto">
          <a:xfrm>
            <a:off x="990600" y="4576763"/>
            <a:ext cx="784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9705" name="Footer Placeholder 1">
            <a:extLst>
              <a:ext uri="{FF2B5EF4-FFF2-40B4-BE49-F238E27FC236}">
                <a16:creationId xmlns:a16="http://schemas.microsoft.com/office/drawing/2014/main" id="{34954C21-80A0-4BC7-AC89-1AF83ADF5722}"/>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29706" name="Rectangle 5">
            <a:extLst>
              <a:ext uri="{FF2B5EF4-FFF2-40B4-BE49-F238E27FC236}">
                <a16:creationId xmlns:a16="http://schemas.microsoft.com/office/drawing/2014/main" id="{252154A2-F6D4-4E7A-AFC7-C3F7D8F3A3D7}"/>
              </a:ext>
            </a:extLst>
          </p:cNvPr>
          <p:cNvSpPr>
            <a:spLocks noChangeArrowheads="1"/>
          </p:cNvSpPr>
          <p:nvPr/>
        </p:nvSpPr>
        <p:spPr bwMode="auto">
          <a:xfrm>
            <a:off x="188913" y="3621088"/>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29707" name="Rectangle 5">
            <a:extLst>
              <a:ext uri="{FF2B5EF4-FFF2-40B4-BE49-F238E27FC236}">
                <a16:creationId xmlns:a16="http://schemas.microsoft.com/office/drawing/2014/main" id="{3CCC9E42-19F6-4520-B9D4-D7292F90EAB2}"/>
              </a:ext>
            </a:extLst>
          </p:cNvPr>
          <p:cNvSpPr>
            <a:spLocks noChangeArrowheads="1"/>
          </p:cNvSpPr>
          <p:nvPr/>
        </p:nvSpPr>
        <p:spPr bwMode="auto">
          <a:xfrm>
            <a:off x="344488" y="4371975"/>
            <a:ext cx="8077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en-US" altLang="en-US" sz="1600" b="0" i="1" dirty="0"/>
              <a:t>Loss Generator. </a:t>
            </a:r>
            <a:r>
              <a:rPr lang="en-US" altLang="en-US" sz="1200" b="0" i="1" dirty="0" err="1"/>
              <a:t>Nguồn</a:t>
            </a:r>
            <a:r>
              <a:rPr lang="en-US" altLang="en-US" sz="1200" b="0" i="1" dirty="0"/>
              <a:t>: </a:t>
            </a:r>
            <a:r>
              <a:rPr lang="en-US" altLang="en-US" sz="1200" b="0" i="1" dirty="0">
                <a:hlinkClick r:id="rId3">
                  <a:extLst>
                    <a:ext uri="{A12FA001-AC4F-418D-AE19-62706E023703}">
                      <ahyp:hlinkClr xmlns:ahyp="http://schemas.microsoft.com/office/drawing/2018/hyperlinkcolor" val="tx"/>
                    </a:ext>
                  </a:extLst>
                </a:hlinkClick>
              </a:rPr>
              <a:t>https://papers.nips.cc/paper/5423-generative-adversarial-nets.pdf</a:t>
            </a:r>
            <a:r>
              <a:rPr lang="en-US" altLang="en-US" sz="1200" b="0" i="1" dirty="0"/>
              <a:t> </a:t>
            </a:r>
            <a:endParaRPr lang="en-US" altLang="en-US" sz="1600" b="0" i="1" dirty="0"/>
          </a:p>
        </p:txBody>
      </p:sp>
      <p:pic>
        <p:nvPicPr>
          <p:cNvPr id="29708" name="Picture 3" descr="Graphical user interface, text&#10;&#10;Description automatically generated with medium confidence">
            <a:extLst>
              <a:ext uri="{FF2B5EF4-FFF2-40B4-BE49-F238E27FC236}">
                <a16:creationId xmlns:a16="http://schemas.microsoft.com/office/drawing/2014/main" id="{4B0C121D-64C1-4289-8E81-188675B05B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7" y="2726192"/>
            <a:ext cx="5788025" cy="1319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2188188-D8E9-4117-87F0-C9861EFADB01}"/>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30723" name="Rectangle 4">
            <a:extLst>
              <a:ext uri="{FF2B5EF4-FFF2-40B4-BE49-F238E27FC236}">
                <a16:creationId xmlns:a16="http://schemas.microsoft.com/office/drawing/2014/main" id="{2C17C205-F938-462D-A408-9A01AA89E99D}"/>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Loss function</a:t>
            </a:r>
          </a:p>
        </p:txBody>
      </p:sp>
      <p:sp>
        <p:nvSpPr>
          <p:cNvPr id="30724" name="Rectangle 6">
            <a:extLst>
              <a:ext uri="{FF2B5EF4-FFF2-40B4-BE49-F238E27FC236}">
                <a16:creationId xmlns:a16="http://schemas.microsoft.com/office/drawing/2014/main" id="{7483A112-B82E-4774-B3CB-B548E2935EB7}"/>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FB3E8440-5707-4080-8C01-92B7B281A700}"/>
              </a:ext>
            </a:extLst>
          </p:cNvPr>
          <p:cNvSpPr>
            <a:spLocks noGrp="1"/>
          </p:cNvSpPr>
          <p:nvPr>
            <p:ph type="ftr" sz="quarter" idx="11"/>
          </p:nvPr>
        </p:nvSpPr>
        <p:spPr/>
        <p:txBody>
          <a:bodyPr/>
          <a:lstStyle/>
          <a:p>
            <a:pPr>
              <a:defRPr/>
            </a:pPr>
            <a:r>
              <a:rPr lang="en-US"/>
              <a:t>DCGAN: Generate Images with Deep Convolutional GAN</a:t>
            </a:r>
          </a:p>
        </p:txBody>
      </p:sp>
      <p:sp>
        <p:nvSpPr>
          <p:cNvPr id="30726" name="Slide Number Placeholder 2">
            <a:extLst>
              <a:ext uri="{FF2B5EF4-FFF2-40B4-BE49-F238E27FC236}">
                <a16:creationId xmlns:a16="http://schemas.microsoft.com/office/drawing/2014/main" id="{E20AF959-E362-4B6D-A34E-D407629B2F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8F842B87-820A-4940-BCC5-5884BFE50FF0}" type="slidenum">
              <a:rPr lang="en-US" altLang="en-US" sz="1200" smtClean="0">
                <a:solidFill>
                  <a:srgbClr val="000000"/>
                </a:solidFill>
              </a:rPr>
              <a:pPr>
                <a:spcBef>
                  <a:spcPct val="0"/>
                </a:spcBef>
                <a:buClrTx/>
                <a:buFontTx/>
                <a:buNone/>
              </a:pPr>
              <a:t>23</a:t>
            </a:fld>
            <a:endParaRPr lang="en-US" altLang="en-US" sz="1200">
              <a:solidFill>
                <a:srgbClr val="000000"/>
              </a:solidFill>
            </a:endParaRPr>
          </a:p>
        </p:txBody>
      </p:sp>
      <p:sp>
        <p:nvSpPr>
          <p:cNvPr id="30727" name="Rectangle 5">
            <a:extLst>
              <a:ext uri="{FF2B5EF4-FFF2-40B4-BE49-F238E27FC236}">
                <a16:creationId xmlns:a16="http://schemas.microsoft.com/office/drawing/2014/main" id="{B4B70DEF-F465-4287-B2B5-0A34A747E195}"/>
              </a:ext>
            </a:extLst>
          </p:cNvPr>
          <p:cNvSpPr>
            <a:spLocks noChangeArrowheads="1"/>
          </p:cNvSpPr>
          <p:nvPr/>
        </p:nvSpPr>
        <p:spPr bwMode="auto">
          <a:xfrm>
            <a:off x="152400" y="1490663"/>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a:t>Do đó ta có thể viết gộp lại loss của mô hình GAN:</a:t>
            </a:r>
            <a:endParaRPr lang="en-US" altLang="en-US" sz="1600" b="0"/>
          </a:p>
        </p:txBody>
      </p:sp>
      <p:sp>
        <p:nvSpPr>
          <p:cNvPr id="30728" name="Rectangle 5">
            <a:extLst>
              <a:ext uri="{FF2B5EF4-FFF2-40B4-BE49-F238E27FC236}">
                <a16:creationId xmlns:a16="http://schemas.microsoft.com/office/drawing/2014/main" id="{2B54EBC6-A5B3-4572-817E-B8D10BE96228}"/>
              </a:ext>
            </a:extLst>
          </p:cNvPr>
          <p:cNvSpPr>
            <a:spLocks noChangeArrowheads="1"/>
          </p:cNvSpPr>
          <p:nvPr/>
        </p:nvSpPr>
        <p:spPr bwMode="auto">
          <a:xfrm>
            <a:off x="990600" y="4576763"/>
            <a:ext cx="784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30729" name="Footer Placeholder 1">
            <a:extLst>
              <a:ext uri="{FF2B5EF4-FFF2-40B4-BE49-F238E27FC236}">
                <a16:creationId xmlns:a16="http://schemas.microsoft.com/office/drawing/2014/main" id="{EAECC8EF-8CF0-43F3-B8EB-32F2238DF61F}"/>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30730" name="Rectangle 5">
            <a:extLst>
              <a:ext uri="{FF2B5EF4-FFF2-40B4-BE49-F238E27FC236}">
                <a16:creationId xmlns:a16="http://schemas.microsoft.com/office/drawing/2014/main" id="{A8B7EB8A-B14E-4D04-ABF6-5C5CC42C2CA7}"/>
              </a:ext>
            </a:extLst>
          </p:cNvPr>
          <p:cNvSpPr>
            <a:spLocks noChangeArrowheads="1"/>
          </p:cNvSpPr>
          <p:nvPr/>
        </p:nvSpPr>
        <p:spPr bwMode="auto">
          <a:xfrm>
            <a:off x="188913" y="3621088"/>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30731" name="Rectangle 5">
            <a:extLst>
              <a:ext uri="{FF2B5EF4-FFF2-40B4-BE49-F238E27FC236}">
                <a16:creationId xmlns:a16="http://schemas.microsoft.com/office/drawing/2014/main" id="{1227DFCF-5AE8-4305-930B-6009204C7699}"/>
              </a:ext>
            </a:extLst>
          </p:cNvPr>
          <p:cNvSpPr>
            <a:spLocks noChangeArrowheads="1"/>
          </p:cNvSpPr>
          <p:nvPr/>
        </p:nvSpPr>
        <p:spPr bwMode="auto">
          <a:xfrm>
            <a:off x="228600" y="2660650"/>
            <a:ext cx="8077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en-US" altLang="en-US" sz="1600" b="0" i="1" dirty="0"/>
              <a:t>Loss GAN. </a:t>
            </a:r>
            <a:r>
              <a:rPr lang="en-US" altLang="en-US" sz="1200" b="0" i="1" dirty="0" err="1"/>
              <a:t>Nguồn</a:t>
            </a:r>
            <a:r>
              <a:rPr lang="en-US" altLang="en-US" sz="1200" b="0" i="1" dirty="0"/>
              <a:t>: </a:t>
            </a:r>
            <a:r>
              <a:rPr lang="en-US" altLang="en-US" sz="1200" b="0" i="1" dirty="0">
                <a:hlinkClick r:id="rId2">
                  <a:extLst>
                    <a:ext uri="{A12FA001-AC4F-418D-AE19-62706E023703}">
                      <ahyp:hlinkClr xmlns:ahyp="http://schemas.microsoft.com/office/drawing/2018/hyperlinkcolor" val="tx"/>
                    </a:ext>
                  </a:extLst>
                </a:hlinkClick>
              </a:rPr>
              <a:t>https://papers.nips.cc/paper/5423-generative-adversarial-nets.pdf</a:t>
            </a:r>
            <a:r>
              <a:rPr lang="en-US" altLang="en-US" sz="1200" b="0" i="1" dirty="0"/>
              <a:t> </a:t>
            </a:r>
            <a:endParaRPr lang="en-US" altLang="en-US" sz="1600" b="0" i="1" dirty="0"/>
          </a:p>
        </p:txBody>
      </p:sp>
      <p:pic>
        <p:nvPicPr>
          <p:cNvPr id="30732" name="Picture 4" descr="Logo&#10;&#10;Description automatically generated">
            <a:extLst>
              <a:ext uri="{FF2B5EF4-FFF2-40B4-BE49-F238E27FC236}">
                <a16:creationId xmlns:a16="http://schemas.microsoft.com/office/drawing/2014/main" id="{C5A09040-D65A-4D63-8E8C-DD11E8345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0855"/>
            <a:ext cx="8839200"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Rectangle 5">
            <a:extLst>
              <a:ext uri="{FF2B5EF4-FFF2-40B4-BE49-F238E27FC236}">
                <a16:creationId xmlns:a16="http://schemas.microsoft.com/office/drawing/2014/main" id="{6CD6A915-5753-4A4F-A0DC-794D8CC06FA6}"/>
              </a:ext>
            </a:extLst>
          </p:cNvPr>
          <p:cNvSpPr>
            <a:spLocks noChangeArrowheads="1"/>
          </p:cNvSpPr>
          <p:nvPr/>
        </p:nvSpPr>
        <p:spPr bwMode="auto">
          <a:xfrm>
            <a:off x="152400" y="3281364"/>
            <a:ext cx="8680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a:t>Từ hàm loss của GAN có thể thấy là việc train Generator và Discriminator đối nghịch nhau, trong khi D cố gắng maximize loss thì G cố gắng minimize loss.</a:t>
            </a:r>
            <a:endParaRPr lang="en-US" altLang="en-US" sz="1600" b="0"/>
          </a:p>
          <a:p>
            <a:pPr lvl="1" eaLnBrk="1" hangingPunct="1"/>
            <a:r>
              <a:rPr lang="vi-VN" altLang="en-US" sz="1600" b="0"/>
              <a:t> Quá trình train GAN kết thúc khi model GAN đạt đến trạng thái cân bằng của 2 models, gọi là Nash equilibrium.</a:t>
            </a:r>
            <a:endParaRPr lang="en-US" altLang="en-US" sz="1600"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F0A1E57-0313-4B65-B4BE-4C5BA7A39944}"/>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31747" name="Rectangle 4">
            <a:extLst>
              <a:ext uri="{FF2B5EF4-FFF2-40B4-BE49-F238E27FC236}">
                <a16:creationId xmlns:a16="http://schemas.microsoft.com/office/drawing/2014/main" id="{30F6EFB1-2AF8-4456-8CFB-BDBC9FE453B3}"/>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Tips</a:t>
            </a:r>
          </a:p>
        </p:txBody>
      </p:sp>
      <p:sp>
        <p:nvSpPr>
          <p:cNvPr id="31748" name="Rectangle 6">
            <a:extLst>
              <a:ext uri="{FF2B5EF4-FFF2-40B4-BE49-F238E27FC236}">
                <a16:creationId xmlns:a16="http://schemas.microsoft.com/office/drawing/2014/main" id="{1068BE66-4E2E-428C-A65B-094C1C87A2BC}"/>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B154C1FE-84B6-4BBC-A2C8-87762BC368C9}"/>
              </a:ext>
            </a:extLst>
          </p:cNvPr>
          <p:cNvSpPr>
            <a:spLocks noGrp="1"/>
          </p:cNvSpPr>
          <p:nvPr>
            <p:ph type="ftr" sz="quarter" idx="11"/>
          </p:nvPr>
        </p:nvSpPr>
        <p:spPr/>
        <p:txBody>
          <a:bodyPr/>
          <a:lstStyle/>
          <a:p>
            <a:pPr>
              <a:defRPr/>
            </a:pPr>
            <a:r>
              <a:rPr lang="en-US"/>
              <a:t>DCGAN: Generate Images with Deep Convolutional GAN</a:t>
            </a:r>
          </a:p>
        </p:txBody>
      </p:sp>
      <p:sp>
        <p:nvSpPr>
          <p:cNvPr id="31750" name="Slide Number Placeholder 2">
            <a:extLst>
              <a:ext uri="{FF2B5EF4-FFF2-40B4-BE49-F238E27FC236}">
                <a16:creationId xmlns:a16="http://schemas.microsoft.com/office/drawing/2014/main" id="{9F9376BA-9E9E-4791-847F-7A7CA358881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77C051FE-D98C-4A78-BBEA-03152CBC2FBC}" type="slidenum">
              <a:rPr lang="en-US" altLang="en-US" sz="1200" smtClean="0">
                <a:solidFill>
                  <a:srgbClr val="000000"/>
                </a:solidFill>
              </a:rPr>
              <a:pPr>
                <a:spcBef>
                  <a:spcPct val="0"/>
                </a:spcBef>
                <a:buClrTx/>
                <a:buFontTx/>
                <a:buNone/>
              </a:pPr>
              <a:t>24</a:t>
            </a:fld>
            <a:endParaRPr lang="en-US" altLang="en-US" sz="1200">
              <a:solidFill>
                <a:srgbClr val="000000"/>
              </a:solidFill>
            </a:endParaRPr>
          </a:p>
        </p:txBody>
      </p:sp>
      <p:sp>
        <p:nvSpPr>
          <p:cNvPr id="31751" name="Rectangle 5">
            <a:extLst>
              <a:ext uri="{FF2B5EF4-FFF2-40B4-BE49-F238E27FC236}">
                <a16:creationId xmlns:a16="http://schemas.microsoft.com/office/drawing/2014/main" id="{636DFA23-61EA-4F83-B443-8E02BCE48F71}"/>
              </a:ext>
            </a:extLst>
          </p:cNvPr>
          <p:cNvSpPr>
            <a:spLocks noChangeArrowheads="1"/>
          </p:cNvSpPr>
          <p:nvPr/>
        </p:nvSpPr>
        <p:spPr bwMode="auto">
          <a:xfrm>
            <a:off x="152400" y="1490663"/>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a:t>Đây là một số tips để build model và train DCGAN</a:t>
            </a:r>
            <a:r>
              <a:rPr lang="en-US" altLang="en-US" sz="1600" b="0"/>
              <a:t>:</a:t>
            </a:r>
          </a:p>
        </p:txBody>
      </p:sp>
      <p:sp>
        <p:nvSpPr>
          <p:cNvPr id="31752" name="Rectangle 5">
            <a:extLst>
              <a:ext uri="{FF2B5EF4-FFF2-40B4-BE49-F238E27FC236}">
                <a16:creationId xmlns:a16="http://schemas.microsoft.com/office/drawing/2014/main" id="{5539064B-9C78-4EE8-BCFE-656111763395}"/>
              </a:ext>
            </a:extLst>
          </p:cNvPr>
          <p:cNvSpPr>
            <a:spLocks noChangeArrowheads="1"/>
          </p:cNvSpPr>
          <p:nvPr/>
        </p:nvSpPr>
        <p:spPr bwMode="auto">
          <a:xfrm>
            <a:off x="990600" y="4576763"/>
            <a:ext cx="784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31753" name="Footer Placeholder 1">
            <a:extLst>
              <a:ext uri="{FF2B5EF4-FFF2-40B4-BE49-F238E27FC236}">
                <a16:creationId xmlns:a16="http://schemas.microsoft.com/office/drawing/2014/main" id="{5ED04E3F-D798-47C9-9F29-67C9DA7E525C}"/>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31754" name="Rectangle 5">
            <a:extLst>
              <a:ext uri="{FF2B5EF4-FFF2-40B4-BE49-F238E27FC236}">
                <a16:creationId xmlns:a16="http://schemas.microsoft.com/office/drawing/2014/main" id="{BD3AAF9D-5990-462F-8FDA-07DE01F15FDF}"/>
              </a:ext>
            </a:extLst>
          </p:cNvPr>
          <p:cNvSpPr>
            <a:spLocks noChangeArrowheads="1"/>
          </p:cNvSpPr>
          <p:nvPr/>
        </p:nvSpPr>
        <p:spPr bwMode="auto">
          <a:xfrm>
            <a:off x="188913" y="3621088"/>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31755" name="Rectangle 5">
            <a:extLst>
              <a:ext uri="{FF2B5EF4-FFF2-40B4-BE49-F238E27FC236}">
                <a16:creationId xmlns:a16="http://schemas.microsoft.com/office/drawing/2014/main" id="{45E39178-DAB9-4327-9698-2BB9F33AB49F}"/>
              </a:ext>
            </a:extLst>
          </p:cNvPr>
          <p:cNvSpPr>
            <a:spLocks noChangeArrowheads="1"/>
          </p:cNvSpPr>
          <p:nvPr/>
        </p:nvSpPr>
        <p:spPr bwMode="auto">
          <a:xfrm>
            <a:off x="473075" y="1925638"/>
            <a:ext cx="80422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Wingdings" panose="05000000000000000000" pitchFamily="2" charset="2"/>
              <a:buChar char="q"/>
            </a:pPr>
            <a:r>
              <a:rPr lang="en-US" altLang="en-US" sz="1600" b="0" dirty="0" err="1"/>
              <a:t>Dùng</a:t>
            </a:r>
            <a:r>
              <a:rPr lang="en-US" altLang="en-US" sz="1600" b="0" dirty="0"/>
              <a:t> </a:t>
            </a:r>
            <a:r>
              <a:rPr lang="en-US" altLang="en-US" sz="1600" b="0" dirty="0" err="1"/>
              <a:t>ReLU</a:t>
            </a:r>
            <a:r>
              <a:rPr lang="en-US" altLang="en-US" sz="1600" b="0" dirty="0"/>
              <a:t> </a:t>
            </a:r>
            <a:r>
              <a:rPr lang="en-US" altLang="en-US" sz="1600" b="0" dirty="0" err="1"/>
              <a:t>trong</a:t>
            </a:r>
            <a:r>
              <a:rPr lang="en-US" altLang="en-US" sz="1600" b="0" dirty="0"/>
              <a:t> generator </a:t>
            </a:r>
            <a:r>
              <a:rPr lang="en-US" altLang="en-US" sz="1600" b="0" dirty="0" err="1"/>
              <a:t>trừ</a:t>
            </a:r>
            <a:r>
              <a:rPr lang="en-US" altLang="en-US" sz="1600" b="0" dirty="0"/>
              <a:t> output layer.</a:t>
            </a:r>
          </a:p>
          <a:p>
            <a:pPr lvl="1" eaLnBrk="1" hangingPunct="1">
              <a:buFont typeface="Wingdings" panose="05000000000000000000" pitchFamily="2" charset="2"/>
              <a:buChar char="q"/>
            </a:pPr>
            <a:r>
              <a:rPr lang="vi-VN" altLang="en-US" sz="1600" b="0" dirty="0"/>
              <a:t>Output layer trong generator dùng tanh (-1, 1) và scale ảnh input về (-1,1) sẽ cho kết quả tốt hơn dùng sigmoid và scale ảnh về (0, 1) hoặc để nguyên ảnh.</a:t>
            </a:r>
            <a:endParaRPr lang="en-US" altLang="en-US" sz="1600" b="0" dirty="0"/>
          </a:p>
          <a:p>
            <a:pPr lvl="1" eaLnBrk="1" hangingPunct="1">
              <a:buFont typeface="Wingdings" panose="05000000000000000000" pitchFamily="2" charset="2"/>
              <a:buChar char="q"/>
            </a:pPr>
            <a:r>
              <a:rPr lang="en-US" altLang="en-US" sz="1600" b="0" dirty="0" err="1"/>
              <a:t>Sử</a:t>
            </a:r>
            <a:r>
              <a:rPr lang="en-US" altLang="en-US" sz="1600" b="0" dirty="0"/>
              <a:t> </a:t>
            </a:r>
            <a:r>
              <a:rPr lang="en-US" altLang="en-US" sz="1600" b="0" dirty="0" err="1"/>
              <a:t>dụng</a:t>
            </a:r>
            <a:r>
              <a:rPr lang="en-US" altLang="en-US" sz="1600" b="0" dirty="0"/>
              <a:t> </a:t>
            </a:r>
            <a:r>
              <a:rPr lang="en-US" altLang="en-US" sz="1600" b="0" dirty="0" err="1"/>
              <a:t>LeakyReLU</a:t>
            </a:r>
            <a:r>
              <a:rPr lang="en-US" altLang="en-US" sz="1600" b="0" dirty="0"/>
              <a:t> </a:t>
            </a:r>
            <a:r>
              <a:rPr lang="en-US" altLang="en-US" sz="1600" b="0" dirty="0" err="1"/>
              <a:t>trong</a:t>
            </a:r>
            <a:r>
              <a:rPr lang="en-US" altLang="en-US" sz="1600" b="0" dirty="0"/>
              <a:t> discriminator.</a:t>
            </a:r>
          </a:p>
          <a:p>
            <a:pPr lvl="1" eaLnBrk="1" hangingPunct="1">
              <a:buFont typeface="Wingdings" panose="05000000000000000000" pitchFamily="2" charset="2"/>
              <a:buChar char="q"/>
            </a:pPr>
            <a:r>
              <a:rPr lang="en-US" altLang="en-US" sz="1600" b="0" dirty="0" err="1"/>
              <a:t>Thay</a:t>
            </a:r>
            <a:r>
              <a:rPr lang="en-US" altLang="en-US" sz="1600" b="0" dirty="0"/>
              <a:t> </a:t>
            </a:r>
            <a:r>
              <a:rPr lang="en-US" altLang="en-US" sz="1600" b="0" dirty="0" err="1"/>
              <a:t>thế</a:t>
            </a:r>
            <a:r>
              <a:rPr lang="en-US" altLang="en-US" sz="1600" b="0" dirty="0"/>
              <a:t> max pooling </a:t>
            </a:r>
            <a:r>
              <a:rPr lang="en-US" altLang="en-US" sz="1600" b="0" dirty="0" err="1"/>
              <a:t>bằng</a:t>
            </a:r>
            <a:r>
              <a:rPr lang="en-US" altLang="en-US" sz="1600" b="0" dirty="0"/>
              <a:t> convolution </a:t>
            </a:r>
            <a:r>
              <a:rPr lang="en-US" altLang="en-US" sz="1600" b="0" dirty="0" err="1"/>
              <a:t>với</a:t>
            </a:r>
            <a:r>
              <a:rPr lang="en-US" altLang="en-US" sz="1600" b="0" dirty="0"/>
              <a:t> stride = 2.</a:t>
            </a:r>
          </a:p>
          <a:p>
            <a:pPr lvl="1" eaLnBrk="1" hangingPunct="1">
              <a:buFont typeface="Wingdings" panose="05000000000000000000" pitchFamily="2" charset="2"/>
              <a:buChar char="q"/>
            </a:pPr>
            <a:r>
              <a:rPr lang="en-US" altLang="en-US" sz="1600" b="0" dirty="0" err="1"/>
              <a:t>Sử</a:t>
            </a:r>
            <a:r>
              <a:rPr lang="en-US" altLang="en-US" sz="1600" b="0" dirty="0"/>
              <a:t> </a:t>
            </a:r>
            <a:r>
              <a:rPr lang="en-US" altLang="en-US" sz="1600" b="0" dirty="0" err="1"/>
              <a:t>dụng</a:t>
            </a:r>
            <a:r>
              <a:rPr lang="en-US" altLang="en-US" sz="1600" b="0" dirty="0"/>
              <a:t> transposed convolution </a:t>
            </a:r>
            <a:r>
              <a:rPr lang="en-US" altLang="en-US" sz="1600" b="0" dirty="0" err="1"/>
              <a:t>để</a:t>
            </a:r>
            <a:r>
              <a:rPr lang="en-US" altLang="en-US" sz="1600" b="0" dirty="0"/>
              <a:t> </a:t>
            </a:r>
            <a:r>
              <a:rPr lang="en-US" altLang="en-US" sz="1600" b="0" dirty="0" err="1"/>
              <a:t>upsampling</a:t>
            </a:r>
            <a:r>
              <a:rPr lang="en-US" altLang="en-US" sz="1600" b="0" dirty="0"/>
              <a:t>.</a:t>
            </a:r>
          </a:p>
          <a:p>
            <a:pPr lvl="1" eaLnBrk="1" hangingPunct="1">
              <a:buFont typeface="Wingdings" panose="05000000000000000000" pitchFamily="2" charset="2"/>
              <a:buChar char="q"/>
            </a:pPr>
            <a:r>
              <a:rPr lang="en-US" altLang="en-US" sz="1600" b="0" dirty="0" err="1"/>
              <a:t>Sử</a:t>
            </a:r>
            <a:r>
              <a:rPr lang="en-US" altLang="en-US" sz="1600" b="0" dirty="0"/>
              <a:t> </a:t>
            </a:r>
            <a:r>
              <a:rPr lang="en-US" altLang="en-US" sz="1600" b="0" dirty="0" err="1"/>
              <a:t>dụng</a:t>
            </a:r>
            <a:r>
              <a:rPr lang="en-US" altLang="en-US" sz="1600" b="0" dirty="0"/>
              <a:t> batch norm </a:t>
            </a:r>
            <a:r>
              <a:rPr lang="en-US" altLang="en-US" sz="1600" b="0" dirty="0" err="1"/>
              <a:t>từ</a:t>
            </a:r>
            <a:r>
              <a:rPr lang="en-US" altLang="en-US" sz="1600" b="0" dirty="0"/>
              <a:t> output layer </a:t>
            </a:r>
            <a:r>
              <a:rPr lang="en-US" altLang="en-US" sz="1600" b="0" dirty="0" err="1"/>
              <a:t>trong</a:t>
            </a:r>
            <a:r>
              <a:rPr lang="en-US" altLang="en-US" sz="1600" b="0" dirty="0"/>
              <a:t> generator </a:t>
            </a:r>
            <a:r>
              <a:rPr lang="en-US" altLang="en-US" sz="1600" b="0" dirty="0" err="1"/>
              <a:t>và</a:t>
            </a:r>
            <a:r>
              <a:rPr lang="en-US" altLang="en-US" sz="1600" b="0" dirty="0"/>
              <a:t> input layer </a:t>
            </a:r>
            <a:r>
              <a:rPr lang="en-US" altLang="en-US" sz="1600" b="0" dirty="0" err="1"/>
              <a:t>trong</a:t>
            </a:r>
            <a:r>
              <a:rPr lang="en-US" altLang="en-US" sz="1600" b="0" dirty="0"/>
              <a:t> discriminator.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EF1D7B1-CBA2-4238-87AB-9798950E0603}"/>
              </a:ext>
            </a:extLst>
          </p:cNvPr>
          <p:cNvSpPr>
            <a:spLocks noGrp="1" noChangeArrowheads="1"/>
          </p:cNvSpPr>
          <p:nvPr>
            <p:ph type="title"/>
          </p:nvPr>
        </p:nvSpPr>
        <p:spPr>
          <a:xfrm>
            <a:off x="311150" y="131763"/>
            <a:ext cx="8521700" cy="646112"/>
          </a:xfrm>
        </p:spPr>
        <p:txBody>
          <a:bodyPr/>
          <a:lstStyle/>
          <a:p>
            <a:pPr eaLnBrk="1" hangingPunct="1"/>
            <a:r>
              <a:rPr lang="en-US" altLang="en-US" sz="3600"/>
              <a:t>Thực nghiệm và đánh giá</a:t>
            </a:r>
          </a:p>
        </p:txBody>
      </p:sp>
      <p:sp>
        <p:nvSpPr>
          <p:cNvPr id="32771" name="Rectangle 3">
            <a:extLst>
              <a:ext uri="{FF2B5EF4-FFF2-40B4-BE49-F238E27FC236}">
                <a16:creationId xmlns:a16="http://schemas.microsoft.com/office/drawing/2014/main" id="{F24D64A1-C679-4377-B51C-D0C711BCC200}"/>
              </a:ext>
            </a:extLst>
          </p:cNvPr>
          <p:cNvSpPr>
            <a:spLocks noChangeArrowheads="1"/>
          </p:cNvSpPr>
          <p:nvPr/>
        </p:nvSpPr>
        <p:spPr bwMode="auto">
          <a:xfrm>
            <a:off x="228600" y="1109663"/>
            <a:ext cx="860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vi-VN" altLang="en-US" sz="1800" b="0" dirty="0"/>
              <a:t>Ảnh CIFAR-10 được scale về (-1, 1) để cùng scale với ảnh sinh ra bởi generator khi dùng tanh activation.</a:t>
            </a:r>
            <a:endParaRPr lang="en-US" altLang="en-US" sz="1800" b="0" dirty="0"/>
          </a:p>
        </p:txBody>
      </p:sp>
      <p:sp>
        <p:nvSpPr>
          <p:cNvPr id="2" name="Footer Placeholder 1">
            <a:extLst>
              <a:ext uri="{FF2B5EF4-FFF2-40B4-BE49-F238E27FC236}">
                <a16:creationId xmlns:a16="http://schemas.microsoft.com/office/drawing/2014/main" id="{D9ADED7A-C1D0-436E-9354-73903F3760E0}"/>
              </a:ext>
            </a:extLst>
          </p:cNvPr>
          <p:cNvSpPr>
            <a:spLocks noGrp="1"/>
          </p:cNvSpPr>
          <p:nvPr>
            <p:ph type="ftr" sz="quarter" idx="11"/>
          </p:nvPr>
        </p:nvSpPr>
        <p:spPr/>
        <p:txBody>
          <a:bodyPr/>
          <a:lstStyle/>
          <a:p>
            <a:pPr>
              <a:defRPr/>
            </a:pPr>
            <a:r>
              <a:rPr lang="en-US"/>
              <a:t>DCGAN: Generate Images with Deep Convolutional GAN</a:t>
            </a:r>
          </a:p>
        </p:txBody>
      </p:sp>
      <p:sp>
        <p:nvSpPr>
          <p:cNvPr id="32773" name="Slide Number Placeholder 2">
            <a:extLst>
              <a:ext uri="{FF2B5EF4-FFF2-40B4-BE49-F238E27FC236}">
                <a16:creationId xmlns:a16="http://schemas.microsoft.com/office/drawing/2014/main" id="{94CCC9A7-CA37-49D3-A596-2988DD3DB1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1CB611E5-8FE0-4DB8-9B97-27F7117472CB}" type="slidenum">
              <a:rPr lang="en-US" altLang="en-US" sz="1200" smtClean="0">
                <a:solidFill>
                  <a:srgbClr val="000000"/>
                </a:solidFill>
              </a:rPr>
              <a:pPr>
                <a:spcBef>
                  <a:spcPct val="0"/>
                </a:spcBef>
                <a:buClrTx/>
                <a:buFontTx/>
                <a:buNone/>
              </a:pPr>
              <a:t>25</a:t>
            </a:fld>
            <a:endParaRPr lang="en-US" altLang="en-US" sz="1200">
              <a:solidFill>
                <a:srgbClr val="000000"/>
              </a:solidFill>
            </a:endParaRPr>
          </a:p>
        </p:txBody>
      </p:sp>
      <p:sp>
        <p:nvSpPr>
          <p:cNvPr id="32774" name="Footer Placeholder 1">
            <a:extLst>
              <a:ext uri="{FF2B5EF4-FFF2-40B4-BE49-F238E27FC236}">
                <a16:creationId xmlns:a16="http://schemas.microsoft.com/office/drawing/2014/main" id="{DD360844-E191-40FE-B1B1-7ACE61E17130}"/>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9FBD6C2-6AC8-47A3-B0FA-947D9DDD9359}"/>
              </a:ext>
            </a:extLst>
          </p:cNvPr>
          <p:cNvSpPr>
            <a:spLocks noGrp="1" noChangeArrowheads="1"/>
          </p:cNvSpPr>
          <p:nvPr>
            <p:ph type="title"/>
          </p:nvPr>
        </p:nvSpPr>
        <p:spPr>
          <a:xfrm>
            <a:off x="311150" y="131763"/>
            <a:ext cx="8521700" cy="646112"/>
          </a:xfrm>
        </p:spPr>
        <p:txBody>
          <a:bodyPr/>
          <a:lstStyle/>
          <a:p>
            <a:pPr eaLnBrk="1" hangingPunct="1"/>
            <a:r>
              <a:rPr lang="en-US" altLang="en-US" sz="3600"/>
              <a:t>Thực nghiệm và đánh giá</a:t>
            </a:r>
          </a:p>
        </p:txBody>
      </p:sp>
      <p:sp>
        <p:nvSpPr>
          <p:cNvPr id="33795" name="Rectangle 3">
            <a:extLst>
              <a:ext uri="{FF2B5EF4-FFF2-40B4-BE49-F238E27FC236}">
                <a16:creationId xmlns:a16="http://schemas.microsoft.com/office/drawing/2014/main" id="{235D3CB4-4066-4438-8B4D-3DA25F4FAC7B}"/>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vi-VN" altLang="en-US" sz="1800" b="0"/>
              <a:t>Ở những epoch đầu tiên thì generator chỉ sinh ra noise.</a:t>
            </a:r>
            <a:endParaRPr lang="en-US" altLang="en-US" sz="1800" b="0"/>
          </a:p>
        </p:txBody>
      </p:sp>
      <p:sp>
        <p:nvSpPr>
          <p:cNvPr id="2" name="Footer Placeholder 1">
            <a:extLst>
              <a:ext uri="{FF2B5EF4-FFF2-40B4-BE49-F238E27FC236}">
                <a16:creationId xmlns:a16="http://schemas.microsoft.com/office/drawing/2014/main" id="{297354AF-84A6-422E-B677-7952AF311B0F}"/>
              </a:ext>
            </a:extLst>
          </p:cNvPr>
          <p:cNvSpPr>
            <a:spLocks noGrp="1"/>
          </p:cNvSpPr>
          <p:nvPr>
            <p:ph type="ftr" sz="quarter" idx="11"/>
          </p:nvPr>
        </p:nvSpPr>
        <p:spPr/>
        <p:txBody>
          <a:bodyPr/>
          <a:lstStyle/>
          <a:p>
            <a:pPr>
              <a:defRPr/>
            </a:pPr>
            <a:r>
              <a:rPr lang="en-US"/>
              <a:t>DCGAN: Generate Images with Deep Convolutional GAN</a:t>
            </a:r>
          </a:p>
        </p:txBody>
      </p:sp>
      <p:sp>
        <p:nvSpPr>
          <p:cNvPr id="33797" name="Slide Number Placeholder 2">
            <a:extLst>
              <a:ext uri="{FF2B5EF4-FFF2-40B4-BE49-F238E27FC236}">
                <a16:creationId xmlns:a16="http://schemas.microsoft.com/office/drawing/2014/main" id="{9E1069E0-6C9D-490A-9DA0-259CBBC7F1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130E48F8-6E56-454A-809D-A04B78F1D6FA}" type="slidenum">
              <a:rPr lang="en-US" altLang="en-US" sz="1200" smtClean="0">
                <a:solidFill>
                  <a:srgbClr val="000000"/>
                </a:solidFill>
              </a:rPr>
              <a:pPr>
                <a:spcBef>
                  <a:spcPct val="0"/>
                </a:spcBef>
                <a:buClrTx/>
                <a:buFontTx/>
                <a:buNone/>
              </a:pPr>
              <a:t>26</a:t>
            </a:fld>
            <a:endParaRPr lang="en-US" altLang="en-US" sz="1200">
              <a:solidFill>
                <a:srgbClr val="000000"/>
              </a:solidFill>
            </a:endParaRPr>
          </a:p>
        </p:txBody>
      </p:sp>
      <p:sp>
        <p:nvSpPr>
          <p:cNvPr id="33798" name="Footer Placeholder 1">
            <a:extLst>
              <a:ext uri="{FF2B5EF4-FFF2-40B4-BE49-F238E27FC236}">
                <a16:creationId xmlns:a16="http://schemas.microsoft.com/office/drawing/2014/main" id="{E1F8D15F-ABA8-4D5D-803C-105DF3DA86A8}"/>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pic>
        <p:nvPicPr>
          <p:cNvPr id="33799" name="Picture 3">
            <a:extLst>
              <a:ext uri="{FF2B5EF4-FFF2-40B4-BE49-F238E27FC236}">
                <a16:creationId xmlns:a16="http://schemas.microsoft.com/office/drawing/2014/main" id="{E59D5997-70A9-43F1-8D9A-9A170B4F9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188" y="1785938"/>
            <a:ext cx="436562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Rectangle 5">
            <a:extLst>
              <a:ext uri="{FF2B5EF4-FFF2-40B4-BE49-F238E27FC236}">
                <a16:creationId xmlns:a16="http://schemas.microsoft.com/office/drawing/2014/main" id="{6CCC35DD-0015-4199-8100-188FD28C41E7}"/>
              </a:ext>
            </a:extLst>
          </p:cNvPr>
          <p:cNvSpPr>
            <a:spLocks noChangeArrowheads="1"/>
          </p:cNvSpPr>
          <p:nvPr/>
        </p:nvSpPr>
        <p:spPr bwMode="auto">
          <a:xfrm>
            <a:off x="1985962" y="5549106"/>
            <a:ext cx="5095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vi-VN" altLang="en-US" sz="1600" b="0"/>
              <a:t>Ảnh sinh ra bởi generator sau 10 epochs</a:t>
            </a:r>
            <a:endParaRPr lang="en-US" altLang="en-US" sz="1600" b="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5FF48E1-0A89-4CDB-9828-0119D779E84B}"/>
              </a:ext>
            </a:extLst>
          </p:cNvPr>
          <p:cNvSpPr>
            <a:spLocks noGrp="1" noChangeArrowheads="1"/>
          </p:cNvSpPr>
          <p:nvPr>
            <p:ph type="title"/>
          </p:nvPr>
        </p:nvSpPr>
        <p:spPr>
          <a:xfrm>
            <a:off x="311150" y="131763"/>
            <a:ext cx="8521700" cy="646112"/>
          </a:xfrm>
        </p:spPr>
        <p:txBody>
          <a:bodyPr/>
          <a:lstStyle/>
          <a:p>
            <a:pPr eaLnBrk="1" hangingPunct="1"/>
            <a:r>
              <a:rPr lang="en-US" altLang="en-US" sz="3600"/>
              <a:t>Thực nghiệm và đánh giá</a:t>
            </a:r>
          </a:p>
        </p:txBody>
      </p:sp>
      <p:sp>
        <p:nvSpPr>
          <p:cNvPr id="34819" name="Rectangle 3">
            <a:extLst>
              <a:ext uri="{FF2B5EF4-FFF2-40B4-BE49-F238E27FC236}">
                <a16:creationId xmlns:a16="http://schemas.microsoft.com/office/drawing/2014/main" id="{087FE090-CBB1-4BBA-BC80-9BA665F32F22}"/>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vi-VN" altLang="en-US" sz="1800" b="0"/>
              <a:t>Tuy nhiên sau 150 epoch thì mạng đã học được thuộc tính của ảnh trong dữ liệu CIFAR-10 và có thể sinh ra được hình con </a:t>
            </a:r>
            <a:r>
              <a:rPr lang="en-US" altLang="en-US" sz="1800" b="0"/>
              <a:t>ếch</a:t>
            </a:r>
            <a:r>
              <a:rPr lang="vi-VN" altLang="en-US" sz="1800" b="0"/>
              <a:t>, </a:t>
            </a:r>
            <a:r>
              <a:rPr lang="en-US" altLang="en-US" sz="1800" b="0"/>
              <a:t>nai,..</a:t>
            </a:r>
          </a:p>
        </p:txBody>
      </p:sp>
      <p:sp>
        <p:nvSpPr>
          <p:cNvPr id="2" name="Footer Placeholder 1">
            <a:extLst>
              <a:ext uri="{FF2B5EF4-FFF2-40B4-BE49-F238E27FC236}">
                <a16:creationId xmlns:a16="http://schemas.microsoft.com/office/drawing/2014/main" id="{12155E27-E774-4A37-BDE6-1531B4DF65F1}"/>
              </a:ext>
            </a:extLst>
          </p:cNvPr>
          <p:cNvSpPr>
            <a:spLocks noGrp="1"/>
          </p:cNvSpPr>
          <p:nvPr>
            <p:ph type="ftr" sz="quarter" idx="11"/>
          </p:nvPr>
        </p:nvSpPr>
        <p:spPr/>
        <p:txBody>
          <a:bodyPr/>
          <a:lstStyle/>
          <a:p>
            <a:pPr>
              <a:defRPr/>
            </a:pPr>
            <a:r>
              <a:rPr lang="en-US"/>
              <a:t>DCGAN: Generate Images with Deep Convolutional GAN</a:t>
            </a:r>
          </a:p>
        </p:txBody>
      </p:sp>
      <p:sp>
        <p:nvSpPr>
          <p:cNvPr id="34821" name="Slide Number Placeholder 2">
            <a:extLst>
              <a:ext uri="{FF2B5EF4-FFF2-40B4-BE49-F238E27FC236}">
                <a16:creationId xmlns:a16="http://schemas.microsoft.com/office/drawing/2014/main" id="{884A9258-C3B3-45AA-B695-8E1C38C0AC6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F99A66A9-6E1C-410D-A2A8-41E10BCF835D}" type="slidenum">
              <a:rPr lang="en-US" altLang="en-US" sz="1200" smtClean="0">
                <a:solidFill>
                  <a:srgbClr val="000000"/>
                </a:solidFill>
              </a:rPr>
              <a:pPr>
                <a:spcBef>
                  <a:spcPct val="0"/>
                </a:spcBef>
                <a:buClrTx/>
                <a:buFontTx/>
                <a:buNone/>
              </a:pPr>
              <a:t>27</a:t>
            </a:fld>
            <a:endParaRPr lang="en-US" altLang="en-US" sz="1200">
              <a:solidFill>
                <a:srgbClr val="000000"/>
              </a:solidFill>
            </a:endParaRPr>
          </a:p>
        </p:txBody>
      </p:sp>
      <p:sp>
        <p:nvSpPr>
          <p:cNvPr id="34822" name="Footer Placeholder 1">
            <a:extLst>
              <a:ext uri="{FF2B5EF4-FFF2-40B4-BE49-F238E27FC236}">
                <a16:creationId xmlns:a16="http://schemas.microsoft.com/office/drawing/2014/main" id="{2E736A21-7F05-419C-B53B-D6E7DB2EA2FE}"/>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pic>
        <p:nvPicPr>
          <p:cNvPr id="34823" name="Picture 4">
            <a:extLst>
              <a:ext uri="{FF2B5EF4-FFF2-40B4-BE49-F238E27FC236}">
                <a16:creationId xmlns:a16="http://schemas.microsoft.com/office/drawing/2014/main" id="{A0B8395C-1235-4F21-965E-046C0E84F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406" y="1898651"/>
            <a:ext cx="463708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Rectangle 5">
            <a:extLst>
              <a:ext uri="{FF2B5EF4-FFF2-40B4-BE49-F238E27FC236}">
                <a16:creationId xmlns:a16="http://schemas.microsoft.com/office/drawing/2014/main" id="{62BBFFA8-B62D-42C7-B839-E99518115DCB}"/>
              </a:ext>
            </a:extLst>
          </p:cNvPr>
          <p:cNvSpPr>
            <a:spLocks noChangeArrowheads="1"/>
          </p:cNvSpPr>
          <p:nvPr/>
        </p:nvSpPr>
        <p:spPr bwMode="auto">
          <a:xfrm>
            <a:off x="1985962" y="5725941"/>
            <a:ext cx="5095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vi-VN" altLang="en-US" sz="1600" b="0"/>
              <a:t>Ảnh sinh ra bởi generator sau 1</a:t>
            </a:r>
            <a:r>
              <a:rPr lang="en-US" altLang="en-US" sz="1600" b="0"/>
              <a:t>50</a:t>
            </a:r>
            <a:r>
              <a:rPr lang="vi-VN" altLang="en-US" sz="1600" b="0"/>
              <a:t> epochs</a:t>
            </a:r>
            <a:endParaRPr lang="en-US" altLang="en-US" sz="1600" b="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DB80335-B109-4550-B40D-957349FC6CF0}"/>
              </a:ext>
            </a:extLst>
          </p:cNvPr>
          <p:cNvSpPr>
            <a:spLocks noGrp="1" noChangeArrowheads="1"/>
          </p:cNvSpPr>
          <p:nvPr>
            <p:ph type="title"/>
          </p:nvPr>
        </p:nvSpPr>
        <p:spPr>
          <a:xfrm>
            <a:off x="311150" y="131763"/>
            <a:ext cx="8521700" cy="646112"/>
          </a:xfrm>
        </p:spPr>
        <p:txBody>
          <a:bodyPr/>
          <a:lstStyle/>
          <a:p>
            <a:pPr eaLnBrk="1" hangingPunct="1"/>
            <a:r>
              <a:rPr lang="en-US" altLang="en-US" sz="3600"/>
              <a:t>Thực nghiệm và đánh giá</a:t>
            </a:r>
          </a:p>
        </p:txBody>
      </p:sp>
      <p:sp>
        <p:nvSpPr>
          <p:cNvPr id="35843" name="Rectangle 3">
            <a:extLst>
              <a:ext uri="{FF2B5EF4-FFF2-40B4-BE49-F238E27FC236}">
                <a16:creationId xmlns:a16="http://schemas.microsoft.com/office/drawing/2014/main" id="{E4EAE642-0265-4F07-9E7E-5986921B1286}"/>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1800" b="0"/>
              <a:t>Và </a:t>
            </a:r>
            <a:r>
              <a:rPr lang="vi-VN" altLang="en-US" sz="1800" b="0"/>
              <a:t>sau </a:t>
            </a:r>
            <a:r>
              <a:rPr lang="en-US" altLang="en-US" sz="1800" b="0"/>
              <a:t>30</a:t>
            </a:r>
            <a:r>
              <a:rPr lang="vi-VN" altLang="en-US" sz="1800" b="0"/>
              <a:t>0 epoch thì mạng đã học được thuộc tính của ảnh trong dữ liệu CIFAR-10 và có thể sinh ra được hình </a:t>
            </a:r>
            <a:r>
              <a:rPr lang="en-US" altLang="en-US" sz="1800" b="0"/>
              <a:t>xe tải,..</a:t>
            </a:r>
          </a:p>
        </p:txBody>
      </p:sp>
      <p:sp>
        <p:nvSpPr>
          <p:cNvPr id="2" name="Footer Placeholder 1">
            <a:extLst>
              <a:ext uri="{FF2B5EF4-FFF2-40B4-BE49-F238E27FC236}">
                <a16:creationId xmlns:a16="http://schemas.microsoft.com/office/drawing/2014/main" id="{3F0E9E9A-16DC-43CD-BA8B-0A0AE0D3FCEB}"/>
              </a:ext>
            </a:extLst>
          </p:cNvPr>
          <p:cNvSpPr>
            <a:spLocks noGrp="1"/>
          </p:cNvSpPr>
          <p:nvPr>
            <p:ph type="ftr" sz="quarter" idx="11"/>
          </p:nvPr>
        </p:nvSpPr>
        <p:spPr/>
        <p:txBody>
          <a:bodyPr/>
          <a:lstStyle/>
          <a:p>
            <a:pPr>
              <a:defRPr/>
            </a:pPr>
            <a:r>
              <a:rPr lang="en-US"/>
              <a:t>DCGAN: Generate Images with Deep Convolutional GAN</a:t>
            </a:r>
          </a:p>
        </p:txBody>
      </p:sp>
      <p:sp>
        <p:nvSpPr>
          <p:cNvPr id="35845" name="Slide Number Placeholder 2">
            <a:extLst>
              <a:ext uri="{FF2B5EF4-FFF2-40B4-BE49-F238E27FC236}">
                <a16:creationId xmlns:a16="http://schemas.microsoft.com/office/drawing/2014/main" id="{4BFD7DD2-0AD8-424F-BC6D-48FDB32F95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1935E0B1-5967-49BE-A0BF-990152900D94}" type="slidenum">
              <a:rPr lang="en-US" altLang="en-US" sz="1200" smtClean="0">
                <a:solidFill>
                  <a:srgbClr val="000000"/>
                </a:solidFill>
              </a:rPr>
              <a:pPr>
                <a:spcBef>
                  <a:spcPct val="0"/>
                </a:spcBef>
                <a:buClrTx/>
                <a:buFontTx/>
                <a:buNone/>
              </a:pPr>
              <a:t>28</a:t>
            </a:fld>
            <a:endParaRPr lang="en-US" altLang="en-US" sz="1200">
              <a:solidFill>
                <a:srgbClr val="000000"/>
              </a:solidFill>
            </a:endParaRPr>
          </a:p>
        </p:txBody>
      </p:sp>
      <p:sp>
        <p:nvSpPr>
          <p:cNvPr id="35846" name="Footer Placeholder 1">
            <a:extLst>
              <a:ext uri="{FF2B5EF4-FFF2-40B4-BE49-F238E27FC236}">
                <a16:creationId xmlns:a16="http://schemas.microsoft.com/office/drawing/2014/main" id="{F6163FB1-F396-46CF-948F-BBCEC073EB3E}"/>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pic>
        <p:nvPicPr>
          <p:cNvPr id="35847" name="Picture 3">
            <a:extLst>
              <a:ext uri="{FF2B5EF4-FFF2-40B4-BE49-F238E27FC236}">
                <a16:creationId xmlns:a16="http://schemas.microsoft.com/office/drawing/2014/main" id="{9278CF9F-F32D-4C6A-9D2E-E0BAB6217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698" y="1873937"/>
            <a:ext cx="4244975"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5">
            <a:extLst>
              <a:ext uri="{FF2B5EF4-FFF2-40B4-BE49-F238E27FC236}">
                <a16:creationId xmlns:a16="http://schemas.microsoft.com/office/drawing/2014/main" id="{2AB2AA46-A520-4915-A6E1-8E46ED97CA41}"/>
              </a:ext>
            </a:extLst>
          </p:cNvPr>
          <p:cNvSpPr>
            <a:spLocks noChangeArrowheads="1"/>
          </p:cNvSpPr>
          <p:nvPr/>
        </p:nvSpPr>
        <p:spPr bwMode="auto">
          <a:xfrm>
            <a:off x="1985962" y="5731282"/>
            <a:ext cx="5095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vi-VN" altLang="en-US" sz="1600" b="0"/>
              <a:t>Ảnh sinh ra bởi generator sau </a:t>
            </a:r>
            <a:r>
              <a:rPr lang="en-US" altLang="en-US" sz="1600" b="0"/>
              <a:t>300</a:t>
            </a:r>
            <a:r>
              <a:rPr lang="vi-VN" altLang="en-US" sz="1600" b="0"/>
              <a:t> epochs</a:t>
            </a:r>
            <a:endParaRPr lang="en-US" altLang="en-US" sz="1600" b="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17A4585-0CAB-4BCA-9B07-1D2ABDB70C87}"/>
              </a:ext>
            </a:extLst>
          </p:cNvPr>
          <p:cNvSpPr>
            <a:spLocks noGrp="1" noChangeArrowheads="1"/>
          </p:cNvSpPr>
          <p:nvPr>
            <p:ph type="title"/>
          </p:nvPr>
        </p:nvSpPr>
        <p:spPr>
          <a:xfrm>
            <a:off x="311150" y="131763"/>
            <a:ext cx="8521700" cy="646112"/>
          </a:xfrm>
        </p:spPr>
        <p:txBody>
          <a:bodyPr/>
          <a:lstStyle/>
          <a:p>
            <a:pPr eaLnBrk="1" hangingPunct="1"/>
            <a:r>
              <a:rPr lang="en-US" altLang="en-US" sz="3600"/>
              <a:t>Vấn đề gặp phải và giải quyết</a:t>
            </a:r>
          </a:p>
        </p:txBody>
      </p:sp>
      <p:sp>
        <p:nvSpPr>
          <p:cNvPr id="36867" name="Rectangle 3">
            <a:extLst>
              <a:ext uri="{FF2B5EF4-FFF2-40B4-BE49-F238E27FC236}">
                <a16:creationId xmlns:a16="http://schemas.microsoft.com/office/drawing/2014/main" id="{1CB5FF28-0FB2-48AC-B01B-EF0CBFD29C63}"/>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Vấn đề 1:</a:t>
            </a:r>
          </a:p>
          <a:p>
            <a:pPr eaLnBrk="1" hangingPunct="1"/>
            <a:endParaRPr lang="en-US" altLang="en-US" sz="2400" b="0"/>
          </a:p>
        </p:txBody>
      </p:sp>
      <p:sp>
        <p:nvSpPr>
          <p:cNvPr id="2" name="Footer Placeholder 1">
            <a:extLst>
              <a:ext uri="{FF2B5EF4-FFF2-40B4-BE49-F238E27FC236}">
                <a16:creationId xmlns:a16="http://schemas.microsoft.com/office/drawing/2014/main" id="{496E0A75-EC0F-4590-BBE6-DDDD2A0615E5}"/>
              </a:ext>
            </a:extLst>
          </p:cNvPr>
          <p:cNvSpPr>
            <a:spLocks noGrp="1"/>
          </p:cNvSpPr>
          <p:nvPr>
            <p:ph type="ftr" sz="quarter" idx="11"/>
          </p:nvPr>
        </p:nvSpPr>
        <p:spPr/>
        <p:txBody>
          <a:bodyPr/>
          <a:lstStyle/>
          <a:p>
            <a:pPr>
              <a:defRPr/>
            </a:pPr>
            <a:r>
              <a:rPr lang="en-US"/>
              <a:t>DCGAN: Generate Images with Deep Convolutional GAN</a:t>
            </a:r>
          </a:p>
        </p:txBody>
      </p:sp>
      <p:sp>
        <p:nvSpPr>
          <p:cNvPr id="36869" name="Slide Number Placeholder 2">
            <a:extLst>
              <a:ext uri="{FF2B5EF4-FFF2-40B4-BE49-F238E27FC236}">
                <a16:creationId xmlns:a16="http://schemas.microsoft.com/office/drawing/2014/main" id="{403B2E38-C21E-4136-B24A-2C44BEFD483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829C9BF1-FC5D-4B92-9034-E58ED0F42268}" type="slidenum">
              <a:rPr lang="en-US" altLang="en-US" sz="1200" smtClean="0">
                <a:solidFill>
                  <a:srgbClr val="000000"/>
                </a:solidFill>
              </a:rPr>
              <a:pPr>
                <a:spcBef>
                  <a:spcPct val="0"/>
                </a:spcBef>
                <a:buClrTx/>
                <a:buFontTx/>
                <a:buNone/>
              </a:pPr>
              <a:t>29</a:t>
            </a:fld>
            <a:endParaRPr lang="en-US" altLang="en-US" sz="1200">
              <a:solidFill>
                <a:srgbClr val="000000"/>
              </a:solidFill>
            </a:endParaRPr>
          </a:p>
        </p:txBody>
      </p:sp>
      <p:sp>
        <p:nvSpPr>
          <p:cNvPr id="36870" name="Footer Placeholder 1">
            <a:extLst>
              <a:ext uri="{FF2B5EF4-FFF2-40B4-BE49-F238E27FC236}">
                <a16:creationId xmlns:a16="http://schemas.microsoft.com/office/drawing/2014/main" id="{9055D08B-6610-46AA-B74D-0CEDEBB29E6D}"/>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36871" name="Rectangle 5">
            <a:extLst>
              <a:ext uri="{FF2B5EF4-FFF2-40B4-BE49-F238E27FC236}">
                <a16:creationId xmlns:a16="http://schemas.microsoft.com/office/drawing/2014/main" id="{22390564-BBD3-426A-AE04-D1C44F3CA66B}"/>
              </a:ext>
            </a:extLst>
          </p:cNvPr>
          <p:cNvSpPr>
            <a:spLocks noChangeArrowheads="1"/>
          </p:cNvSpPr>
          <p:nvPr/>
        </p:nvSpPr>
        <p:spPr bwMode="auto">
          <a:xfrm>
            <a:off x="152400" y="1566863"/>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600" b="0" dirty="0"/>
              <a:t>K</a:t>
            </a:r>
            <a:r>
              <a:rPr lang="vi-VN" altLang="en-US" sz="1600" b="0" dirty="0"/>
              <a:t>hi ta train GAN - DCGAN xong rồi dùng generator để sinh ảnh mới giống trong dataset mình không kiểm soát được là ảnh sinh ra giống category nào trong dataset. </a:t>
            </a:r>
            <a:endParaRPr lang="en-US" altLang="en-US" sz="1600" b="0" dirty="0"/>
          </a:p>
        </p:txBody>
      </p:sp>
      <p:sp>
        <p:nvSpPr>
          <p:cNvPr id="36872" name="Rectangle 5">
            <a:extLst>
              <a:ext uri="{FF2B5EF4-FFF2-40B4-BE49-F238E27FC236}">
                <a16:creationId xmlns:a16="http://schemas.microsoft.com/office/drawing/2014/main" id="{FFD95CEA-2988-44C6-B474-CEDBFE3789F7}"/>
              </a:ext>
            </a:extLst>
          </p:cNvPr>
          <p:cNvSpPr>
            <a:spLocks noChangeArrowheads="1"/>
          </p:cNvSpPr>
          <p:nvPr/>
        </p:nvSpPr>
        <p:spPr bwMode="auto">
          <a:xfrm>
            <a:off x="133350" y="2205038"/>
            <a:ext cx="8718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a:t>Ví dụ như dùng GAN - DCGAN để sinh các ảnh trong bộ CIFAR-10, thì khi train xong và dùng generator sinh ảnh thì mình không biết được ảnh sinh ra đó thuộc class nào (</a:t>
            </a:r>
            <a:r>
              <a:rPr lang="vi-VN" sz="1600" b="0"/>
              <a:t>Airplane, Car, Bird, Cat, Deer, Dog, Frog, Horse, Ship, Truck</a:t>
            </a:r>
            <a:r>
              <a:rPr lang="en-US" sz="1600" b="0">
                <a:effectLst/>
              </a:rPr>
              <a:t> </a:t>
            </a:r>
            <a:r>
              <a:rPr lang="vi-VN" altLang="en-US" sz="1600" b="0"/>
              <a:t>)</a:t>
            </a:r>
            <a:endParaRPr lang="en-US" altLang="en-US" sz="1600" b="0"/>
          </a:p>
        </p:txBody>
      </p:sp>
      <p:sp>
        <p:nvSpPr>
          <p:cNvPr id="36873" name="Rectangle 5">
            <a:extLst>
              <a:ext uri="{FF2B5EF4-FFF2-40B4-BE49-F238E27FC236}">
                <a16:creationId xmlns:a16="http://schemas.microsoft.com/office/drawing/2014/main" id="{33F1C093-AB6B-41B6-A1B0-FDE3E0566AF7}"/>
              </a:ext>
            </a:extLst>
          </p:cNvPr>
          <p:cNvSpPr>
            <a:spLocks noChangeArrowheads="1"/>
          </p:cNvSpPr>
          <p:nvPr/>
        </p:nvSpPr>
        <p:spPr bwMode="auto">
          <a:xfrm>
            <a:off x="152400" y="3057804"/>
            <a:ext cx="871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a:t>Bài toán muốn kiểm soát được generator sinh ra ảnh theo 1 category nhất định. Ví dụ có thể chỉ định generator sinh ra ảnh con </a:t>
            </a:r>
            <a:r>
              <a:rPr lang="vi-VN" altLang="en-US" sz="1600"/>
              <a:t>nai</a:t>
            </a:r>
            <a:r>
              <a:rPr lang="vi-VN" altLang="en-US" sz="1600" b="0"/>
              <a:t> chẳng hạn. Mô hình đấy gọi là Conditional GAN (cGAN).</a:t>
            </a:r>
            <a:endParaRPr lang="en-US" altLang="en-US" sz="1600" b="0"/>
          </a:p>
        </p:txBody>
      </p:sp>
      <p:sp>
        <p:nvSpPr>
          <p:cNvPr id="36874" name="Rectangle 5">
            <a:extLst>
              <a:ext uri="{FF2B5EF4-FFF2-40B4-BE49-F238E27FC236}">
                <a16:creationId xmlns:a16="http://schemas.microsoft.com/office/drawing/2014/main" id="{5C0BD896-6847-4C98-BDA4-D347BFCB0411}"/>
              </a:ext>
            </a:extLst>
          </p:cNvPr>
          <p:cNvSpPr>
            <a:spLocks noChangeArrowheads="1"/>
          </p:cNvSpPr>
          <p:nvPr/>
        </p:nvSpPr>
        <p:spPr bwMode="auto">
          <a:xfrm>
            <a:off x="120650" y="3883025"/>
            <a:ext cx="871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dirty="0"/>
              <a:t>Đây có thể được xem như một bước đột phát của GAN vì trên thực tế có rất nhiều những bức ảnh mà ta sẽ phải định hướng kết quả về hình dạng, format. cGAN cũng tạo ra những đột phá mới về chất lượng hình ảnh và sự ổn định trong quá trình huấn luyện. </a:t>
            </a:r>
            <a:r>
              <a:rPr lang="en-US" altLang="en-US" sz="1600" b="0" dirty="0"/>
              <a:t>Q</a:t>
            </a:r>
            <a:r>
              <a:rPr lang="vi-VN" altLang="en-US" sz="1600" b="0" dirty="0"/>
              <a:t>uá trình để huấn luyện một model cGAN điển hình trên bộ dữ liệu </a:t>
            </a:r>
            <a:r>
              <a:rPr lang="vi-VN" altLang="en-US" sz="1600" dirty="0"/>
              <a:t>fashion-mnist.</a:t>
            </a:r>
            <a:endParaRPr lang="en-US"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1319702-A89F-49C1-BF3F-4522E189E0C9}"/>
              </a:ext>
            </a:extLst>
          </p:cNvPr>
          <p:cNvSpPr>
            <a:spLocks noGrp="1" noChangeArrowheads="1"/>
          </p:cNvSpPr>
          <p:nvPr>
            <p:ph type="title"/>
          </p:nvPr>
        </p:nvSpPr>
        <p:spPr>
          <a:xfrm>
            <a:off x="609600" y="117475"/>
            <a:ext cx="7772400" cy="711200"/>
          </a:xfrm>
          <a:solidFill>
            <a:schemeClr val="tx1"/>
          </a:solidFill>
        </p:spPr>
        <p:txBody>
          <a:bodyPr lIns="90000" tIns="46800" rIns="90000" bIns="46800" anchor="ctr"/>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a:ea typeface="굴림" panose="020B0600000101010101" pitchFamily="34" charset="-127"/>
              </a:rPr>
              <a:t>Giới thiệu bài toán</a:t>
            </a:r>
            <a:endParaRPr lang="en-GB" altLang="en-US"/>
          </a:p>
        </p:txBody>
      </p:sp>
      <p:sp>
        <p:nvSpPr>
          <p:cNvPr id="9219" name="Rectangle 3">
            <a:extLst>
              <a:ext uri="{FF2B5EF4-FFF2-40B4-BE49-F238E27FC236}">
                <a16:creationId xmlns:a16="http://schemas.microsoft.com/office/drawing/2014/main" id="{7FBAB7E5-4309-4370-B670-24AC22E5C286}"/>
              </a:ext>
            </a:extLst>
          </p:cNvPr>
          <p:cNvSpPr>
            <a:spLocks noGrp="1" noChangeArrowheads="1"/>
          </p:cNvSpPr>
          <p:nvPr>
            <p:ph type="body" idx="1"/>
          </p:nvPr>
        </p:nvSpPr>
        <p:spPr>
          <a:xfrm>
            <a:off x="457200" y="1066800"/>
            <a:ext cx="8229600" cy="5105400"/>
          </a:xfrm>
          <a:solidFill>
            <a:srgbClr val="FFFFFF"/>
          </a:solidFill>
        </p:spPr>
        <p:txBody>
          <a:bodyPr lIns="90000" tIns="46800" rIns="90000" bIns="46800"/>
          <a:lstStyle/>
          <a:p>
            <a:pPr marL="457200" lvl="1" indent="0" algn="ctr" defTabSz="457200" eaLnBrk="1" hangingPunct="1">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err="1"/>
              <a:t>Bài</a:t>
            </a:r>
            <a:r>
              <a:rPr lang="en-US" altLang="en-US" sz="2000" dirty="0"/>
              <a:t> </a:t>
            </a:r>
            <a:r>
              <a:rPr lang="en-US" altLang="en-US" sz="2000" dirty="0" err="1"/>
              <a:t>toán</a:t>
            </a:r>
            <a:r>
              <a:rPr lang="en-US" altLang="en-US" sz="2000" dirty="0"/>
              <a:t>: </a:t>
            </a:r>
            <a:r>
              <a:rPr lang="en-US" altLang="en-US" sz="2000" dirty="0" err="1"/>
              <a:t>Dùng</a:t>
            </a:r>
            <a:r>
              <a:rPr lang="en-US" altLang="en-US" sz="2000" dirty="0"/>
              <a:t> </a:t>
            </a:r>
            <a:r>
              <a:rPr lang="en-US" altLang="en-US" sz="2000" dirty="0" err="1"/>
              <a:t>mạng</a:t>
            </a:r>
            <a:r>
              <a:rPr lang="en-US" altLang="en-US" sz="2000" dirty="0"/>
              <a:t> GAN </a:t>
            </a:r>
            <a:r>
              <a:rPr lang="en-US" altLang="en-US" sz="2000" dirty="0" err="1"/>
              <a:t>sinh</a:t>
            </a:r>
            <a:r>
              <a:rPr lang="en-US" altLang="en-US" sz="2000" dirty="0"/>
              <a:t> ra </a:t>
            </a:r>
            <a:r>
              <a:rPr lang="en-US" altLang="en-US" sz="2000" dirty="0" err="1"/>
              <a:t>các</a:t>
            </a:r>
            <a:r>
              <a:rPr lang="en-US" altLang="en-US" sz="2000" dirty="0"/>
              <a:t> </a:t>
            </a:r>
            <a:r>
              <a:rPr lang="en-US" altLang="en-US" sz="2000" dirty="0" err="1"/>
              <a:t>ảnh</a:t>
            </a:r>
            <a:r>
              <a:rPr lang="en-US" altLang="en-US" sz="2000" dirty="0"/>
              <a:t> </a:t>
            </a:r>
            <a:r>
              <a:rPr lang="en-US" altLang="en-US" sz="2000" dirty="0" err="1"/>
              <a:t>giống</a:t>
            </a:r>
            <a:r>
              <a:rPr lang="en-US" altLang="en-US" sz="2000" dirty="0"/>
              <a:t> </a:t>
            </a:r>
            <a:r>
              <a:rPr lang="en-US" altLang="en-US" sz="2000" dirty="0" err="1"/>
              <a:t>với</a:t>
            </a:r>
            <a:r>
              <a:rPr lang="en-US" altLang="en-US" sz="2000" dirty="0"/>
              <a:t> </a:t>
            </a:r>
            <a:r>
              <a:rPr lang="en-US" altLang="en-US" sz="2000" dirty="0" err="1"/>
              <a:t>dữ</a:t>
            </a:r>
            <a:r>
              <a:rPr lang="en-US" altLang="en-US" sz="2000" dirty="0"/>
              <a:t> </a:t>
            </a:r>
            <a:r>
              <a:rPr lang="en-US" altLang="en-US" sz="2000" dirty="0" err="1"/>
              <a:t>liệu</a:t>
            </a:r>
            <a:r>
              <a:rPr lang="en-US" altLang="en-US" sz="2000" dirty="0"/>
              <a:t> </a:t>
            </a:r>
            <a:r>
              <a:rPr lang="en-US" altLang="en-US" sz="2000" dirty="0" err="1"/>
              <a:t>trong</a:t>
            </a:r>
            <a:r>
              <a:rPr lang="en-US" altLang="en-US" sz="2000" dirty="0"/>
              <a:t> CIFAR-10 dataset.</a:t>
            </a:r>
          </a:p>
          <a:p>
            <a:pPr marL="457200" lvl="1" indent="0" defTabSz="457200" eaLnBrk="1" hangingPunct="1">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t> </a:t>
            </a:r>
          </a:p>
          <a:p>
            <a:pPr marL="741363" lvl="1" indent="-284163" defTabSz="457200" eaLnBrk="1" hangingPunct="1">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t>                  </a:t>
            </a:r>
          </a:p>
        </p:txBody>
      </p:sp>
      <p:sp>
        <p:nvSpPr>
          <p:cNvPr id="2" name="Footer Placeholder 1">
            <a:extLst>
              <a:ext uri="{FF2B5EF4-FFF2-40B4-BE49-F238E27FC236}">
                <a16:creationId xmlns:a16="http://schemas.microsoft.com/office/drawing/2014/main" id="{37623F69-39CB-4884-BEE6-710A703B8FD6}"/>
              </a:ext>
            </a:extLst>
          </p:cNvPr>
          <p:cNvSpPr>
            <a:spLocks noGrp="1"/>
          </p:cNvSpPr>
          <p:nvPr>
            <p:ph type="ftr" sz="quarter" idx="11"/>
          </p:nvPr>
        </p:nvSpPr>
        <p:spPr>
          <a:xfrm>
            <a:off x="152400" y="6324600"/>
            <a:ext cx="4800600" cy="457200"/>
          </a:xfrm>
        </p:spPr>
        <p:txBody>
          <a:bodyPr/>
          <a:lstStyle/>
          <a:p>
            <a:pPr algn="l">
              <a:defRPr/>
            </a:pPr>
            <a:r>
              <a:rPr lang="en-US" sz="1200">
                <a:solidFill>
                  <a:schemeClr val="bg2"/>
                </a:solidFill>
              </a:rPr>
              <a:t>DCGAN: Generate Images with Deep Convolutional GAN</a:t>
            </a:r>
          </a:p>
        </p:txBody>
      </p:sp>
      <p:sp>
        <p:nvSpPr>
          <p:cNvPr id="9221" name="Slide Number Placeholder 2">
            <a:extLst>
              <a:ext uri="{FF2B5EF4-FFF2-40B4-BE49-F238E27FC236}">
                <a16:creationId xmlns:a16="http://schemas.microsoft.com/office/drawing/2014/main" id="{4FA7C275-A68F-44A5-9D06-370ADE8C9C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CC6BC001-AB22-4F41-A27A-0EE6F17398A9}" type="slidenum">
              <a:rPr lang="en-US" altLang="en-US" sz="1200" smtClean="0">
                <a:solidFill>
                  <a:srgbClr val="000000"/>
                </a:solidFill>
              </a:rPr>
              <a:pPr>
                <a:spcBef>
                  <a:spcPct val="0"/>
                </a:spcBef>
                <a:buClrTx/>
                <a:buFontTx/>
                <a:buNone/>
              </a:pPr>
              <a:t>3</a:t>
            </a:fld>
            <a:endParaRPr lang="en-US" altLang="en-US" sz="1200">
              <a:solidFill>
                <a:srgbClr val="000000"/>
              </a:solidFill>
            </a:endParaRPr>
          </a:p>
        </p:txBody>
      </p:sp>
      <p:sp>
        <p:nvSpPr>
          <p:cNvPr id="9222" name="Rectangle 9">
            <a:extLst>
              <a:ext uri="{FF2B5EF4-FFF2-40B4-BE49-F238E27FC236}">
                <a16:creationId xmlns:a16="http://schemas.microsoft.com/office/drawing/2014/main" id="{05560728-3CE2-42D1-A929-A2ED85D9E023}"/>
              </a:ext>
            </a:extLst>
          </p:cNvPr>
          <p:cNvSpPr>
            <a:spLocks noChangeArrowheads="1"/>
          </p:cNvSpPr>
          <p:nvPr/>
        </p:nvSpPr>
        <p:spPr bwMode="auto">
          <a:xfrm>
            <a:off x="762000" y="2209800"/>
            <a:ext cx="8610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endParaRPr lang="en-US" altLang="en-US" sz="2400"/>
          </a:p>
        </p:txBody>
      </p:sp>
      <p:pic>
        <p:nvPicPr>
          <p:cNvPr id="9223" name="Picture 5" descr="A screenshot of a computer&#10;&#10;Description automatically generated with low confidence">
            <a:extLst>
              <a:ext uri="{FF2B5EF4-FFF2-40B4-BE49-F238E27FC236}">
                <a16:creationId xmlns:a16="http://schemas.microsoft.com/office/drawing/2014/main" id="{1843F8CE-6248-476F-99F8-B5FC04635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5867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6">
            <a:extLst>
              <a:ext uri="{FF2B5EF4-FFF2-40B4-BE49-F238E27FC236}">
                <a16:creationId xmlns:a16="http://schemas.microsoft.com/office/drawing/2014/main" id="{83364FCA-19DE-4E2F-ABB5-50646027DC0E}"/>
              </a:ext>
            </a:extLst>
          </p:cNvPr>
          <p:cNvSpPr>
            <a:spLocks noChangeArrowheads="1"/>
          </p:cNvSpPr>
          <p:nvPr/>
        </p:nvSpPr>
        <p:spPr bwMode="auto">
          <a:xfrm>
            <a:off x="2070100" y="6134100"/>
            <a:ext cx="647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4">
                  <a:extLst>
                    <a:ext uri="{A12FA001-AC4F-418D-AE19-62706E023703}">
                      <ahyp:hlinkClr xmlns:ahyp="http://schemas.microsoft.com/office/drawing/2018/hyperlinkcolor" val="tx"/>
                    </a:ext>
                  </a:extLst>
                </a:hlinkClick>
              </a:rPr>
              <a:t>https://www.cs.toronto.edu/~kriz/</a:t>
            </a:r>
            <a:r>
              <a:rPr lang="en-US" altLang="en-US" sz="1200" b="0" i="1" dirty="0" err="1">
                <a:hlinkClick r:id="rId4">
                  <a:extLst>
                    <a:ext uri="{A12FA001-AC4F-418D-AE19-62706E023703}">
                      <ahyp:hlinkClr xmlns:ahyp="http://schemas.microsoft.com/office/drawing/2018/hyperlinkcolor" val="tx"/>
                    </a:ext>
                  </a:extLst>
                </a:hlinkClick>
              </a:rPr>
              <a:t>cifar.htm</a:t>
            </a:r>
            <a:r>
              <a:rPr lang="en-US" altLang="en-US" sz="1200" b="0" i="1" dirty="0" err="1"/>
              <a:t>l</a:t>
            </a:r>
            <a:r>
              <a:rPr lang="en-US" altLang="en-US" sz="1200" b="0" i="1" dirty="0"/>
              <a:t>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700897E-6717-457C-BEDB-6F55F53F3C1F}"/>
              </a:ext>
            </a:extLst>
          </p:cNvPr>
          <p:cNvSpPr>
            <a:spLocks noGrp="1" noChangeArrowheads="1"/>
          </p:cNvSpPr>
          <p:nvPr>
            <p:ph type="title"/>
          </p:nvPr>
        </p:nvSpPr>
        <p:spPr>
          <a:xfrm>
            <a:off x="311150" y="131763"/>
            <a:ext cx="8521700" cy="646112"/>
          </a:xfrm>
        </p:spPr>
        <p:txBody>
          <a:bodyPr/>
          <a:lstStyle/>
          <a:p>
            <a:pPr eaLnBrk="1" hangingPunct="1"/>
            <a:r>
              <a:rPr lang="en-US" altLang="en-US" sz="3600"/>
              <a:t>Vấn đề gặp phải và giải quyết</a:t>
            </a:r>
          </a:p>
        </p:txBody>
      </p:sp>
      <p:sp>
        <p:nvSpPr>
          <p:cNvPr id="37891" name="Rectangle 3">
            <a:extLst>
              <a:ext uri="{FF2B5EF4-FFF2-40B4-BE49-F238E27FC236}">
                <a16:creationId xmlns:a16="http://schemas.microsoft.com/office/drawing/2014/main" id="{6012FE6D-F161-4C69-BD48-96BC3D146C5A}"/>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Vấn đề 2:</a:t>
            </a:r>
          </a:p>
          <a:p>
            <a:pPr eaLnBrk="1" hangingPunct="1"/>
            <a:endParaRPr lang="en-US" altLang="en-US" sz="2000" b="0"/>
          </a:p>
        </p:txBody>
      </p:sp>
      <p:sp>
        <p:nvSpPr>
          <p:cNvPr id="2" name="Footer Placeholder 1">
            <a:extLst>
              <a:ext uri="{FF2B5EF4-FFF2-40B4-BE49-F238E27FC236}">
                <a16:creationId xmlns:a16="http://schemas.microsoft.com/office/drawing/2014/main" id="{B4F1E67C-CABE-43D0-B643-12B0818AD035}"/>
              </a:ext>
            </a:extLst>
          </p:cNvPr>
          <p:cNvSpPr>
            <a:spLocks noGrp="1"/>
          </p:cNvSpPr>
          <p:nvPr>
            <p:ph type="ftr" sz="quarter" idx="11"/>
          </p:nvPr>
        </p:nvSpPr>
        <p:spPr/>
        <p:txBody>
          <a:bodyPr/>
          <a:lstStyle/>
          <a:p>
            <a:pPr>
              <a:defRPr/>
            </a:pPr>
            <a:r>
              <a:rPr lang="en-US"/>
              <a:t>DCGAN: Generate Images with Deep Convolutional GAN</a:t>
            </a:r>
          </a:p>
        </p:txBody>
      </p:sp>
      <p:sp>
        <p:nvSpPr>
          <p:cNvPr id="37893" name="Slide Number Placeholder 2">
            <a:extLst>
              <a:ext uri="{FF2B5EF4-FFF2-40B4-BE49-F238E27FC236}">
                <a16:creationId xmlns:a16="http://schemas.microsoft.com/office/drawing/2014/main" id="{DAC207BB-BDB6-415C-A7EE-64BB509424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EEED6203-DEDC-486B-A0B4-EFF15208E41C}" type="slidenum">
              <a:rPr lang="en-US" altLang="en-US" sz="1200" smtClean="0">
                <a:solidFill>
                  <a:srgbClr val="000000"/>
                </a:solidFill>
              </a:rPr>
              <a:pPr>
                <a:spcBef>
                  <a:spcPct val="0"/>
                </a:spcBef>
                <a:buClrTx/>
                <a:buFontTx/>
                <a:buNone/>
              </a:pPr>
              <a:t>30</a:t>
            </a:fld>
            <a:endParaRPr lang="en-US" altLang="en-US" sz="1200">
              <a:solidFill>
                <a:srgbClr val="000000"/>
              </a:solidFill>
            </a:endParaRPr>
          </a:p>
        </p:txBody>
      </p:sp>
      <p:sp>
        <p:nvSpPr>
          <p:cNvPr id="37894" name="Footer Placeholder 1">
            <a:extLst>
              <a:ext uri="{FF2B5EF4-FFF2-40B4-BE49-F238E27FC236}">
                <a16:creationId xmlns:a16="http://schemas.microsoft.com/office/drawing/2014/main" id="{FF27C706-D4A8-4DBF-A18D-1025E62D8B30}"/>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37895" name="Rectangle 5">
            <a:extLst>
              <a:ext uri="{FF2B5EF4-FFF2-40B4-BE49-F238E27FC236}">
                <a16:creationId xmlns:a16="http://schemas.microsoft.com/office/drawing/2014/main" id="{50E2BB62-FAFB-417D-85BC-06C0ADE1C032}"/>
              </a:ext>
            </a:extLst>
          </p:cNvPr>
          <p:cNvSpPr>
            <a:spLocks noChangeArrowheads="1"/>
          </p:cNvSpPr>
          <p:nvPr/>
        </p:nvSpPr>
        <p:spPr bwMode="auto">
          <a:xfrm>
            <a:off x="152400" y="1566863"/>
            <a:ext cx="8680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600" b="0"/>
              <a:t>Cấu trúc mạng DCGAN với thành phần là Generator và Discriminator, GAN loss function.</a:t>
            </a:r>
          </a:p>
        </p:txBody>
      </p:sp>
      <p:sp>
        <p:nvSpPr>
          <p:cNvPr id="37896" name="Rectangle 5">
            <a:extLst>
              <a:ext uri="{FF2B5EF4-FFF2-40B4-BE49-F238E27FC236}">
                <a16:creationId xmlns:a16="http://schemas.microsoft.com/office/drawing/2014/main" id="{D5543802-DDBC-4BC7-8C15-17EA91194450}"/>
              </a:ext>
            </a:extLst>
          </p:cNvPr>
          <p:cNvSpPr>
            <a:spLocks noChangeArrowheads="1"/>
          </p:cNvSpPr>
          <p:nvPr/>
        </p:nvSpPr>
        <p:spPr bwMode="auto">
          <a:xfrm>
            <a:off x="152400" y="2013743"/>
            <a:ext cx="8680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600" b="0"/>
              <a:t>Tuy nhiên GAN loss function không tốt, nó bị vanishing gradient khi train generator</a:t>
            </a:r>
            <a:r>
              <a:rPr lang="en-US" altLang="en-US" sz="1600" b="0"/>
              <a:t> </a:t>
            </a:r>
            <a:r>
              <a:rPr lang="en-US" altLang="en-US" sz="1600" b="0">
                <a:sym typeface="Wingdings" panose="05000000000000000000" pitchFamily="2" charset="2"/>
              </a:rPr>
              <a:t> </a:t>
            </a:r>
            <a:r>
              <a:rPr lang="vi-VN" altLang="en-US" sz="1600" b="0"/>
              <a:t>hàm LSGAN </a:t>
            </a:r>
            <a:r>
              <a:rPr lang="en-US" altLang="en-US" sz="1600" b="0"/>
              <a:t>(Least Squares Generative Adversarial Networks) </a:t>
            </a:r>
            <a:r>
              <a:rPr lang="vi-VN" altLang="en-US" sz="1600" b="0"/>
              <a:t>giải quyết vấn đề trên.</a:t>
            </a:r>
            <a:endParaRPr lang="en-US" altLang="en-US" sz="1600" b="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8E25959-0D10-49E6-84D0-6D93A78AABE1}"/>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38915" name="Rectangle 3">
            <a:extLst>
              <a:ext uri="{FF2B5EF4-FFF2-40B4-BE49-F238E27FC236}">
                <a16:creationId xmlns:a16="http://schemas.microsoft.com/office/drawing/2014/main" id="{EB7C5089-A5D8-496B-9054-BD31FBDAB1D7}"/>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Vấn đề với GAN loss function:</a:t>
            </a:r>
          </a:p>
          <a:p>
            <a:pPr eaLnBrk="1" hangingPunct="1"/>
            <a:endParaRPr lang="en-US" altLang="en-US" sz="2400" b="0"/>
          </a:p>
        </p:txBody>
      </p:sp>
      <p:sp>
        <p:nvSpPr>
          <p:cNvPr id="2" name="Footer Placeholder 1">
            <a:extLst>
              <a:ext uri="{FF2B5EF4-FFF2-40B4-BE49-F238E27FC236}">
                <a16:creationId xmlns:a16="http://schemas.microsoft.com/office/drawing/2014/main" id="{164236C5-D044-468B-BEFA-94F8CAC81728}"/>
              </a:ext>
            </a:extLst>
          </p:cNvPr>
          <p:cNvSpPr>
            <a:spLocks noGrp="1"/>
          </p:cNvSpPr>
          <p:nvPr>
            <p:ph type="ftr" sz="quarter" idx="11"/>
          </p:nvPr>
        </p:nvSpPr>
        <p:spPr/>
        <p:txBody>
          <a:bodyPr/>
          <a:lstStyle/>
          <a:p>
            <a:pPr>
              <a:defRPr/>
            </a:pPr>
            <a:r>
              <a:rPr lang="en-US"/>
              <a:t>DCGAN: Generate Images with Deep Convolutional GAN</a:t>
            </a:r>
          </a:p>
        </p:txBody>
      </p:sp>
      <p:sp>
        <p:nvSpPr>
          <p:cNvPr id="38917" name="Slide Number Placeholder 2">
            <a:extLst>
              <a:ext uri="{FF2B5EF4-FFF2-40B4-BE49-F238E27FC236}">
                <a16:creationId xmlns:a16="http://schemas.microsoft.com/office/drawing/2014/main" id="{C90DC89C-00CA-45F2-BE63-E6CB2C0CD1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6382DA1C-9F0B-4D7E-87FF-2643757B16C5}" type="slidenum">
              <a:rPr lang="en-US" altLang="en-US" sz="1200" smtClean="0">
                <a:solidFill>
                  <a:srgbClr val="000000"/>
                </a:solidFill>
              </a:rPr>
              <a:pPr>
                <a:spcBef>
                  <a:spcPct val="0"/>
                </a:spcBef>
                <a:buClrTx/>
                <a:buFontTx/>
                <a:buNone/>
              </a:pPr>
              <a:t>31</a:t>
            </a:fld>
            <a:endParaRPr lang="en-US" altLang="en-US" sz="1200">
              <a:solidFill>
                <a:srgbClr val="000000"/>
              </a:solidFill>
            </a:endParaRPr>
          </a:p>
        </p:txBody>
      </p:sp>
      <p:sp>
        <p:nvSpPr>
          <p:cNvPr id="38918" name="Footer Placeholder 1">
            <a:extLst>
              <a:ext uri="{FF2B5EF4-FFF2-40B4-BE49-F238E27FC236}">
                <a16:creationId xmlns:a16="http://schemas.microsoft.com/office/drawing/2014/main" id="{E896A7E4-29AF-449D-9E62-BC17892C4103}"/>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38919" name="Rectangle 5">
            <a:extLst>
              <a:ext uri="{FF2B5EF4-FFF2-40B4-BE49-F238E27FC236}">
                <a16:creationId xmlns:a16="http://schemas.microsoft.com/office/drawing/2014/main" id="{9CB9BDB4-18EC-4424-826A-C733B1C1F6B8}"/>
              </a:ext>
            </a:extLst>
          </p:cNvPr>
          <p:cNvSpPr>
            <a:spLocks noChangeArrowheads="1"/>
          </p:cNvSpPr>
          <p:nvPr/>
        </p:nvSpPr>
        <p:spPr bwMode="auto">
          <a:xfrm>
            <a:off x="152400" y="1566863"/>
            <a:ext cx="2362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Bổ đề: </a:t>
            </a:r>
          </a:p>
        </p:txBody>
      </p:sp>
      <p:sp>
        <p:nvSpPr>
          <p:cNvPr id="37896" name="Rectangle 5">
            <a:extLst>
              <a:ext uri="{FF2B5EF4-FFF2-40B4-BE49-F238E27FC236}">
                <a16:creationId xmlns:a16="http://schemas.microsoft.com/office/drawing/2014/main" id="{03789AA5-DE9F-4E3A-8066-8DC8A8E6B68A}"/>
              </a:ext>
            </a:extLst>
          </p:cNvPr>
          <p:cNvSpPr>
            <a:spLocks noRot="1" noChangeAspect="1" noMove="1" noResize="1" noEditPoints="1" noAdjustHandles="1" noChangeArrowheads="1" noChangeShapeType="1" noTextEdit="1"/>
          </p:cNvSpPr>
          <p:nvPr/>
        </p:nvSpPr>
        <p:spPr bwMode="auto">
          <a:xfrm>
            <a:off x="463550" y="2083091"/>
            <a:ext cx="8375650" cy="566737"/>
          </a:xfrm>
          <a:prstGeom prst="rect">
            <a:avLst/>
          </a:prstGeom>
          <a:blipFill>
            <a:blip r:embed="rId2"/>
            <a:stretch>
              <a:fillRect t="-6452"/>
            </a:stretch>
          </a:blipFill>
          <a:ln>
            <a:noFill/>
          </a:ln>
        </p:spPr>
        <p:txBody>
          <a:bodyPr/>
          <a:lstStyle/>
          <a:p>
            <a:pPr>
              <a:defRPr/>
            </a:pPr>
            <a:r>
              <a:rPr lang="en-US">
                <a:noFill/>
              </a:rPr>
              <a:t> </a:t>
            </a:r>
          </a:p>
        </p:txBody>
      </p:sp>
      <p:sp>
        <p:nvSpPr>
          <p:cNvPr id="9" name="Rectangle 5">
            <a:extLst>
              <a:ext uri="{FF2B5EF4-FFF2-40B4-BE49-F238E27FC236}">
                <a16:creationId xmlns:a16="http://schemas.microsoft.com/office/drawing/2014/main" id="{79B6364C-5002-4D79-A772-B3F17D440AC0}"/>
              </a:ext>
            </a:extLst>
          </p:cNvPr>
          <p:cNvSpPr>
            <a:spLocks noRot="1" noChangeAspect="1" noMove="1" noResize="1" noEditPoints="1" noAdjustHandles="1" noChangeArrowheads="1" noChangeShapeType="1" noTextEdit="1"/>
          </p:cNvSpPr>
          <p:nvPr/>
        </p:nvSpPr>
        <p:spPr bwMode="auto">
          <a:xfrm>
            <a:off x="463550" y="2599661"/>
            <a:ext cx="5937250" cy="796326"/>
          </a:xfrm>
          <a:prstGeom prst="rect">
            <a:avLst/>
          </a:prstGeom>
          <a:blipFill>
            <a:blip r:embed="rId3"/>
            <a:stretch>
              <a:fillRect/>
            </a:stretch>
          </a:blipFill>
          <a:ln>
            <a:noFill/>
          </a:ln>
        </p:spPr>
        <p:txBody>
          <a:bodyPr/>
          <a:lstStyle/>
          <a:p>
            <a:pPr>
              <a:defRPr/>
            </a:pPr>
            <a:r>
              <a:rPr lang="en-US">
                <a:noFill/>
              </a:rPr>
              <a:t> </a:t>
            </a:r>
          </a:p>
        </p:txBody>
      </p:sp>
      <p:sp>
        <p:nvSpPr>
          <p:cNvPr id="10" name="Rectangle 5">
            <a:extLst>
              <a:ext uri="{FF2B5EF4-FFF2-40B4-BE49-F238E27FC236}">
                <a16:creationId xmlns:a16="http://schemas.microsoft.com/office/drawing/2014/main" id="{085BEE01-0969-4904-8DD6-CE826B144A28}"/>
              </a:ext>
            </a:extLst>
          </p:cNvPr>
          <p:cNvSpPr>
            <a:spLocks noRot="1" noChangeAspect="1" noMove="1" noResize="1" noEditPoints="1" noAdjustHandles="1" noChangeArrowheads="1" noChangeShapeType="1" noTextEdit="1"/>
          </p:cNvSpPr>
          <p:nvPr/>
        </p:nvSpPr>
        <p:spPr bwMode="auto">
          <a:xfrm>
            <a:off x="402590" y="3406749"/>
            <a:ext cx="5937250" cy="796326"/>
          </a:xfrm>
          <a:prstGeom prst="rect">
            <a:avLst/>
          </a:prstGeom>
          <a:blipFill>
            <a:blip r:embed="rId4"/>
            <a:stretch>
              <a:fillRect/>
            </a:stretch>
          </a:blipFill>
          <a:ln>
            <a:noFill/>
          </a:ln>
        </p:spPr>
        <p:txBody>
          <a:bodyPr/>
          <a:lstStyle/>
          <a:p>
            <a:pPr>
              <a:defRPr/>
            </a:pPr>
            <a:r>
              <a:rPr lang="en-US">
                <a:noFill/>
              </a:rPr>
              <a:t> </a:t>
            </a:r>
          </a:p>
        </p:txBody>
      </p:sp>
      <p:sp>
        <p:nvSpPr>
          <p:cNvPr id="11" name="Rectangle 5">
            <a:extLst>
              <a:ext uri="{FF2B5EF4-FFF2-40B4-BE49-F238E27FC236}">
                <a16:creationId xmlns:a16="http://schemas.microsoft.com/office/drawing/2014/main" id="{6BDB97F0-1B7E-4B34-B67A-01A68A7A2127}"/>
              </a:ext>
            </a:extLst>
          </p:cNvPr>
          <p:cNvSpPr>
            <a:spLocks noRot="1" noChangeAspect="1" noMove="1" noResize="1" noEditPoints="1" noAdjustHandles="1" noChangeArrowheads="1" noChangeShapeType="1" noTextEdit="1"/>
          </p:cNvSpPr>
          <p:nvPr/>
        </p:nvSpPr>
        <p:spPr bwMode="auto">
          <a:xfrm>
            <a:off x="402590" y="4213837"/>
            <a:ext cx="5937250" cy="796326"/>
          </a:xfrm>
          <a:prstGeom prst="rect">
            <a:avLst/>
          </a:prstGeom>
          <a:blipFill>
            <a:blip r:embed="rId5"/>
            <a:stretch>
              <a:fillRect/>
            </a:stretch>
          </a:blipFill>
          <a:ln>
            <a:noFill/>
          </a:ln>
        </p:spPr>
        <p:txBody>
          <a:bodyPr/>
          <a:lstStyle/>
          <a:p>
            <a:pPr>
              <a:defRPr/>
            </a:pPr>
            <a:r>
              <a:rPr lang="en-US">
                <a:no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5258680-3580-4417-8FA3-F417DE54B09D}"/>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39939" name="Rectangle 3">
            <a:extLst>
              <a:ext uri="{FF2B5EF4-FFF2-40B4-BE49-F238E27FC236}">
                <a16:creationId xmlns:a16="http://schemas.microsoft.com/office/drawing/2014/main" id="{B9799FDB-C99B-4F7D-9BAD-2C34A8F261B6}"/>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Vấn đề với GAN loss function:</a:t>
            </a:r>
          </a:p>
          <a:p>
            <a:pPr eaLnBrk="1" hangingPunct="1"/>
            <a:endParaRPr lang="en-US" altLang="en-US" sz="2000" b="0"/>
          </a:p>
        </p:txBody>
      </p:sp>
      <p:sp>
        <p:nvSpPr>
          <p:cNvPr id="2" name="Footer Placeholder 1">
            <a:extLst>
              <a:ext uri="{FF2B5EF4-FFF2-40B4-BE49-F238E27FC236}">
                <a16:creationId xmlns:a16="http://schemas.microsoft.com/office/drawing/2014/main" id="{6E91CA0E-64F2-4DAF-8EBA-6CCD7225C9FD}"/>
              </a:ext>
            </a:extLst>
          </p:cNvPr>
          <p:cNvSpPr>
            <a:spLocks noGrp="1"/>
          </p:cNvSpPr>
          <p:nvPr>
            <p:ph type="ftr" sz="quarter" idx="11"/>
          </p:nvPr>
        </p:nvSpPr>
        <p:spPr/>
        <p:txBody>
          <a:bodyPr/>
          <a:lstStyle/>
          <a:p>
            <a:pPr>
              <a:defRPr/>
            </a:pPr>
            <a:r>
              <a:rPr lang="en-US"/>
              <a:t>DCGAN: Generate Images with Deep Convolutional GAN</a:t>
            </a:r>
          </a:p>
        </p:txBody>
      </p:sp>
      <p:sp>
        <p:nvSpPr>
          <p:cNvPr id="39941" name="Slide Number Placeholder 2">
            <a:extLst>
              <a:ext uri="{FF2B5EF4-FFF2-40B4-BE49-F238E27FC236}">
                <a16:creationId xmlns:a16="http://schemas.microsoft.com/office/drawing/2014/main" id="{D10F8096-F5E5-46E5-8522-3ADBCBFA94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3951651F-6675-4DAE-9A09-2B062BCDE4EC}" type="slidenum">
              <a:rPr lang="en-US" altLang="en-US" sz="1200" smtClean="0">
                <a:solidFill>
                  <a:srgbClr val="000000"/>
                </a:solidFill>
              </a:rPr>
              <a:pPr>
                <a:spcBef>
                  <a:spcPct val="0"/>
                </a:spcBef>
                <a:buClrTx/>
                <a:buFontTx/>
                <a:buNone/>
              </a:pPr>
              <a:t>32</a:t>
            </a:fld>
            <a:endParaRPr lang="en-US" altLang="en-US" sz="1200">
              <a:solidFill>
                <a:srgbClr val="000000"/>
              </a:solidFill>
            </a:endParaRPr>
          </a:p>
        </p:txBody>
      </p:sp>
      <p:sp>
        <p:nvSpPr>
          <p:cNvPr id="39942" name="Footer Placeholder 1">
            <a:extLst>
              <a:ext uri="{FF2B5EF4-FFF2-40B4-BE49-F238E27FC236}">
                <a16:creationId xmlns:a16="http://schemas.microsoft.com/office/drawing/2014/main" id="{29A0BCA8-BBB6-4E8D-935C-61EA952DC925}"/>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39943" name="Rectangle 5">
            <a:extLst>
              <a:ext uri="{FF2B5EF4-FFF2-40B4-BE49-F238E27FC236}">
                <a16:creationId xmlns:a16="http://schemas.microsoft.com/office/drawing/2014/main" id="{CC12A88E-5698-4F03-AE18-37C64DF81AB0}"/>
              </a:ext>
            </a:extLst>
          </p:cNvPr>
          <p:cNvSpPr>
            <a:spLocks noChangeArrowheads="1"/>
          </p:cNvSpPr>
          <p:nvPr/>
        </p:nvSpPr>
        <p:spPr bwMode="auto">
          <a:xfrm>
            <a:off x="152400" y="1566863"/>
            <a:ext cx="2895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GAN loss function: </a:t>
            </a:r>
          </a:p>
        </p:txBody>
      </p:sp>
      <p:sp>
        <p:nvSpPr>
          <p:cNvPr id="39944" name="Rectangle 5">
            <a:extLst>
              <a:ext uri="{FF2B5EF4-FFF2-40B4-BE49-F238E27FC236}">
                <a16:creationId xmlns:a16="http://schemas.microsoft.com/office/drawing/2014/main" id="{8721E3EC-C532-4009-823B-D4DDEA9DA595}"/>
              </a:ext>
            </a:extLst>
          </p:cNvPr>
          <p:cNvSpPr>
            <a:spLocks noChangeArrowheads="1"/>
          </p:cNvSpPr>
          <p:nvPr/>
        </p:nvSpPr>
        <p:spPr bwMode="auto">
          <a:xfrm>
            <a:off x="311150" y="1911350"/>
            <a:ext cx="197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x là ảnh thật, </a:t>
            </a:r>
          </a:p>
        </p:txBody>
      </p:sp>
      <p:sp>
        <p:nvSpPr>
          <p:cNvPr id="39945" name="Rectangle 5">
            <a:extLst>
              <a:ext uri="{FF2B5EF4-FFF2-40B4-BE49-F238E27FC236}">
                <a16:creationId xmlns:a16="http://schemas.microsoft.com/office/drawing/2014/main" id="{71BDE687-1E43-4D92-BF89-C86BCF036A3D}"/>
              </a:ext>
            </a:extLst>
          </p:cNvPr>
          <p:cNvSpPr>
            <a:spLocks noChangeArrowheads="1"/>
          </p:cNvSpPr>
          <p:nvPr/>
        </p:nvSpPr>
        <p:spPr bwMode="auto">
          <a:xfrm>
            <a:off x="2620963" y="1911350"/>
            <a:ext cx="48006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cs typeface="Calibri" panose="020F0502020204030204" pitchFamily="34" charset="0"/>
              </a:rPr>
              <a:t>là distribution sinh ra ảnh thật, z là noise, </a:t>
            </a:r>
            <a:endParaRPr lang="en-US" altLang="en-US" sz="1800" b="0"/>
          </a:p>
        </p:txBody>
      </p:sp>
      <p:sp>
        <p:nvSpPr>
          <p:cNvPr id="39946" name="Rectangle 5">
            <a:extLst>
              <a:ext uri="{FF2B5EF4-FFF2-40B4-BE49-F238E27FC236}">
                <a16:creationId xmlns:a16="http://schemas.microsoft.com/office/drawing/2014/main" id="{B347BD82-D487-4596-8657-4ED27E846AFA}"/>
              </a:ext>
            </a:extLst>
          </p:cNvPr>
          <p:cNvSpPr>
            <a:spLocks noChangeArrowheads="1"/>
          </p:cNvSpPr>
          <p:nvPr/>
        </p:nvSpPr>
        <p:spPr bwMode="auto">
          <a:xfrm>
            <a:off x="760413" y="2252663"/>
            <a:ext cx="8521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lnSpc>
                <a:spcPct val="107000"/>
              </a:lnSpc>
              <a:spcBef>
                <a:spcPct val="0"/>
              </a:spcBef>
              <a:spcAft>
                <a:spcPts val="800"/>
              </a:spcAft>
              <a:buFontTx/>
              <a:buNone/>
            </a:pPr>
            <a:r>
              <a:rPr lang="en-US" altLang="en-US" sz="1800" b="0">
                <a:ea typeface="Calibri" panose="020F0502020204030204" pitchFamily="34" charset="0"/>
                <a:cs typeface="Times New Roman" panose="02020603050405020304" pitchFamily="18" charset="0"/>
              </a:rPr>
              <a:t>distribution sinh ra noise, G là generator, D là discriminator. GAN loss function:</a:t>
            </a:r>
            <a:endParaRPr lang="en-US" altLang="en-US" sz="1800" b="0">
              <a:latin typeface="Calibri" panose="020F0502020204030204" pitchFamily="34" charset="0"/>
              <a:ea typeface="Calibri" panose="020F0502020204030204" pitchFamily="34" charset="0"/>
              <a:cs typeface="Times New Roman" panose="02020603050405020304" pitchFamily="18" charset="0"/>
            </a:endParaRPr>
          </a:p>
        </p:txBody>
      </p:sp>
      <p:sp>
        <p:nvSpPr>
          <p:cNvPr id="39947" name="Rectangle 5">
            <a:extLst>
              <a:ext uri="{FF2B5EF4-FFF2-40B4-BE49-F238E27FC236}">
                <a16:creationId xmlns:a16="http://schemas.microsoft.com/office/drawing/2014/main" id="{DCC69129-3FB5-410A-857E-19C3CDD1F718}"/>
              </a:ext>
            </a:extLst>
          </p:cNvPr>
          <p:cNvSpPr>
            <a:spLocks noChangeArrowheads="1"/>
          </p:cNvSpPr>
          <p:nvPr/>
        </p:nvSpPr>
        <p:spPr bwMode="auto">
          <a:xfrm>
            <a:off x="7643813" y="1893888"/>
            <a:ext cx="11953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là </a:t>
            </a:r>
          </a:p>
        </p:txBody>
      </p:sp>
      <p:sp>
        <p:nvSpPr>
          <p:cNvPr id="5" name="TextBox 4">
            <a:extLst>
              <a:ext uri="{FF2B5EF4-FFF2-40B4-BE49-F238E27FC236}">
                <a16:creationId xmlns:a16="http://schemas.microsoft.com/office/drawing/2014/main" id="{15556458-1091-4CC4-B7AA-19FE6DF629CD}"/>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17" name="Rectangle 5">
            <a:extLst>
              <a:ext uri="{FF2B5EF4-FFF2-40B4-BE49-F238E27FC236}">
                <a16:creationId xmlns:a16="http://schemas.microsoft.com/office/drawing/2014/main" id="{B469B081-7910-456E-A462-6C07812DA962}"/>
              </a:ext>
            </a:extLst>
          </p:cNvPr>
          <p:cNvSpPr>
            <a:spLocks noRot="1" noChangeAspect="1" noMove="1" noResize="1" noEditPoints="1" noAdjustHandles="1" noChangeArrowheads="1" noChangeShapeType="1" noTextEdit="1"/>
          </p:cNvSpPr>
          <p:nvPr/>
        </p:nvSpPr>
        <p:spPr bwMode="auto">
          <a:xfrm>
            <a:off x="1786976" y="1811685"/>
            <a:ext cx="1974850" cy="457200"/>
          </a:xfrm>
          <a:prstGeom prst="rect">
            <a:avLst/>
          </a:prstGeom>
          <a:blipFill>
            <a:blip r:embed="rId3"/>
            <a:stretch>
              <a:fillRect b="-21333"/>
            </a:stretch>
          </a:blipFill>
          <a:ln>
            <a:noFill/>
          </a:ln>
        </p:spPr>
        <p:txBody>
          <a:bodyPr/>
          <a:lstStyle/>
          <a:p>
            <a:pPr>
              <a:defRPr/>
            </a:pPr>
            <a:r>
              <a:rPr lang="en-US">
                <a:noFill/>
              </a:rPr>
              <a:t> </a:t>
            </a:r>
          </a:p>
        </p:txBody>
      </p:sp>
      <p:sp>
        <p:nvSpPr>
          <p:cNvPr id="18" name="Rectangle 5">
            <a:extLst>
              <a:ext uri="{FF2B5EF4-FFF2-40B4-BE49-F238E27FC236}">
                <a16:creationId xmlns:a16="http://schemas.microsoft.com/office/drawing/2014/main" id="{0B50EB87-728D-43DC-B9E7-E256020EECAF}"/>
              </a:ext>
            </a:extLst>
          </p:cNvPr>
          <p:cNvSpPr>
            <a:spLocks noRot="1" noChangeAspect="1" noMove="1" noResize="1" noEditPoints="1" noAdjustHandles="1" noChangeArrowheads="1" noChangeShapeType="1" noTextEdit="1"/>
          </p:cNvSpPr>
          <p:nvPr/>
        </p:nvSpPr>
        <p:spPr bwMode="auto">
          <a:xfrm>
            <a:off x="6838287" y="1807759"/>
            <a:ext cx="1373187" cy="457200"/>
          </a:xfrm>
          <a:prstGeom prst="rect">
            <a:avLst/>
          </a:prstGeom>
          <a:blipFill>
            <a:blip r:embed="rId4"/>
            <a:stretch>
              <a:fillRect r="-1333" b="-21333"/>
            </a:stretch>
          </a:blipFill>
          <a:ln>
            <a:noFill/>
          </a:ln>
        </p:spPr>
        <p:txBody>
          <a:bodyPr/>
          <a:lstStyle/>
          <a:p>
            <a:r>
              <a:rPr lang="en-US">
                <a:noFill/>
              </a:rPr>
              <a:t> </a:t>
            </a:r>
          </a:p>
        </p:txBody>
      </p:sp>
      <p:sp>
        <p:nvSpPr>
          <p:cNvPr id="22" name="Rectangle 5">
            <a:extLst>
              <a:ext uri="{FF2B5EF4-FFF2-40B4-BE49-F238E27FC236}">
                <a16:creationId xmlns:a16="http://schemas.microsoft.com/office/drawing/2014/main" id="{38BC5429-E055-4666-8447-54F9D4D5A836}"/>
              </a:ext>
            </a:extLst>
          </p:cNvPr>
          <p:cNvSpPr>
            <a:spLocks noRot="1" noChangeAspect="1" noMove="1" noResize="1" noEditPoints="1" noAdjustHandles="1" noChangeArrowheads="1" noChangeShapeType="1" noTextEdit="1"/>
          </p:cNvSpPr>
          <p:nvPr/>
        </p:nvSpPr>
        <p:spPr bwMode="auto">
          <a:xfrm>
            <a:off x="564271" y="2818647"/>
            <a:ext cx="929899" cy="563318"/>
          </a:xfrm>
          <a:prstGeom prst="rect">
            <a:avLst/>
          </a:prstGeom>
          <a:blipFill>
            <a:blip r:embed="rId5"/>
            <a:stretch>
              <a:fillRect r="-6579"/>
            </a:stretch>
          </a:blipFill>
          <a:ln>
            <a:noFill/>
          </a:ln>
        </p:spPr>
        <p:txBody>
          <a:bodyPr/>
          <a:lstStyle/>
          <a:p>
            <a:r>
              <a:rPr lang="en-US">
                <a:noFill/>
              </a:rPr>
              <a:t> </a:t>
            </a:r>
          </a:p>
        </p:txBody>
      </p:sp>
      <p:sp>
        <p:nvSpPr>
          <p:cNvPr id="23" name="Rectangle 5">
            <a:extLst>
              <a:ext uri="{FF2B5EF4-FFF2-40B4-BE49-F238E27FC236}">
                <a16:creationId xmlns:a16="http://schemas.microsoft.com/office/drawing/2014/main" id="{5E2A615F-C48B-47C6-905D-705BDC228778}"/>
              </a:ext>
            </a:extLst>
          </p:cNvPr>
          <p:cNvSpPr>
            <a:spLocks noRot="1" noChangeAspect="1" noMove="1" noResize="1" noEditPoints="1" noAdjustHandles="1" noChangeArrowheads="1" noChangeShapeType="1" noTextEdit="1"/>
          </p:cNvSpPr>
          <p:nvPr/>
        </p:nvSpPr>
        <p:spPr bwMode="auto">
          <a:xfrm>
            <a:off x="1600200" y="2798164"/>
            <a:ext cx="7467600" cy="397524"/>
          </a:xfrm>
          <a:prstGeom prst="rect">
            <a:avLst/>
          </a:prstGeom>
          <a:blipFill>
            <a:blip r:embed="rId6"/>
            <a:stretch>
              <a:fillRect b="-18462"/>
            </a:stretch>
          </a:blipFill>
          <a:ln>
            <a:noFill/>
          </a:ln>
        </p:spPr>
        <p:txBody>
          <a:bodyPr/>
          <a:lstStyle/>
          <a:p>
            <a:r>
              <a:rPr lang="en-US">
                <a:noFill/>
              </a:rPr>
              <a:t> </a:t>
            </a:r>
          </a:p>
        </p:txBody>
      </p:sp>
      <p:sp>
        <p:nvSpPr>
          <p:cNvPr id="24" name="Rectangle 5">
            <a:extLst>
              <a:ext uri="{FF2B5EF4-FFF2-40B4-BE49-F238E27FC236}">
                <a16:creationId xmlns:a16="http://schemas.microsoft.com/office/drawing/2014/main" id="{8BC23593-87F4-4950-8B46-B740ABA50177}"/>
              </a:ext>
            </a:extLst>
          </p:cNvPr>
          <p:cNvSpPr>
            <a:spLocks noRot="1" noChangeAspect="1" noMove="1" noResize="1" noEditPoints="1" noAdjustHandles="1" noChangeArrowheads="1" noChangeShapeType="1" noTextEdit="1"/>
          </p:cNvSpPr>
          <p:nvPr/>
        </p:nvSpPr>
        <p:spPr bwMode="auto">
          <a:xfrm>
            <a:off x="1067336" y="2862859"/>
            <a:ext cx="1467514" cy="563318"/>
          </a:xfrm>
          <a:prstGeom prst="rect">
            <a:avLst/>
          </a:prstGeom>
          <a:blipFill>
            <a:blip r:embed="rId7"/>
            <a:stretch>
              <a:fillRect/>
            </a:stretch>
          </a:blipFill>
          <a:ln>
            <a:noFill/>
          </a:ln>
        </p:spPr>
        <p:txBody>
          <a:bodyPr/>
          <a:lstStyle/>
          <a:p>
            <a:r>
              <a:rPr lang="en-US">
                <a:noFill/>
              </a:rPr>
              <a:t> </a:t>
            </a:r>
          </a:p>
        </p:txBody>
      </p:sp>
      <p:sp>
        <p:nvSpPr>
          <p:cNvPr id="25" name="Rectangle 5">
            <a:extLst>
              <a:ext uri="{FF2B5EF4-FFF2-40B4-BE49-F238E27FC236}">
                <a16:creationId xmlns:a16="http://schemas.microsoft.com/office/drawing/2014/main" id="{D234BA03-2D0F-41A7-9947-4789889EA693}"/>
              </a:ext>
            </a:extLst>
          </p:cNvPr>
          <p:cNvSpPr>
            <a:spLocks noRot="1" noChangeAspect="1" noMove="1" noResize="1" noEditPoints="1" noAdjustHandles="1" noChangeArrowheads="1" noChangeShapeType="1" noTextEdit="1"/>
          </p:cNvSpPr>
          <p:nvPr/>
        </p:nvSpPr>
        <p:spPr bwMode="auto">
          <a:xfrm>
            <a:off x="2040485" y="3290802"/>
            <a:ext cx="6280150" cy="397524"/>
          </a:xfrm>
          <a:prstGeom prst="rect">
            <a:avLst/>
          </a:prstGeom>
          <a:blipFill>
            <a:blip r:embed="rId8"/>
            <a:stretch>
              <a:fillRect b="-18462"/>
            </a:stretch>
          </a:blipFill>
          <a:ln>
            <a:noFill/>
          </a:ln>
        </p:spPr>
        <p:txBody>
          <a:bodyPr/>
          <a:lstStyle/>
          <a:p>
            <a:r>
              <a:rPr lang="en-US">
                <a:noFill/>
              </a:rPr>
              <a:t> </a:t>
            </a:r>
          </a:p>
        </p:txBody>
      </p:sp>
      <p:sp>
        <p:nvSpPr>
          <p:cNvPr id="26" name="Rectangle 5">
            <a:extLst>
              <a:ext uri="{FF2B5EF4-FFF2-40B4-BE49-F238E27FC236}">
                <a16:creationId xmlns:a16="http://schemas.microsoft.com/office/drawing/2014/main" id="{BC513AE9-7AE6-4850-8014-C337219EA04C}"/>
              </a:ext>
            </a:extLst>
          </p:cNvPr>
          <p:cNvSpPr>
            <a:spLocks noRot="1" noChangeAspect="1" noMove="1" noResize="1" noEditPoints="1" noAdjustHandles="1" noChangeArrowheads="1" noChangeShapeType="1" noTextEdit="1"/>
          </p:cNvSpPr>
          <p:nvPr/>
        </p:nvSpPr>
        <p:spPr bwMode="auto">
          <a:xfrm>
            <a:off x="2062256" y="3845460"/>
            <a:ext cx="7005544" cy="397524"/>
          </a:xfrm>
          <a:prstGeom prst="rect">
            <a:avLst/>
          </a:prstGeom>
          <a:blipFill>
            <a:blip r:embed="rId9"/>
            <a:stretch>
              <a:fillRect t="-155385" b="-241538"/>
            </a:stretch>
          </a:blipFill>
          <a:ln>
            <a:noFill/>
          </a:ln>
        </p:spPr>
        <p:txBody>
          <a:bodyPr/>
          <a:lstStyle/>
          <a:p>
            <a:r>
              <a:rPr lang="en-US">
                <a:noFill/>
              </a:rPr>
              <a:t> </a:t>
            </a:r>
          </a:p>
        </p:txBody>
      </p:sp>
      <p:sp>
        <p:nvSpPr>
          <p:cNvPr id="39956" name="Rectangle 5">
            <a:extLst>
              <a:ext uri="{FF2B5EF4-FFF2-40B4-BE49-F238E27FC236}">
                <a16:creationId xmlns:a16="http://schemas.microsoft.com/office/drawing/2014/main" id="{1BC86FFB-A4E7-4827-8B10-C194FE3A853E}"/>
              </a:ext>
            </a:extLst>
          </p:cNvPr>
          <p:cNvSpPr>
            <a:spLocks noChangeArrowheads="1"/>
          </p:cNvSpPr>
          <p:nvPr/>
        </p:nvSpPr>
        <p:spPr bwMode="auto">
          <a:xfrm>
            <a:off x="506413" y="4445000"/>
            <a:ext cx="177958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Trong đó </a:t>
            </a:r>
          </a:p>
        </p:txBody>
      </p:sp>
      <p:sp>
        <p:nvSpPr>
          <p:cNvPr id="31" name="Rectangle 5">
            <a:extLst>
              <a:ext uri="{FF2B5EF4-FFF2-40B4-BE49-F238E27FC236}">
                <a16:creationId xmlns:a16="http://schemas.microsoft.com/office/drawing/2014/main" id="{EE5C3EDA-893C-47FC-A363-063D2EBF34E2}"/>
              </a:ext>
            </a:extLst>
          </p:cNvPr>
          <p:cNvSpPr>
            <a:spLocks noRot="1" noChangeAspect="1" noMove="1" noResize="1" noEditPoints="1" noAdjustHandles="1" noChangeArrowheads="1" noChangeShapeType="1" noTextEdit="1"/>
          </p:cNvSpPr>
          <p:nvPr/>
        </p:nvSpPr>
        <p:spPr bwMode="auto">
          <a:xfrm>
            <a:off x="1537713" y="4397230"/>
            <a:ext cx="1779255" cy="324470"/>
          </a:xfrm>
          <a:prstGeom prst="rect">
            <a:avLst/>
          </a:prstGeom>
          <a:blipFill>
            <a:blip r:embed="rId10"/>
            <a:stretch>
              <a:fillRect b="-35185"/>
            </a:stretch>
          </a:blipFill>
          <a:ln>
            <a:noFill/>
          </a:ln>
        </p:spPr>
        <p:txBody>
          <a:bodyPr/>
          <a:lstStyle/>
          <a:p>
            <a:r>
              <a:rPr lang="en-US">
                <a:noFill/>
              </a:rPr>
              <a:t> </a:t>
            </a:r>
          </a:p>
        </p:txBody>
      </p:sp>
      <p:sp>
        <p:nvSpPr>
          <p:cNvPr id="39958" name="Rectangle 5">
            <a:extLst>
              <a:ext uri="{FF2B5EF4-FFF2-40B4-BE49-F238E27FC236}">
                <a16:creationId xmlns:a16="http://schemas.microsoft.com/office/drawing/2014/main" id="{5C7A49D9-D3EA-4675-B67F-8049290BDF80}"/>
              </a:ext>
            </a:extLst>
          </p:cNvPr>
          <p:cNvSpPr>
            <a:spLocks noChangeArrowheads="1"/>
          </p:cNvSpPr>
          <p:nvPr/>
        </p:nvSpPr>
        <p:spPr bwMode="auto">
          <a:xfrm>
            <a:off x="2171700" y="4445000"/>
            <a:ext cx="37719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cs typeface="Calibri" panose="020F0502020204030204" pitchFamily="34" charset="0"/>
              </a:rPr>
              <a:t>là distribution sinh ra ảnh thật, </a:t>
            </a:r>
            <a:endParaRPr lang="en-US" altLang="en-US" sz="1800" b="0"/>
          </a:p>
        </p:txBody>
      </p:sp>
      <p:sp>
        <p:nvSpPr>
          <p:cNvPr id="33" name="Rectangle 5">
            <a:extLst>
              <a:ext uri="{FF2B5EF4-FFF2-40B4-BE49-F238E27FC236}">
                <a16:creationId xmlns:a16="http://schemas.microsoft.com/office/drawing/2014/main" id="{87B5F2F7-945A-4B88-881C-92F741048487}"/>
              </a:ext>
            </a:extLst>
          </p:cNvPr>
          <p:cNvSpPr>
            <a:spLocks noRot="1" noChangeAspect="1" noMove="1" noResize="1" noEditPoints="1" noAdjustHandles="1" noChangeArrowheads="1" noChangeShapeType="1" noTextEdit="1"/>
          </p:cNvSpPr>
          <p:nvPr/>
        </p:nvSpPr>
        <p:spPr bwMode="auto">
          <a:xfrm>
            <a:off x="5334000" y="4410071"/>
            <a:ext cx="1373187" cy="457200"/>
          </a:xfrm>
          <a:prstGeom prst="rect">
            <a:avLst/>
          </a:prstGeom>
          <a:blipFill>
            <a:blip r:embed="rId11"/>
            <a:stretch>
              <a:fillRect b="-2667"/>
            </a:stretch>
          </a:blipFill>
          <a:ln>
            <a:noFill/>
          </a:ln>
        </p:spPr>
        <p:txBody>
          <a:bodyPr/>
          <a:lstStyle/>
          <a:p>
            <a:r>
              <a:rPr lang="en-US">
                <a:noFill/>
              </a:rPr>
              <a:t> </a:t>
            </a:r>
          </a:p>
        </p:txBody>
      </p:sp>
      <p:sp>
        <p:nvSpPr>
          <p:cNvPr id="39960" name="Rectangle 5">
            <a:extLst>
              <a:ext uri="{FF2B5EF4-FFF2-40B4-BE49-F238E27FC236}">
                <a16:creationId xmlns:a16="http://schemas.microsoft.com/office/drawing/2014/main" id="{B9D9A63E-39B4-404D-BD88-6F1F59957C18}"/>
              </a:ext>
            </a:extLst>
          </p:cNvPr>
          <p:cNvSpPr>
            <a:spLocks noChangeArrowheads="1"/>
          </p:cNvSpPr>
          <p:nvPr/>
        </p:nvSpPr>
        <p:spPr bwMode="auto">
          <a:xfrm>
            <a:off x="6478588" y="4445000"/>
            <a:ext cx="2354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lnSpc>
                <a:spcPct val="107000"/>
              </a:lnSpc>
              <a:spcBef>
                <a:spcPct val="0"/>
              </a:spcBef>
              <a:spcAft>
                <a:spcPts val="800"/>
              </a:spcAft>
              <a:buFontTx/>
              <a:buNone/>
            </a:pPr>
            <a:r>
              <a:rPr lang="en-US" altLang="en-US" sz="1800" b="0">
                <a:ea typeface="Calibri" panose="020F0502020204030204" pitchFamily="34" charset="0"/>
                <a:cs typeface="Times New Roman" panose="02020603050405020304" pitchFamily="18" charset="0"/>
              </a:rPr>
              <a:t>là distribution</a:t>
            </a:r>
            <a:endParaRPr lang="en-US" altLang="en-US" sz="1800" b="0">
              <a:latin typeface="Calibri" panose="020F0502020204030204" pitchFamily="34" charset="0"/>
              <a:ea typeface="Calibri" panose="020F0502020204030204" pitchFamily="34" charset="0"/>
              <a:cs typeface="Times New Roman" panose="02020603050405020304" pitchFamily="18" charset="0"/>
            </a:endParaRPr>
          </a:p>
        </p:txBody>
      </p:sp>
      <p:sp>
        <p:nvSpPr>
          <p:cNvPr id="39961" name="Rectangle 5">
            <a:extLst>
              <a:ext uri="{FF2B5EF4-FFF2-40B4-BE49-F238E27FC236}">
                <a16:creationId xmlns:a16="http://schemas.microsoft.com/office/drawing/2014/main" id="{BE4D38A3-F4BE-4BCB-B7A7-2319B8C261AD}"/>
              </a:ext>
            </a:extLst>
          </p:cNvPr>
          <p:cNvSpPr>
            <a:spLocks noChangeArrowheads="1"/>
          </p:cNvSpPr>
          <p:nvPr/>
        </p:nvSpPr>
        <p:spPr bwMode="auto">
          <a:xfrm>
            <a:off x="987425" y="4843463"/>
            <a:ext cx="43465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lnSpc>
                <a:spcPct val="107000"/>
              </a:lnSpc>
              <a:spcBef>
                <a:spcPct val="0"/>
              </a:spcBef>
              <a:spcAft>
                <a:spcPts val="800"/>
              </a:spcAft>
              <a:buFontTx/>
              <a:buNone/>
            </a:pPr>
            <a:r>
              <a:rPr lang="en-US" altLang="en-US" sz="1800" b="0">
                <a:ea typeface="Calibri" panose="020F0502020204030204" pitchFamily="34" charset="0"/>
                <a:cs typeface="Times New Roman" panose="02020603050405020304" pitchFamily="18" charset="0"/>
              </a:rPr>
              <a:t>sinh ra ảnh fake (chính là generator).</a:t>
            </a:r>
            <a:endParaRPr lang="en-US" altLang="en-US" sz="1800" b="0">
              <a:latin typeface="Calibri" panose="020F0502020204030204" pitchFamily="34" charset="0"/>
              <a:ea typeface="Calibri" panose="020F0502020204030204" pitchFamily="34" charset="0"/>
              <a:cs typeface="Times New Roman" panose="02020603050405020304" pitchFamily="18" charset="0"/>
            </a:endParaRPr>
          </a:p>
        </p:txBody>
      </p:sp>
      <p:sp>
        <p:nvSpPr>
          <p:cNvPr id="39962" name="Rectangle 5">
            <a:extLst>
              <a:ext uri="{FF2B5EF4-FFF2-40B4-BE49-F238E27FC236}">
                <a16:creationId xmlns:a16="http://schemas.microsoft.com/office/drawing/2014/main" id="{F9DD3E01-5A9D-4F40-880F-B44BD0E0319C}"/>
              </a:ext>
            </a:extLst>
          </p:cNvPr>
          <p:cNvSpPr>
            <a:spLocks noChangeArrowheads="1"/>
          </p:cNvSpPr>
          <p:nvPr/>
        </p:nvSpPr>
        <p:spPr bwMode="auto">
          <a:xfrm>
            <a:off x="506413" y="5337175"/>
            <a:ext cx="1555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Ta thấy </a:t>
            </a:r>
          </a:p>
        </p:txBody>
      </p:sp>
      <p:sp>
        <p:nvSpPr>
          <p:cNvPr id="38" name="Rectangle 5">
            <a:extLst>
              <a:ext uri="{FF2B5EF4-FFF2-40B4-BE49-F238E27FC236}">
                <a16:creationId xmlns:a16="http://schemas.microsoft.com/office/drawing/2014/main" id="{375910AA-09BF-4535-8CBD-161ACE339DD6}"/>
              </a:ext>
            </a:extLst>
          </p:cNvPr>
          <p:cNvSpPr>
            <a:spLocks noRot="1" noChangeAspect="1" noMove="1" noResize="1" noEditPoints="1" noAdjustHandles="1" noChangeArrowheads="1" noChangeShapeType="1" noTextEdit="1"/>
          </p:cNvSpPr>
          <p:nvPr/>
        </p:nvSpPr>
        <p:spPr bwMode="auto">
          <a:xfrm>
            <a:off x="1336144" y="5347749"/>
            <a:ext cx="929899" cy="563318"/>
          </a:xfrm>
          <a:prstGeom prst="rect">
            <a:avLst/>
          </a:prstGeom>
          <a:blipFill>
            <a:blip r:embed="rId12"/>
            <a:stretch>
              <a:fillRect r="-5882"/>
            </a:stretch>
          </a:blipFill>
          <a:ln>
            <a:noFill/>
          </a:ln>
        </p:spPr>
        <p:txBody>
          <a:bodyPr/>
          <a:lstStyle/>
          <a:p>
            <a:r>
              <a:rPr lang="en-US">
                <a:noFill/>
              </a:rPr>
              <a:t> </a:t>
            </a:r>
          </a:p>
        </p:txBody>
      </p:sp>
      <p:sp>
        <p:nvSpPr>
          <p:cNvPr id="39" name="Rectangle 5">
            <a:extLst>
              <a:ext uri="{FF2B5EF4-FFF2-40B4-BE49-F238E27FC236}">
                <a16:creationId xmlns:a16="http://schemas.microsoft.com/office/drawing/2014/main" id="{60FD6017-5B2F-4B71-A165-09B247D3CFC2}"/>
              </a:ext>
            </a:extLst>
          </p:cNvPr>
          <p:cNvSpPr>
            <a:spLocks noRot="1" noChangeAspect="1" noMove="1" noResize="1" noEditPoints="1" noAdjustHandles="1" noChangeArrowheads="1" noChangeShapeType="1" noTextEdit="1"/>
          </p:cNvSpPr>
          <p:nvPr/>
        </p:nvSpPr>
        <p:spPr bwMode="auto">
          <a:xfrm>
            <a:off x="1801093" y="5388133"/>
            <a:ext cx="1467514" cy="563318"/>
          </a:xfrm>
          <a:prstGeom prst="rect">
            <a:avLst/>
          </a:prstGeom>
          <a:blipFill>
            <a:blip r:embed="rId13"/>
            <a:stretch>
              <a:fillRect/>
            </a:stretch>
          </a:blipFill>
          <a:ln>
            <a:noFill/>
          </a:ln>
        </p:spPr>
        <p:txBody>
          <a:bodyPr/>
          <a:lstStyle/>
          <a:p>
            <a:r>
              <a:rPr lang="en-US">
                <a:noFill/>
              </a:rPr>
              <a:t> </a:t>
            </a:r>
          </a:p>
        </p:txBody>
      </p:sp>
      <p:sp>
        <p:nvSpPr>
          <p:cNvPr id="40" name="Rectangle 5">
            <a:extLst>
              <a:ext uri="{FF2B5EF4-FFF2-40B4-BE49-F238E27FC236}">
                <a16:creationId xmlns:a16="http://schemas.microsoft.com/office/drawing/2014/main" id="{44AEFF4F-324E-49FB-B262-DAADB9109020}"/>
              </a:ext>
            </a:extLst>
          </p:cNvPr>
          <p:cNvSpPr>
            <a:spLocks noRot="1" noChangeAspect="1" noMove="1" noResize="1" noEditPoints="1" noAdjustHandles="1" noChangeArrowheads="1" noChangeShapeType="1" noTextEdit="1"/>
          </p:cNvSpPr>
          <p:nvPr/>
        </p:nvSpPr>
        <p:spPr bwMode="auto">
          <a:xfrm>
            <a:off x="2360825" y="5298846"/>
            <a:ext cx="2211175" cy="498863"/>
          </a:xfrm>
          <a:prstGeom prst="rect">
            <a:avLst/>
          </a:prstGeom>
          <a:blipFill>
            <a:blip r:embed="rId14"/>
            <a:stretch>
              <a:fillRect/>
            </a:stretch>
          </a:blipFill>
          <a:ln>
            <a:noFill/>
          </a:ln>
        </p:spPr>
        <p:txBody>
          <a:bodyPr/>
          <a:lstStyle/>
          <a:p>
            <a:r>
              <a:rPr lang="en-US">
                <a:noFill/>
              </a:rPr>
              <a:t> </a:t>
            </a:r>
          </a:p>
        </p:txBody>
      </p:sp>
      <p:sp>
        <p:nvSpPr>
          <p:cNvPr id="39966" name="Rectangle 5">
            <a:extLst>
              <a:ext uri="{FF2B5EF4-FFF2-40B4-BE49-F238E27FC236}">
                <a16:creationId xmlns:a16="http://schemas.microsoft.com/office/drawing/2014/main" id="{33F05829-834C-4AEF-8C96-03213483B765}"/>
              </a:ext>
            </a:extLst>
          </p:cNvPr>
          <p:cNvSpPr>
            <a:spLocks noChangeArrowheads="1"/>
          </p:cNvSpPr>
          <p:nvPr/>
        </p:nvSpPr>
        <p:spPr bwMode="auto">
          <a:xfrm>
            <a:off x="3268663" y="5326063"/>
            <a:ext cx="5646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cs typeface="Calibri" panose="020F0502020204030204" pitchFamily="34" charset="0"/>
              </a:rPr>
              <a:t>Có 2 việc tìm D để max V và tìm G để min V. </a:t>
            </a:r>
            <a:endParaRPr lang="en-US" altLang="en-US" sz="1800" b="0"/>
          </a:p>
        </p:txBody>
      </p:sp>
      <p:sp>
        <p:nvSpPr>
          <p:cNvPr id="39967" name="Rectangle 5">
            <a:extLst>
              <a:ext uri="{FF2B5EF4-FFF2-40B4-BE49-F238E27FC236}">
                <a16:creationId xmlns:a16="http://schemas.microsoft.com/office/drawing/2014/main" id="{D4F6F912-849E-4FC5-803C-D2545DE8DCAC}"/>
              </a:ext>
            </a:extLst>
          </p:cNvPr>
          <p:cNvSpPr>
            <a:spLocks noChangeArrowheads="1"/>
          </p:cNvSpPr>
          <p:nvPr/>
        </p:nvSpPr>
        <p:spPr bwMode="auto">
          <a:xfrm>
            <a:off x="506413" y="5973763"/>
            <a:ext cx="31972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cs typeface="Calibri" panose="020F0502020204030204" pitchFamily="34" charset="0"/>
              </a:rPr>
              <a:t>Trước tiên ta tìm D để</a:t>
            </a:r>
            <a:endParaRPr lang="en-US" altLang="en-US" sz="1800" b="0"/>
          </a:p>
        </p:txBody>
      </p:sp>
      <p:sp>
        <p:nvSpPr>
          <p:cNvPr id="43" name="Rectangle 5">
            <a:extLst>
              <a:ext uri="{FF2B5EF4-FFF2-40B4-BE49-F238E27FC236}">
                <a16:creationId xmlns:a16="http://schemas.microsoft.com/office/drawing/2014/main" id="{A202C64D-3ABD-4C3B-ABE0-3729E3D3270A}"/>
              </a:ext>
            </a:extLst>
          </p:cNvPr>
          <p:cNvSpPr>
            <a:spLocks noRot="1" noChangeAspect="1" noMove="1" noResize="1" noEditPoints="1" noAdjustHandles="1" noChangeArrowheads="1" noChangeShapeType="1" noTextEdit="1"/>
          </p:cNvSpPr>
          <p:nvPr/>
        </p:nvSpPr>
        <p:spPr bwMode="auto">
          <a:xfrm>
            <a:off x="2842328" y="5939781"/>
            <a:ext cx="2065393" cy="413533"/>
          </a:xfrm>
          <a:prstGeom prst="rect">
            <a:avLst/>
          </a:prstGeom>
          <a:blipFill>
            <a:blip r:embed="rId15"/>
            <a:stretch>
              <a:fillRect/>
            </a:stretch>
          </a:blipFill>
          <a:ln>
            <a:noFill/>
          </a:ln>
        </p:spPr>
        <p:txBody>
          <a:bodyPr/>
          <a:lstStyle/>
          <a:p>
            <a:r>
              <a:rPr lang="en-US">
                <a:noFill/>
              </a:rPr>
              <a:t> </a:t>
            </a:r>
          </a:p>
        </p:txBody>
      </p:sp>
      <p:sp>
        <p:nvSpPr>
          <p:cNvPr id="39969" name="Rectangle 5">
            <a:extLst>
              <a:ext uri="{FF2B5EF4-FFF2-40B4-BE49-F238E27FC236}">
                <a16:creationId xmlns:a16="http://schemas.microsoft.com/office/drawing/2014/main" id="{0E1DE677-309B-4AF5-A278-2298CB72998B}"/>
              </a:ext>
            </a:extLst>
          </p:cNvPr>
          <p:cNvSpPr>
            <a:spLocks noChangeArrowheads="1"/>
          </p:cNvSpPr>
          <p:nvPr/>
        </p:nvSpPr>
        <p:spPr bwMode="auto">
          <a:xfrm>
            <a:off x="4211638" y="5949950"/>
            <a:ext cx="30638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cs typeface="Calibri" panose="020F0502020204030204" pitchFamily="34" charset="0"/>
              </a:rPr>
              <a:t>với G là hằng số. </a:t>
            </a:r>
            <a:endParaRPr lang="en-US" altLang="en-US" sz="1800" b="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24843A9-D75E-42C0-9D4C-2AE76C43F271}"/>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0963" name="Rectangle 3">
            <a:extLst>
              <a:ext uri="{FF2B5EF4-FFF2-40B4-BE49-F238E27FC236}">
                <a16:creationId xmlns:a16="http://schemas.microsoft.com/office/drawing/2014/main" id="{C2E619D8-D1C5-4F1D-935E-6D7367304466}"/>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Vấn đề với GAN loss function:</a:t>
            </a:r>
          </a:p>
          <a:p>
            <a:pPr eaLnBrk="1" hangingPunct="1"/>
            <a:endParaRPr lang="en-US" altLang="en-US" sz="2000" b="0"/>
          </a:p>
        </p:txBody>
      </p:sp>
      <p:sp>
        <p:nvSpPr>
          <p:cNvPr id="2" name="Footer Placeholder 1">
            <a:extLst>
              <a:ext uri="{FF2B5EF4-FFF2-40B4-BE49-F238E27FC236}">
                <a16:creationId xmlns:a16="http://schemas.microsoft.com/office/drawing/2014/main" id="{A6E71CA8-D870-4D78-B202-932A99934CF6}"/>
              </a:ext>
            </a:extLst>
          </p:cNvPr>
          <p:cNvSpPr>
            <a:spLocks noGrp="1"/>
          </p:cNvSpPr>
          <p:nvPr>
            <p:ph type="ftr" sz="quarter" idx="11"/>
          </p:nvPr>
        </p:nvSpPr>
        <p:spPr/>
        <p:txBody>
          <a:bodyPr/>
          <a:lstStyle/>
          <a:p>
            <a:pPr>
              <a:defRPr/>
            </a:pPr>
            <a:r>
              <a:rPr lang="en-US"/>
              <a:t>DCGAN: Generate Images with Deep Convolutional GAN</a:t>
            </a:r>
          </a:p>
        </p:txBody>
      </p:sp>
      <p:sp>
        <p:nvSpPr>
          <p:cNvPr id="40965" name="Slide Number Placeholder 2">
            <a:extLst>
              <a:ext uri="{FF2B5EF4-FFF2-40B4-BE49-F238E27FC236}">
                <a16:creationId xmlns:a16="http://schemas.microsoft.com/office/drawing/2014/main" id="{34C5BC93-30DA-4961-8157-FE185870F8B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8A029158-87AF-4B64-8268-93E0497E7BB3}" type="slidenum">
              <a:rPr lang="en-US" altLang="en-US" sz="1200" smtClean="0">
                <a:solidFill>
                  <a:srgbClr val="000000"/>
                </a:solidFill>
              </a:rPr>
              <a:pPr>
                <a:spcBef>
                  <a:spcPct val="0"/>
                </a:spcBef>
                <a:buClrTx/>
                <a:buFontTx/>
                <a:buNone/>
              </a:pPr>
              <a:t>33</a:t>
            </a:fld>
            <a:endParaRPr lang="en-US" altLang="en-US" sz="1200">
              <a:solidFill>
                <a:srgbClr val="000000"/>
              </a:solidFill>
            </a:endParaRPr>
          </a:p>
        </p:txBody>
      </p:sp>
      <p:sp>
        <p:nvSpPr>
          <p:cNvPr id="40966" name="Footer Placeholder 1">
            <a:extLst>
              <a:ext uri="{FF2B5EF4-FFF2-40B4-BE49-F238E27FC236}">
                <a16:creationId xmlns:a16="http://schemas.microsoft.com/office/drawing/2014/main" id="{ACEC97C0-5E70-4025-8169-F9E7C220FD50}"/>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0967" name="Rectangle 5">
            <a:extLst>
              <a:ext uri="{FF2B5EF4-FFF2-40B4-BE49-F238E27FC236}">
                <a16:creationId xmlns:a16="http://schemas.microsoft.com/office/drawing/2014/main" id="{35D069D7-8BA1-4B60-82BE-D82A84273FC1}"/>
              </a:ext>
            </a:extLst>
          </p:cNvPr>
          <p:cNvSpPr>
            <a:spLocks noChangeArrowheads="1"/>
          </p:cNvSpPr>
          <p:nvPr/>
        </p:nvSpPr>
        <p:spPr bwMode="auto">
          <a:xfrm>
            <a:off x="152400" y="1566863"/>
            <a:ext cx="2895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GAN loss function: </a:t>
            </a:r>
          </a:p>
        </p:txBody>
      </p:sp>
      <p:sp>
        <p:nvSpPr>
          <p:cNvPr id="40968" name="Rectangle 5">
            <a:extLst>
              <a:ext uri="{FF2B5EF4-FFF2-40B4-BE49-F238E27FC236}">
                <a16:creationId xmlns:a16="http://schemas.microsoft.com/office/drawing/2014/main" id="{A3734961-EDD6-45F7-A5FE-C7E83E661026}"/>
              </a:ext>
            </a:extLst>
          </p:cNvPr>
          <p:cNvSpPr>
            <a:spLocks noChangeArrowheads="1"/>
          </p:cNvSpPr>
          <p:nvPr/>
        </p:nvSpPr>
        <p:spPr bwMode="auto">
          <a:xfrm>
            <a:off x="311150" y="1911350"/>
            <a:ext cx="44894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Áp dụng bổ đề ta có, V max khi:</a:t>
            </a:r>
          </a:p>
        </p:txBody>
      </p:sp>
      <p:sp>
        <p:nvSpPr>
          <p:cNvPr id="5" name="TextBox 4">
            <a:extLst>
              <a:ext uri="{FF2B5EF4-FFF2-40B4-BE49-F238E27FC236}">
                <a16:creationId xmlns:a16="http://schemas.microsoft.com/office/drawing/2014/main" id="{14D48287-4019-494C-9716-5C031A3D08EB}"/>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22" name="Rectangle 5">
            <a:extLst>
              <a:ext uri="{FF2B5EF4-FFF2-40B4-BE49-F238E27FC236}">
                <a16:creationId xmlns:a16="http://schemas.microsoft.com/office/drawing/2014/main" id="{636404E6-2BFB-4B3C-AED8-AFDA43A6967D}"/>
              </a:ext>
            </a:extLst>
          </p:cNvPr>
          <p:cNvSpPr>
            <a:spLocks noRot="1" noChangeAspect="1" noMove="1" noResize="1" noEditPoints="1" noAdjustHandles="1" noChangeArrowheads="1" noChangeShapeType="1" noTextEdit="1"/>
          </p:cNvSpPr>
          <p:nvPr/>
        </p:nvSpPr>
        <p:spPr bwMode="auto">
          <a:xfrm>
            <a:off x="2729034" y="2930599"/>
            <a:ext cx="929899" cy="563318"/>
          </a:xfrm>
          <a:prstGeom prst="rect">
            <a:avLst/>
          </a:prstGeom>
          <a:blipFill>
            <a:blip r:embed="rId3"/>
            <a:stretch>
              <a:fillRect r="-2632"/>
            </a:stretch>
          </a:blipFill>
          <a:ln>
            <a:noFill/>
          </a:ln>
        </p:spPr>
        <p:txBody>
          <a:bodyPr/>
          <a:lstStyle/>
          <a:p>
            <a:r>
              <a:rPr lang="en-US">
                <a:noFill/>
              </a:rPr>
              <a:t> </a:t>
            </a:r>
          </a:p>
        </p:txBody>
      </p:sp>
      <p:sp>
        <p:nvSpPr>
          <p:cNvPr id="23" name="Rectangle 5">
            <a:extLst>
              <a:ext uri="{FF2B5EF4-FFF2-40B4-BE49-F238E27FC236}">
                <a16:creationId xmlns:a16="http://schemas.microsoft.com/office/drawing/2014/main" id="{EC15F94E-F072-4944-AF5D-6EAC35180DC8}"/>
              </a:ext>
            </a:extLst>
          </p:cNvPr>
          <p:cNvSpPr>
            <a:spLocks noRot="1" noChangeAspect="1" noMove="1" noResize="1" noEditPoints="1" noAdjustHandles="1" noChangeArrowheads="1" noChangeShapeType="1" noTextEdit="1"/>
          </p:cNvSpPr>
          <p:nvPr/>
        </p:nvSpPr>
        <p:spPr bwMode="auto">
          <a:xfrm>
            <a:off x="2293257" y="2169466"/>
            <a:ext cx="5412468" cy="746686"/>
          </a:xfrm>
          <a:prstGeom prst="rect">
            <a:avLst/>
          </a:prstGeom>
          <a:blipFill>
            <a:blip r:embed="rId4"/>
            <a:stretch>
              <a:fillRect/>
            </a:stretch>
          </a:blipFill>
          <a:ln>
            <a:noFill/>
          </a:ln>
        </p:spPr>
        <p:txBody>
          <a:bodyPr/>
          <a:lstStyle/>
          <a:p>
            <a:r>
              <a:rPr lang="en-US">
                <a:noFill/>
              </a:rPr>
              <a:t> </a:t>
            </a:r>
          </a:p>
        </p:txBody>
      </p:sp>
      <p:sp>
        <p:nvSpPr>
          <p:cNvPr id="40972" name="Rectangle 5">
            <a:extLst>
              <a:ext uri="{FF2B5EF4-FFF2-40B4-BE49-F238E27FC236}">
                <a16:creationId xmlns:a16="http://schemas.microsoft.com/office/drawing/2014/main" id="{7DF7662A-8E8F-4B5F-B768-FCC32EDE317B}"/>
              </a:ext>
            </a:extLst>
          </p:cNvPr>
          <p:cNvSpPr>
            <a:spLocks noChangeArrowheads="1"/>
          </p:cNvSpPr>
          <p:nvPr/>
        </p:nvSpPr>
        <p:spPr bwMode="auto">
          <a:xfrm>
            <a:off x="323850" y="2941638"/>
            <a:ext cx="325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a:t>Ta thay D(x) vào V để tìm </a:t>
            </a:r>
          </a:p>
        </p:txBody>
      </p:sp>
      <p:sp>
        <p:nvSpPr>
          <p:cNvPr id="40973" name="Rectangle 5">
            <a:extLst>
              <a:ext uri="{FF2B5EF4-FFF2-40B4-BE49-F238E27FC236}">
                <a16:creationId xmlns:a16="http://schemas.microsoft.com/office/drawing/2014/main" id="{6CE0BAA2-86D0-4999-895F-4E18FAB96EA4}"/>
              </a:ext>
            </a:extLst>
          </p:cNvPr>
          <p:cNvSpPr>
            <a:spLocks noChangeArrowheads="1"/>
          </p:cNvSpPr>
          <p:nvPr/>
        </p:nvSpPr>
        <p:spPr bwMode="auto">
          <a:xfrm>
            <a:off x="135269" y="4787655"/>
            <a:ext cx="84788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vi-VN" altLang="en-US" sz="1600" dirty="0"/>
              <a:t>Jensen–Shannon divergence (JS), Kullback–Leibler divergence (KL) </a:t>
            </a:r>
            <a:r>
              <a:rPr lang="vi-VN" altLang="en-US" sz="1600" b="0" dirty="0"/>
              <a:t>dùng để tính độ tương đồng giữa hai distribution, giá trị nhỏ nhất là 0 khi 2 distribution giống nhau.</a:t>
            </a:r>
            <a:endParaRPr lang="en-US" altLang="en-US" sz="1600" b="0" dirty="0"/>
          </a:p>
        </p:txBody>
      </p:sp>
      <p:sp>
        <p:nvSpPr>
          <p:cNvPr id="34" name="Rectangle 5">
            <a:extLst>
              <a:ext uri="{FF2B5EF4-FFF2-40B4-BE49-F238E27FC236}">
                <a16:creationId xmlns:a16="http://schemas.microsoft.com/office/drawing/2014/main" id="{2C38B8EC-FFE2-4CB2-B7B5-7D281A88405E}"/>
              </a:ext>
            </a:extLst>
          </p:cNvPr>
          <p:cNvSpPr>
            <a:spLocks noRot="1" noChangeAspect="1" noMove="1" noResize="1" noEditPoints="1" noAdjustHandles="1" noChangeArrowheads="1" noChangeShapeType="1" noTextEdit="1"/>
          </p:cNvSpPr>
          <p:nvPr/>
        </p:nvSpPr>
        <p:spPr bwMode="auto">
          <a:xfrm>
            <a:off x="3201453" y="2904877"/>
            <a:ext cx="2211175" cy="498863"/>
          </a:xfrm>
          <a:prstGeom prst="rect">
            <a:avLst/>
          </a:prstGeom>
          <a:blipFill>
            <a:blip r:embed="rId5"/>
            <a:stretch>
              <a:fillRect/>
            </a:stretch>
          </a:blipFill>
          <a:ln>
            <a:noFill/>
          </a:ln>
        </p:spPr>
        <p:txBody>
          <a:bodyPr/>
          <a:lstStyle/>
          <a:p>
            <a:r>
              <a:rPr lang="en-US">
                <a:noFill/>
              </a:rPr>
              <a:t> </a:t>
            </a:r>
          </a:p>
        </p:txBody>
      </p:sp>
      <p:sp>
        <p:nvSpPr>
          <p:cNvPr id="45" name="Rectangle 5">
            <a:extLst>
              <a:ext uri="{FF2B5EF4-FFF2-40B4-BE49-F238E27FC236}">
                <a16:creationId xmlns:a16="http://schemas.microsoft.com/office/drawing/2014/main" id="{63561381-BD22-4D6A-BC8C-E59CAFF15127}"/>
              </a:ext>
            </a:extLst>
          </p:cNvPr>
          <p:cNvSpPr>
            <a:spLocks noRot="1" noChangeAspect="1" noMove="1" noResize="1" noEditPoints="1" noAdjustHandles="1" noChangeArrowheads="1" noChangeShapeType="1" noTextEdit="1"/>
          </p:cNvSpPr>
          <p:nvPr/>
        </p:nvSpPr>
        <p:spPr bwMode="auto">
          <a:xfrm>
            <a:off x="379201" y="3465199"/>
            <a:ext cx="929899" cy="563318"/>
          </a:xfrm>
          <a:prstGeom prst="rect">
            <a:avLst/>
          </a:prstGeom>
          <a:blipFill>
            <a:blip r:embed="rId6"/>
            <a:stretch>
              <a:fillRect r="-1961"/>
            </a:stretch>
          </a:blipFill>
          <a:ln>
            <a:noFill/>
          </a:ln>
        </p:spPr>
        <p:txBody>
          <a:bodyPr/>
          <a:lstStyle/>
          <a:p>
            <a:r>
              <a:rPr lang="en-US">
                <a:noFill/>
              </a:rPr>
              <a:t> </a:t>
            </a:r>
          </a:p>
        </p:txBody>
      </p:sp>
      <p:sp>
        <p:nvSpPr>
          <p:cNvPr id="46" name="Rectangle 5">
            <a:extLst>
              <a:ext uri="{FF2B5EF4-FFF2-40B4-BE49-F238E27FC236}">
                <a16:creationId xmlns:a16="http://schemas.microsoft.com/office/drawing/2014/main" id="{AD28B5B0-726D-441E-9383-FE9AB4E9262D}"/>
              </a:ext>
            </a:extLst>
          </p:cNvPr>
          <p:cNvSpPr>
            <a:spLocks noRot="1" noChangeAspect="1" noMove="1" noResize="1" noEditPoints="1" noAdjustHandles="1" noChangeArrowheads="1" noChangeShapeType="1" noTextEdit="1"/>
          </p:cNvSpPr>
          <p:nvPr/>
        </p:nvSpPr>
        <p:spPr bwMode="auto">
          <a:xfrm>
            <a:off x="844151" y="3463895"/>
            <a:ext cx="2211175" cy="498863"/>
          </a:xfrm>
          <a:prstGeom prst="rect">
            <a:avLst/>
          </a:prstGeom>
          <a:blipFill>
            <a:blip r:embed="rId7"/>
            <a:stretch>
              <a:fillRect/>
            </a:stretch>
          </a:blipFill>
          <a:ln>
            <a:noFill/>
          </a:ln>
        </p:spPr>
        <p:txBody>
          <a:bodyPr/>
          <a:lstStyle/>
          <a:p>
            <a:r>
              <a:rPr lang="en-US">
                <a:noFill/>
              </a:rPr>
              <a:t> </a:t>
            </a:r>
          </a:p>
        </p:txBody>
      </p:sp>
      <p:sp>
        <p:nvSpPr>
          <p:cNvPr id="47" name="Rectangle 5">
            <a:extLst>
              <a:ext uri="{FF2B5EF4-FFF2-40B4-BE49-F238E27FC236}">
                <a16:creationId xmlns:a16="http://schemas.microsoft.com/office/drawing/2014/main" id="{D8D8E605-2ACD-49EC-AD85-425D6BFAF943}"/>
              </a:ext>
            </a:extLst>
          </p:cNvPr>
          <p:cNvSpPr>
            <a:spLocks noRot="1" noChangeAspect="1" noMove="1" noResize="1" noEditPoints="1" noAdjustHandles="1" noChangeArrowheads="1" noChangeShapeType="1" noTextEdit="1"/>
          </p:cNvSpPr>
          <p:nvPr/>
        </p:nvSpPr>
        <p:spPr bwMode="auto">
          <a:xfrm>
            <a:off x="1774050" y="3442309"/>
            <a:ext cx="7005544" cy="397524"/>
          </a:xfrm>
          <a:prstGeom prst="rect">
            <a:avLst/>
          </a:prstGeom>
          <a:blipFill>
            <a:blip r:embed="rId8"/>
            <a:stretch>
              <a:fillRect t="-133846" b="-209231"/>
            </a:stretch>
          </a:blipFill>
          <a:ln>
            <a:noFill/>
          </a:ln>
        </p:spPr>
        <p:txBody>
          <a:bodyPr/>
          <a:lstStyle/>
          <a:p>
            <a:r>
              <a:rPr lang="en-US">
                <a:noFill/>
              </a:rPr>
              <a:t> </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7A8B34F0-F17E-4398-8311-47886437DEBE}"/>
                  </a:ext>
                </a:extLst>
              </p:cNvPr>
              <p:cNvSpPr>
                <a:spLocks noChangeArrowheads="1"/>
              </p:cNvSpPr>
              <p:nvPr/>
            </p:nvSpPr>
            <p:spPr bwMode="auto">
              <a:xfrm>
                <a:off x="1784667" y="3897789"/>
                <a:ext cx="7005320" cy="10502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Autofit/>
              </a:bodyPr>
              <a:lstStyle/>
              <a:p>
                <a:pPr marL="457200" marR="0" fontAlgn="base">
                  <a:lnSpc>
                    <a:spcPct val="107000"/>
                  </a:lnSpc>
                  <a:spcBef>
                    <a:spcPts val="0"/>
                  </a:spcBef>
                  <a:spcAft>
                    <a:spcPts val="800"/>
                  </a:spcAft>
                </a:pPr>
                <a14:m>
                  <m:oMath xmlns:m="http://schemas.openxmlformats.org/officeDocument/2006/math">
                    <m:r>
                      <a:rPr lang="en-US"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nary>
                      <m:naryPr>
                        <m:limLoc m:val="undOvr"/>
                        <m:supHide m:val="on"/>
                        <m:ctrlP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sub>
                      <m:sup/>
                      <m:e>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sub>
                            </m:sSub>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func>
                              <m:funcPr>
                                <m:ctrlP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𝑙𝑜𝑔</m:t>
                                </m:r>
                              </m:fName>
                              <m:e>
                                <m:f>
                                  <m:fPr>
                                    <m:ctrlP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sub>
                                    </m:sSub>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num>
                                  <m:den>
                                    <m:sSub>
                                      <m:sSub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sub>
                                    </m:sSub>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den>
                                </m:f>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e>
                            </m:func>
                            <m:sSub>
                              <m:sSub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𝑙𝑜𝑔</m:t>
                            </m:r>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num>
                              <m:den>
                                <m:sSub>
                                  <m:sSub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sub>
                                </m:sSub>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den>
                            </m:f>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d>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𝑑𝑥</m:t>
                        </m:r>
                      </m:e>
                    </m:nary>
                  </m:oMath>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7A8B34F0-F17E-4398-8311-47886437DEBE}"/>
                  </a:ext>
                </a:extLst>
              </p:cNvPr>
              <p:cNvSpPr>
                <a:spLocks noRot="1" noChangeAspect="1" noMove="1" noResize="1" noEditPoints="1" noAdjustHandles="1" noChangeArrowheads="1" noChangeShapeType="1" noTextEdit="1"/>
              </p:cNvSpPr>
              <p:nvPr/>
            </p:nvSpPr>
            <p:spPr bwMode="auto">
              <a:xfrm>
                <a:off x="1784667" y="3897789"/>
                <a:ext cx="7005320" cy="1050290"/>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87194C0-55C6-4760-A1D5-48973C1BE2A4}"/>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1987" name="Rectangle 3">
            <a:extLst>
              <a:ext uri="{FF2B5EF4-FFF2-40B4-BE49-F238E27FC236}">
                <a16:creationId xmlns:a16="http://schemas.microsoft.com/office/drawing/2014/main" id="{4AC44039-AAC4-4780-809F-079CB23128C5}"/>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dirty="0" err="1"/>
              <a:t>Vấn</a:t>
            </a:r>
            <a:r>
              <a:rPr lang="en-US" altLang="en-US" sz="2000" b="0" dirty="0"/>
              <a:t> </a:t>
            </a:r>
            <a:r>
              <a:rPr lang="en-US" altLang="en-US" sz="2000" b="0" dirty="0" err="1"/>
              <a:t>đề</a:t>
            </a:r>
            <a:r>
              <a:rPr lang="en-US" altLang="en-US" sz="2000" b="0" dirty="0"/>
              <a:t> </a:t>
            </a:r>
            <a:r>
              <a:rPr lang="en-US" altLang="en-US" sz="2000" b="0" dirty="0" err="1"/>
              <a:t>với</a:t>
            </a:r>
            <a:r>
              <a:rPr lang="en-US" altLang="en-US" sz="2000" b="0" dirty="0"/>
              <a:t> GAN loss function:</a:t>
            </a:r>
          </a:p>
          <a:p>
            <a:pPr eaLnBrk="1" hangingPunct="1"/>
            <a:endParaRPr lang="en-US" altLang="en-US" sz="2000" b="0" dirty="0"/>
          </a:p>
        </p:txBody>
      </p:sp>
      <p:sp>
        <p:nvSpPr>
          <p:cNvPr id="2" name="Footer Placeholder 1">
            <a:extLst>
              <a:ext uri="{FF2B5EF4-FFF2-40B4-BE49-F238E27FC236}">
                <a16:creationId xmlns:a16="http://schemas.microsoft.com/office/drawing/2014/main" id="{296BA7C8-5542-4879-B73B-0D74AF4995EC}"/>
              </a:ext>
            </a:extLst>
          </p:cNvPr>
          <p:cNvSpPr>
            <a:spLocks noGrp="1"/>
          </p:cNvSpPr>
          <p:nvPr>
            <p:ph type="ftr" sz="quarter" idx="11"/>
          </p:nvPr>
        </p:nvSpPr>
        <p:spPr/>
        <p:txBody>
          <a:bodyPr/>
          <a:lstStyle/>
          <a:p>
            <a:pPr>
              <a:defRPr/>
            </a:pPr>
            <a:r>
              <a:rPr lang="en-US"/>
              <a:t>DCGAN: Generate Images with Deep Convolutional GAN</a:t>
            </a:r>
          </a:p>
        </p:txBody>
      </p:sp>
      <p:sp>
        <p:nvSpPr>
          <p:cNvPr id="41989" name="Slide Number Placeholder 2">
            <a:extLst>
              <a:ext uri="{FF2B5EF4-FFF2-40B4-BE49-F238E27FC236}">
                <a16:creationId xmlns:a16="http://schemas.microsoft.com/office/drawing/2014/main" id="{7D93199F-7DC2-42EA-B808-81C58EB69B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C29C7E9B-D9F9-4433-BB7E-A925C02DC010}" type="slidenum">
              <a:rPr lang="en-US" altLang="en-US" sz="1200" smtClean="0">
                <a:solidFill>
                  <a:srgbClr val="000000"/>
                </a:solidFill>
              </a:rPr>
              <a:pPr>
                <a:spcBef>
                  <a:spcPct val="0"/>
                </a:spcBef>
                <a:buClrTx/>
                <a:buFontTx/>
                <a:buNone/>
              </a:pPr>
              <a:t>34</a:t>
            </a:fld>
            <a:endParaRPr lang="en-US" altLang="en-US" sz="1200">
              <a:solidFill>
                <a:srgbClr val="000000"/>
              </a:solidFill>
            </a:endParaRPr>
          </a:p>
        </p:txBody>
      </p:sp>
      <p:sp>
        <p:nvSpPr>
          <p:cNvPr id="41990" name="Footer Placeholder 1">
            <a:extLst>
              <a:ext uri="{FF2B5EF4-FFF2-40B4-BE49-F238E27FC236}">
                <a16:creationId xmlns:a16="http://schemas.microsoft.com/office/drawing/2014/main" id="{3FC70F58-948F-42BD-AEC7-8E00F40D815C}"/>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1991" name="Rectangle 5">
            <a:extLst>
              <a:ext uri="{FF2B5EF4-FFF2-40B4-BE49-F238E27FC236}">
                <a16:creationId xmlns:a16="http://schemas.microsoft.com/office/drawing/2014/main" id="{A5775BAD-712E-417F-8381-46B48F920DB1}"/>
              </a:ext>
            </a:extLst>
          </p:cNvPr>
          <p:cNvSpPr>
            <a:spLocks noChangeArrowheads="1"/>
          </p:cNvSpPr>
          <p:nvPr/>
        </p:nvSpPr>
        <p:spPr bwMode="auto">
          <a:xfrm>
            <a:off x="152400" y="1566863"/>
            <a:ext cx="2895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dirty="0"/>
              <a:t>GAN loss function: </a:t>
            </a:r>
          </a:p>
        </p:txBody>
      </p:sp>
      <p:sp>
        <p:nvSpPr>
          <p:cNvPr id="41992" name="Rectangle 5">
            <a:extLst>
              <a:ext uri="{FF2B5EF4-FFF2-40B4-BE49-F238E27FC236}">
                <a16:creationId xmlns:a16="http://schemas.microsoft.com/office/drawing/2014/main" id="{B55F4907-14B5-461F-89E4-72ED7E4BDB9E}"/>
              </a:ext>
            </a:extLst>
          </p:cNvPr>
          <p:cNvSpPr>
            <a:spLocks noChangeArrowheads="1"/>
          </p:cNvSpPr>
          <p:nvPr/>
        </p:nvSpPr>
        <p:spPr bwMode="auto">
          <a:xfrm>
            <a:off x="463550" y="1928813"/>
            <a:ext cx="448945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Ta có</a:t>
            </a:r>
          </a:p>
        </p:txBody>
      </p:sp>
      <p:sp>
        <p:nvSpPr>
          <p:cNvPr id="5" name="TextBox 4">
            <a:extLst>
              <a:ext uri="{FF2B5EF4-FFF2-40B4-BE49-F238E27FC236}">
                <a16:creationId xmlns:a16="http://schemas.microsoft.com/office/drawing/2014/main" id="{0DDB7AFC-5E08-4E5D-947B-472349B68028}"/>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23" name="Rectangle 5">
            <a:extLst>
              <a:ext uri="{FF2B5EF4-FFF2-40B4-BE49-F238E27FC236}">
                <a16:creationId xmlns:a16="http://schemas.microsoft.com/office/drawing/2014/main" id="{FD737D80-3799-4E30-A477-613814A7B99D}"/>
              </a:ext>
            </a:extLst>
          </p:cNvPr>
          <p:cNvSpPr>
            <a:spLocks noRot="1" noChangeAspect="1" noMove="1" noResize="1" noEditPoints="1" noAdjustHandles="1" noChangeArrowheads="1" noChangeShapeType="1" noTextEdit="1"/>
          </p:cNvSpPr>
          <p:nvPr/>
        </p:nvSpPr>
        <p:spPr bwMode="auto">
          <a:xfrm>
            <a:off x="152400" y="2294850"/>
            <a:ext cx="7586474" cy="746686"/>
          </a:xfrm>
          <a:prstGeom prst="rect">
            <a:avLst/>
          </a:prstGeom>
          <a:blipFill>
            <a:blip r:embed="rId3"/>
            <a:stretch>
              <a:fillRect/>
            </a:stretch>
          </a:blipFill>
          <a:ln>
            <a:noFill/>
          </a:ln>
        </p:spPr>
        <p:txBody>
          <a:bodyPr/>
          <a:lstStyle/>
          <a:p>
            <a:r>
              <a:rPr lang="en-US" dirty="0">
                <a:noFill/>
              </a:rPr>
              <a:t> </a:t>
            </a:r>
          </a:p>
        </p:txBody>
      </p:sp>
      <p:sp>
        <p:nvSpPr>
          <p:cNvPr id="19" name="Rectangle 5">
            <a:extLst>
              <a:ext uri="{FF2B5EF4-FFF2-40B4-BE49-F238E27FC236}">
                <a16:creationId xmlns:a16="http://schemas.microsoft.com/office/drawing/2014/main" id="{D2EB2F33-4E5F-4CDC-A3A2-619A0C15A5CA}"/>
              </a:ext>
            </a:extLst>
          </p:cNvPr>
          <p:cNvSpPr>
            <a:spLocks noRot="1" noChangeAspect="1" noMove="1" noResize="1" noEditPoints="1" noAdjustHandles="1" noChangeArrowheads="1" noChangeShapeType="1" noTextEdit="1"/>
          </p:cNvSpPr>
          <p:nvPr/>
        </p:nvSpPr>
        <p:spPr bwMode="auto">
          <a:xfrm>
            <a:off x="152400" y="2921703"/>
            <a:ext cx="6019800" cy="749690"/>
          </a:xfrm>
          <a:prstGeom prst="rect">
            <a:avLst/>
          </a:prstGeom>
          <a:blipFill>
            <a:blip r:embed="rId4"/>
            <a:stretch>
              <a:fillRect b="-4065"/>
            </a:stretch>
          </a:blipFill>
          <a:ln>
            <a:noFill/>
          </a:ln>
        </p:spPr>
        <p:txBody>
          <a:bodyPr/>
          <a:lstStyle/>
          <a:p>
            <a:r>
              <a:rPr lang="en-US">
                <a:noFill/>
              </a:rPr>
              <a:t> </a:t>
            </a:r>
          </a:p>
        </p:txBody>
      </p:sp>
      <p:sp>
        <p:nvSpPr>
          <p:cNvPr id="20" name="Rectangle 5">
            <a:extLst>
              <a:ext uri="{FF2B5EF4-FFF2-40B4-BE49-F238E27FC236}">
                <a16:creationId xmlns:a16="http://schemas.microsoft.com/office/drawing/2014/main" id="{942DF62C-0F47-4D7C-BB4A-605E98747599}"/>
              </a:ext>
            </a:extLst>
          </p:cNvPr>
          <p:cNvSpPr>
            <a:spLocks noRot="1" noChangeAspect="1" noMove="1" noResize="1" noEditPoints="1" noAdjustHandles="1" noChangeArrowheads="1" noChangeShapeType="1" noTextEdit="1"/>
          </p:cNvSpPr>
          <p:nvPr/>
        </p:nvSpPr>
        <p:spPr bwMode="auto">
          <a:xfrm>
            <a:off x="4374688" y="2900716"/>
            <a:ext cx="4953000" cy="828952"/>
          </a:xfrm>
          <a:prstGeom prst="rect">
            <a:avLst/>
          </a:prstGeom>
          <a:blipFill>
            <a:blip r:embed="rId5"/>
            <a:stretch>
              <a:fillRect/>
            </a:stretch>
          </a:blipFill>
          <a:ln>
            <a:noFill/>
          </a:ln>
        </p:spPr>
        <p:txBody>
          <a:bodyPr/>
          <a:lstStyle/>
          <a:p>
            <a:r>
              <a:rPr lang="en-US">
                <a:noFill/>
              </a:rPr>
              <a:t> </a:t>
            </a:r>
          </a:p>
        </p:txBody>
      </p:sp>
      <p:sp>
        <p:nvSpPr>
          <p:cNvPr id="24" name="Rectangle 5">
            <a:extLst>
              <a:ext uri="{FF2B5EF4-FFF2-40B4-BE49-F238E27FC236}">
                <a16:creationId xmlns:a16="http://schemas.microsoft.com/office/drawing/2014/main" id="{C2E9769B-1C6F-4C10-B798-5BB9B6897CCE}"/>
              </a:ext>
            </a:extLst>
          </p:cNvPr>
          <p:cNvSpPr>
            <a:spLocks noRot="1" noChangeAspect="1" noMove="1" noResize="1" noEditPoints="1" noAdjustHandles="1" noChangeArrowheads="1" noChangeShapeType="1" noTextEdit="1"/>
          </p:cNvSpPr>
          <p:nvPr/>
        </p:nvSpPr>
        <p:spPr bwMode="auto">
          <a:xfrm>
            <a:off x="463550" y="3717276"/>
            <a:ext cx="6851650" cy="802409"/>
          </a:xfrm>
          <a:prstGeom prst="rect">
            <a:avLst/>
          </a:prstGeom>
          <a:blipFill>
            <a:blip r:embed="rId6"/>
            <a:stretch>
              <a:fillRect b="-17557"/>
            </a:stretch>
          </a:blipFill>
          <a:ln>
            <a:noFill/>
          </a:ln>
        </p:spPr>
        <p:txBody>
          <a:bodyPr/>
          <a:lstStyle/>
          <a:p>
            <a:r>
              <a:rPr lang="en-US">
                <a:noFill/>
              </a:rPr>
              <a:t> </a:t>
            </a:r>
          </a:p>
        </p:txBody>
      </p:sp>
      <p:sp>
        <p:nvSpPr>
          <p:cNvPr id="25" name="Rectangle 5">
            <a:extLst>
              <a:ext uri="{FF2B5EF4-FFF2-40B4-BE49-F238E27FC236}">
                <a16:creationId xmlns:a16="http://schemas.microsoft.com/office/drawing/2014/main" id="{D927EB26-0660-4489-A283-96436C852EB2}"/>
              </a:ext>
            </a:extLst>
          </p:cNvPr>
          <p:cNvSpPr>
            <a:spLocks noRot="1" noChangeAspect="1" noMove="1" noResize="1" noEditPoints="1" noAdjustHandles="1" noChangeArrowheads="1" noChangeShapeType="1" noTextEdit="1"/>
          </p:cNvSpPr>
          <p:nvPr/>
        </p:nvSpPr>
        <p:spPr bwMode="auto">
          <a:xfrm>
            <a:off x="2708275" y="4596792"/>
            <a:ext cx="6248400" cy="802408"/>
          </a:xfrm>
          <a:prstGeom prst="rect">
            <a:avLst/>
          </a:prstGeom>
          <a:blipFill>
            <a:blip r:embed="rId7"/>
            <a:stretch>
              <a:fillRect b="-16667"/>
            </a:stretch>
          </a:blipFill>
          <a:ln>
            <a:noFill/>
          </a:ln>
        </p:spPr>
        <p:txBody>
          <a:bodyPr/>
          <a:lstStyle/>
          <a:p>
            <a:r>
              <a:rPr lang="en-US">
                <a:noFill/>
              </a:rPr>
              <a:t> </a:t>
            </a:r>
          </a:p>
        </p:txBody>
      </p:sp>
      <p:sp>
        <p:nvSpPr>
          <p:cNvPr id="28" name="Rectangle 5">
            <a:extLst>
              <a:ext uri="{FF2B5EF4-FFF2-40B4-BE49-F238E27FC236}">
                <a16:creationId xmlns:a16="http://schemas.microsoft.com/office/drawing/2014/main" id="{7A6145F4-AF88-49AC-B342-FBCA301A921E}"/>
              </a:ext>
            </a:extLst>
          </p:cNvPr>
          <p:cNvSpPr>
            <a:spLocks noRot="1" noChangeAspect="1" noMove="1" noResize="1" noEditPoints="1" noAdjustHandles="1" noChangeArrowheads="1" noChangeShapeType="1" noTextEdit="1"/>
          </p:cNvSpPr>
          <p:nvPr/>
        </p:nvSpPr>
        <p:spPr bwMode="auto">
          <a:xfrm>
            <a:off x="419100" y="5748337"/>
            <a:ext cx="2743200" cy="802408"/>
          </a:xfrm>
          <a:prstGeom prst="rect">
            <a:avLst/>
          </a:prstGeom>
          <a:blipFill>
            <a:blip r:embed="rId8"/>
            <a:stretch>
              <a:fillRect/>
            </a:stretch>
          </a:blipFill>
          <a:ln>
            <a:noFill/>
          </a:ln>
        </p:spPr>
        <p:txBody>
          <a:bodyPr/>
          <a:lstStyle/>
          <a:p>
            <a:r>
              <a:rPr lang="en-US">
                <a:noFill/>
              </a:rPr>
              <a:t> </a:t>
            </a:r>
          </a:p>
        </p:txBody>
      </p:sp>
      <p:sp>
        <p:nvSpPr>
          <p:cNvPr id="29" name="Rectangle 5">
            <a:extLst>
              <a:ext uri="{FF2B5EF4-FFF2-40B4-BE49-F238E27FC236}">
                <a16:creationId xmlns:a16="http://schemas.microsoft.com/office/drawing/2014/main" id="{265F8015-D12D-4A23-BA81-0BF8E14E4048}"/>
              </a:ext>
            </a:extLst>
          </p:cNvPr>
          <p:cNvSpPr>
            <a:spLocks noRot="1" noChangeAspect="1" noMove="1" noResize="1" noEditPoints="1" noAdjustHandles="1" noChangeArrowheads="1" noChangeShapeType="1" noTextEdit="1"/>
          </p:cNvSpPr>
          <p:nvPr/>
        </p:nvSpPr>
        <p:spPr bwMode="auto">
          <a:xfrm>
            <a:off x="1676400" y="5770392"/>
            <a:ext cx="929899" cy="563318"/>
          </a:xfrm>
          <a:prstGeom prst="rect">
            <a:avLst/>
          </a:prstGeom>
          <a:blipFill>
            <a:blip r:embed="rId9"/>
            <a:stretch>
              <a:fillRect r="-1961"/>
            </a:stretch>
          </a:blipFill>
          <a:ln>
            <a:noFill/>
          </a:ln>
        </p:spPr>
        <p:txBody>
          <a:bodyPr/>
          <a:lstStyle/>
          <a:p>
            <a:r>
              <a:rPr lang="en-US">
                <a:noFill/>
              </a:rPr>
              <a:t> </a:t>
            </a:r>
          </a:p>
        </p:txBody>
      </p:sp>
      <p:sp>
        <p:nvSpPr>
          <p:cNvPr id="30" name="Rectangle 5">
            <a:extLst>
              <a:ext uri="{FF2B5EF4-FFF2-40B4-BE49-F238E27FC236}">
                <a16:creationId xmlns:a16="http://schemas.microsoft.com/office/drawing/2014/main" id="{BCF23165-EC0E-43EB-995D-1E6662D368E0}"/>
              </a:ext>
            </a:extLst>
          </p:cNvPr>
          <p:cNvSpPr>
            <a:spLocks noRot="1" noChangeAspect="1" noMove="1" noResize="1" noEditPoints="1" noAdjustHandles="1" noChangeArrowheads="1" noChangeShapeType="1" noTextEdit="1"/>
          </p:cNvSpPr>
          <p:nvPr/>
        </p:nvSpPr>
        <p:spPr bwMode="auto">
          <a:xfrm>
            <a:off x="2180018" y="5748337"/>
            <a:ext cx="1676399" cy="527797"/>
          </a:xfrm>
          <a:prstGeom prst="rect">
            <a:avLst/>
          </a:prstGeom>
          <a:blipFill>
            <a:blip r:embed="rId10"/>
            <a:stretch>
              <a:fillRect t="-6897"/>
            </a:stretch>
          </a:blipFill>
          <a:ln>
            <a:noFill/>
          </a:ln>
        </p:spPr>
        <p:txBody>
          <a:bodyPr/>
          <a:lstStyle/>
          <a:p>
            <a:r>
              <a:rPr lang="en-US">
                <a:noFill/>
              </a:rPr>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E7EDBB3-FB51-DF46-BD8F-B66F70015EA1}"/>
                  </a:ext>
                </a:extLst>
              </p:cNvPr>
              <p:cNvSpPr txBox="1"/>
              <p:nvPr/>
            </p:nvSpPr>
            <p:spPr>
              <a:xfrm>
                <a:off x="2122560" y="2378080"/>
                <a:ext cx="734288" cy="4610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solidFill>
                                <a:schemeClr val="bg2"/>
                              </a:solidFill>
                              <a:latin typeface="Cambria Math" panose="02040503050406030204" pitchFamily="18" charset="0"/>
                            </a:rPr>
                          </m:ctrlPr>
                        </m:fPr>
                        <m:num>
                          <m:r>
                            <a:rPr lang="vi-VN" sz="1600" b="0" i="0" smtClean="0">
                              <a:solidFill>
                                <a:schemeClr val="bg2"/>
                              </a:solidFill>
                              <a:latin typeface="Cambria Math" panose="02040503050406030204" pitchFamily="18" charset="0"/>
                            </a:rPr>
                            <m:t>1</m:t>
                          </m:r>
                        </m:num>
                        <m:den>
                          <m:r>
                            <a:rPr lang="vi-VN" sz="1600" b="0" i="0" smtClean="0">
                              <a:solidFill>
                                <a:schemeClr val="bg2"/>
                              </a:solidFill>
                              <a:latin typeface="Cambria Math" panose="02040503050406030204" pitchFamily="18" charset="0"/>
                            </a:rPr>
                            <m:t>2</m:t>
                          </m:r>
                        </m:den>
                      </m:f>
                    </m:oMath>
                  </m:oMathPara>
                </a14:m>
                <a:endParaRPr lang="en-US" sz="2400" b="0" dirty="0">
                  <a:solidFill>
                    <a:schemeClr val="bg2"/>
                  </a:solidFill>
                </a:endParaRPr>
              </a:p>
            </p:txBody>
          </p:sp>
        </mc:Choice>
        <mc:Fallback xmlns="">
          <p:sp>
            <p:nvSpPr>
              <p:cNvPr id="3" name="TextBox 2">
                <a:extLst>
                  <a:ext uri="{FF2B5EF4-FFF2-40B4-BE49-F238E27FC236}">
                    <a16:creationId xmlns:a16="http://schemas.microsoft.com/office/drawing/2014/main" id="{1E7EDBB3-FB51-DF46-BD8F-B66F70015EA1}"/>
                  </a:ext>
                </a:extLst>
              </p:cNvPr>
              <p:cNvSpPr txBox="1">
                <a:spLocks noRot="1" noChangeAspect="1" noMove="1" noResize="1" noEditPoints="1" noAdjustHandles="1" noChangeArrowheads="1" noChangeShapeType="1" noTextEdit="1"/>
              </p:cNvSpPr>
              <p:nvPr/>
            </p:nvSpPr>
            <p:spPr>
              <a:xfrm>
                <a:off x="2122560" y="2378080"/>
                <a:ext cx="734288" cy="461024"/>
              </a:xfrm>
              <a:prstGeom prst="rect">
                <a:avLst/>
              </a:prstGeom>
              <a:blipFill>
                <a:blip r:embed="rId11"/>
                <a:stretch>
                  <a:fillRect t="-2703"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7214246-F2BA-844D-9B85-52C96D485479}"/>
                  </a:ext>
                </a:extLst>
              </p:cNvPr>
              <p:cNvSpPr txBox="1"/>
              <p:nvPr/>
            </p:nvSpPr>
            <p:spPr>
              <a:xfrm>
                <a:off x="4261955" y="2393099"/>
                <a:ext cx="622152" cy="4610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solidFill>
                                <a:schemeClr val="bg2"/>
                              </a:solidFill>
                              <a:latin typeface="Cambria Math" panose="02040503050406030204" pitchFamily="18" charset="0"/>
                            </a:rPr>
                          </m:ctrlPr>
                        </m:fPr>
                        <m:num>
                          <m:r>
                            <a:rPr lang="vi-VN" sz="1600" b="0" i="0" smtClean="0">
                              <a:solidFill>
                                <a:schemeClr val="bg2"/>
                              </a:solidFill>
                              <a:latin typeface="Cambria Math" panose="02040503050406030204" pitchFamily="18" charset="0"/>
                            </a:rPr>
                            <m:t>1</m:t>
                          </m:r>
                        </m:num>
                        <m:den>
                          <m:r>
                            <a:rPr lang="vi-VN" sz="1600" b="0" i="0" smtClean="0">
                              <a:solidFill>
                                <a:schemeClr val="bg2"/>
                              </a:solidFill>
                              <a:latin typeface="Cambria Math" panose="02040503050406030204" pitchFamily="18" charset="0"/>
                            </a:rPr>
                            <m:t>2</m:t>
                          </m:r>
                        </m:den>
                      </m:f>
                    </m:oMath>
                  </m:oMathPara>
                </a14:m>
                <a:endParaRPr lang="en-US" sz="2400" b="0" dirty="0">
                  <a:solidFill>
                    <a:schemeClr val="bg2"/>
                  </a:solidFill>
                </a:endParaRPr>
              </a:p>
            </p:txBody>
          </p:sp>
        </mc:Choice>
        <mc:Fallback xmlns="">
          <p:sp>
            <p:nvSpPr>
              <p:cNvPr id="21" name="TextBox 20">
                <a:extLst>
                  <a:ext uri="{FF2B5EF4-FFF2-40B4-BE49-F238E27FC236}">
                    <a16:creationId xmlns:a16="http://schemas.microsoft.com/office/drawing/2014/main" id="{D7214246-F2BA-844D-9B85-52C96D485479}"/>
                  </a:ext>
                </a:extLst>
              </p:cNvPr>
              <p:cNvSpPr txBox="1">
                <a:spLocks noRot="1" noChangeAspect="1" noMove="1" noResize="1" noEditPoints="1" noAdjustHandles="1" noChangeArrowheads="1" noChangeShapeType="1" noTextEdit="1"/>
              </p:cNvSpPr>
              <p:nvPr/>
            </p:nvSpPr>
            <p:spPr>
              <a:xfrm>
                <a:off x="4261955" y="2393099"/>
                <a:ext cx="622152" cy="461024"/>
              </a:xfrm>
              <a:prstGeom prst="rect">
                <a:avLst/>
              </a:prstGeom>
              <a:blipFill>
                <a:blip r:embed="rId12"/>
                <a:stretch>
                  <a:fillRect t="-2703"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637611C-F20D-034E-92CF-1C38A8974952}"/>
                  </a:ext>
                </a:extLst>
              </p:cNvPr>
              <p:cNvSpPr txBox="1"/>
              <p:nvPr/>
            </p:nvSpPr>
            <p:spPr>
              <a:xfrm>
                <a:off x="1124301" y="3109115"/>
                <a:ext cx="734288" cy="391133"/>
              </a:xfrm>
              <a:prstGeom prst="rect">
                <a:avLst/>
              </a:prstGeom>
              <a:noFill/>
            </p:spPr>
            <p:txBody>
              <a:bodyPr wrap="square" lIns="0" tIns="0" rIns="0" bIns="0" rtlCol="0">
                <a:spAutoFit/>
              </a:bodyPr>
              <a:lstStyle/>
              <a:p>
                <a14:m>
                  <m:oMath xmlns:m="http://schemas.openxmlformats.org/officeDocument/2006/math">
                    <m:f>
                      <m:fPr>
                        <m:ctrlPr>
                          <a:rPr lang="en-US" sz="1800" b="0" i="1" smtClean="0">
                            <a:solidFill>
                              <a:schemeClr val="bg2"/>
                            </a:solidFill>
                            <a:latin typeface="Cambria Math" panose="02040503050406030204" pitchFamily="18" charset="0"/>
                          </a:rPr>
                        </m:ctrlPr>
                      </m:fPr>
                      <m:num>
                        <m:r>
                          <a:rPr lang="vi-VN" sz="1800" b="0" i="0" smtClean="0">
                            <a:solidFill>
                              <a:schemeClr val="bg2"/>
                            </a:solidFill>
                            <a:latin typeface="Cambria Math" panose="02040503050406030204" pitchFamily="18" charset="0"/>
                          </a:rPr>
                          <m:t>1</m:t>
                        </m:r>
                      </m:num>
                      <m:den>
                        <m:r>
                          <a:rPr lang="vi-VN" sz="1800" b="0" i="0" smtClean="0">
                            <a:solidFill>
                              <a:schemeClr val="bg2"/>
                            </a:solidFill>
                            <a:latin typeface="Cambria Math" panose="02040503050406030204" pitchFamily="18" charset="0"/>
                          </a:rPr>
                          <m:t>2</m:t>
                        </m:r>
                      </m:den>
                    </m:f>
                  </m:oMath>
                </a14:m>
                <a:r>
                  <a:rPr lang="en-US" sz="1800" b="0" dirty="0">
                    <a:solidFill>
                      <a:schemeClr val="bg2"/>
                    </a:solidFill>
                  </a:rPr>
                  <a:t> (</a:t>
                </a:r>
              </a:p>
            </p:txBody>
          </p:sp>
        </mc:Choice>
        <mc:Fallback xmlns="">
          <p:sp>
            <p:nvSpPr>
              <p:cNvPr id="22" name="TextBox 21">
                <a:extLst>
                  <a:ext uri="{FF2B5EF4-FFF2-40B4-BE49-F238E27FC236}">
                    <a16:creationId xmlns:a16="http://schemas.microsoft.com/office/drawing/2014/main" id="{F637611C-F20D-034E-92CF-1C38A8974952}"/>
                  </a:ext>
                </a:extLst>
              </p:cNvPr>
              <p:cNvSpPr txBox="1">
                <a:spLocks noRot="1" noChangeAspect="1" noMove="1" noResize="1" noEditPoints="1" noAdjustHandles="1" noChangeArrowheads="1" noChangeShapeType="1" noTextEdit="1"/>
              </p:cNvSpPr>
              <p:nvPr/>
            </p:nvSpPr>
            <p:spPr>
              <a:xfrm>
                <a:off x="1124301" y="3109115"/>
                <a:ext cx="734288" cy="391133"/>
              </a:xfrm>
              <a:prstGeom prst="rect">
                <a:avLst/>
              </a:prstGeom>
              <a:blipFill>
                <a:blip r:embed="rId13"/>
                <a:stretch>
                  <a:fillRect l="-6780"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9146A2A-04C4-AF4D-AE3F-763A92198C92}"/>
                  </a:ext>
                </a:extLst>
              </p:cNvPr>
              <p:cNvSpPr txBox="1"/>
              <p:nvPr/>
            </p:nvSpPr>
            <p:spPr>
              <a:xfrm>
                <a:off x="7652555" y="3126611"/>
                <a:ext cx="734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vi-VN" sz="1800" b="0" i="0" smtClean="0">
                          <a:solidFill>
                            <a:schemeClr val="bg2"/>
                          </a:solidFill>
                          <a:latin typeface="Cambria Math" panose="02040503050406030204" pitchFamily="18" charset="0"/>
                        </a:rPr>
                        <m:t>)</m:t>
                      </m:r>
                    </m:oMath>
                  </m:oMathPara>
                </a14:m>
                <a:endParaRPr lang="en-US" sz="1800" b="0" dirty="0">
                  <a:solidFill>
                    <a:schemeClr val="bg2"/>
                  </a:solidFill>
                </a:endParaRPr>
              </a:p>
            </p:txBody>
          </p:sp>
        </mc:Choice>
        <mc:Fallback xmlns="">
          <p:sp>
            <p:nvSpPr>
              <p:cNvPr id="26" name="TextBox 25">
                <a:extLst>
                  <a:ext uri="{FF2B5EF4-FFF2-40B4-BE49-F238E27FC236}">
                    <a16:creationId xmlns:a16="http://schemas.microsoft.com/office/drawing/2014/main" id="{D9146A2A-04C4-AF4D-AE3F-763A92198C92}"/>
                  </a:ext>
                </a:extLst>
              </p:cNvPr>
              <p:cNvSpPr txBox="1">
                <a:spLocks noRot="1" noChangeAspect="1" noMove="1" noResize="1" noEditPoints="1" noAdjustHandles="1" noChangeArrowheads="1" noChangeShapeType="1" noTextEdit="1"/>
              </p:cNvSpPr>
              <p:nvPr/>
            </p:nvSpPr>
            <p:spPr>
              <a:xfrm>
                <a:off x="7652555" y="3126611"/>
                <a:ext cx="734288" cy="276999"/>
              </a:xfrm>
              <a:prstGeom prst="rect">
                <a:avLst/>
              </a:prstGeom>
              <a:blipFill>
                <a:blip r:embed="rId14"/>
                <a:stretch>
                  <a:fillRect t="-4545"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F61F7A5-BCC1-8943-BD67-0F7F779BE42B}"/>
                  </a:ext>
                </a:extLst>
              </p:cNvPr>
              <p:cNvSpPr txBox="1"/>
              <p:nvPr/>
            </p:nvSpPr>
            <p:spPr>
              <a:xfrm>
                <a:off x="898863" y="3926581"/>
                <a:ext cx="734288"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solidFill>
                                <a:schemeClr val="bg2"/>
                              </a:solidFill>
                              <a:latin typeface="Cambria Math" panose="02040503050406030204" pitchFamily="18" charset="0"/>
                            </a:rPr>
                          </m:ctrlPr>
                        </m:fPr>
                        <m:num>
                          <m:r>
                            <a:rPr lang="vi-VN" sz="1800" b="0" i="0" smtClean="0">
                              <a:solidFill>
                                <a:schemeClr val="bg2"/>
                              </a:solidFill>
                              <a:latin typeface="Cambria Math" panose="02040503050406030204" pitchFamily="18" charset="0"/>
                            </a:rPr>
                            <m:t>1</m:t>
                          </m:r>
                        </m:num>
                        <m:den>
                          <m:r>
                            <a:rPr lang="vi-VN" sz="1800" b="0" i="0" smtClean="0">
                              <a:solidFill>
                                <a:schemeClr val="bg2"/>
                              </a:solidFill>
                              <a:latin typeface="Cambria Math" panose="02040503050406030204" pitchFamily="18" charset="0"/>
                            </a:rPr>
                            <m:t>2</m:t>
                          </m:r>
                        </m:den>
                      </m:f>
                    </m:oMath>
                  </m:oMathPara>
                </a14:m>
                <a:endParaRPr lang="en-US" sz="1800" b="0" dirty="0">
                  <a:solidFill>
                    <a:schemeClr val="bg2"/>
                  </a:solidFill>
                </a:endParaRPr>
              </a:p>
            </p:txBody>
          </p:sp>
        </mc:Choice>
        <mc:Fallback xmlns="">
          <p:sp>
            <p:nvSpPr>
              <p:cNvPr id="27" name="TextBox 26">
                <a:extLst>
                  <a:ext uri="{FF2B5EF4-FFF2-40B4-BE49-F238E27FC236}">
                    <a16:creationId xmlns:a16="http://schemas.microsoft.com/office/drawing/2014/main" id="{6F61F7A5-BCC1-8943-BD67-0F7F779BE42B}"/>
                  </a:ext>
                </a:extLst>
              </p:cNvPr>
              <p:cNvSpPr txBox="1">
                <a:spLocks noRot="1" noChangeAspect="1" noMove="1" noResize="1" noEditPoints="1" noAdjustHandles="1" noChangeArrowheads="1" noChangeShapeType="1" noTextEdit="1"/>
              </p:cNvSpPr>
              <p:nvPr/>
            </p:nvSpPr>
            <p:spPr>
              <a:xfrm>
                <a:off x="898863" y="3926581"/>
                <a:ext cx="734288" cy="518604"/>
              </a:xfrm>
              <a:prstGeom prst="rect">
                <a:avLst/>
              </a:prstGeom>
              <a:blipFill>
                <a:blip r:embed="rId15"/>
                <a:stretch>
                  <a:fillRect t="-4878" b="-1463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2BB3B001-093F-8744-A983-FC6CC55E6501}"/>
              </a:ext>
            </a:extLst>
          </p:cNvPr>
          <p:cNvSpPr/>
          <p:nvPr/>
        </p:nvSpPr>
        <p:spPr bwMode="auto">
          <a:xfrm>
            <a:off x="1981200" y="3829745"/>
            <a:ext cx="875648" cy="9079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Times New Roman" pitchFamily="18" charset="0"/>
            </a:endParaRPr>
          </a:p>
        </p:txBody>
      </p:sp>
      <p:sp>
        <p:nvSpPr>
          <p:cNvPr id="32" name="Oval 31">
            <a:extLst>
              <a:ext uri="{FF2B5EF4-FFF2-40B4-BE49-F238E27FC236}">
                <a16:creationId xmlns:a16="http://schemas.microsoft.com/office/drawing/2014/main" id="{BD24ACC2-9E4D-8447-AA04-4527B9B4575F}"/>
              </a:ext>
            </a:extLst>
          </p:cNvPr>
          <p:cNvSpPr/>
          <p:nvPr/>
        </p:nvSpPr>
        <p:spPr bwMode="auto">
          <a:xfrm>
            <a:off x="3889375" y="4692701"/>
            <a:ext cx="875648" cy="9079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0C0DA8-F1CD-7D46-BDDD-BBCD57AE9291}"/>
                  </a:ext>
                </a:extLst>
              </p:cNvPr>
              <p:cNvSpPr txBox="1"/>
              <p:nvPr/>
            </p:nvSpPr>
            <p:spPr>
              <a:xfrm>
                <a:off x="2708275" y="4849326"/>
                <a:ext cx="734288"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solidFill>
                                <a:schemeClr val="bg2"/>
                              </a:solidFill>
                              <a:latin typeface="Cambria Math" panose="02040503050406030204" pitchFamily="18" charset="0"/>
                            </a:rPr>
                          </m:ctrlPr>
                        </m:fPr>
                        <m:num>
                          <m:r>
                            <a:rPr lang="vi-VN" sz="1800" b="0" i="0" smtClean="0">
                              <a:solidFill>
                                <a:schemeClr val="bg2"/>
                              </a:solidFill>
                              <a:latin typeface="Cambria Math" panose="02040503050406030204" pitchFamily="18" charset="0"/>
                            </a:rPr>
                            <m:t>1</m:t>
                          </m:r>
                        </m:num>
                        <m:den>
                          <m:r>
                            <a:rPr lang="vi-VN" sz="1800" b="0" i="0" smtClean="0">
                              <a:solidFill>
                                <a:schemeClr val="bg2"/>
                              </a:solidFill>
                              <a:latin typeface="Cambria Math" panose="02040503050406030204" pitchFamily="18" charset="0"/>
                            </a:rPr>
                            <m:t>2</m:t>
                          </m:r>
                        </m:den>
                      </m:f>
                    </m:oMath>
                  </m:oMathPara>
                </a14:m>
                <a:endParaRPr lang="en-US" sz="1800" b="0" dirty="0">
                  <a:solidFill>
                    <a:schemeClr val="bg2"/>
                  </a:solidFill>
                </a:endParaRPr>
              </a:p>
            </p:txBody>
          </p:sp>
        </mc:Choice>
        <mc:Fallback xmlns="">
          <p:sp>
            <p:nvSpPr>
              <p:cNvPr id="33" name="TextBox 32">
                <a:extLst>
                  <a:ext uri="{FF2B5EF4-FFF2-40B4-BE49-F238E27FC236}">
                    <a16:creationId xmlns:a16="http://schemas.microsoft.com/office/drawing/2014/main" id="{BF0C0DA8-F1CD-7D46-BDDD-BBCD57AE9291}"/>
                  </a:ext>
                </a:extLst>
              </p:cNvPr>
              <p:cNvSpPr txBox="1">
                <a:spLocks noRot="1" noChangeAspect="1" noMove="1" noResize="1" noEditPoints="1" noAdjustHandles="1" noChangeArrowheads="1" noChangeShapeType="1" noTextEdit="1"/>
              </p:cNvSpPr>
              <p:nvPr/>
            </p:nvSpPr>
            <p:spPr>
              <a:xfrm>
                <a:off x="2708275" y="4849326"/>
                <a:ext cx="734288" cy="518604"/>
              </a:xfrm>
              <a:prstGeom prst="rect">
                <a:avLst/>
              </a:prstGeom>
              <a:blipFill>
                <a:blip r:embed="rId16"/>
                <a:stretch>
                  <a:fillRect t="-4762"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FCD2677-E964-7447-9A3D-F02F6DF23D6A}"/>
                  </a:ext>
                </a:extLst>
              </p:cNvPr>
              <p:cNvSpPr txBox="1"/>
              <p:nvPr/>
            </p:nvSpPr>
            <p:spPr>
              <a:xfrm>
                <a:off x="865912" y="5647870"/>
                <a:ext cx="734288"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solidFill>
                                <a:schemeClr val="bg2"/>
                              </a:solidFill>
                              <a:latin typeface="Cambria Math" panose="02040503050406030204" pitchFamily="18" charset="0"/>
                            </a:rPr>
                          </m:ctrlPr>
                        </m:fPr>
                        <m:num>
                          <m:r>
                            <a:rPr lang="vi-VN" sz="1800" b="0" i="0" smtClean="0">
                              <a:solidFill>
                                <a:schemeClr val="bg2"/>
                              </a:solidFill>
                              <a:latin typeface="Cambria Math" panose="02040503050406030204" pitchFamily="18" charset="0"/>
                            </a:rPr>
                            <m:t>1</m:t>
                          </m:r>
                        </m:num>
                        <m:den>
                          <m:r>
                            <a:rPr lang="vi-VN" sz="1800" b="0" i="0" smtClean="0">
                              <a:solidFill>
                                <a:schemeClr val="bg2"/>
                              </a:solidFill>
                              <a:latin typeface="Cambria Math" panose="02040503050406030204" pitchFamily="18" charset="0"/>
                            </a:rPr>
                            <m:t>2</m:t>
                          </m:r>
                        </m:den>
                      </m:f>
                    </m:oMath>
                  </m:oMathPara>
                </a14:m>
                <a:endParaRPr lang="en-US" sz="1800" b="0" dirty="0">
                  <a:solidFill>
                    <a:schemeClr val="bg2"/>
                  </a:solidFill>
                </a:endParaRPr>
              </a:p>
            </p:txBody>
          </p:sp>
        </mc:Choice>
        <mc:Fallback xmlns="">
          <p:sp>
            <p:nvSpPr>
              <p:cNvPr id="31" name="TextBox 30">
                <a:extLst>
                  <a:ext uri="{FF2B5EF4-FFF2-40B4-BE49-F238E27FC236}">
                    <a16:creationId xmlns:a16="http://schemas.microsoft.com/office/drawing/2014/main" id="{FFCD2677-E964-7447-9A3D-F02F6DF23D6A}"/>
                  </a:ext>
                </a:extLst>
              </p:cNvPr>
              <p:cNvSpPr txBox="1">
                <a:spLocks noRot="1" noChangeAspect="1" noMove="1" noResize="1" noEditPoints="1" noAdjustHandles="1" noChangeArrowheads="1" noChangeShapeType="1" noTextEdit="1"/>
              </p:cNvSpPr>
              <p:nvPr/>
            </p:nvSpPr>
            <p:spPr>
              <a:xfrm>
                <a:off x="865912" y="5647870"/>
                <a:ext cx="734288" cy="518604"/>
              </a:xfrm>
              <a:prstGeom prst="rect">
                <a:avLst/>
              </a:prstGeom>
              <a:blipFill>
                <a:blip r:embed="rId17"/>
                <a:stretch>
                  <a:fillRect t="-4762" b="-14286"/>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E04E6B2-471A-468B-A632-8716F2E17F2B}"/>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3011" name="Rectangle 3">
            <a:extLst>
              <a:ext uri="{FF2B5EF4-FFF2-40B4-BE49-F238E27FC236}">
                <a16:creationId xmlns:a16="http://schemas.microsoft.com/office/drawing/2014/main" id="{0C863DC8-803A-49DB-9A5D-C0C251AEFECD}"/>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Vấn đề với GAN loss function:</a:t>
            </a:r>
          </a:p>
          <a:p>
            <a:pPr eaLnBrk="1" hangingPunct="1"/>
            <a:endParaRPr lang="en-US" altLang="en-US" sz="2000" b="0"/>
          </a:p>
        </p:txBody>
      </p:sp>
      <p:sp>
        <p:nvSpPr>
          <p:cNvPr id="2" name="Footer Placeholder 1">
            <a:extLst>
              <a:ext uri="{FF2B5EF4-FFF2-40B4-BE49-F238E27FC236}">
                <a16:creationId xmlns:a16="http://schemas.microsoft.com/office/drawing/2014/main" id="{07925829-7A05-4488-A947-DF0ADF8AF584}"/>
              </a:ext>
            </a:extLst>
          </p:cNvPr>
          <p:cNvSpPr>
            <a:spLocks noGrp="1"/>
          </p:cNvSpPr>
          <p:nvPr>
            <p:ph type="ftr" sz="quarter" idx="11"/>
          </p:nvPr>
        </p:nvSpPr>
        <p:spPr/>
        <p:txBody>
          <a:bodyPr/>
          <a:lstStyle/>
          <a:p>
            <a:pPr>
              <a:defRPr/>
            </a:pPr>
            <a:r>
              <a:rPr lang="en-US"/>
              <a:t>DCGAN: Generate Images with Deep Convolutional GAN</a:t>
            </a:r>
          </a:p>
        </p:txBody>
      </p:sp>
      <p:sp>
        <p:nvSpPr>
          <p:cNvPr id="43013" name="Slide Number Placeholder 2">
            <a:extLst>
              <a:ext uri="{FF2B5EF4-FFF2-40B4-BE49-F238E27FC236}">
                <a16:creationId xmlns:a16="http://schemas.microsoft.com/office/drawing/2014/main" id="{B05D97AF-5DE0-4BA0-8742-D477930494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B236F554-5541-40BF-8F9B-7A1ECD702C99}" type="slidenum">
              <a:rPr lang="en-US" altLang="en-US" sz="1200" smtClean="0">
                <a:solidFill>
                  <a:srgbClr val="000000"/>
                </a:solidFill>
              </a:rPr>
              <a:pPr>
                <a:spcBef>
                  <a:spcPct val="0"/>
                </a:spcBef>
                <a:buClrTx/>
                <a:buFontTx/>
                <a:buNone/>
              </a:pPr>
              <a:t>35</a:t>
            </a:fld>
            <a:endParaRPr lang="en-US" altLang="en-US" sz="1200">
              <a:solidFill>
                <a:srgbClr val="000000"/>
              </a:solidFill>
            </a:endParaRPr>
          </a:p>
        </p:txBody>
      </p:sp>
      <p:sp>
        <p:nvSpPr>
          <p:cNvPr id="43014" name="Footer Placeholder 1">
            <a:extLst>
              <a:ext uri="{FF2B5EF4-FFF2-40B4-BE49-F238E27FC236}">
                <a16:creationId xmlns:a16="http://schemas.microsoft.com/office/drawing/2014/main" id="{1B48BEB7-7D5A-43AD-985E-E709AA42954D}"/>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3015" name="Rectangle 5">
            <a:extLst>
              <a:ext uri="{FF2B5EF4-FFF2-40B4-BE49-F238E27FC236}">
                <a16:creationId xmlns:a16="http://schemas.microsoft.com/office/drawing/2014/main" id="{175ABEA7-3922-42D2-8266-1CE29C37266E}"/>
              </a:ext>
            </a:extLst>
          </p:cNvPr>
          <p:cNvSpPr>
            <a:spLocks noChangeArrowheads="1"/>
          </p:cNvSpPr>
          <p:nvPr/>
        </p:nvSpPr>
        <p:spPr bwMode="auto">
          <a:xfrm>
            <a:off x="152400" y="1566863"/>
            <a:ext cx="2895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GAN loss function: </a:t>
            </a:r>
          </a:p>
        </p:txBody>
      </p:sp>
      <p:sp>
        <p:nvSpPr>
          <p:cNvPr id="43016" name="Rectangle 5">
            <a:extLst>
              <a:ext uri="{FF2B5EF4-FFF2-40B4-BE49-F238E27FC236}">
                <a16:creationId xmlns:a16="http://schemas.microsoft.com/office/drawing/2014/main" id="{86EE12F5-4D80-491A-BFCF-6CF8BA7D155E}"/>
              </a:ext>
            </a:extLst>
          </p:cNvPr>
          <p:cNvSpPr>
            <a:spLocks noChangeArrowheads="1"/>
          </p:cNvSpPr>
          <p:nvPr/>
        </p:nvSpPr>
        <p:spPr bwMode="auto">
          <a:xfrm>
            <a:off x="463550" y="1928813"/>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Do đó:</a:t>
            </a:r>
          </a:p>
        </p:txBody>
      </p:sp>
      <p:sp>
        <p:nvSpPr>
          <p:cNvPr id="5" name="TextBox 4">
            <a:extLst>
              <a:ext uri="{FF2B5EF4-FFF2-40B4-BE49-F238E27FC236}">
                <a16:creationId xmlns:a16="http://schemas.microsoft.com/office/drawing/2014/main" id="{51A21948-378C-4A7E-9E0F-72F4DBFB13A6}"/>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23" name="Rectangle 5">
            <a:extLst>
              <a:ext uri="{FF2B5EF4-FFF2-40B4-BE49-F238E27FC236}">
                <a16:creationId xmlns:a16="http://schemas.microsoft.com/office/drawing/2014/main" id="{4CABFE0B-6F3E-4900-A5FD-40C5EDC88A83}"/>
              </a:ext>
            </a:extLst>
          </p:cNvPr>
          <p:cNvSpPr>
            <a:spLocks noRot="1" noChangeAspect="1" noMove="1" noResize="1" noEditPoints="1" noAdjustHandles="1" noChangeArrowheads="1" noChangeShapeType="1" noTextEdit="1"/>
          </p:cNvSpPr>
          <p:nvPr/>
        </p:nvSpPr>
        <p:spPr bwMode="auto">
          <a:xfrm>
            <a:off x="2029278" y="2413013"/>
            <a:ext cx="3228522" cy="457200"/>
          </a:xfrm>
          <a:prstGeom prst="rect">
            <a:avLst/>
          </a:prstGeom>
          <a:blipFill>
            <a:blip r:embed="rId3"/>
            <a:stretch>
              <a:fillRect t="-4000" b="-5333"/>
            </a:stretch>
          </a:blipFill>
          <a:ln>
            <a:noFill/>
          </a:ln>
        </p:spPr>
        <p:txBody>
          <a:bodyPr/>
          <a:lstStyle/>
          <a:p>
            <a:r>
              <a:rPr lang="en-US">
                <a:noFill/>
              </a:rPr>
              <a:t> </a:t>
            </a:r>
          </a:p>
        </p:txBody>
      </p:sp>
      <p:sp>
        <p:nvSpPr>
          <p:cNvPr id="18" name="Rectangle 5">
            <a:extLst>
              <a:ext uri="{FF2B5EF4-FFF2-40B4-BE49-F238E27FC236}">
                <a16:creationId xmlns:a16="http://schemas.microsoft.com/office/drawing/2014/main" id="{55DA93DF-F80D-4266-8D0C-4055269A83A9}"/>
              </a:ext>
            </a:extLst>
          </p:cNvPr>
          <p:cNvSpPr>
            <a:spLocks noRot="1" noChangeAspect="1" noMove="1" noResize="1" noEditPoints="1" noAdjustHandles="1" noChangeArrowheads="1" noChangeShapeType="1" noTextEdit="1"/>
          </p:cNvSpPr>
          <p:nvPr/>
        </p:nvSpPr>
        <p:spPr bwMode="auto">
          <a:xfrm>
            <a:off x="486306" y="2463533"/>
            <a:ext cx="929899" cy="563318"/>
          </a:xfrm>
          <a:prstGeom prst="rect">
            <a:avLst/>
          </a:prstGeom>
          <a:blipFill>
            <a:blip r:embed="rId4"/>
            <a:stretch>
              <a:fillRect r="-2632"/>
            </a:stretch>
          </a:blipFill>
          <a:ln>
            <a:noFill/>
          </a:ln>
        </p:spPr>
        <p:txBody>
          <a:bodyPr/>
          <a:lstStyle/>
          <a:p>
            <a:r>
              <a:rPr lang="en-US">
                <a:noFill/>
              </a:rPr>
              <a:t> </a:t>
            </a:r>
          </a:p>
        </p:txBody>
      </p:sp>
      <p:sp>
        <p:nvSpPr>
          <p:cNvPr id="21" name="Rectangle 5">
            <a:extLst>
              <a:ext uri="{FF2B5EF4-FFF2-40B4-BE49-F238E27FC236}">
                <a16:creationId xmlns:a16="http://schemas.microsoft.com/office/drawing/2014/main" id="{6D101DF7-8146-4ED2-B9EA-10427834BB19}"/>
              </a:ext>
            </a:extLst>
          </p:cNvPr>
          <p:cNvSpPr>
            <a:spLocks noRot="1" noChangeAspect="1" noMove="1" noResize="1" noEditPoints="1" noAdjustHandles="1" noChangeArrowheads="1" noChangeShapeType="1" noTextEdit="1"/>
          </p:cNvSpPr>
          <p:nvPr/>
        </p:nvSpPr>
        <p:spPr bwMode="auto">
          <a:xfrm>
            <a:off x="952500" y="2430723"/>
            <a:ext cx="1676399" cy="527797"/>
          </a:xfrm>
          <a:prstGeom prst="rect">
            <a:avLst/>
          </a:prstGeom>
          <a:blipFill>
            <a:blip r:embed="rId5"/>
            <a:stretch>
              <a:fillRect t="-6977"/>
            </a:stretch>
          </a:blipFill>
          <a:ln>
            <a:noFill/>
          </a:ln>
        </p:spPr>
        <p:txBody>
          <a:bodyPr/>
          <a:lstStyle/>
          <a:p>
            <a:r>
              <a:rPr lang="en-US">
                <a:noFill/>
              </a:rPr>
              <a:t> </a:t>
            </a:r>
          </a:p>
        </p:txBody>
      </p:sp>
      <p:sp>
        <p:nvSpPr>
          <p:cNvPr id="22" name="Rectangle 5">
            <a:extLst>
              <a:ext uri="{FF2B5EF4-FFF2-40B4-BE49-F238E27FC236}">
                <a16:creationId xmlns:a16="http://schemas.microsoft.com/office/drawing/2014/main" id="{A728EB7F-81FD-4CE6-971E-1094B7207BF3}"/>
              </a:ext>
            </a:extLst>
          </p:cNvPr>
          <p:cNvSpPr>
            <a:spLocks noRot="1" noChangeAspect="1" noMove="1" noResize="1" noEditPoints="1" noAdjustHandles="1" noChangeArrowheads="1" noChangeShapeType="1" noTextEdit="1"/>
          </p:cNvSpPr>
          <p:nvPr/>
        </p:nvSpPr>
        <p:spPr bwMode="auto">
          <a:xfrm>
            <a:off x="1289017" y="3147095"/>
            <a:ext cx="4665376" cy="457200"/>
          </a:xfrm>
          <a:prstGeom prst="rect">
            <a:avLst/>
          </a:prstGeom>
          <a:blipFill>
            <a:blip r:embed="rId6"/>
            <a:stretch>
              <a:fillRect t="-6667" b="-1333"/>
            </a:stretch>
          </a:blipFill>
          <a:ln>
            <a:noFill/>
          </a:ln>
        </p:spPr>
        <p:txBody>
          <a:bodyPr/>
          <a:lstStyle/>
          <a:p>
            <a:r>
              <a:rPr lang="en-US">
                <a:noFill/>
              </a:rPr>
              <a:t> </a:t>
            </a:r>
          </a:p>
        </p:txBody>
      </p:sp>
      <p:sp>
        <p:nvSpPr>
          <p:cNvPr id="43022" name="Rectangle 5">
            <a:extLst>
              <a:ext uri="{FF2B5EF4-FFF2-40B4-BE49-F238E27FC236}">
                <a16:creationId xmlns:a16="http://schemas.microsoft.com/office/drawing/2014/main" id="{55670A3F-87B8-46D9-AAC3-2C7166C23913}"/>
              </a:ext>
            </a:extLst>
          </p:cNvPr>
          <p:cNvSpPr>
            <a:spLocks noChangeArrowheads="1"/>
          </p:cNvSpPr>
          <p:nvPr/>
        </p:nvSpPr>
        <p:spPr bwMode="auto">
          <a:xfrm>
            <a:off x="4278313" y="2430463"/>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 do đó:</a:t>
            </a:r>
          </a:p>
        </p:txBody>
      </p:sp>
      <p:sp>
        <p:nvSpPr>
          <p:cNvPr id="27" name="Rectangle 5">
            <a:extLst>
              <a:ext uri="{FF2B5EF4-FFF2-40B4-BE49-F238E27FC236}">
                <a16:creationId xmlns:a16="http://schemas.microsoft.com/office/drawing/2014/main" id="{538CDEDA-FCF7-434A-A2C0-B875CCD60299}"/>
              </a:ext>
            </a:extLst>
          </p:cNvPr>
          <p:cNvSpPr>
            <a:spLocks noRot="1" noChangeAspect="1" noMove="1" noResize="1" noEditPoints="1" noAdjustHandles="1" noChangeArrowheads="1" noChangeShapeType="1" noTextEdit="1"/>
          </p:cNvSpPr>
          <p:nvPr/>
        </p:nvSpPr>
        <p:spPr bwMode="auto">
          <a:xfrm>
            <a:off x="486306" y="3176167"/>
            <a:ext cx="929899" cy="563318"/>
          </a:xfrm>
          <a:prstGeom prst="rect">
            <a:avLst/>
          </a:prstGeom>
          <a:blipFill>
            <a:blip r:embed="rId7"/>
            <a:stretch>
              <a:fillRect r="-2632"/>
            </a:stretch>
          </a:blipFill>
          <a:ln>
            <a:noFill/>
          </a:ln>
        </p:spPr>
        <p:txBody>
          <a:bodyPr/>
          <a:lstStyle/>
          <a:p>
            <a:r>
              <a:rPr lang="en-US">
                <a:noFill/>
              </a:rPr>
              <a:t> </a:t>
            </a:r>
          </a:p>
        </p:txBody>
      </p:sp>
      <p:sp>
        <p:nvSpPr>
          <p:cNvPr id="31" name="Rectangle 5">
            <a:extLst>
              <a:ext uri="{FF2B5EF4-FFF2-40B4-BE49-F238E27FC236}">
                <a16:creationId xmlns:a16="http://schemas.microsoft.com/office/drawing/2014/main" id="{6A308688-68EA-454E-9030-449646B1133E}"/>
              </a:ext>
            </a:extLst>
          </p:cNvPr>
          <p:cNvSpPr>
            <a:spLocks noRot="1" noChangeAspect="1" noMove="1" noResize="1" noEditPoints="1" noAdjustHandles="1" noChangeArrowheads="1" noChangeShapeType="1" noTextEdit="1"/>
          </p:cNvSpPr>
          <p:nvPr/>
        </p:nvSpPr>
        <p:spPr bwMode="auto">
          <a:xfrm>
            <a:off x="979625" y="3147095"/>
            <a:ext cx="1676399" cy="527797"/>
          </a:xfrm>
          <a:prstGeom prst="rect">
            <a:avLst/>
          </a:prstGeom>
          <a:blipFill>
            <a:blip r:embed="rId8"/>
            <a:stretch>
              <a:fillRect/>
            </a:stretch>
          </a:blipFill>
          <a:ln>
            <a:noFill/>
          </a:ln>
        </p:spPr>
        <p:txBody>
          <a:bodyPr/>
          <a:lstStyle/>
          <a:p>
            <a:r>
              <a:rPr lang="en-US">
                <a:noFill/>
              </a:rPr>
              <a:t>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2BFAAEF-1B30-2D44-A672-FD6232D10A8A}"/>
                  </a:ext>
                </a:extLst>
              </p:cNvPr>
              <p:cNvSpPr txBox="1"/>
              <p:nvPr/>
            </p:nvSpPr>
            <p:spPr>
              <a:xfrm>
                <a:off x="2419508" y="2468193"/>
                <a:ext cx="734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vi-VN" sz="1800" b="0" i="1" smtClean="0">
                          <a:solidFill>
                            <a:schemeClr val="bg2"/>
                          </a:solidFill>
                          <a:latin typeface="Cambria Math" panose="02040503050406030204" pitchFamily="18" charset="0"/>
                        </a:rPr>
                        <m:t>2</m:t>
                      </m:r>
                    </m:oMath>
                  </m:oMathPara>
                </a14:m>
                <a:endParaRPr lang="en-US" sz="1800" b="0" dirty="0">
                  <a:solidFill>
                    <a:schemeClr val="bg2"/>
                  </a:solidFill>
                </a:endParaRPr>
              </a:p>
            </p:txBody>
          </p:sp>
        </mc:Choice>
        <mc:Fallback xmlns="">
          <p:sp>
            <p:nvSpPr>
              <p:cNvPr id="17" name="TextBox 16">
                <a:extLst>
                  <a:ext uri="{FF2B5EF4-FFF2-40B4-BE49-F238E27FC236}">
                    <a16:creationId xmlns:a16="http://schemas.microsoft.com/office/drawing/2014/main" id="{02BFAAEF-1B30-2D44-A672-FD6232D10A8A}"/>
                  </a:ext>
                </a:extLst>
              </p:cNvPr>
              <p:cNvSpPr txBox="1">
                <a:spLocks noRot="1" noChangeAspect="1" noMove="1" noResize="1" noEditPoints="1" noAdjustHandles="1" noChangeArrowheads="1" noChangeShapeType="1" noTextEdit="1"/>
              </p:cNvSpPr>
              <p:nvPr/>
            </p:nvSpPr>
            <p:spPr>
              <a:xfrm>
                <a:off x="2419508" y="2468193"/>
                <a:ext cx="734288" cy="276999"/>
              </a:xfrm>
              <a:prstGeom prst="rect">
                <a:avLst/>
              </a:prstGeom>
              <a:blipFill>
                <a:blip r:embed="rId9"/>
                <a:stretch>
                  <a:fillRect b="-4348"/>
                </a:stretch>
              </a:blipFill>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44CE757-7CAD-4850-8040-97890A74F8B8}"/>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4035" name="Rectangle 3">
            <a:extLst>
              <a:ext uri="{FF2B5EF4-FFF2-40B4-BE49-F238E27FC236}">
                <a16:creationId xmlns:a16="http://schemas.microsoft.com/office/drawing/2014/main" id="{7494999B-4B40-4436-8449-F9DF23509FC4}"/>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Vấn đề với GAN loss function:</a:t>
            </a:r>
          </a:p>
          <a:p>
            <a:pPr eaLnBrk="1" hangingPunct="1"/>
            <a:endParaRPr lang="en-US" altLang="en-US" sz="2000" b="0"/>
          </a:p>
        </p:txBody>
      </p:sp>
      <p:sp>
        <p:nvSpPr>
          <p:cNvPr id="2" name="Footer Placeholder 1">
            <a:extLst>
              <a:ext uri="{FF2B5EF4-FFF2-40B4-BE49-F238E27FC236}">
                <a16:creationId xmlns:a16="http://schemas.microsoft.com/office/drawing/2014/main" id="{6D696FBE-5D15-4454-8F84-D4B3028BAF79}"/>
              </a:ext>
            </a:extLst>
          </p:cNvPr>
          <p:cNvSpPr>
            <a:spLocks noGrp="1"/>
          </p:cNvSpPr>
          <p:nvPr>
            <p:ph type="ftr" sz="quarter" idx="11"/>
          </p:nvPr>
        </p:nvSpPr>
        <p:spPr/>
        <p:txBody>
          <a:bodyPr/>
          <a:lstStyle/>
          <a:p>
            <a:pPr>
              <a:defRPr/>
            </a:pPr>
            <a:r>
              <a:rPr lang="en-US"/>
              <a:t>DCGAN: Generate Images with Deep Convolutional GAN</a:t>
            </a:r>
          </a:p>
        </p:txBody>
      </p:sp>
      <p:sp>
        <p:nvSpPr>
          <p:cNvPr id="44037" name="Slide Number Placeholder 2">
            <a:extLst>
              <a:ext uri="{FF2B5EF4-FFF2-40B4-BE49-F238E27FC236}">
                <a16:creationId xmlns:a16="http://schemas.microsoft.com/office/drawing/2014/main" id="{93890CAD-E31A-4314-8921-A1C526CA413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5ED39626-7804-4BB6-8F95-85665EBC0A8F}" type="slidenum">
              <a:rPr lang="en-US" altLang="en-US" sz="1200" smtClean="0">
                <a:solidFill>
                  <a:srgbClr val="000000"/>
                </a:solidFill>
              </a:rPr>
              <a:pPr>
                <a:spcBef>
                  <a:spcPct val="0"/>
                </a:spcBef>
                <a:buClrTx/>
                <a:buFontTx/>
                <a:buNone/>
              </a:pPr>
              <a:t>36</a:t>
            </a:fld>
            <a:endParaRPr lang="en-US" altLang="en-US" sz="1200">
              <a:solidFill>
                <a:srgbClr val="000000"/>
              </a:solidFill>
            </a:endParaRPr>
          </a:p>
        </p:txBody>
      </p:sp>
      <p:sp>
        <p:nvSpPr>
          <p:cNvPr id="44038" name="Footer Placeholder 1">
            <a:extLst>
              <a:ext uri="{FF2B5EF4-FFF2-40B4-BE49-F238E27FC236}">
                <a16:creationId xmlns:a16="http://schemas.microsoft.com/office/drawing/2014/main" id="{9BA4CAAB-34DC-4658-93A4-6399CE04BF92}"/>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4039" name="Rectangle 5">
            <a:extLst>
              <a:ext uri="{FF2B5EF4-FFF2-40B4-BE49-F238E27FC236}">
                <a16:creationId xmlns:a16="http://schemas.microsoft.com/office/drawing/2014/main" id="{409B0F81-16FC-425A-BA46-D47725DDD74E}"/>
              </a:ext>
            </a:extLst>
          </p:cNvPr>
          <p:cNvSpPr>
            <a:spLocks noChangeArrowheads="1"/>
          </p:cNvSpPr>
          <p:nvPr/>
        </p:nvSpPr>
        <p:spPr bwMode="auto">
          <a:xfrm>
            <a:off x="152400" y="1566863"/>
            <a:ext cx="2895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GAN loss function: </a:t>
            </a:r>
          </a:p>
        </p:txBody>
      </p:sp>
      <p:sp>
        <p:nvSpPr>
          <p:cNvPr id="44040" name="Rectangle 5">
            <a:extLst>
              <a:ext uri="{FF2B5EF4-FFF2-40B4-BE49-F238E27FC236}">
                <a16:creationId xmlns:a16="http://schemas.microsoft.com/office/drawing/2014/main" id="{31DD1170-7E4B-44E9-BA68-3A9882AB93E4}"/>
              </a:ext>
            </a:extLst>
          </p:cNvPr>
          <p:cNvSpPr>
            <a:spLocks noChangeArrowheads="1"/>
          </p:cNvSpPr>
          <p:nvPr/>
        </p:nvSpPr>
        <p:spPr bwMode="auto">
          <a:xfrm>
            <a:off x="463550" y="1928813"/>
            <a:ext cx="715645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5" name="TextBox 4">
            <a:extLst>
              <a:ext uri="{FF2B5EF4-FFF2-40B4-BE49-F238E27FC236}">
                <a16:creationId xmlns:a16="http://schemas.microsoft.com/office/drawing/2014/main" id="{B8DB7D71-FFA6-4231-B685-2464EF050A82}"/>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pic>
        <p:nvPicPr>
          <p:cNvPr id="44042" name="Picture 3" descr="Diagram&#10;&#10;Description automatically generated">
            <a:extLst>
              <a:ext uri="{FF2B5EF4-FFF2-40B4-BE49-F238E27FC236}">
                <a16:creationId xmlns:a16="http://schemas.microsoft.com/office/drawing/2014/main" id="{BFA87A52-86F6-44C3-A1E3-8BDA2F47F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3" y="1928813"/>
            <a:ext cx="559117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3" name="Rectangle 5">
            <a:extLst>
              <a:ext uri="{FF2B5EF4-FFF2-40B4-BE49-F238E27FC236}">
                <a16:creationId xmlns:a16="http://schemas.microsoft.com/office/drawing/2014/main" id="{76A4DC44-9293-4DF3-B13E-7D3FEDA08DBC}"/>
              </a:ext>
            </a:extLst>
          </p:cNvPr>
          <p:cNvSpPr>
            <a:spLocks noChangeArrowheads="1"/>
          </p:cNvSpPr>
          <p:nvPr/>
        </p:nvSpPr>
        <p:spPr bwMode="auto">
          <a:xfrm>
            <a:off x="-196850" y="5773738"/>
            <a:ext cx="91440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en-US" altLang="en-US" sz="1600" b="0" dirty="0" err="1"/>
              <a:t>Trục</a:t>
            </a:r>
            <a:r>
              <a:rPr lang="en-US" altLang="en-US" sz="1600" b="0" dirty="0"/>
              <a:t> x </a:t>
            </a:r>
            <a:r>
              <a:rPr lang="en-US" altLang="en-US" sz="1600" b="0" dirty="0" err="1"/>
              <a:t>là</a:t>
            </a:r>
            <a:r>
              <a:rPr lang="en-US" altLang="en-US" sz="1600" b="0" dirty="0"/>
              <a:t> </a:t>
            </a:r>
            <a:r>
              <a:rPr lang="en-US" altLang="en-US" sz="1600" b="0" dirty="0" err="1"/>
              <a:t>khoảng</a:t>
            </a:r>
            <a:r>
              <a:rPr lang="en-US" altLang="en-US" sz="1600" b="0" dirty="0"/>
              <a:t> </a:t>
            </a:r>
            <a:r>
              <a:rPr lang="en-US" altLang="en-US" sz="1600" b="0" dirty="0" err="1"/>
              <a:t>cách</a:t>
            </a:r>
            <a:r>
              <a:rPr lang="en-US" altLang="en-US" sz="1600" b="0" dirty="0"/>
              <a:t> mean </a:t>
            </a:r>
            <a:r>
              <a:rPr lang="en-US" altLang="en-US" sz="1600" b="0" dirty="0" err="1"/>
              <a:t>giữa</a:t>
            </a:r>
            <a:r>
              <a:rPr lang="en-US" altLang="en-US" sz="1600" b="0" dirty="0"/>
              <a:t> distribution p </a:t>
            </a:r>
            <a:r>
              <a:rPr lang="en-US" altLang="en-US" sz="1600" b="0" dirty="0" err="1"/>
              <a:t>và</a:t>
            </a:r>
            <a:r>
              <a:rPr lang="en-US" altLang="en-US" sz="1600" b="0" dirty="0"/>
              <a:t> q, </a:t>
            </a:r>
            <a:r>
              <a:rPr lang="en-US" altLang="en-US" sz="1600" b="0" dirty="0" err="1"/>
              <a:t>trục</a:t>
            </a:r>
            <a:r>
              <a:rPr lang="en-US" altLang="en-US" sz="1600" b="0" dirty="0"/>
              <a:t> y </a:t>
            </a:r>
            <a:r>
              <a:rPr lang="en-US" altLang="en-US" sz="1600" b="0" dirty="0" err="1"/>
              <a:t>là</a:t>
            </a:r>
            <a:r>
              <a:rPr lang="en-US" altLang="en-US" sz="1600" b="0" dirty="0"/>
              <a:t> </a:t>
            </a:r>
            <a:r>
              <a:rPr lang="en-US" altLang="en-US" sz="1600" b="0" dirty="0" err="1"/>
              <a:t>giá</a:t>
            </a:r>
            <a:r>
              <a:rPr lang="en-US" altLang="en-US" sz="1600" b="0" dirty="0"/>
              <a:t> </a:t>
            </a:r>
            <a:r>
              <a:rPr lang="en-US" altLang="en-US" sz="1600" b="0" dirty="0" err="1"/>
              <a:t>trị</a:t>
            </a:r>
            <a:r>
              <a:rPr lang="en-US" altLang="en-US" sz="1600" b="0" dirty="0"/>
              <a:t> JS </a:t>
            </a:r>
            <a:r>
              <a:rPr lang="en-US" altLang="en-US" sz="1600" b="0" dirty="0" err="1"/>
              <a:t>giữa</a:t>
            </a:r>
            <a:r>
              <a:rPr lang="en-US" altLang="en-US" sz="1600" b="0" dirty="0"/>
              <a:t> p </a:t>
            </a:r>
            <a:r>
              <a:rPr lang="en-US" altLang="en-US" sz="1600" b="0" dirty="0" err="1"/>
              <a:t>và</a:t>
            </a:r>
            <a:r>
              <a:rPr lang="en-US" altLang="en-US" sz="1600" b="0" dirty="0"/>
              <a:t> q. </a:t>
            </a:r>
          </a:p>
          <a:p>
            <a:pPr lvl="1" algn="ctr"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4">
                  <a:extLst>
                    <a:ext uri="{A12FA001-AC4F-418D-AE19-62706E023703}">
                      <ahyp:hlinkClr xmlns:ahyp="http://schemas.microsoft.com/office/drawing/2018/hyperlinkcolor" val="tx"/>
                    </a:ext>
                  </a:extLst>
                </a:hlinkClick>
              </a:rPr>
              <a:t>https://medium.com/@jonathan_hui/gan-lsgan-how-to-be-a-good-helper-62ff52dd3578</a:t>
            </a:r>
            <a:r>
              <a:rPr lang="en-US" altLang="en-US" sz="1200" b="0" i="1"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A278E85-E0D9-4A8F-A145-F67D5A280534}"/>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5059" name="Rectangle 3">
            <a:extLst>
              <a:ext uri="{FF2B5EF4-FFF2-40B4-BE49-F238E27FC236}">
                <a16:creationId xmlns:a16="http://schemas.microsoft.com/office/drawing/2014/main" id="{C851C684-2479-43D9-8281-F49854BDB1E9}"/>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Vấn đề với GAN loss function:</a:t>
            </a:r>
          </a:p>
          <a:p>
            <a:pPr eaLnBrk="1" hangingPunct="1"/>
            <a:endParaRPr lang="en-US" altLang="en-US" sz="2000" b="0"/>
          </a:p>
        </p:txBody>
      </p:sp>
      <p:sp>
        <p:nvSpPr>
          <p:cNvPr id="2" name="Footer Placeholder 1">
            <a:extLst>
              <a:ext uri="{FF2B5EF4-FFF2-40B4-BE49-F238E27FC236}">
                <a16:creationId xmlns:a16="http://schemas.microsoft.com/office/drawing/2014/main" id="{006AA854-6948-4D9D-A055-5E57FA64AFF6}"/>
              </a:ext>
            </a:extLst>
          </p:cNvPr>
          <p:cNvSpPr>
            <a:spLocks noGrp="1"/>
          </p:cNvSpPr>
          <p:nvPr>
            <p:ph type="ftr" sz="quarter" idx="11"/>
          </p:nvPr>
        </p:nvSpPr>
        <p:spPr/>
        <p:txBody>
          <a:bodyPr/>
          <a:lstStyle/>
          <a:p>
            <a:pPr>
              <a:defRPr/>
            </a:pPr>
            <a:r>
              <a:rPr lang="en-US"/>
              <a:t>DCGAN: Generate Images with Deep Convolutional GAN</a:t>
            </a:r>
          </a:p>
        </p:txBody>
      </p:sp>
      <p:sp>
        <p:nvSpPr>
          <p:cNvPr id="45061" name="Slide Number Placeholder 2">
            <a:extLst>
              <a:ext uri="{FF2B5EF4-FFF2-40B4-BE49-F238E27FC236}">
                <a16:creationId xmlns:a16="http://schemas.microsoft.com/office/drawing/2014/main" id="{874F0E93-10B4-4789-AC25-F75B9F4583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46EDD3F2-8184-449A-9046-C4D707746510}" type="slidenum">
              <a:rPr lang="en-US" altLang="en-US" sz="1200" smtClean="0">
                <a:solidFill>
                  <a:srgbClr val="000000"/>
                </a:solidFill>
              </a:rPr>
              <a:pPr>
                <a:spcBef>
                  <a:spcPct val="0"/>
                </a:spcBef>
                <a:buClrTx/>
                <a:buFontTx/>
                <a:buNone/>
              </a:pPr>
              <a:t>37</a:t>
            </a:fld>
            <a:endParaRPr lang="en-US" altLang="en-US" sz="1200">
              <a:solidFill>
                <a:srgbClr val="000000"/>
              </a:solidFill>
            </a:endParaRPr>
          </a:p>
        </p:txBody>
      </p:sp>
      <p:sp>
        <p:nvSpPr>
          <p:cNvPr id="45062" name="Footer Placeholder 1">
            <a:extLst>
              <a:ext uri="{FF2B5EF4-FFF2-40B4-BE49-F238E27FC236}">
                <a16:creationId xmlns:a16="http://schemas.microsoft.com/office/drawing/2014/main" id="{17AA33FE-3289-4ADA-B64B-D28A64072A59}"/>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5063" name="Rectangle 5">
            <a:extLst>
              <a:ext uri="{FF2B5EF4-FFF2-40B4-BE49-F238E27FC236}">
                <a16:creationId xmlns:a16="http://schemas.microsoft.com/office/drawing/2014/main" id="{3FEB88B3-49E2-4449-9926-62A2187E8ACD}"/>
              </a:ext>
            </a:extLst>
          </p:cNvPr>
          <p:cNvSpPr>
            <a:spLocks noChangeArrowheads="1"/>
          </p:cNvSpPr>
          <p:nvPr/>
        </p:nvSpPr>
        <p:spPr bwMode="auto">
          <a:xfrm>
            <a:off x="152400" y="1566863"/>
            <a:ext cx="2895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GAN loss function: </a:t>
            </a:r>
          </a:p>
        </p:txBody>
      </p:sp>
      <p:sp>
        <p:nvSpPr>
          <p:cNvPr id="45064" name="Rectangle 5">
            <a:extLst>
              <a:ext uri="{FF2B5EF4-FFF2-40B4-BE49-F238E27FC236}">
                <a16:creationId xmlns:a16="http://schemas.microsoft.com/office/drawing/2014/main" id="{DD72214A-340A-4ACE-8BFA-3695569F2F0E}"/>
              </a:ext>
            </a:extLst>
          </p:cNvPr>
          <p:cNvSpPr>
            <a:spLocks noChangeArrowheads="1"/>
          </p:cNvSpPr>
          <p:nvPr/>
        </p:nvSpPr>
        <p:spPr bwMode="auto">
          <a:xfrm>
            <a:off x="463550" y="1928813"/>
            <a:ext cx="71564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5" name="TextBox 4">
            <a:extLst>
              <a:ext uri="{FF2B5EF4-FFF2-40B4-BE49-F238E27FC236}">
                <a16:creationId xmlns:a16="http://schemas.microsoft.com/office/drawing/2014/main" id="{DB5ACCF9-D0DA-4FE9-8715-08477E4F2931}"/>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45066" name="Rectangle 5">
            <a:extLst>
              <a:ext uri="{FF2B5EF4-FFF2-40B4-BE49-F238E27FC236}">
                <a16:creationId xmlns:a16="http://schemas.microsoft.com/office/drawing/2014/main" id="{8E95F5A9-1E9F-4BE6-9D2E-D80A9246D353}"/>
              </a:ext>
            </a:extLst>
          </p:cNvPr>
          <p:cNvSpPr>
            <a:spLocks noChangeArrowheads="1"/>
          </p:cNvSpPr>
          <p:nvPr/>
        </p:nvSpPr>
        <p:spPr bwMode="auto">
          <a:xfrm>
            <a:off x="463550" y="2030413"/>
            <a:ext cx="2279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Nhận xét: Khi  </a:t>
            </a:r>
          </a:p>
        </p:txBody>
      </p:sp>
      <p:sp>
        <p:nvSpPr>
          <p:cNvPr id="14" name="Rectangle 5">
            <a:extLst>
              <a:ext uri="{FF2B5EF4-FFF2-40B4-BE49-F238E27FC236}">
                <a16:creationId xmlns:a16="http://schemas.microsoft.com/office/drawing/2014/main" id="{32461828-C413-4B42-A1B4-6716FCFAD1E2}"/>
              </a:ext>
            </a:extLst>
          </p:cNvPr>
          <p:cNvSpPr>
            <a:spLocks noRot="1" noChangeAspect="1" noMove="1" noResize="1" noEditPoints="1" noAdjustHandles="1" noChangeArrowheads="1" noChangeShapeType="1" noTextEdit="1"/>
          </p:cNvSpPr>
          <p:nvPr/>
        </p:nvSpPr>
        <p:spPr bwMode="auto">
          <a:xfrm>
            <a:off x="1952625" y="2013177"/>
            <a:ext cx="2279650" cy="464615"/>
          </a:xfrm>
          <a:prstGeom prst="rect">
            <a:avLst/>
          </a:prstGeom>
          <a:blipFill>
            <a:blip r:embed="rId3"/>
            <a:stretch>
              <a:fillRect t="-6579"/>
            </a:stretch>
          </a:blipFill>
          <a:ln>
            <a:noFill/>
          </a:ln>
        </p:spPr>
        <p:txBody>
          <a:bodyPr/>
          <a:lstStyle/>
          <a:p>
            <a:r>
              <a:rPr lang="en-US">
                <a:noFill/>
              </a:rPr>
              <a:t> </a:t>
            </a:r>
          </a:p>
        </p:txBody>
      </p:sp>
      <p:sp>
        <p:nvSpPr>
          <p:cNvPr id="45068" name="Rectangle 5">
            <a:extLst>
              <a:ext uri="{FF2B5EF4-FFF2-40B4-BE49-F238E27FC236}">
                <a16:creationId xmlns:a16="http://schemas.microsoft.com/office/drawing/2014/main" id="{82280980-C56F-4AFD-A387-5323AEE8A99A}"/>
              </a:ext>
            </a:extLst>
          </p:cNvPr>
          <p:cNvSpPr>
            <a:spLocks noChangeArrowheads="1"/>
          </p:cNvSpPr>
          <p:nvPr/>
        </p:nvSpPr>
        <p:spPr bwMode="auto">
          <a:xfrm>
            <a:off x="2632075" y="2022475"/>
            <a:ext cx="5299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xa nhau (không giống nhau) thì đạo hàm của </a:t>
            </a:r>
          </a:p>
        </p:txBody>
      </p:sp>
      <p:sp>
        <p:nvSpPr>
          <p:cNvPr id="45069" name="Rectangle 5">
            <a:extLst>
              <a:ext uri="{FF2B5EF4-FFF2-40B4-BE49-F238E27FC236}">
                <a16:creationId xmlns:a16="http://schemas.microsoft.com/office/drawing/2014/main" id="{C3B86442-938E-4F36-9419-E7A6502BC00B}"/>
              </a:ext>
            </a:extLst>
          </p:cNvPr>
          <p:cNvSpPr>
            <a:spLocks noChangeArrowheads="1"/>
          </p:cNvSpPr>
          <p:nvPr/>
        </p:nvSpPr>
        <p:spPr bwMode="auto">
          <a:xfrm>
            <a:off x="1692275" y="2509838"/>
            <a:ext cx="42037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về 0 dẫn tới </a:t>
            </a:r>
            <a:r>
              <a:rPr lang="en-US" altLang="en-US" sz="1800"/>
              <a:t>vanishing gradient</a:t>
            </a:r>
            <a:r>
              <a:rPr lang="en-US" altLang="en-US" sz="1800" b="0"/>
              <a:t>. </a:t>
            </a:r>
          </a:p>
        </p:txBody>
      </p:sp>
      <p:sp>
        <p:nvSpPr>
          <p:cNvPr id="17" name="Rectangle 5">
            <a:extLst>
              <a:ext uri="{FF2B5EF4-FFF2-40B4-BE49-F238E27FC236}">
                <a16:creationId xmlns:a16="http://schemas.microsoft.com/office/drawing/2014/main" id="{57A61675-59E0-4089-B45C-504CB99FCD25}"/>
              </a:ext>
            </a:extLst>
          </p:cNvPr>
          <p:cNvSpPr>
            <a:spLocks noRot="1" noChangeAspect="1" noMove="1" noResize="1" noEditPoints="1" noAdjustHandles="1" noChangeArrowheads="1" noChangeShapeType="1" noTextEdit="1"/>
          </p:cNvSpPr>
          <p:nvPr/>
        </p:nvSpPr>
        <p:spPr bwMode="auto">
          <a:xfrm>
            <a:off x="463550" y="2481267"/>
            <a:ext cx="2590800" cy="457200"/>
          </a:xfrm>
          <a:prstGeom prst="rect">
            <a:avLst/>
          </a:prstGeom>
          <a:blipFill>
            <a:blip r:embed="rId4"/>
            <a:stretch>
              <a:fillRect/>
            </a:stretch>
          </a:blipFill>
          <a:ln>
            <a:noFill/>
          </a:ln>
        </p:spPr>
        <p:txBody>
          <a:bodyPr/>
          <a:lstStyle/>
          <a:p>
            <a:r>
              <a:rPr lang="en-US">
                <a:noFill/>
              </a:rPr>
              <a:t> </a:t>
            </a:r>
          </a:p>
        </p:txBody>
      </p:sp>
      <p:sp>
        <p:nvSpPr>
          <p:cNvPr id="45071" name="Rectangle 5">
            <a:extLst>
              <a:ext uri="{FF2B5EF4-FFF2-40B4-BE49-F238E27FC236}">
                <a16:creationId xmlns:a16="http://schemas.microsoft.com/office/drawing/2014/main" id="{A39C4B06-6A31-4232-AFD9-D79029416CB1}"/>
              </a:ext>
            </a:extLst>
          </p:cNvPr>
          <p:cNvSpPr>
            <a:spLocks noChangeArrowheads="1"/>
          </p:cNvSpPr>
          <p:nvPr/>
        </p:nvSpPr>
        <p:spPr bwMode="auto">
          <a:xfrm>
            <a:off x="463550" y="3100388"/>
            <a:ext cx="83756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Khi mới bắt đầu train thì Generator sinh ra ảnh nhiễu nên rất dễ cho discriminator học để phân biệt ảnh thật và giả, tuy nhiên  </a:t>
            </a:r>
          </a:p>
        </p:txBody>
      </p:sp>
      <p:sp>
        <p:nvSpPr>
          <p:cNvPr id="20" name="Rectangle 5">
            <a:extLst>
              <a:ext uri="{FF2B5EF4-FFF2-40B4-BE49-F238E27FC236}">
                <a16:creationId xmlns:a16="http://schemas.microsoft.com/office/drawing/2014/main" id="{4AA3C51F-A2FA-44A2-9558-9E0267218AC3}"/>
              </a:ext>
            </a:extLst>
          </p:cNvPr>
          <p:cNvSpPr>
            <a:spLocks noRot="1" noChangeAspect="1" noMove="1" noResize="1" noEditPoints="1" noAdjustHandles="1" noChangeArrowheads="1" noChangeShapeType="1" noTextEdit="1"/>
          </p:cNvSpPr>
          <p:nvPr/>
        </p:nvSpPr>
        <p:spPr bwMode="auto">
          <a:xfrm>
            <a:off x="6248400" y="3332033"/>
            <a:ext cx="2279650" cy="464615"/>
          </a:xfrm>
          <a:prstGeom prst="rect">
            <a:avLst/>
          </a:prstGeom>
          <a:blipFill>
            <a:blip r:embed="rId5"/>
            <a:stretch>
              <a:fillRect t="-7895"/>
            </a:stretch>
          </a:blipFill>
          <a:ln>
            <a:noFill/>
          </a:ln>
        </p:spPr>
        <p:txBody>
          <a:bodyPr/>
          <a:lstStyle/>
          <a:p>
            <a:r>
              <a:rPr lang="en-US">
                <a:noFill/>
              </a:rPr>
              <a:t> </a:t>
            </a:r>
          </a:p>
        </p:txBody>
      </p:sp>
      <p:sp>
        <p:nvSpPr>
          <p:cNvPr id="45073" name="Rectangle 5">
            <a:extLst>
              <a:ext uri="{FF2B5EF4-FFF2-40B4-BE49-F238E27FC236}">
                <a16:creationId xmlns:a16="http://schemas.microsoft.com/office/drawing/2014/main" id="{A0B0F916-BEB8-4D75-8BF3-DFD61D4F8A15}"/>
              </a:ext>
            </a:extLst>
          </p:cNvPr>
          <p:cNvSpPr>
            <a:spLocks noChangeArrowheads="1"/>
          </p:cNvSpPr>
          <p:nvPr/>
        </p:nvSpPr>
        <p:spPr bwMode="auto">
          <a:xfrm>
            <a:off x="6919913" y="3332163"/>
            <a:ext cx="160813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rất khác</a:t>
            </a:r>
          </a:p>
        </p:txBody>
      </p:sp>
      <p:sp>
        <p:nvSpPr>
          <p:cNvPr id="45074" name="Rectangle 5">
            <a:extLst>
              <a:ext uri="{FF2B5EF4-FFF2-40B4-BE49-F238E27FC236}">
                <a16:creationId xmlns:a16="http://schemas.microsoft.com/office/drawing/2014/main" id="{4FC17250-A571-402B-B795-A0CCC960A6AA}"/>
              </a:ext>
            </a:extLst>
          </p:cNvPr>
          <p:cNvSpPr>
            <a:spLocks noChangeArrowheads="1"/>
          </p:cNvSpPr>
          <p:nvPr/>
        </p:nvSpPr>
        <p:spPr bwMode="auto">
          <a:xfrm>
            <a:off x="463550" y="3695700"/>
            <a:ext cx="79184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dẫn tới vanishing gradient nên việc học của Generator không tốt.</a:t>
            </a:r>
          </a:p>
        </p:txBody>
      </p:sp>
      <p:sp>
        <p:nvSpPr>
          <p:cNvPr id="45075" name="Rectangle 5">
            <a:extLst>
              <a:ext uri="{FF2B5EF4-FFF2-40B4-BE49-F238E27FC236}">
                <a16:creationId xmlns:a16="http://schemas.microsoft.com/office/drawing/2014/main" id="{79104195-EAE6-4052-A86C-3F5D566CE96E}"/>
              </a:ext>
            </a:extLst>
          </p:cNvPr>
          <p:cNvSpPr>
            <a:spLocks noChangeArrowheads="1"/>
          </p:cNvSpPr>
          <p:nvPr/>
        </p:nvSpPr>
        <p:spPr bwMode="auto">
          <a:xfrm>
            <a:off x="463550" y="4292600"/>
            <a:ext cx="822325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vi-VN" altLang="en-US" sz="1800" b="0"/>
              <a:t>Do đó loss GAN truyền thống thì Discriminator học rất tốt nhưng thường không tốt cho Generator =&gt; Cần hàm loss function tốt hơn để train GAN model.</a:t>
            </a:r>
            <a:endParaRPr lang="en-US" altLang="en-US" sz="1800" b="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A278E85-E0D9-4A8F-A145-F67D5A280534}"/>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5059" name="Rectangle 3">
            <a:extLst>
              <a:ext uri="{FF2B5EF4-FFF2-40B4-BE49-F238E27FC236}">
                <a16:creationId xmlns:a16="http://schemas.microsoft.com/office/drawing/2014/main" id="{C851C684-2479-43D9-8281-F49854BDB1E9}"/>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Least squares GAN (LSGAN):</a:t>
            </a:r>
          </a:p>
          <a:p>
            <a:pPr eaLnBrk="1" hangingPunct="1"/>
            <a:endParaRPr lang="en-US" altLang="en-US" sz="2000" b="0"/>
          </a:p>
        </p:txBody>
      </p:sp>
      <p:sp>
        <p:nvSpPr>
          <p:cNvPr id="2" name="Footer Placeholder 1">
            <a:extLst>
              <a:ext uri="{FF2B5EF4-FFF2-40B4-BE49-F238E27FC236}">
                <a16:creationId xmlns:a16="http://schemas.microsoft.com/office/drawing/2014/main" id="{006AA854-6948-4D9D-A055-5E57FA64AFF6}"/>
              </a:ext>
            </a:extLst>
          </p:cNvPr>
          <p:cNvSpPr>
            <a:spLocks noGrp="1"/>
          </p:cNvSpPr>
          <p:nvPr>
            <p:ph type="ftr" sz="quarter" idx="11"/>
          </p:nvPr>
        </p:nvSpPr>
        <p:spPr/>
        <p:txBody>
          <a:bodyPr/>
          <a:lstStyle/>
          <a:p>
            <a:pPr>
              <a:defRPr/>
            </a:pPr>
            <a:r>
              <a:rPr lang="en-US"/>
              <a:t>DCGAN: Generate Images with Deep Convolutional GAN</a:t>
            </a:r>
          </a:p>
        </p:txBody>
      </p:sp>
      <p:sp>
        <p:nvSpPr>
          <p:cNvPr id="45061" name="Slide Number Placeholder 2">
            <a:extLst>
              <a:ext uri="{FF2B5EF4-FFF2-40B4-BE49-F238E27FC236}">
                <a16:creationId xmlns:a16="http://schemas.microsoft.com/office/drawing/2014/main" id="{874F0E93-10B4-4789-AC25-F75B9F4583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46EDD3F2-8184-449A-9046-C4D707746510}" type="slidenum">
              <a:rPr lang="en-US" altLang="en-US" sz="1200" smtClean="0">
                <a:solidFill>
                  <a:srgbClr val="000000"/>
                </a:solidFill>
              </a:rPr>
              <a:pPr>
                <a:spcBef>
                  <a:spcPct val="0"/>
                </a:spcBef>
                <a:buClrTx/>
                <a:buFontTx/>
                <a:buNone/>
              </a:pPr>
              <a:t>38</a:t>
            </a:fld>
            <a:endParaRPr lang="en-US" altLang="en-US" sz="1200">
              <a:solidFill>
                <a:srgbClr val="000000"/>
              </a:solidFill>
            </a:endParaRPr>
          </a:p>
        </p:txBody>
      </p:sp>
      <p:sp>
        <p:nvSpPr>
          <p:cNvPr id="45062" name="Footer Placeholder 1">
            <a:extLst>
              <a:ext uri="{FF2B5EF4-FFF2-40B4-BE49-F238E27FC236}">
                <a16:creationId xmlns:a16="http://schemas.microsoft.com/office/drawing/2014/main" id="{17AA33FE-3289-4ADA-B64B-D28A64072A59}"/>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5063" name="Rectangle 5">
            <a:extLst>
              <a:ext uri="{FF2B5EF4-FFF2-40B4-BE49-F238E27FC236}">
                <a16:creationId xmlns:a16="http://schemas.microsoft.com/office/drawing/2014/main" id="{3FEB88B3-49E2-4449-9926-62A2187E8ACD}"/>
              </a:ext>
            </a:extLst>
          </p:cNvPr>
          <p:cNvSpPr>
            <a:spLocks noChangeArrowheads="1"/>
          </p:cNvSpPr>
          <p:nvPr/>
        </p:nvSpPr>
        <p:spPr bwMode="auto">
          <a:xfrm>
            <a:off x="152399" y="1566863"/>
            <a:ext cx="79184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LSGAN được thiết kế để train generator tốt hơn. LSGAN được định nghĩa như sau: </a:t>
            </a:r>
          </a:p>
        </p:txBody>
      </p:sp>
      <p:sp>
        <p:nvSpPr>
          <p:cNvPr id="5" name="TextBox 4">
            <a:extLst>
              <a:ext uri="{FF2B5EF4-FFF2-40B4-BE49-F238E27FC236}">
                <a16:creationId xmlns:a16="http://schemas.microsoft.com/office/drawing/2014/main" id="{DB5ACCF9-D0DA-4FE9-8715-08477E4F2931}"/>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45071" name="Rectangle 5">
            <a:extLst>
              <a:ext uri="{FF2B5EF4-FFF2-40B4-BE49-F238E27FC236}">
                <a16:creationId xmlns:a16="http://schemas.microsoft.com/office/drawing/2014/main" id="{A39C4B06-6A31-4232-AFD9-D79029416CB1}"/>
              </a:ext>
            </a:extLst>
          </p:cNvPr>
          <p:cNvSpPr>
            <a:spLocks noChangeArrowheads="1"/>
          </p:cNvSpPr>
          <p:nvPr/>
        </p:nvSpPr>
        <p:spPr bwMode="auto">
          <a:xfrm>
            <a:off x="181302" y="4535600"/>
            <a:ext cx="83756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Trong đó: </a:t>
            </a:r>
          </a:p>
          <a:p>
            <a:pPr lvl="1" eaLnBrk="1" hangingPunct="1">
              <a:buFont typeface="Arial" panose="020B0604020202020204" pitchFamily="34" charset="0"/>
              <a:buNone/>
            </a:pPr>
            <a:r>
              <a:rPr lang="en-US" altLang="en-US" sz="1800" b="0"/>
              <a:t>a và b là target label của ảnh sinh ra từ generator (G(z)) và dataset (x) khi train discriminator.</a:t>
            </a:r>
          </a:p>
          <a:p>
            <a:pPr lvl="1" eaLnBrk="1" hangingPunct="1">
              <a:buFont typeface="Arial" panose="020B0604020202020204" pitchFamily="34" charset="0"/>
              <a:buNone/>
            </a:pPr>
            <a:r>
              <a:rPr lang="en-US" altLang="en-US" sz="1800" b="0"/>
              <a:t>c là target label của G(z) khi train Generator. </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65DAA31-5A78-47F8-9DEC-7297698C7DC6}"/>
                  </a:ext>
                </a:extLst>
              </p:cNvPr>
              <p:cNvSpPr>
                <a:spLocks noChangeArrowheads="1"/>
              </p:cNvSpPr>
              <p:nvPr/>
            </p:nvSpPr>
            <p:spPr bwMode="auto">
              <a:xfrm>
                <a:off x="181302" y="2251125"/>
                <a:ext cx="1044575" cy="7434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065DAA31-5A78-47F8-9DEC-7297698C7DC6}"/>
                  </a:ext>
                </a:extLst>
              </p:cNvPr>
              <p:cNvSpPr>
                <a:spLocks noRot="1" noChangeAspect="1" noMove="1" noResize="1" noEditPoints="1" noAdjustHandles="1" noChangeArrowheads="1" noChangeShapeType="1" noTextEdit="1"/>
              </p:cNvSpPr>
              <p:nvPr/>
            </p:nvSpPr>
            <p:spPr bwMode="auto">
              <a:xfrm>
                <a:off x="181302" y="2251125"/>
                <a:ext cx="1044575" cy="743455"/>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5">
                <a:extLst>
                  <a:ext uri="{FF2B5EF4-FFF2-40B4-BE49-F238E27FC236}">
                    <a16:creationId xmlns:a16="http://schemas.microsoft.com/office/drawing/2014/main" id="{553F2303-EA1E-4279-8217-61FC2B22E400}"/>
                  </a:ext>
                </a:extLst>
              </p:cNvPr>
              <p:cNvSpPr>
                <a:spLocks noChangeArrowheads="1"/>
              </p:cNvSpPr>
              <p:nvPr/>
            </p:nvSpPr>
            <p:spPr bwMode="auto">
              <a:xfrm>
                <a:off x="641584" y="2238284"/>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𝐷</m:t>
                          </m:r>
                        </m:e>
                      </m:d>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en-US" sz="2000" b="0"/>
              </a:p>
            </p:txBody>
          </p:sp>
        </mc:Choice>
        <mc:Fallback xmlns="">
          <p:sp>
            <p:nvSpPr>
              <p:cNvPr id="26" name="Rectangle 5">
                <a:extLst>
                  <a:ext uri="{FF2B5EF4-FFF2-40B4-BE49-F238E27FC236}">
                    <a16:creationId xmlns:a16="http://schemas.microsoft.com/office/drawing/2014/main" id="{553F2303-EA1E-4279-8217-61FC2B22E400}"/>
                  </a:ext>
                </a:extLst>
              </p:cNvPr>
              <p:cNvSpPr>
                <a:spLocks noRot="1" noChangeAspect="1" noMove="1" noResize="1" noEditPoints="1" noAdjustHandles="1" noChangeArrowheads="1" noChangeShapeType="1" noTextEdit="1"/>
              </p:cNvSpPr>
              <p:nvPr/>
            </p:nvSpPr>
            <p:spPr bwMode="auto">
              <a:xfrm>
                <a:off x="641584" y="2238284"/>
                <a:ext cx="2437947" cy="598817"/>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5">
                <a:extLst>
                  <a:ext uri="{FF2B5EF4-FFF2-40B4-BE49-F238E27FC236}">
                    <a16:creationId xmlns:a16="http://schemas.microsoft.com/office/drawing/2014/main" id="{FEDF6E09-CDE2-4F53-B0C1-F0E84D9F72A9}"/>
                  </a:ext>
                </a:extLst>
              </p:cNvPr>
              <p:cNvSpPr>
                <a:spLocks noChangeArrowheads="1"/>
              </p:cNvSpPr>
              <p:nvPr/>
            </p:nvSpPr>
            <p:spPr bwMode="auto">
              <a:xfrm>
                <a:off x="1821088" y="2643414"/>
                <a:ext cx="7703911" cy="5667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457200" lvl="1" indent="0" eaLnBrk="1" hangingPunct="1">
                  <a:buNone/>
                </a:pPr>
                <a14:m>
                  <m:oMathPara xmlns:m="http://schemas.openxmlformats.org/officeDocument/2006/math">
                    <m:oMathParaPr>
                      <m:jc m:val="centerGroup"/>
                    </m:oMathParaPr>
                    <m:oMath xmlns:m="http://schemas.openxmlformats.org/officeDocument/2006/math">
                      <m:f>
                        <m:fPr>
                          <m:ctrlPr>
                            <a:rPr lang="en-US" altLang="en-US" sz="1600" b="0" i="1" smtClean="0">
                              <a:latin typeface="Cambria Math" panose="02040503050406030204" pitchFamily="18" charset="0"/>
                            </a:rPr>
                          </m:ctrlPr>
                        </m:fPr>
                        <m:num>
                          <m:r>
                            <a:rPr lang="en-US" altLang="en-US" sz="1600" b="0" i="1" smtClean="0">
                              <a:latin typeface="Cambria Math" panose="02040503050406030204" pitchFamily="18" charset="0"/>
                            </a:rPr>
                            <m:t>1</m:t>
                          </m:r>
                        </m:num>
                        <m:den>
                          <m:r>
                            <a:rPr lang="en-US" altLang="en-US" sz="16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a:latin typeface="Cambria Math" panose="02040503050406030204" pitchFamily="18" charset="0"/>
                            </a:rPr>
                            <m:t>𝑥</m:t>
                          </m:r>
                          <m:r>
                            <a:rPr lang="en-US" sz="2000" b="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𝑑𝑎𝑡𝑎</m:t>
                              </m:r>
                            </m:sub>
                          </m:sSub>
                          <m:d>
                            <m:dPr>
                              <m:ctrlPr>
                                <a:rPr lang="en-US" sz="2000" b="0" i="1">
                                  <a:latin typeface="Cambria Math" panose="02040503050406030204" pitchFamily="18" charset="0"/>
                                </a:rPr>
                              </m:ctrlPr>
                            </m:dPr>
                            <m:e>
                              <m:r>
                                <a:rPr lang="en-US" sz="2000" b="0" i="1">
                                  <a:latin typeface="Cambria Math" panose="02040503050406030204" pitchFamily="18" charset="0"/>
                                </a:rPr>
                                <m:t>𝑥</m:t>
                              </m:r>
                            </m:e>
                          </m:d>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d>
                                <m:dPr>
                                  <m:ctrlPr>
                                    <a:rPr lang="en-US" sz="2000" b="0" i="1">
                                      <a:latin typeface="Cambria Math" panose="02040503050406030204" pitchFamily="18" charset="0"/>
                                    </a:rPr>
                                  </m:ctrlPr>
                                </m:dPr>
                                <m:e>
                                  <m:r>
                                    <a:rPr lang="en-US" sz="2000" b="0" i="1">
                                      <a:latin typeface="Cambria Math" panose="02040503050406030204" pitchFamily="18" charset="0"/>
                                    </a:rPr>
                                    <m:t>𝑥</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d>
                      <m:r>
                        <a:rPr lang="en-US" sz="2000" b="0" i="1">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a:latin typeface="Cambria Math" panose="02040503050406030204" pitchFamily="18" charset="0"/>
                            </a:rPr>
                            <m:t>𝑧</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𝑧</m:t>
                              </m:r>
                            </m:sub>
                          </m:sSub>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sub>
                      </m:sSub>
                      <m:d>
                        <m:dPr>
                          <m:begChr m:val="["/>
                          <m:endChr m:val="]"/>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𝐺</m:t>
                              </m:r>
                              <m:d>
                                <m:dPr>
                                  <m:ctrlPr>
                                    <a:rPr lang="en-US" sz="2000" b="0" i="1">
                                      <a:latin typeface="Cambria Math" panose="02040503050406030204" pitchFamily="18" charset="0"/>
                                    </a:rPr>
                                  </m:ctrlPr>
                                </m:dPr>
                                <m:e>
                                  <m:r>
                                    <a:rPr lang="en-US" sz="2000" b="0" i="1">
                                      <a:latin typeface="Cambria Math" panose="02040503050406030204" pitchFamily="18" charset="0"/>
                                    </a:rPr>
                                    <m:t>𝑥</m:t>
                                  </m:r>
                                </m:e>
                              </m:d>
                              <m:r>
                                <a:rPr lang="en-US" sz="2000" b="0" i="1" smtClean="0">
                                  <a:latin typeface="Cambria Math" panose="02040503050406030204" pitchFamily="18" charset="0"/>
                                </a:rPr>
                                <m:t>)</m:t>
                              </m:r>
                              <m:r>
                                <a:rPr lang="en-US" sz="2000" b="0" i="1">
                                  <a:latin typeface="Cambria Math" panose="02040503050406030204" pitchFamily="18" charset="0"/>
                                </a:rPr>
                                <m:t> −</m:t>
                              </m:r>
                              <m:r>
                                <a:rPr lang="en-US" sz="2000" b="0" i="1" smtClean="0">
                                  <a:latin typeface="Cambria Math" panose="02040503050406030204" pitchFamily="18" charset="0"/>
                                </a:rPr>
                                <m:t>𝑎</m:t>
                              </m:r>
                              <m:r>
                                <a:rPr lang="en-US" sz="2000" b="0" i="1">
                                  <a:latin typeface="Cambria Math" panose="02040503050406030204" pitchFamily="18" charset="0"/>
                                </a:rPr>
                                <m:t>)</m:t>
                              </m:r>
                            </m:e>
                            <m:sup>
                              <m:r>
                                <a:rPr lang="en-US" sz="2000" b="0" i="1">
                                  <a:latin typeface="Cambria Math" panose="02040503050406030204" pitchFamily="18" charset="0"/>
                                </a:rPr>
                                <m:t>2</m:t>
                              </m:r>
                            </m:sup>
                          </m:sSup>
                        </m:e>
                      </m:d>
                      <m:r>
                        <a:rPr lang="en-US" sz="2000" b="0" i="1" smtClean="0">
                          <a:latin typeface="Cambria Math" panose="02040503050406030204" pitchFamily="18" charset="0"/>
                        </a:rPr>
                        <m:t> (1)</m:t>
                      </m:r>
                    </m:oMath>
                  </m:oMathPara>
                </a14:m>
                <a:endParaRPr lang="en-US" altLang="en-US" sz="1800" b="0"/>
              </a:p>
            </p:txBody>
          </p:sp>
        </mc:Choice>
        <mc:Fallback xmlns="">
          <p:sp>
            <p:nvSpPr>
              <p:cNvPr id="27" name="Rectangle 5">
                <a:extLst>
                  <a:ext uri="{FF2B5EF4-FFF2-40B4-BE49-F238E27FC236}">
                    <a16:creationId xmlns:a16="http://schemas.microsoft.com/office/drawing/2014/main" id="{FEDF6E09-CDE2-4F53-B0C1-F0E84D9F72A9}"/>
                  </a:ext>
                </a:extLst>
              </p:cNvPr>
              <p:cNvSpPr>
                <a:spLocks noRot="1" noChangeAspect="1" noMove="1" noResize="1" noEditPoints="1" noAdjustHandles="1" noChangeArrowheads="1" noChangeShapeType="1" noTextEdit="1"/>
              </p:cNvSpPr>
              <p:nvPr/>
            </p:nvSpPr>
            <p:spPr bwMode="auto">
              <a:xfrm>
                <a:off x="1821088" y="2643414"/>
                <a:ext cx="7703911" cy="566737"/>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8FE2889-0985-4145-81C3-9F884A63F4A3}"/>
                  </a:ext>
                </a:extLst>
              </p:cNvPr>
              <p:cNvSpPr>
                <a:spLocks noChangeArrowheads="1"/>
              </p:cNvSpPr>
              <p:nvPr/>
            </p:nvSpPr>
            <p:spPr bwMode="auto">
              <a:xfrm>
                <a:off x="228600" y="3494112"/>
                <a:ext cx="1044575" cy="7434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8" name="Rectangle 27">
                <a:extLst>
                  <a:ext uri="{FF2B5EF4-FFF2-40B4-BE49-F238E27FC236}">
                    <a16:creationId xmlns:a16="http://schemas.microsoft.com/office/drawing/2014/main" id="{F8FE2889-0985-4145-81C3-9F884A63F4A3}"/>
                  </a:ext>
                </a:extLst>
              </p:cNvPr>
              <p:cNvSpPr>
                <a:spLocks noRot="1" noChangeAspect="1" noMove="1" noResize="1" noEditPoints="1" noAdjustHandles="1" noChangeArrowheads="1" noChangeShapeType="1" noTextEdit="1"/>
              </p:cNvSpPr>
              <p:nvPr/>
            </p:nvSpPr>
            <p:spPr bwMode="auto">
              <a:xfrm>
                <a:off x="228600" y="3494112"/>
                <a:ext cx="1044575" cy="743455"/>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5">
                <a:extLst>
                  <a:ext uri="{FF2B5EF4-FFF2-40B4-BE49-F238E27FC236}">
                    <a16:creationId xmlns:a16="http://schemas.microsoft.com/office/drawing/2014/main" id="{B71032B0-3AF3-4148-9AF8-601BCBA85E0E}"/>
                  </a:ext>
                </a:extLst>
              </p:cNvPr>
              <p:cNvSpPr>
                <a:spLocks noChangeArrowheads="1"/>
              </p:cNvSpPr>
              <p:nvPr/>
            </p:nvSpPr>
            <p:spPr bwMode="auto">
              <a:xfrm>
                <a:off x="719098" y="3477648"/>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𝐺</m:t>
                          </m:r>
                        </m:e>
                      </m:d>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en-US" sz="2000" b="0"/>
              </a:p>
            </p:txBody>
          </p:sp>
        </mc:Choice>
        <mc:Fallback xmlns="">
          <p:sp>
            <p:nvSpPr>
              <p:cNvPr id="29" name="Rectangle 5">
                <a:extLst>
                  <a:ext uri="{FF2B5EF4-FFF2-40B4-BE49-F238E27FC236}">
                    <a16:creationId xmlns:a16="http://schemas.microsoft.com/office/drawing/2014/main" id="{B71032B0-3AF3-4148-9AF8-601BCBA85E0E}"/>
                  </a:ext>
                </a:extLst>
              </p:cNvPr>
              <p:cNvSpPr>
                <a:spLocks noRot="1" noChangeAspect="1" noMove="1" noResize="1" noEditPoints="1" noAdjustHandles="1" noChangeArrowheads="1" noChangeShapeType="1" noTextEdit="1"/>
              </p:cNvSpPr>
              <p:nvPr/>
            </p:nvSpPr>
            <p:spPr bwMode="auto">
              <a:xfrm>
                <a:off x="719098" y="3477648"/>
                <a:ext cx="2437947" cy="598817"/>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5">
                <a:extLst>
                  <a:ext uri="{FF2B5EF4-FFF2-40B4-BE49-F238E27FC236}">
                    <a16:creationId xmlns:a16="http://schemas.microsoft.com/office/drawing/2014/main" id="{708049C7-B59C-472C-AE22-104CE7E0AB24}"/>
                  </a:ext>
                </a:extLst>
              </p:cNvPr>
              <p:cNvSpPr>
                <a:spLocks noChangeArrowheads="1"/>
              </p:cNvSpPr>
              <p:nvPr/>
            </p:nvSpPr>
            <p:spPr bwMode="auto">
              <a:xfrm>
                <a:off x="1946975" y="3315231"/>
                <a:ext cx="5408799" cy="5667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457200" lvl="1" indent="0" eaLnBrk="1" hangingPunct="1">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a:latin typeface="Cambria Math" panose="02040503050406030204" pitchFamily="18" charset="0"/>
                            </a:rPr>
                            <m:t>𝑧</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𝑧</m:t>
                              </m:r>
                            </m:sub>
                          </m:sSub>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sub>
                      </m:sSub>
                      <m:d>
                        <m:dPr>
                          <m:begChr m:val="["/>
                          <m:endChr m:val="]"/>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𝐺</m:t>
                              </m:r>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r>
                                <a:rPr lang="en-US" sz="2000" b="0" i="1" smtClean="0">
                                  <a:latin typeface="Cambria Math" panose="02040503050406030204" pitchFamily="18" charset="0"/>
                                </a:rPr>
                                <m:t>)</m:t>
                              </m:r>
                              <m:r>
                                <a:rPr lang="en-US" sz="2000" b="0" i="1">
                                  <a:latin typeface="Cambria Math" panose="02040503050406030204" pitchFamily="18" charset="0"/>
                                </a:rPr>
                                <m:t> −</m:t>
                              </m:r>
                              <m:r>
                                <a:rPr lang="en-US" sz="2000" b="0" i="1" smtClean="0">
                                  <a:latin typeface="Cambria Math" panose="02040503050406030204" pitchFamily="18" charset="0"/>
                                </a:rPr>
                                <m:t>𝑐</m:t>
                              </m:r>
                              <m:r>
                                <a:rPr lang="en-US" sz="2000" b="0" i="1">
                                  <a:latin typeface="Cambria Math" panose="02040503050406030204" pitchFamily="18" charset="0"/>
                                </a:rPr>
                                <m:t>)</m:t>
                              </m:r>
                            </m:e>
                            <m:sup>
                              <m:r>
                                <a:rPr lang="en-US" sz="2000" b="0" i="1">
                                  <a:latin typeface="Cambria Math" panose="02040503050406030204" pitchFamily="18" charset="0"/>
                                </a:rPr>
                                <m:t>2</m:t>
                              </m:r>
                            </m:sup>
                          </m:sSup>
                        </m:e>
                      </m:d>
                      <m:r>
                        <a:rPr lang="en-US" sz="2000" b="0" i="1" smtClean="0">
                          <a:latin typeface="Cambria Math" panose="02040503050406030204" pitchFamily="18" charset="0"/>
                        </a:rPr>
                        <m:t> (2)</m:t>
                      </m:r>
                    </m:oMath>
                  </m:oMathPara>
                </a14:m>
                <a:endParaRPr lang="en-US" altLang="en-US" sz="1800" b="0"/>
              </a:p>
            </p:txBody>
          </p:sp>
        </mc:Choice>
        <mc:Fallback xmlns="">
          <p:sp>
            <p:nvSpPr>
              <p:cNvPr id="30" name="Rectangle 5">
                <a:extLst>
                  <a:ext uri="{FF2B5EF4-FFF2-40B4-BE49-F238E27FC236}">
                    <a16:creationId xmlns:a16="http://schemas.microsoft.com/office/drawing/2014/main" id="{708049C7-B59C-472C-AE22-104CE7E0AB24}"/>
                  </a:ext>
                </a:extLst>
              </p:cNvPr>
              <p:cNvSpPr>
                <a:spLocks noRot="1" noChangeAspect="1" noMove="1" noResize="1" noEditPoints="1" noAdjustHandles="1" noChangeArrowheads="1" noChangeShapeType="1" noTextEdit="1"/>
              </p:cNvSpPr>
              <p:nvPr/>
            </p:nvSpPr>
            <p:spPr bwMode="auto">
              <a:xfrm>
                <a:off x="1946975" y="3315231"/>
                <a:ext cx="5408799" cy="566737"/>
              </a:xfrm>
              <a:prstGeom prst="rect">
                <a:avLst/>
              </a:prstGeom>
              <a:blipFill>
                <a:blip r:embed="rId8"/>
                <a:stretch>
                  <a:fillRect b="-96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253723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A278E85-E0D9-4A8F-A145-F67D5A280534}"/>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5059" name="Rectangle 3">
            <a:extLst>
              <a:ext uri="{FF2B5EF4-FFF2-40B4-BE49-F238E27FC236}">
                <a16:creationId xmlns:a16="http://schemas.microsoft.com/office/drawing/2014/main" id="{C851C684-2479-43D9-8281-F49854BDB1E9}"/>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Least squares GAN (LSGAN):</a:t>
            </a:r>
          </a:p>
          <a:p>
            <a:pPr eaLnBrk="1" hangingPunct="1"/>
            <a:endParaRPr lang="en-US" altLang="en-US" sz="2000" b="0"/>
          </a:p>
        </p:txBody>
      </p:sp>
      <p:sp>
        <p:nvSpPr>
          <p:cNvPr id="2" name="Footer Placeholder 1">
            <a:extLst>
              <a:ext uri="{FF2B5EF4-FFF2-40B4-BE49-F238E27FC236}">
                <a16:creationId xmlns:a16="http://schemas.microsoft.com/office/drawing/2014/main" id="{006AA854-6948-4D9D-A055-5E57FA64AFF6}"/>
              </a:ext>
            </a:extLst>
          </p:cNvPr>
          <p:cNvSpPr>
            <a:spLocks noGrp="1"/>
          </p:cNvSpPr>
          <p:nvPr>
            <p:ph type="ftr" sz="quarter" idx="11"/>
          </p:nvPr>
        </p:nvSpPr>
        <p:spPr/>
        <p:txBody>
          <a:bodyPr/>
          <a:lstStyle/>
          <a:p>
            <a:pPr>
              <a:defRPr/>
            </a:pPr>
            <a:r>
              <a:rPr lang="en-US"/>
              <a:t>DCGAN: Generate Images with Deep Convolutional GAN</a:t>
            </a:r>
          </a:p>
        </p:txBody>
      </p:sp>
      <p:sp>
        <p:nvSpPr>
          <p:cNvPr id="45061" name="Slide Number Placeholder 2">
            <a:extLst>
              <a:ext uri="{FF2B5EF4-FFF2-40B4-BE49-F238E27FC236}">
                <a16:creationId xmlns:a16="http://schemas.microsoft.com/office/drawing/2014/main" id="{874F0E93-10B4-4789-AC25-F75B9F4583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46EDD3F2-8184-449A-9046-C4D707746510}" type="slidenum">
              <a:rPr lang="en-US" altLang="en-US" sz="1200" smtClean="0">
                <a:solidFill>
                  <a:srgbClr val="000000"/>
                </a:solidFill>
              </a:rPr>
              <a:pPr>
                <a:spcBef>
                  <a:spcPct val="0"/>
                </a:spcBef>
                <a:buClrTx/>
                <a:buFontTx/>
                <a:buNone/>
              </a:pPr>
              <a:t>39</a:t>
            </a:fld>
            <a:endParaRPr lang="en-US" altLang="en-US" sz="1200">
              <a:solidFill>
                <a:srgbClr val="000000"/>
              </a:solidFill>
            </a:endParaRPr>
          </a:p>
        </p:txBody>
      </p:sp>
      <p:sp>
        <p:nvSpPr>
          <p:cNvPr id="45062" name="Footer Placeholder 1">
            <a:extLst>
              <a:ext uri="{FF2B5EF4-FFF2-40B4-BE49-F238E27FC236}">
                <a16:creationId xmlns:a16="http://schemas.microsoft.com/office/drawing/2014/main" id="{17AA33FE-3289-4ADA-B64B-D28A64072A59}"/>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5" name="TextBox 4">
            <a:extLst>
              <a:ext uri="{FF2B5EF4-FFF2-40B4-BE49-F238E27FC236}">
                <a16:creationId xmlns:a16="http://schemas.microsoft.com/office/drawing/2014/main" id="{DB5ACCF9-D0DA-4FE9-8715-08477E4F2931}"/>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45071" name="Rectangle 5">
            <a:extLst>
              <a:ext uri="{FF2B5EF4-FFF2-40B4-BE49-F238E27FC236}">
                <a16:creationId xmlns:a16="http://schemas.microsoft.com/office/drawing/2014/main" id="{A39C4B06-6A31-4232-AFD9-D79029416CB1}"/>
              </a:ext>
            </a:extLst>
          </p:cNvPr>
          <p:cNvSpPr>
            <a:spLocks noChangeArrowheads="1"/>
          </p:cNvSpPr>
          <p:nvPr/>
        </p:nvSpPr>
        <p:spPr bwMode="auto">
          <a:xfrm>
            <a:off x="152400" y="1691494"/>
            <a:ext cx="12192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Do  </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CECA41EB-2138-4E7F-B2DF-FB00CF05E09A}"/>
                  </a:ext>
                </a:extLst>
              </p:cNvPr>
              <p:cNvSpPr>
                <a:spLocks noChangeArrowheads="1"/>
              </p:cNvSpPr>
              <p:nvPr/>
            </p:nvSpPr>
            <p:spPr bwMode="auto">
              <a:xfrm>
                <a:off x="533400" y="1656489"/>
                <a:ext cx="1438371" cy="7637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1" name="Rectangle 30">
                <a:extLst>
                  <a:ext uri="{FF2B5EF4-FFF2-40B4-BE49-F238E27FC236}">
                    <a16:creationId xmlns:a16="http://schemas.microsoft.com/office/drawing/2014/main" id="{CECA41EB-2138-4E7F-B2DF-FB00CF05E09A}"/>
                  </a:ext>
                </a:extLst>
              </p:cNvPr>
              <p:cNvSpPr>
                <a:spLocks noRot="1" noChangeAspect="1" noMove="1" noResize="1" noEditPoints="1" noAdjustHandles="1" noChangeArrowheads="1" noChangeShapeType="1" noTextEdit="1"/>
              </p:cNvSpPr>
              <p:nvPr/>
            </p:nvSpPr>
            <p:spPr bwMode="auto">
              <a:xfrm>
                <a:off x="533400" y="1656489"/>
                <a:ext cx="1438371" cy="763712"/>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5">
                <a:extLst>
                  <a:ext uri="{FF2B5EF4-FFF2-40B4-BE49-F238E27FC236}">
                    <a16:creationId xmlns:a16="http://schemas.microsoft.com/office/drawing/2014/main" id="{59E2AAE6-D928-4BD7-A370-FBD44EA19CBC}"/>
                  </a:ext>
                </a:extLst>
              </p:cNvPr>
              <p:cNvSpPr>
                <a:spLocks noChangeArrowheads="1"/>
              </p:cNvSpPr>
              <p:nvPr/>
            </p:nvSpPr>
            <p:spPr bwMode="auto">
              <a:xfrm>
                <a:off x="991053" y="1644367"/>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𝐺</m:t>
                          </m:r>
                        </m:e>
                      </m:d>
                    </m:oMath>
                  </m:oMathPara>
                </a14:m>
                <a:endParaRPr lang="en-US" altLang="en-US" sz="2000" b="0" dirty="0"/>
              </a:p>
            </p:txBody>
          </p:sp>
        </mc:Choice>
        <mc:Fallback xmlns="">
          <p:sp>
            <p:nvSpPr>
              <p:cNvPr id="32" name="Rectangle 5">
                <a:extLst>
                  <a:ext uri="{FF2B5EF4-FFF2-40B4-BE49-F238E27FC236}">
                    <a16:creationId xmlns:a16="http://schemas.microsoft.com/office/drawing/2014/main" id="{59E2AAE6-D928-4BD7-A370-FBD44EA19CBC}"/>
                  </a:ext>
                </a:extLst>
              </p:cNvPr>
              <p:cNvSpPr>
                <a:spLocks noRot="1" noChangeAspect="1" noMove="1" noResize="1" noEditPoints="1" noAdjustHandles="1" noChangeArrowheads="1" noChangeShapeType="1" noTextEdit="1"/>
              </p:cNvSpPr>
              <p:nvPr/>
            </p:nvSpPr>
            <p:spPr bwMode="auto">
              <a:xfrm>
                <a:off x="991053" y="1644367"/>
                <a:ext cx="2437947" cy="598817"/>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3" name="Rectangle 5">
            <a:extLst>
              <a:ext uri="{FF2B5EF4-FFF2-40B4-BE49-F238E27FC236}">
                <a16:creationId xmlns:a16="http://schemas.microsoft.com/office/drawing/2014/main" id="{54A758A8-FE1C-4C78-95AC-AECC4E037B97}"/>
              </a:ext>
            </a:extLst>
          </p:cNvPr>
          <p:cNvSpPr>
            <a:spLocks noChangeArrowheads="1"/>
          </p:cNvSpPr>
          <p:nvPr/>
        </p:nvSpPr>
        <p:spPr bwMode="auto">
          <a:xfrm>
            <a:off x="2199516" y="1693655"/>
            <a:ext cx="6639684"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không phụ thuộc vào D nên ta có thể viết (2) lại thành:  </a:t>
            </a:r>
          </a:p>
        </p:txBody>
      </p:sp>
      <p:sp>
        <p:nvSpPr>
          <p:cNvPr id="34" name="Rectangle 5">
            <a:extLst>
              <a:ext uri="{FF2B5EF4-FFF2-40B4-BE49-F238E27FC236}">
                <a16:creationId xmlns:a16="http://schemas.microsoft.com/office/drawing/2014/main" id="{F685B5A9-8E21-4ABF-AA6C-0640643288E1}"/>
              </a:ext>
            </a:extLst>
          </p:cNvPr>
          <p:cNvSpPr>
            <a:spLocks noChangeArrowheads="1"/>
          </p:cNvSpPr>
          <p:nvPr/>
        </p:nvSpPr>
        <p:spPr bwMode="auto">
          <a:xfrm>
            <a:off x="152400" y="3324621"/>
            <a:ext cx="2047116"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Từ (1) ta thấy </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4C27E64-9B0E-4996-81E0-186C3A77BACD}"/>
                  </a:ext>
                </a:extLst>
              </p:cNvPr>
              <p:cNvSpPr>
                <a:spLocks noChangeArrowheads="1"/>
              </p:cNvSpPr>
              <p:nvPr/>
            </p:nvSpPr>
            <p:spPr bwMode="auto">
              <a:xfrm>
                <a:off x="271867" y="2326548"/>
                <a:ext cx="1438371" cy="7637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F4C27E64-9B0E-4996-81E0-186C3A77BACD}"/>
                  </a:ext>
                </a:extLst>
              </p:cNvPr>
              <p:cNvSpPr>
                <a:spLocks noRot="1" noChangeAspect="1" noMove="1" noResize="1" noEditPoints="1" noAdjustHandles="1" noChangeArrowheads="1" noChangeShapeType="1" noTextEdit="1"/>
              </p:cNvSpPr>
              <p:nvPr/>
            </p:nvSpPr>
            <p:spPr bwMode="auto">
              <a:xfrm>
                <a:off x="271867" y="2326548"/>
                <a:ext cx="1438371" cy="763712"/>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5">
                <a:extLst>
                  <a:ext uri="{FF2B5EF4-FFF2-40B4-BE49-F238E27FC236}">
                    <a16:creationId xmlns:a16="http://schemas.microsoft.com/office/drawing/2014/main" id="{B032CD74-F7C5-41D0-A627-BB2D0E4A3E92}"/>
                  </a:ext>
                </a:extLst>
              </p:cNvPr>
              <p:cNvSpPr>
                <a:spLocks noChangeArrowheads="1"/>
              </p:cNvSpPr>
              <p:nvPr/>
            </p:nvSpPr>
            <p:spPr bwMode="auto">
              <a:xfrm>
                <a:off x="752797" y="2320688"/>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𝐺</m:t>
                        </m:r>
                      </m:e>
                    </m:d>
                  </m:oMath>
                </a14:m>
                <a:r>
                  <a:rPr lang="en-US" altLang="en-US" sz="2000" b="0"/>
                  <a:t> = </a:t>
                </a:r>
              </a:p>
            </p:txBody>
          </p:sp>
        </mc:Choice>
        <mc:Fallback xmlns="">
          <p:sp>
            <p:nvSpPr>
              <p:cNvPr id="22" name="Rectangle 5">
                <a:extLst>
                  <a:ext uri="{FF2B5EF4-FFF2-40B4-BE49-F238E27FC236}">
                    <a16:creationId xmlns:a16="http://schemas.microsoft.com/office/drawing/2014/main" id="{B032CD74-F7C5-41D0-A627-BB2D0E4A3E92}"/>
                  </a:ext>
                </a:extLst>
              </p:cNvPr>
              <p:cNvSpPr>
                <a:spLocks noRot="1" noChangeAspect="1" noMove="1" noResize="1" noEditPoints="1" noAdjustHandles="1" noChangeArrowheads="1" noChangeShapeType="1" noTextEdit="1"/>
              </p:cNvSpPr>
              <p:nvPr/>
            </p:nvSpPr>
            <p:spPr bwMode="auto">
              <a:xfrm>
                <a:off x="752797" y="2320688"/>
                <a:ext cx="2437947" cy="598817"/>
              </a:xfrm>
              <a:prstGeom prst="rect">
                <a:avLst/>
              </a:prstGeom>
              <a:blipFill>
                <a:blip r:embed="rId6"/>
                <a:stretch>
                  <a:fillRect t="-5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5">
                <a:extLst>
                  <a:ext uri="{FF2B5EF4-FFF2-40B4-BE49-F238E27FC236}">
                    <a16:creationId xmlns:a16="http://schemas.microsoft.com/office/drawing/2014/main" id="{0D3E61B2-9539-4455-912E-2256CB524503}"/>
                  </a:ext>
                </a:extLst>
              </p:cNvPr>
              <p:cNvSpPr>
                <a:spLocks noChangeArrowheads="1"/>
              </p:cNvSpPr>
              <p:nvPr/>
            </p:nvSpPr>
            <p:spPr bwMode="auto">
              <a:xfrm>
                <a:off x="1440089" y="2636007"/>
                <a:ext cx="7627711" cy="5667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457200" lvl="1" indent="0" eaLnBrk="1" hangingPunct="1">
                  <a:buNone/>
                </a:pPr>
                <a14:m>
                  <m:oMathPara xmlns:m="http://schemas.openxmlformats.org/officeDocument/2006/math">
                    <m:oMathParaPr>
                      <m:jc m:val="centerGroup"/>
                    </m:oMathParaPr>
                    <m:oMath xmlns:m="http://schemas.openxmlformats.org/officeDocument/2006/math">
                      <m:f>
                        <m:fPr>
                          <m:ctrlPr>
                            <a:rPr lang="en-US" altLang="en-US" sz="1600" b="0" i="1" smtClean="0">
                              <a:latin typeface="Cambria Math" panose="02040503050406030204" pitchFamily="18" charset="0"/>
                            </a:rPr>
                          </m:ctrlPr>
                        </m:fPr>
                        <m:num>
                          <m:r>
                            <a:rPr lang="en-US" altLang="en-US" sz="1600" b="0" i="1" smtClean="0">
                              <a:latin typeface="Cambria Math" panose="02040503050406030204" pitchFamily="18" charset="0"/>
                            </a:rPr>
                            <m:t>1</m:t>
                          </m:r>
                        </m:num>
                        <m:den>
                          <m:r>
                            <a:rPr lang="en-US" altLang="en-US" sz="16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smtClean="0">
                              <a:latin typeface="Cambria Math" panose="02040503050406030204" pitchFamily="18" charset="0"/>
                            </a:rPr>
                            <m:t>𝑧</m:t>
                          </m:r>
                          <m:r>
                            <a:rPr lang="en-US" sz="2000" b="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𝑑𝑎𝑡𝑎</m:t>
                              </m:r>
                            </m:sub>
                          </m:sSub>
                          <m:d>
                            <m:dPr>
                              <m:ctrlPr>
                                <a:rPr lang="en-US" sz="2000" b="0" i="1">
                                  <a:latin typeface="Cambria Math" panose="02040503050406030204" pitchFamily="18" charset="0"/>
                                </a:rPr>
                              </m:ctrlPr>
                            </m:dPr>
                            <m:e>
                              <m:r>
                                <a:rPr lang="en-US" sz="2000" b="0" i="1">
                                  <a:latin typeface="Cambria Math" panose="02040503050406030204" pitchFamily="18" charset="0"/>
                                </a:rPr>
                                <m:t>𝑥</m:t>
                              </m:r>
                            </m:e>
                          </m:d>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d>
                                <m:dPr>
                                  <m:ctrlPr>
                                    <a:rPr lang="en-US" sz="2000" b="0" i="1">
                                      <a:latin typeface="Cambria Math" panose="02040503050406030204" pitchFamily="18" charset="0"/>
                                    </a:rPr>
                                  </m:ctrlPr>
                                </m:dPr>
                                <m:e>
                                  <m:r>
                                    <a:rPr lang="en-US" sz="2000" b="0" i="1">
                                      <a:latin typeface="Cambria Math" panose="02040503050406030204" pitchFamily="18" charset="0"/>
                                    </a:rPr>
                                    <m:t>𝑥</m:t>
                                  </m:r>
                                </m:e>
                              </m:d>
                              <m:r>
                                <a:rPr lang="en-US" sz="2000" b="0" i="1" smtClean="0">
                                  <a:latin typeface="Cambria Math" panose="02040503050406030204" pitchFamily="18" charset="0"/>
                                </a:rPr>
                                <m:t> −</m:t>
                              </m:r>
                              <m:r>
                                <a:rPr lang="en-US" sz="2000" b="0" i="1" smtClean="0">
                                  <a:latin typeface="Cambria Math" panose="02040503050406030204" pitchFamily="18" charset="0"/>
                                </a:rPr>
                                <m:t>𝑐</m:t>
                              </m:r>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d>
                      <m:r>
                        <a:rPr lang="en-US" sz="2000" b="0" i="1">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a:latin typeface="Cambria Math" panose="02040503050406030204" pitchFamily="18" charset="0"/>
                            </a:rPr>
                            <m:t>𝑧</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𝑧</m:t>
                              </m:r>
                            </m:sub>
                          </m:sSub>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sub>
                      </m:sSub>
                      <m:d>
                        <m:dPr>
                          <m:begChr m:val="["/>
                          <m:endChr m:val="]"/>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𝐺</m:t>
                              </m:r>
                              <m:d>
                                <m:dPr>
                                  <m:ctrlPr>
                                    <a:rPr lang="en-US" sz="2000" b="0" i="1">
                                      <a:latin typeface="Cambria Math" panose="02040503050406030204" pitchFamily="18" charset="0"/>
                                    </a:rPr>
                                  </m:ctrlPr>
                                </m:dPr>
                                <m:e>
                                  <m:r>
                                    <a:rPr lang="en-US" sz="2000" b="0" i="1">
                                      <a:latin typeface="Cambria Math" panose="02040503050406030204" pitchFamily="18" charset="0"/>
                                    </a:rPr>
                                    <m:t>𝑥</m:t>
                                  </m:r>
                                </m:e>
                              </m:d>
                              <m:r>
                                <a:rPr lang="en-US" sz="2000" b="0" i="1" smtClean="0">
                                  <a:latin typeface="Cambria Math" panose="02040503050406030204" pitchFamily="18" charset="0"/>
                                </a:rPr>
                                <m:t>)</m:t>
                              </m:r>
                              <m:r>
                                <a:rPr lang="en-US" sz="2000" b="0" i="1">
                                  <a:latin typeface="Cambria Math" panose="02040503050406030204" pitchFamily="18" charset="0"/>
                                </a:rPr>
                                <m:t> −</m:t>
                              </m:r>
                              <m:r>
                                <a:rPr lang="en-US" sz="2000" b="0" i="1" smtClean="0">
                                  <a:latin typeface="Cambria Math" panose="02040503050406030204" pitchFamily="18" charset="0"/>
                                </a:rPr>
                                <m:t>𝑐</m:t>
                              </m:r>
                              <m:r>
                                <a:rPr lang="en-US" sz="2000" b="0" i="1">
                                  <a:latin typeface="Cambria Math" panose="02040503050406030204" pitchFamily="18" charset="0"/>
                                </a:rPr>
                                <m:t>)</m:t>
                              </m:r>
                            </m:e>
                            <m:sup>
                              <m:r>
                                <a:rPr lang="en-US" sz="2000" b="0" i="1">
                                  <a:latin typeface="Cambria Math" panose="02040503050406030204" pitchFamily="18" charset="0"/>
                                </a:rPr>
                                <m:t>2</m:t>
                              </m:r>
                            </m:sup>
                          </m:sSup>
                        </m:e>
                      </m:d>
                      <m:r>
                        <a:rPr lang="en-US" sz="2000" b="0" i="1" smtClean="0">
                          <a:latin typeface="Cambria Math" panose="02040503050406030204" pitchFamily="18" charset="0"/>
                        </a:rPr>
                        <m:t> (3)</m:t>
                      </m:r>
                    </m:oMath>
                  </m:oMathPara>
                </a14:m>
                <a:endParaRPr lang="en-US" altLang="en-US" sz="1800" b="0"/>
              </a:p>
            </p:txBody>
          </p:sp>
        </mc:Choice>
        <mc:Fallback xmlns="">
          <p:sp>
            <p:nvSpPr>
              <p:cNvPr id="23" name="Rectangle 5">
                <a:extLst>
                  <a:ext uri="{FF2B5EF4-FFF2-40B4-BE49-F238E27FC236}">
                    <a16:creationId xmlns:a16="http://schemas.microsoft.com/office/drawing/2014/main" id="{0D3E61B2-9539-4455-912E-2256CB524503}"/>
                  </a:ext>
                </a:extLst>
              </p:cNvPr>
              <p:cNvSpPr>
                <a:spLocks noRot="1" noChangeAspect="1" noMove="1" noResize="1" noEditPoints="1" noAdjustHandles="1" noChangeArrowheads="1" noChangeShapeType="1" noTextEdit="1"/>
              </p:cNvSpPr>
              <p:nvPr/>
            </p:nvSpPr>
            <p:spPr bwMode="auto">
              <a:xfrm>
                <a:off x="1440089" y="2636007"/>
                <a:ext cx="7627711" cy="566737"/>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2B2D882-A393-4CD4-A633-C807B34996DF}"/>
                  </a:ext>
                </a:extLst>
              </p:cNvPr>
              <p:cNvSpPr>
                <a:spLocks noChangeArrowheads="1"/>
              </p:cNvSpPr>
              <p:nvPr/>
            </p:nvSpPr>
            <p:spPr bwMode="auto">
              <a:xfrm>
                <a:off x="1605533" y="3306066"/>
                <a:ext cx="1000884" cy="79478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4" name="Rectangle 23">
                <a:extLst>
                  <a:ext uri="{FF2B5EF4-FFF2-40B4-BE49-F238E27FC236}">
                    <a16:creationId xmlns:a16="http://schemas.microsoft.com/office/drawing/2014/main" id="{E2B2D882-A393-4CD4-A633-C807B34996DF}"/>
                  </a:ext>
                </a:extLst>
              </p:cNvPr>
              <p:cNvSpPr>
                <a:spLocks noRot="1" noChangeAspect="1" noMove="1" noResize="1" noEditPoints="1" noAdjustHandles="1" noChangeArrowheads="1" noChangeShapeType="1" noTextEdit="1"/>
              </p:cNvSpPr>
              <p:nvPr/>
            </p:nvSpPr>
            <p:spPr bwMode="auto">
              <a:xfrm>
                <a:off x="1605533" y="3306066"/>
                <a:ext cx="1000884" cy="794782"/>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5">
                <a:extLst>
                  <a:ext uri="{FF2B5EF4-FFF2-40B4-BE49-F238E27FC236}">
                    <a16:creationId xmlns:a16="http://schemas.microsoft.com/office/drawing/2014/main" id="{BD90D726-84BB-46A8-9DCD-B1A62DC203C4}"/>
                  </a:ext>
                </a:extLst>
              </p:cNvPr>
              <p:cNvSpPr>
                <a:spLocks noChangeArrowheads="1"/>
              </p:cNvSpPr>
              <p:nvPr/>
            </p:nvSpPr>
            <p:spPr bwMode="auto">
              <a:xfrm>
                <a:off x="2069217" y="3324198"/>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𝐷</m:t>
                          </m:r>
                        </m:e>
                      </m:d>
                    </m:oMath>
                  </m:oMathPara>
                </a14:m>
                <a:endParaRPr lang="en-US" altLang="en-US" sz="2000" b="0"/>
              </a:p>
            </p:txBody>
          </p:sp>
        </mc:Choice>
        <mc:Fallback xmlns="">
          <p:sp>
            <p:nvSpPr>
              <p:cNvPr id="25" name="Rectangle 5">
                <a:extLst>
                  <a:ext uri="{FF2B5EF4-FFF2-40B4-BE49-F238E27FC236}">
                    <a16:creationId xmlns:a16="http://schemas.microsoft.com/office/drawing/2014/main" id="{BD90D726-84BB-46A8-9DCD-B1A62DC203C4}"/>
                  </a:ext>
                </a:extLst>
              </p:cNvPr>
              <p:cNvSpPr>
                <a:spLocks noRot="1" noChangeAspect="1" noMove="1" noResize="1" noEditPoints="1" noAdjustHandles="1" noChangeArrowheads="1" noChangeShapeType="1" noTextEdit="1"/>
              </p:cNvSpPr>
              <p:nvPr/>
            </p:nvSpPr>
            <p:spPr bwMode="auto">
              <a:xfrm>
                <a:off x="2069217" y="3324198"/>
                <a:ext cx="2437947" cy="598817"/>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5" name="Rectangle 5">
            <a:extLst>
              <a:ext uri="{FF2B5EF4-FFF2-40B4-BE49-F238E27FC236}">
                <a16:creationId xmlns:a16="http://schemas.microsoft.com/office/drawing/2014/main" id="{D2D6A6D9-8B90-47E0-BC9E-7B70BA126770}"/>
              </a:ext>
            </a:extLst>
          </p:cNvPr>
          <p:cNvSpPr>
            <a:spLocks noChangeArrowheads="1"/>
          </p:cNvSpPr>
          <p:nvPr/>
        </p:nvSpPr>
        <p:spPr bwMode="auto">
          <a:xfrm>
            <a:off x="3249661" y="3293352"/>
            <a:ext cx="222163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nhỏ nhất khi:</a:t>
            </a: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E8FE753F-7A6F-4C37-85CF-CE1260095ABD}"/>
                  </a:ext>
                </a:extLst>
              </p:cNvPr>
              <p:cNvSpPr>
                <a:spLocks noChangeArrowheads="1"/>
              </p:cNvSpPr>
              <p:nvPr/>
            </p:nvSpPr>
            <p:spPr bwMode="auto">
              <a:xfrm>
                <a:off x="2104293" y="3577339"/>
                <a:ext cx="4540790" cy="746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457200">
                  <a:lnSpc>
                    <a:spcPct val="107000"/>
                  </a:lnSpc>
                  <a:spcBef>
                    <a:spcPts val="0"/>
                  </a:spcBef>
                  <a:spcAft>
                    <a:spcPts val="800"/>
                  </a:spcAft>
                </a:pPr>
                <a14:m>
                  <m:oMath xmlns:m="http://schemas.openxmlformats.org/officeDocument/2006/math">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d>
                      <m:dPr>
                        <m:ctrlPr>
                          <a:rPr lang="en-US" sz="2000" b="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n-US" sz="2000" b="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000" b="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e>
                      <m:sup>
                        <m:r>
                          <a:rPr lang="en-US"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2000" b="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n-US"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b="0" i="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400" b="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𝑏</m:t>
                            </m:r>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4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𝑑𝑎𝑡𝑎</m:t>
                            </m:r>
                          </m:sub>
                        </m:sSub>
                        <m:d>
                          <m:dPr>
                            <m:ctrlP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sz="24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4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4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num>
                      <m:den>
                        <m:sSub>
                          <m:sSubPr>
                            <m:ctrlP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4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𝑑𝑎𝑡𝑎</m:t>
                            </m:r>
                          </m:sub>
                        </m:sSub>
                        <m:d>
                          <m:dPr>
                            <m:ctrlP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𝑝</m:t>
                            </m:r>
                          </m:e>
                          <m:sub>
                            <m:r>
                              <a:rPr lang="en-US" sz="24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d>
                      </m:den>
                    </m:f>
                  </m:oMath>
                </a14:m>
                <a:r>
                  <a:rPr lang="en-US" sz="1100" b="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36" name="Rectangle 35">
                <a:extLst>
                  <a:ext uri="{FF2B5EF4-FFF2-40B4-BE49-F238E27FC236}">
                    <a16:creationId xmlns:a16="http://schemas.microsoft.com/office/drawing/2014/main" id="{E8FE753F-7A6F-4C37-85CF-CE1260095ABD}"/>
                  </a:ext>
                </a:extLst>
              </p:cNvPr>
              <p:cNvSpPr>
                <a:spLocks noRot="1" noChangeAspect="1" noMove="1" noResize="1" noEditPoints="1" noAdjustHandles="1" noChangeArrowheads="1" noChangeShapeType="1" noTextEdit="1"/>
              </p:cNvSpPr>
              <p:nvPr/>
            </p:nvSpPr>
            <p:spPr bwMode="auto">
              <a:xfrm>
                <a:off x="2104293" y="3577339"/>
                <a:ext cx="4540790" cy="746125"/>
              </a:xfrm>
              <a:prstGeom prst="rect">
                <a:avLst/>
              </a:prstGeom>
              <a:blipFill>
                <a:blip r:embed="rId1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7" name="Rectangle 5">
            <a:extLst>
              <a:ext uri="{FF2B5EF4-FFF2-40B4-BE49-F238E27FC236}">
                <a16:creationId xmlns:a16="http://schemas.microsoft.com/office/drawing/2014/main" id="{4B406B0C-9D6D-4558-9578-7A9194758A4B}"/>
              </a:ext>
            </a:extLst>
          </p:cNvPr>
          <p:cNvSpPr>
            <a:spLocks noChangeArrowheads="1"/>
          </p:cNvSpPr>
          <p:nvPr/>
        </p:nvSpPr>
        <p:spPr bwMode="auto">
          <a:xfrm>
            <a:off x="6051984" y="3779116"/>
            <a:ext cx="222163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(4)</a:t>
            </a:r>
          </a:p>
        </p:txBody>
      </p:sp>
      <p:sp>
        <p:nvSpPr>
          <p:cNvPr id="38" name="Rectangle 5">
            <a:extLst>
              <a:ext uri="{FF2B5EF4-FFF2-40B4-BE49-F238E27FC236}">
                <a16:creationId xmlns:a16="http://schemas.microsoft.com/office/drawing/2014/main" id="{5230E342-DA72-4CC7-9B4A-100FBCFC3A19}"/>
              </a:ext>
            </a:extLst>
          </p:cNvPr>
          <p:cNvSpPr>
            <a:spLocks noChangeArrowheads="1"/>
          </p:cNvSpPr>
          <p:nvPr/>
        </p:nvSpPr>
        <p:spPr bwMode="auto">
          <a:xfrm>
            <a:off x="152400" y="4338563"/>
            <a:ext cx="6639684"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Thay (4) vào (3) với b – c = 1 và b – a = 2 ta được:</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6C6B511E-4523-4B9B-9D31-B21EA500DFB2}"/>
                  </a:ext>
                </a:extLst>
              </p:cNvPr>
              <p:cNvSpPr>
                <a:spLocks noChangeArrowheads="1"/>
              </p:cNvSpPr>
              <p:nvPr/>
            </p:nvSpPr>
            <p:spPr bwMode="auto">
              <a:xfrm>
                <a:off x="1223721" y="4650825"/>
                <a:ext cx="7005320" cy="7092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Autofit/>
              </a:bodyPr>
              <a:lstStyle/>
              <a:p>
                <a:pPr marL="45720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nary>
                        <m:naryPr>
                          <m:limLoc m:val="undOvr"/>
                          <m:supHide m:val="on"/>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sub>
                        <m:sup/>
                        <m:e>
                          <m:r>
                            <m:rPr>
                              <m:nor/>
                            </m:rPr>
                            <a:rPr lang="en-US" sz="1800" b="0" i="1">
                              <a:solidFill>
                                <a:srgbClr val="000000"/>
                              </a:solidFill>
                              <a:latin typeface="Calibri" panose="020F0502020204030204" pitchFamily="34" charset="0"/>
                              <a:ea typeface="Calibri" panose="020F0502020204030204" pitchFamily="34" charset="0"/>
                              <a:cs typeface="Times New Roman" panose="02020603050405020304" pitchFamily="18" charset="0"/>
                            </a:rPr>
                            <m:t> </m:t>
                          </m:r>
                          <m:f>
                            <m:fPr>
                              <m:ctrlPr>
                                <a:rPr lang="en-US" sz="2000" b="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000" b="0" i="1" smtClean="0">
                                      <a:solidFill>
                                        <a:srgbClr val="000000"/>
                                      </a:solidFill>
                                      <a:latin typeface="Cambria Math" panose="02040503050406030204" pitchFamily="18" charset="0"/>
                                      <a:cs typeface="Times New Roman" panose="02020603050405020304" pitchFamily="18" charset="0"/>
                                    </a:rPr>
                                  </m:ctrlPr>
                                </m:sSupPr>
                                <m:e>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sub>
                                  </m:sSub>
                                  <m:d>
                                    <m:dPr>
                                      <m:ctrlP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sup>
                                  <m:r>
                                    <a:rPr lang="en-US" sz="2000" b="0" i="1" smtClean="0">
                                      <a:solidFill>
                                        <a:srgbClr val="000000"/>
                                      </a:solidFill>
                                      <a:latin typeface="Cambria Math" panose="02040503050406030204" pitchFamily="18" charset="0"/>
                                      <a:cs typeface="Times New Roman" panose="02020603050405020304" pitchFamily="18" charset="0"/>
                                    </a:rPr>
                                    <m:t>2</m:t>
                                  </m:r>
                                </m:sup>
                              </m:sSup>
                            </m:num>
                            <m:den>
                              <m:sSub>
                                <m:sSubPr>
                                  <m:ctrlP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sub>
                              </m:sSub>
                              <m:d>
                                <m:dPr>
                                  <m:ctrlP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𝑔</m:t>
                                  </m:r>
                                </m:sub>
                              </m:sSub>
                              <m:d>
                                <m:dPr>
                                  <m:ctrlP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den>
                          </m:f>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𝑑𝑥</m:t>
                          </m:r>
                        </m:e>
                      </m:nary>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9" name="Rectangle 38">
                <a:extLst>
                  <a:ext uri="{FF2B5EF4-FFF2-40B4-BE49-F238E27FC236}">
                    <a16:creationId xmlns:a16="http://schemas.microsoft.com/office/drawing/2014/main" id="{6C6B511E-4523-4B9B-9D31-B21EA500DFB2}"/>
                  </a:ext>
                </a:extLst>
              </p:cNvPr>
              <p:cNvSpPr>
                <a:spLocks noRot="1" noChangeAspect="1" noMove="1" noResize="1" noEditPoints="1" noAdjustHandles="1" noChangeArrowheads="1" noChangeShapeType="1" noTextEdit="1"/>
              </p:cNvSpPr>
              <p:nvPr/>
            </p:nvSpPr>
            <p:spPr bwMode="auto">
              <a:xfrm>
                <a:off x="1223721" y="4650825"/>
                <a:ext cx="7005320" cy="709295"/>
              </a:xfrm>
              <a:prstGeom prst="rect">
                <a:avLst/>
              </a:prstGeom>
              <a:blipFill>
                <a:blip r:embed="rId11"/>
                <a:stretch>
                  <a:fillRect b="-275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163A09B6-3DBE-44C6-B3FA-B80DF4DA916B}"/>
                  </a:ext>
                </a:extLst>
              </p:cNvPr>
              <p:cNvSpPr>
                <a:spLocks noChangeArrowheads="1"/>
              </p:cNvSpPr>
              <p:nvPr/>
            </p:nvSpPr>
            <p:spPr bwMode="auto">
              <a:xfrm>
                <a:off x="272845" y="4872855"/>
                <a:ext cx="1438371" cy="7637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0" name="Rectangle 39">
                <a:extLst>
                  <a:ext uri="{FF2B5EF4-FFF2-40B4-BE49-F238E27FC236}">
                    <a16:creationId xmlns:a16="http://schemas.microsoft.com/office/drawing/2014/main" id="{163A09B6-3DBE-44C6-B3FA-B80DF4DA916B}"/>
                  </a:ext>
                </a:extLst>
              </p:cNvPr>
              <p:cNvSpPr>
                <a:spLocks noRot="1" noChangeAspect="1" noMove="1" noResize="1" noEditPoints="1" noAdjustHandles="1" noChangeArrowheads="1" noChangeShapeType="1" noTextEdit="1"/>
              </p:cNvSpPr>
              <p:nvPr/>
            </p:nvSpPr>
            <p:spPr bwMode="auto">
              <a:xfrm>
                <a:off x="272845" y="4872855"/>
                <a:ext cx="1438371" cy="763712"/>
              </a:xfrm>
              <a:prstGeom prst="rect">
                <a:avLst/>
              </a:prstGeom>
              <a:blipFill>
                <a:blip r:embed="rId1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5">
                <a:extLst>
                  <a:ext uri="{FF2B5EF4-FFF2-40B4-BE49-F238E27FC236}">
                    <a16:creationId xmlns:a16="http://schemas.microsoft.com/office/drawing/2014/main" id="{E461C793-C788-4449-8011-062E9B4AE25E}"/>
                  </a:ext>
                </a:extLst>
              </p:cNvPr>
              <p:cNvSpPr>
                <a:spLocks noChangeArrowheads="1"/>
              </p:cNvSpPr>
              <p:nvPr/>
            </p:nvSpPr>
            <p:spPr bwMode="auto">
              <a:xfrm>
                <a:off x="762000" y="4861362"/>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𝐺</m:t>
                        </m:r>
                      </m:e>
                    </m:d>
                  </m:oMath>
                </a14:m>
                <a:r>
                  <a:rPr lang="en-US" altLang="en-US" sz="2000" b="0"/>
                  <a:t> = </a:t>
                </a:r>
              </a:p>
            </p:txBody>
          </p:sp>
        </mc:Choice>
        <mc:Fallback xmlns="">
          <p:sp>
            <p:nvSpPr>
              <p:cNvPr id="41" name="Rectangle 5">
                <a:extLst>
                  <a:ext uri="{FF2B5EF4-FFF2-40B4-BE49-F238E27FC236}">
                    <a16:creationId xmlns:a16="http://schemas.microsoft.com/office/drawing/2014/main" id="{E461C793-C788-4449-8011-062E9B4AE25E}"/>
                  </a:ext>
                </a:extLst>
              </p:cNvPr>
              <p:cNvSpPr>
                <a:spLocks noRot="1" noChangeAspect="1" noMove="1" noResize="1" noEditPoints="1" noAdjustHandles="1" noChangeArrowheads="1" noChangeShapeType="1" noTextEdit="1"/>
              </p:cNvSpPr>
              <p:nvPr/>
            </p:nvSpPr>
            <p:spPr bwMode="auto">
              <a:xfrm>
                <a:off x="762000" y="4861362"/>
                <a:ext cx="2437947" cy="598817"/>
              </a:xfrm>
              <a:prstGeom prst="rect">
                <a:avLst/>
              </a:prstGeom>
              <a:blipFill>
                <a:blip r:embed="rId13"/>
                <a:stretch>
                  <a:fillRect t="-40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358F0B0-FBF9-49B4-8F88-BDEACE6473BB}"/>
                  </a:ext>
                </a:extLst>
              </p:cNvPr>
              <p:cNvSpPr>
                <a:spLocks noChangeArrowheads="1"/>
              </p:cNvSpPr>
              <p:nvPr/>
            </p:nvSpPr>
            <p:spPr bwMode="auto">
              <a:xfrm>
                <a:off x="1971770" y="5519428"/>
                <a:ext cx="3757457" cy="7092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Autofit/>
              </a:bodyPr>
              <a:lstStyle/>
              <a:p>
                <a:pPr marL="457200">
                  <a:lnSpc>
                    <a:spcPct val="107000"/>
                  </a:lnSpc>
                  <a:spcBef>
                    <a:spcPts val="0"/>
                  </a:spcBef>
                  <a:spcAft>
                    <a:spcPts val="800"/>
                  </a:spcAft>
                </a:pPr>
                <a:r>
                  <a:rPr lang="en-US" sz="2000" kern="120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b="0" i="1" kern="1200" smtClean="0">
                            <a:solidFill>
                              <a:srgbClr val="000000"/>
                            </a:solidFill>
                            <a:effectLst/>
                            <a:latin typeface="Cambria Math" panose="02040503050406030204" pitchFamily="18" charset="0"/>
                            <a:cs typeface="Times New Roman" panose="02020603050405020304" pitchFamily="18" charset="0"/>
                          </a:rPr>
                        </m:ctrlPr>
                      </m:sSubSupPr>
                      <m:e>
                        <m:r>
                          <a:rPr lang="en-US" sz="2000" b="0" i="1" kern="1200" smtClean="0">
                            <a:solidFill>
                              <a:srgbClr val="000000"/>
                            </a:solidFill>
                            <a:effectLst/>
                            <a:latin typeface="Cambria Math" panose="02040503050406030204" pitchFamily="18" charset="0"/>
                            <a:cs typeface="Times New Roman" panose="02020603050405020304" pitchFamily="18" charset="0"/>
                          </a:rPr>
                          <m:t>𝑋</m:t>
                        </m:r>
                      </m:e>
                      <m:sub>
                        <m:r>
                          <a:rPr lang="en-US" sz="2000" b="0" i="1" kern="1200" smtClean="0">
                            <a:solidFill>
                              <a:srgbClr val="000000"/>
                            </a:solidFill>
                            <a:effectLst/>
                            <a:latin typeface="Cambria Math" panose="02040503050406030204" pitchFamily="18" charset="0"/>
                            <a:cs typeface="Times New Roman" panose="02020603050405020304" pitchFamily="18" charset="0"/>
                          </a:rPr>
                          <m:t>𝑃𝑒𝑎𝑟𝑠𝑜𝑛</m:t>
                        </m:r>
                      </m:sub>
                      <m:sup>
                        <m:r>
                          <a:rPr lang="en-US" sz="2000" b="0" i="1" kern="1200" smtClean="0">
                            <a:solidFill>
                              <a:srgbClr val="000000"/>
                            </a:solidFill>
                            <a:effectLst/>
                            <a:latin typeface="Cambria Math" panose="02040503050406030204" pitchFamily="18" charset="0"/>
                            <a:cs typeface="Times New Roman" panose="02020603050405020304" pitchFamily="18" charset="0"/>
                          </a:rPr>
                          <m:t>2</m:t>
                        </m:r>
                      </m:sup>
                    </m:sSubSup>
                    <m:r>
                      <a:rPr lang="en-US" sz="2000" b="0" i="1" kern="1200" smtClean="0">
                        <a:solidFill>
                          <a:srgbClr val="000000"/>
                        </a:solidFill>
                        <a:effectLst/>
                        <a:latin typeface="Cambria Math" panose="02040503050406030204" pitchFamily="18" charset="0"/>
                        <a:cs typeface="Times New Roman" panose="02020603050405020304" pitchFamily="18" charset="0"/>
                      </a:rPr>
                      <m:t>(</m:t>
                    </m:r>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𝑔</m:t>
                        </m:r>
                      </m:sub>
                    </m:s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𝑔</m:t>
                        </m:r>
                      </m:sub>
                    </m:sSub>
                    <m:r>
                      <a:rPr lang="en-US" sz="2000" b="0" i="1" kern="1200" smtClean="0">
                        <a:solidFill>
                          <a:srgbClr val="000000"/>
                        </a:solidFill>
                        <a:effectLst/>
                        <a:latin typeface="Cambria Math" panose="02040503050406030204" pitchFamily="18" charset="0"/>
                        <a:cs typeface="Times New Roman" panose="02020603050405020304" pitchFamily="18" charset="0"/>
                      </a:rPr>
                      <m:t>)</m:t>
                    </m:r>
                  </m:oMath>
                </a14:m>
                <a:endParaRPr lang="en-US" sz="2000" b="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2" name="Rectangle 41">
                <a:extLst>
                  <a:ext uri="{FF2B5EF4-FFF2-40B4-BE49-F238E27FC236}">
                    <a16:creationId xmlns:a16="http://schemas.microsoft.com/office/drawing/2014/main" id="{A358F0B0-FBF9-49B4-8F88-BDEACE6473BB}"/>
                  </a:ext>
                </a:extLst>
              </p:cNvPr>
              <p:cNvSpPr>
                <a:spLocks noRot="1" noChangeAspect="1" noMove="1" noResize="1" noEditPoints="1" noAdjustHandles="1" noChangeArrowheads="1" noChangeShapeType="1" noTextEdit="1"/>
              </p:cNvSpPr>
              <p:nvPr/>
            </p:nvSpPr>
            <p:spPr bwMode="auto">
              <a:xfrm>
                <a:off x="1971770" y="5519428"/>
                <a:ext cx="3757457" cy="709295"/>
              </a:xfrm>
              <a:prstGeom prst="rect">
                <a:avLst/>
              </a:prstGeom>
              <a:blipFill>
                <a:blip r:embed="rId14"/>
                <a:stretch>
                  <a:fillRect t="-8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3" name="Rectangle 5">
            <a:extLst>
              <a:ext uri="{FF2B5EF4-FFF2-40B4-BE49-F238E27FC236}">
                <a16:creationId xmlns:a16="http://schemas.microsoft.com/office/drawing/2014/main" id="{C78E9075-A627-48D6-8248-62BA2E91A989}"/>
              </a:ext>
            </a:extLst>
          </p:cNvPr>
          <p:cNvSpPr>
            <a:spLocks noChangeArrowheads="1"/>
          </p:cNvSpPr>
          <p:nvPr/>
        </p:nvSpPr>
        <p:spPr bwMode="auto">
          <a:xfrm>
            <a:off x="237644" y="6009372"/>
            <a:ext cx="222163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Trong đó: </a:t>
            </a: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1C3BF75C-A15A-4A45-87A8-62B94582E9F8}"/>
                  </a:ext>
                </a:extLst>
              </p:cNvPr>
              <p:cNvSpPr>
                <a:spLocks noChangeArrowheads="1"/>
              </p:cNvSpPr>
              <p:nvPr/>
            </p:nvSpPr>
            <p:spPr bwMode="auto">
              <a:xfrm>
                <a:off x="1115669" y="5969952"/>
                <a:ext cx="5100879" cy="7092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Autofit/>
              </a:bodyPr>
              <a:lstStyle/>
              <a:p>
                <a:pPr marL="457200">
                  <a:lnSpc>
                    <a:spcPct val="107000"/>
                  </a:lnSpc>
                  <a:spcBef>
                    <a:spcPts val="0"/>
                  </a:spcBef>
                  <a:spcAft>
                    <a:spcPts val="800"/>
                  </a:spcAft>
                </a:pPr>
                <a:r>
                  <a:rPr lang="en-US" sz="2000" kern="1200" dirty="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b="0" i="1" kern="1200" smtClean="0">
                            <a:solidFill>
                              <a:srgbClr val="000000"/>
                            </a:solidFill>
                            <a:effectLst/>
                            <a:latin typeface="Cambria Math" panose="02040503050406030204" pitchFamily="18" charset="0"/>
                            <a:cs typeface="Times New Roman" panose="02020603050405020304" pitchFamily="18" charset="0"/>
                          </a:rPr>
                        </m:ctrlPr>
                      </m:sSubSupPr>
                      <m:e>
                        <m:r>
                          <a:rPr lang="en-US" sz="2000" b="0" i="1" kern="1200" smtClean="0">
                            <a:solidFill>
                              <a:srgbClr val="000000"/>
                            </a:solidFill>
                            <a:effectLst/>
                            <a:latin typeface="Cambria Math" panose="02040503050406030204" pitchFamily="18" charset="0"/>
                            <a:cs typeface="Times New Roman" panose="02020603050405020304" pitchFamily="18" charset="0"/>
                          </a:rPr>
                          <m:t>𝑋</m:t>
                        </m:r>
                      </m:e>
                      <m:sub>
                        <m:r>
                          <a:rPr lang="en-US" sz="2000" b="0" i="1" kern="1200" smtClean="0">
                            <a:solidFill>
                              <a:srgbClr val="000000"/>
                            </a:solidFill>
                            <a:effectLst/>
                            <a:latin typeface="Cambria Math" panose="02040503050406030204" pitchFamily="18" charset="0"/>
                            <a:cs typeface="Times New Roman" panose="02020603050405020304" pitchFamily="18" charset="0"/>
                          </a:rPr>
                          <m:t>𝑃𝑒𝑎𝑟𝑠𝑜𝑛</m:t>
                        </m:r>
                      </m:sub>
                      <m:sup>
                        <m:r>
                          <a:rPr lang="en-US" sz="2000" b="0" i="1" kern="1200" smtClean="0">
                            <a:solidFill>
                              <a:srgbClr val="000000"/>
                            </a:solidFill>
                            <a:effectLst/>
                            <a:latin typeface="Cambria Math" panose="02040503050406030204" pitchFamily="18" charset="0"/>
                            <a:cs typeface="Times New Roman" panose="02020603050405020304" pitchFamily="18" charset="0"/>
                          </a:rPr>
                          <m:t>2</m:t>
                        </m:r>
                      </m:sup>
                    </m:sSubSup>
                    <m:r>
                      <a:rPr lang="en-US" sz="2000" b="0" i="1" kern="1200" smtClean="0">
                        <a:solidFill>
                          <a:srgbClr val="000000"/>
                        </a:solidFill>
                        <a:effectLst/>
                        <a:latin typeface="Cambria Math" panose="02040503050406030204" pitchFamily="18" charset="0"/>
                        <a:cs typeface="Times New Roman" panose="02020603050405020304" pitchFamily="18" charset="0"/>
                      </a:rPr>
                      <m:t> </m:t>
                    </m:r>
                    <m:r>
                      <m:rPr>
                        <m:sty m:val="p"/>
                      </m:rPr>
                      <a:rPr lang="en-US" sz="2000" b="0" i="0" kern="1200" smtClean="0">
                        <a:solidFill>
                          <a:srgbClr val="000000"/>
                        </a:solidFill>
                        <a:effectLst/>
                        <a:latin typeface="Cambria Math" panose="02040503050406030204" pitchFamily="18" charset="0"/>
                        <a:cs typeface="Times New Roman" panose="02020603050405020304" pitchFamily="18" charset="0"/>
                      </a:rPr>
                      <m:t>l</m:t>
                    </m:r>
                    <m:r>
                      <a:rPr lang="en-US" sz="2000" b="0" i="0" kern="1200" smtClean="0">
                        <a:solidFill>
                          <a:srgbClr val="000000"/>
                        </a:solidFill>
                        <a:effectLst/>
                        <a:latin typeface="Cambria Math" panose="02040503050406030204" pitchFamily="18" charset="0"/>
                        <a:cs typeface="Times New Roman" panose="02020603050405020304" pitchFamily="18" charset="0"/>
                      </a:rPr>
                      <m:t>à</m:t>
                    </m:r>
                    <m:r>
                      <a:rPr lang="en-US" sz="2000" b="0" i="1" kern="1200" smtClean="0">
                        <a:solidFill>
                          <a:srgbClr val="000000"/>
                        </a:solidFill>
                        <a:effectLst/>
                        <a:latin typeface="Cambria Math" panose="02040503050406030204" pitchFamily="18" charset="0"/>
                        <a:cs typeface="Times New Roman" panose="02020603050405020304" pitchFamily="18" charset="0"/>
                      </a:rPr>
                      <m:t> </m:t>
                    </m:r>
                    <m:r>
                      <a:rPr lang="en-US" sz="2000" b="1" i="0" kern="1200" smtClean="0">
                        <a:solidFill>
                          <a:srgbClr val="000000"/>
                        </a:solidFill>
                        <a:effectLst/>
                        <a:latin typeface="Cambria Math" panose="02040503050406030204" pitchFamily="18" charset="0"/>
                        <a:cs typeface="Times New Roman" panose="02020603050405020304" pitchFamily="18" charset="0"/>
                      </a:rPr>
                      <m:t>𝐏𝐞𝐚𝐫𝐬𝐨𝐧</m:t>
                    </m:r>
                    <m:r>
                      <a:rPr lang="en-US" sz="2000" b="1" i="0" kern="1200" smtClean="0">
                        <a:solidFill>
                          <a:srgbClr val="000000"/>
                        </a:solidFill>
                        <a:effectLst/>
                        <a:latin typeface="Cambria Math" panose="02040503050406030204" pitchFamily="18" charset="0"/>
                        <a:cs typeface="Times New Roman" panose="02020603050405020304" pitchFamily="18" charset="0"/>
                      </a:rPr>
                      <m:t> </m:t>
                    </m:r>
                    <m:sSup>
                      <m:sSupPr>
                        <m:ctrlPr>
                          <a:rPr lang="en-US" sz="2000" i="1" kern="1200" smtClean="0">
                            <a:solidFill>
                              <a:srgbClr val="000000"/>
                            </a:solidFill>
                            <a:effectLst/>
                            <a:latin typeface="Cambria Math" panose="02040503050406030204" pitchFamily="18" charset="0"/>
                            <a:cs typeface="Times New Roman" panose="02020603050405020304" pitchFamily="18" charset="0"/>
                          </a:rPr>
                        </m:ctrlPr>
                      </m:sSupPr>
                      <m:e>
                        <m:r>
                          <a:rPr lang="en-US" sz="2000" b="1" i="0" kern="1200" smtClean="0">
                            <a:solidFill>
                              <a:srgbClr val="000000"/>
                            </a:solidFill>
                            <a:effectLst/>
                            <a:latin typeface="Cambria Math" panose="02040503050406030204" pitchFamily="18" charset="0"/>
                            <a:cs typeface="Times New Roman" panose="02020603050405020304" pitchFamily="18" charset="0"/>
                          </a:rPr>
                          <m:t>𝐗</m:t>
                        </m:r>
                      </m:e>
                      <m:sup>
                        <m:r>
                          <a:rPr lang="en-US" sz="2000" b="1" i="0" kern="1200" smtClean="0">
                            <a:solidFill>
                              <a:srgbClr val="000000"/>
                            </a:solidFill>
                            <a:effectLst/>
                            <a:latin typeface="Cambria Math" panose="02040503050406030204" pitchFamily="18" charset="0"/>
                            <a:cs typeface="Times New Roman" panose="02020603050405020304" pitchFamily="18" charset="0"/>
                          </a:rPr>
                          <m:t>𝟐</m:t>
                        </m:r>
                      </m:sup>
                    </m:sSup>
                    <m:r>
                      <a:rPr lang="en-US" sz="2000" b="1" i="0" kern="1200" smtClean="0">
                        <a:solidFill>
                          <a:srgbClr val="000000"/>
                        </a:solidFill>
                        <a:effectLst/>
                        <a:latin typeface="Cambria Math" panose="02040503050406030204" pitchFamily="18" charset="0"/>
                        <a:cs typeface="Times New Roman" panose="02020603050405020304" pitchFamily="18" charset="0"/>
                      </a:rPr>
                      <m:t> </m:t>
                    </m:r>
                    <m:r>
                      <a:rPr lang="en-US" sz="2000" b="1" i="0" kern="1200" smtClean="0">
                        <a:solidFill>
                          <a:srgbClr val="000000"/>
                        </a:solidFill>
                        <a:effectLst/>
                        <a:latin typeface="Cambria Math" panose="02040503050406030204" pitchFamily="18" charset="0"/>
                        <a:cs typeface="Times New Roman" panose="02020603050405020304" pitchFamily="18" charset="0"/>
                      </a:rPr>
                      <m:t>𝐝𝐢𝐯𝐞𝐫𝐠𝐞𝐧𝐜𝐞</m:t>
                    </m:r>
                    <m:r>
                      <a:rPr lang="en-US" sz="2000" b="1" i="0" kern="1200" smtClean="0">
                        <a:solidFill>
                          <a:srgbClr val="000000"/>
                        </a:solidFill>
                        <a:effectLst/>
                        <a:latin typeface="Cambria Math" panose="02040503050406030204" pitchFamily="18" charset="0"/>
                        <a:cs typeface="Times New Roman" panose="02020603050405020304" pitchFamily="18" charset="0"/>
                      </a:rPr>
                      <m:t>.  </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4" name="Rectangle 43">
                <a:extLst>
                  <a:ext uri="{FF2B5EF4-FFF2-40B4-BE49-F238E27FC236}">
                    <a16:creationId xmlns:a16="http://schemas.microsoft.com/office/drawing/2014/main" id="{1C3BF75C-A15A-4A45-87A8-62B94582E9F8}"/>
                  </a:ext>
                </a:extLst>
              </p:cNvPr>
              <p:cNvSpPr>
                <a:spLocks noRot="1" noChangeAspect="1" noMove="1" noResize="1" noEditPoints="1" noAdjustHandles="1" noChangeArrowheads="1" noChangeShapeType="1" noTextEdit="1"/>
              </p:cNvSpPr>
              <p:nvPr/>
            </p:nvSpPr>
            <p:spPr bwMode="auto">
              <a:xfrm>
                <a:off x="1115669" y="5969952"/>
                <a:ext cx="5100879" cy="709295"/>
              </a:xfrm>
              <a:prstGeom prst="rect">
                <a:avLst/>
              </a:prstGeom>
              <a:blipFill>
                <a:blip r:embed="rId1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5" name="Rectangle 5">
            <a:extLst>
              <a:ext uri="{FF2B5EF4-FFF2-40B4-BE49-F238E27FC236}">
                <a16:creationId xmlns:a16="http://schemas.microsoft.com/office/drawing/2014/main" id="{30D20A89-A0F4-468D-BE94-1BF9C8B969EB}"/>
              </a:ext>
            </a:extLst>
          </p:cNvPr>
          <p:cNvSpPr>
            <a:spLocks noChangeArrowheads="1"/>
          </p:cNvSpPr>
          <p:nvPr/>
        </p:nvSpPr>
        <p:spPr bwMode="auto">
          <a:xfrm>
            <a:off x="4146127" y="6318250"/>
            <a:ext cx="49979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400" b="0" dirty="0"/>
              <a:t>(</a:t>
            </a:r>
            <a:r>
              <a:rPr lang="en-US" altLang="en-US" sz="1200" b="0" i="1" dirty="0" err="1"/>
              <a:t>Tham</a:t>
            </a:r>
            <a:r>
              <a:rPr lang="en-US" altLang="en-US" sz="1200" b="0" i="1" dirty="0"/>
              <a:t> </a:t>
            </a:r>
            <a:r>
              <a:rPr lang="en-US" altLang="en-US" sz="1200" b="0" i="1" dirty="0" err="1"/>
              <a:t>khảo</a:t>
            </a:r>
            <a:r>
              <a:rPr lang="en-US" altLang="en-US" sz="1200" b="0" i="1" dirty="0"/>
              <a:t>: </a:t>
            </a:r>
            <a:r>
              <a:rPr lang="en-US" altLang="en-US" sz="1200" b="0" i="1" dirty="0">
                <a:hlinkClick r:id="rId16">
                  <a:extLst>
                    <a:ext uri="{A12FA001-AC4F-418D-AE19-62706E023703}">
                      <ahyp:hlinkClr xmlns:ahyp="http://schemas.microsoft.com/office/drawing/2018/hyperlinkcolor" val="tx"/>
                    </a:ext>
                  </a:extLst>
                </a:hlinkClick>
              </a:rPr>
              <a:t>https://en.wikipedia.org/wiki/F-divergence</a:t>
            </a:r>
            <a:r>
              <a:rPr lang="en-US" altLang="en-US" sz="1400" b="0" dirty="0"/>
              <a:t>)</a:t>
            </a:r>
          </a:p>
        </p:txBody>
      </p:sp>
    </p:spTree>
    <p:extLst>
      <p:ext uri="{BB962C8B-B14F-4D97-AF65-F5344CB8AC3E}">
        <p14:creationId xmlns:p14="http://schemas.microsoft.com/office/powerpoint/2010/main" val="171289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D298AE-7EF9-4C29-BB4C-84213BB9AA4D}"/>
              </a:ext>
            </a:extLst>
          </p:cNvPr>
          <p:cNvSpPr>
            <a:spLocks noGrp="1" noChangeArrowheads="1"/>
          </p:cNvSpPr>
          <p:nvPr>
            <p:ph type="title"/>
          </p:nvPr>
        </p:nvSpPr>
        <p:spPr>
          <a:xfrm>
            <a:off x="609600" y="117475"/>
            <a:ext cx="7772400" cy="711200"/>
          </a:xfrm>
          <a:solidFill>
            <a:schemeClr val="tx1"/>
          </a:solidFill>
        </p:spPr>
        <p:txBody>
          <a:bodyPr lIns="90000" tIns="46800" rIns="90000" bIns="46800" anchor="ctr"/>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a:ea typeface="굴림" panose="020B0600000101010101" pitchFamily="34" charset="-127"/>
              </a:rPr>
              <a:t>Bài báo liên quan</a:t>
            </a:r>
            <a:endParaRPr lang="en-GB" altLang="en-US"/>
          </a:p>
        </p:txBody>
      </p:sp>
      <p:sp>
        <p:nvSpPr>
          <p:cNvPr id="9219" name="Rectangle 3">
            <a:extLst>
              <a:ext uri="{FF2B5EF4-FFF2-40B4-BE49-F238E27FC236}">
                <a16:creationId xmlns:a16="http://schemas.microsoft.com/office/drawing/2014/main" id="{2D995486-B152-451C-B131-CDBFEE9150D4}"/>
              </a:ext>
            </a:extLst>
          </p:cNvPr>
          <p:cNvSpPr>
            <a:spLocks noGrp="1" noChangeArrowheads="1"/>
          </p:cNvSpPr>
          <p:nvPr>
            <p:ph type="body" idx="1"/>
          </p:nvPr>
        </p:nvSpPr>
        <p:spPr>
          <a:xfrm>
            <a:off x="381000" y="1084263"/>
            <a:ext cx="8382000" cy="5105400"/>
          </a:xfrm>
          <a:solidFill>
            <a:srgbClr val="FFFFFF"/>
          </a:solidFill>
        </p:spPr>
        <p:txBody>
          <a:bodyPr lIns="90000" tIns="46800" rIns="90000" bIns="46800"/>
          <a:lstStyle/>
          <a:p>
            <a:pPr marL="457200" lvl="1" indent="0" algn="ctr" defTabSz="457200" eaLnBrk="1" hangingPunct="1">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a:t>Unsupervised Representation Learning with Deep Convolutional Generative Adversarial Networks </a:t>
            </a:r>
          </a:p>
          <a:p>
            <a:pPr marL="741363" lvl="1" indent="-284163" defTabSz="457200" eaLnBrk="1" hangingPunct="1">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a:t>                  </a:t>
            </a:r>
          </a:p>
        </p:txBody>
      </p:sp>
      <p:sp>
        <p:nvSpPr>
          <p:cNvPr id="2" name="Footer Placeholder 1">
            <a:extLst>
              <a:ext uri="{FF2B5EF4-FFF2-40B4-BE49-F238E27FC236}">
                <a16:creationId xmlns:a16="http://schemas.microsoft.com/office/drawing/2014/main" id="{D4C68DC2-DF5F-410F-B8DD-F960968CFD5A}"/>
              </a:ext>
            </a:extLst>
          </p:cNvPr>
          <p:cNvSpPr>
            <a:spLocks noGrp="1"/>
          </p:cNvSpPr>
          <p:nvPr>
            <p:ph type="ftr" sz="quarter" idx="11"/>
          </p:nvPr>
        </p:nvSpPr>
        <p:spPr>
          <a:xfrm>
            <a:off x="152400" y="6324600"/>
            <a:ext cx="4800600" cy="457200"/>
          </a:xfrm>
        </p:spPr>
        <p:txBody>
          <a:bodyPr/>
          <a:lstStyle/>
          <a:p>
            <a:pPr algn="l">
              <a:defRPr/>
            </a:pPr>
            <a:r>
              <a:rPr lang="en-US" sz="1200">
                <a:solidFill>
                  <a:schemeClr val="bg2"/>
                </a:solidFill>
              </a:rPr>
              <a:t>DCGAN: Generate Images with Deep Convolutional GAN</a:t>
            </a:r>
          </a:p>
        </p:txBody>
      </p:sp>
      <p:sp>
        <p:nvSpPr>
          <p:cNvPr id="11269" name="Slide Number Placeholder 2">
            <a:extLst>
              <a:ext uri="{FF2B5EF4-FFF2-40B4-BE49-F238E27FC236}">
                <a16:creationId xmlns:a16="http://schemas.microsoft.com/office/drawing/2014/main" id="{8703543E-0958-4523-9504-191ED933B9B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61C3C500-20E2-49CD-AD60-B88DDED9AFD6}" type="slidenum">
              <a:rPr lang="en-US" altLang="en-US" sz="1200" smtClean="0">
                <a:solidFill>
                  <a:srgbClr val="000000"/>
                </a:solidFill>
              </a:rPr>
              <a:pPr>
                <a:spcBef>
                  <a:spcPct val="0"/>
                </a:spcBef>
                <a:buClrTx/>
                <a:buFontTx/>
                <a:buNone/>
              </a:pPr>
              <a:t>4</a:t>
            </a:fld>
            <a:endParaRPr lang="en-US" altLang="en-US" sz="1200">
              <a:solidFill>
                <a:srgbClr val="000000"/>
              </a:solidFill>
            </a:endParaRPr>
          </a:p>
        </p:txBody>
      </p:sp>
      <p:sp>
        <p:nvSpPr>
          <p:cNvPr id="11270" name="Rectangle 9">
            <a:extLst>
              <a:ext uri="{FF2B5EF4-FFF2-40B4-BE49-F238E27FC236}">
                <a16:creationId xmlns:a16="http://schemas.microsoft.com/office/drawing/2014/main" id="{953DE57D-56AE-4B52-A14C-A697223E37A9}"/>
              </a:ext>
            </a:extLst>
          </p:cNvPr>
          <p:cNvSpPr>
            <a:spLocks noChangeArrowheads="1"/>
          </p:cNvSpPr>
          <p:nvPr/>
        </p:nvSpPr>
        <p:spPr bwMode="auto">
          <a:xfrm>
            <a:off x="762000" y="2209800"/>
            <a:ext cx="8610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endParaRPr lang="en-US" altLang="en-US" sz="2400"/>
          </a:p>
        </p:txBody>
      </p:sp>
      <p:sp>
        <p:nvSpPr>
          <p:cNvPr id="11271" name="Rectangle 6">
            <a:extLst>
              <a:ext uri="{FF2B5EF4-FFF2-40B4-BE49-F238E27FC236}">
                <a16:creationId xmlns:a16="http://schemas.microsoft.com/office/drawing/2014/main" id="{DA1899A2-02FF-406B-AA32-A73F7D7AD5A2}"/>
              </a:ext>
            </a:extLst>
          </p:cNvPr>
          <p:cNvSpPr>
            <a:spLocks noChangeArrowheads="1"/>
          </p:cNvSpPr>
          <p:nvPr/>
        </p:nvSpPr>
        <p:spPr bwMode="auto">
          <a:xfrm>
            <a:off x="1930400" y="5999163"/>
            <a:ext cx="647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None/>
            </a:pPr>
            <a:r>
              <a:rPr lang="en-US" altLang="en-US" sz="1200" b="0" i="1" dirty="0" err="1"/>
              <a:t>Nguồn</a:t>
            </a:r>
            <a:r>
              <a:rPr lang="en-US" altLang="en-US" sz="1200" b="0" i="1" dirty="0"/>
              <a:t>: </a:t>
            </a:r>
            <a:r>
              <a:rPr lang="en-US" altLang="en-US" sz="1200" b="0" i="1" kern="0" dirty="0">
                <a:hlinkClick r:id="rId3">
                  <a:extLst>
                    <a:ext uri="{A12FA001-AC4F-418D-AE19-62706E023703}">
                      <ahyp:hlinkClr xmlns:ahyp="http://schemas.microsoft.com/office/drawing/2018/hyperlinkcolor" val="tx"/>
                    </a:ext>
                  </a:extLst>
                </a:hlinkClick>
              </a:rPr>
              <a:t>https://arxiv.org/pdf/1611.04076v3.pdf</a:t>
            </a:r>
            <a:r>
              <a:rPr lang="en-US" altLang="en-US" sz="1200" b="0" i="1" kern="0" dirty="0"/>
              <a:t> </a:t>
            </a:r>
          </a:p>
          <a:p>
            <a:pPr lvl="2" eaLnBrk="1" hangingPunct="1">
              <a:buFont typeface="Arial" panose="020B0604020202020204" pitchFamily="34" charset="0"/>
              <a:buNone/>
            </a:pPr>
            <a:endParaRPr lang="en-US" altLang="en-US" sz="1400" b="0" i="1" dirty="0"/>
          </a:p>
        </p:txBody>
      </p:sp>
      <p:sp>
        <p:nvSpPr>
          <p:cNvPr id="11272" name="Rectangle 6">
            <a:extLst>
              <a:ext uri="{FF2B5EF4-FFF2-40B4-BE49-F238E27FC236}">
                <a16:creationId xmlns:a16="http://schemas.microsoft.com/office/drawing/2014/main" id="{3E900AC9-94E4-42EF-9222-B28993057C0F}"/>
              </a:ext>
            </a:extLst>
          </p:cNvPr>
          <p:cNvSpPr>
            <a:spLocks noChangeArrowheads="1"/>
          </p:cNvSpPr>
          <p:nvPr/>
        </p:nvSpPr>
        <p:spPr bwMode="auto">
          <a:xfrm>
            <a:off x="2235200" y="1714500"/>
            <a:ext cx="4467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400" b="0" i="1"/>
              <a:t>Conference paper at ICLR 2016</a:t>
            </a:r>
          </a:p>
        </p:txBody>
      </p:sp>
      <p:pic>
        <p:nvPicPr>
          <p:cNvPr id="11273" name="Picture 3">
            <a:extLst>
              <a:ext uri="{FF2B5EF4-FFF2-40B4-BE49-F238E27FC236}">
                <a16:creationId xmlns:a16="http://schemas.microsoft.com/office/drawing/2014/main" id="{6A387927-ACAF-4D69-82B8-60D6D5539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09800"/>
            <a:ext cx="6688138"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45451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A278E85-E0D9-4A8F-A145-F67D5A280534}"/>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5059" name="Rectangle 3">
            <a:extLst>
              <a:ext uri="{FF2B5EF4-FFF2-40B4-BE49-F238E27FC236}">
                <a16:creationId xmlns:a16="http://schemas.microsoft.com/office/drawing/2014/main" id="{C851C684-2479-43D9-8281-F49854BDB1E9}"/>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Least squares GAN (LSGAN):</a:t>
            </a:r>
          </a:p>
          <a:p>
            <a:pPr eaLnBrk="1" hangingPunct="1"/>
            <a:endParaRPr lang="en-US" altLang="en-US" sz="2000" b="0"/>
          </a:p>
        </p:txBody>
      </p:sp>
      <p:sp>
        <p:nvSpPr>
          <p:cNvPr id="2" name="Footer Placeholder 1">
            <a:extLst>
              <a:ext uri="{FF2B5EF4-FFF2-40B4-BE49-F238E27FC236}">
                <a16:creationId xmlns:a16="http://schemas.microsoft.com/office/drawing/2014/main" id="{006AA854-6948-4D9D-A055-5E57FA64AFF6}"/>
              </a:ext>
            </a:extLst>
          </p:cNvPr>
          <p:cNvSpPr>
            <a:spLocks noGrp="1"/>
          </p:cNvSpPr>
          <p:nvPr>
            <p:ph type="ftr" sz="quarter" idx="11"/>
          </p:nvPr>
        </p:nvSpPr>
        <p:spPr/>
        <p:txBody>
          <a:bodyPr/>
          <a:lstStyle/>
          <a:p>
            <a:pPr>
              <a:defRPr/>
            </a:pPr>
            <a:r>
              <a:rPr lang="en-US"/>
              <a:t>DCGAN: Generate Images with Deep Convolutional GAN</a:t>
            </a:r>
          </a:p>
        </p:txBody>
      </p:sp>
      <p:sp>
        <p:nvSpPr>
          <p:cNvPr id="45061" name="Slide Number Placeholder 2">
            <a:extLst>
              <a:ext uri="{FF2B5EF4-FFF2-40B4-BE49-F238E27FC236}">
                <a16:creationId xmlns:a16="http://schemas.microsoft.com/office/drawing/2014/main" id="{874F0E93-10B4-4789-AC25-F75B9F4583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46EDD3F2-8184-449A-9046-C4D707746510}" type="slidenum">
              <a:rPr lang="en-US" altLang="en-US" sz="1200" smtClean="0">
                <a:solidFill>
                  <a:srgbClr val="000000"/>
                </a:solidFill>
              </a:rPr>
              <a:pPr>
                <a:spcBef>
                  <a:spcPct val="0"/>
                </a:spcBef>
                <a:buClrTx/>
                <a:buFontTx/>
                <a:buNone/>
              </a:pPr>
              <a:t>40</a:t>
            </a:fld>
            <a:endParaRPr lang="en-US" altLang="en-US" sz="1200">
              <a:solidFill>
                <a:srgbClr val="000000"/>
              </a:solidFill>
            </a:endParaRPr>
          </a:p>
        </p:txBody>
      </p:sp>
      <p:sp>
        <p:nvSpPr>
          <p:cNvPr id="45062" name="Footer Placeholder 1">
            <a:extLst>
              <a:ext uri="{FF2B5EF4-FFF2-40B4-BE49-F238E27FC236}">
                <a16:creationId xmlns:a16="http://schemas.microsoft.com/office/drawing/2014/main" id="{17AA33FE-3289-4ADA-B64B-D28A64072A59}"/>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5" name="TextBox 4">
            <a:extLst>
              <a:ext uri="{FF2B5EF4-FFF2-40B4-BE49-F238E27FC236}">
                <a16:creationId xmlns:a16="http://schemas.microsoft.com/office/drawing/2014/main" id="{DB5ACCF9-D0DA-4FE9-8715-08477E4F2931}"/>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17" name="Rectangle 3">
            <a:extLst>
              <a:ext uri="{FF2B5EF4-FFF2-40B4-BE49-F238E27FC236}">
                <a16:creationId xmlns:a16="http://schemas.microsoft.com/office/drawing/2014/main" id="{903A605A-2A69-41D3-BAB0-6A1DD36E2B17}"/>
              </a:ext>
            </a:extLst>
          </p:cNvPr>
          <p:cNvSpPr>
            <a:spLocks noChangeArrowheads="1"/>
          </p:cNvSpPr>
          <p:nvPr/>
        </p:nvSpPr>
        <p:spPr bwMode="auto">
          <a:xfrm>
            <a:off x="228600" y="289231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endParaRPr lang="en-US" altLang="en-US" sz="2400" b="0"/>
          </a:p>
        </p:txBody>
      </p:sp>
      <p:pic>
        <p:nvPicPr>
          <p:cNvPr id="4" name="Picture 3" descr="Chart, histogram&#10;&#10;Description automatically generated">
            <a:extLst>
              <a:ext uri="{FF2B5EF4-FFF2-40B4-BE49-F238E27FC236}">
                <a16:creationId xmlns:a16="http://schemas.microsoft.com/office/drawing/2014/main" id="{9375CC21-5D59-4020-BED3-F0609EA60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68" y="1532751"/>
            <a:ext cx="8295063" cy="3631835"/>
          </a:xfrm>
          <a:prstGeom prst="rect">
            <a:avLst/>
          </a:prstGeom>
        </p:spPr>
      </p:pic>
      <p:sp>
        <p:nvSpPr>
          <p:cNvPr id="20" name="Rectangle 5">
            <a:extLst>
              <a:ext uri="{FF2B5EF4-FFF2-40B4-BE49-F238E27FC236}">
                <a16:creationId xmlns:a16="http://schemas.microsoft.com/office/drawing/2014/main" id="{2D01343E-D65E-4853-81E9-659ECD81F395}"/>
              </a:ext>
            </a:extLst>
          </p:cNvPr>
          <p:cNvSpPr>
            <a:spLocks noChangeArrowheads="1"/>
          </p:cNvSpPr>
          <p:nvPr/>
        </p:nvSpPr>
        <p:spPr bwMode="auto">
          <a:xfrm>
            <a:off x="2087383" y="4927790"/>
            <a:ext cx="301909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So sánh giữa JSD và</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DC3B31A-CB8A-4476-906F-1BD29D7F30C8}"/>
                  </a:ext>
                </a:extLst>
              </p:cNvPr>
              <p:cNvSpPr>
                <a:spLocks noChangeArrowheads="1"/>
              </p:cNvSpPr>
              <p:nvPr/>
            </p:nvSpPr>
            <p:spPr bwMode="auto">
              <a:xfrm>
                <a:off x="4351291" y="4898788"/>
                <a:ext cx="3198140" cy="688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Autofit/>
              </a:bodyPr>
              <a:lstStyle/>
              <a:p>
                <a:pPr marL="45720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m:rPr>
                          <m:sty m:val="p"/>
                        </m:rPr>
                        <a:rPr lang="en-US" sz="2000" b="0" i="0" kern="1200" smtClean="0">
                          <a:solidFill>
                            <a:srgbClr val="000000"/>
                          </a:solidFill>
                          <a:effectLst/>
                          <a:latin typeface="Cambria Math" panose="02040503050406030204" pitchFamily="18" charset="0"/>
                          <a:cs typeface="Times New Roman" panose="02020603050405020304" pitchFamily="18" charset="0"/>
                        </a:rPr>
                        <m:t>Pearson</m:t>
                      </m:r>
                      <m:r>
                        <a:rPr lang="en-US" sz="2000" b="0" i="0" kern="1200" smtClean="0">
                          <a:solidFill>
                            <a:srgbClr val="000000"/>
                          </a:solidFill>
                          <a:effectLst/>
                          <a:latin typeface="Cambria Math" panose="02040503050406030204" pitchFamily="18" charset="0"/>
                          <a:cs typeface="Times New Roman" panose="02020603050405020304" pitchFamily="18" charset="0"/>
                        </a:rPr>
                        <m:t> </m:t>
                      </m:r>
                      <m:sSup>
                        <m:sSupPr>
                          <m:ctrlPr>
                            <a:rPr lang="en-US" sz="2000" b="0" i="1" kern="1200" smtClean="0">
                              <a:solidFill>
                                <a:srgbClr val="000000"/>
                              </a:solidFill>
                              <a:effectLst/>
                              <a:latin typeface="Cambria Math" panose="02040503050406030204" pitchFamily="18" charset="0"/>
                              <a:cs typeface="Times New Roman" panose="02020603050405020304" pitchFamily="18" charset="0"/>
                            </a:rPr>
                          </m:ctrlPr>
                        </m:sSupPr>
                        <m:e>
                          <m:r>
                            <m:rPr>
                              <m:sty m:val="p"/>
                            </m:rPr>
                            <a:rPr lang="en-US" sz="2000" b="0" i="0" kern="1200" smtClean="0">
                              <a:solidFill>
                                <a:srgbClr val="000000"/>
                              </a:solidFill>
                              <a:effectLst/>
                              <a:latin typeface="Cambria Math" panose="02040503050406030204" pitchFamily="18" charset="0"/>
                              <a:cs typeface="Times New Roman" panose="02020603050405020304" pitchFamily="18" charset="0"/>
                            </a:rPr>
                            <m:t>X</m:t>
                          </m:r>
                        </m:e>
                        <m:sup>
                          <m:r>
                            <a:rPr lang="en-US" sz="2000" b="0" i="0" kern="1200" smtClean="0">
                              <a:solidFill>
                                <a:srgbClr val="000000"/>
                              </a:solidFill>
                              <a:effectLst/>
                              <a:latin typeface="Cambria Math" panose="02040503050406030204" pitchFamily="18" charset="0"/>
                              <a:cs typeface="Times New Roman" panose="02020603050405020304" pitchFamily="18" charset="0"/>
                            </a:rPr>
                            <m:t>2</m:t>
                          </m:r>
                        </m:sup>
                      </m:sSup>
                      <m:r>
                        <a:rPr lang="en-US" sz="2000" b="0" i="0" kern="1200" smtClean="0">
                          <a:solidFill>
                            <a:srgbClr val="000000"/>
                          </a:solidFill>
                          <a:effectLst/>
                          <a:latin typeface="Cambria Math" panose="02040503050406030204" pitchFamily="18" charset="0"/>
                          <a:cs typeface="Times New Roman" panose="02020603050405020304" pitchFamily="18" charset="0"/>
                        </a:rPr>
                        <m:t> </m:t>
                      </m:r>
                      <m:r>
                        <m:rPr>
                          <m:sty m:val="p"/>
                        </m:rPr>
                        <a:rPr lang="en-US" sz="2000" b="0" i="0" kern="1200" smtClean="0">
                          <a:solidFill>
                            <a:srgbClr val="000000"/>
                          </a:solidFill>
                          <a:effectLst/>
                          <a:latin typeface="Cambria Math" panose="02040503050406030204" pitchFamily="18" charset="0"/>
                          <a:cs typeface="Times New Roman" panose="02020603050405020304" pitchFamily="18" charset="0"/>
                        </a:rPr>
                        <m:t>divergence</m:t>
                      </m:r>
                      <m:r>
                        <a:rPr lang="en-US" sz="2000" b="0" i="0" kern="1200" smtClean="0">
                          <a:solidFill>
                            <a:srgbClr val="000000"/>
                          </a:solidFill>
                          <a:effectLst/>
                          <a:latin typeface="Cambria Math" panose="02040503050406030204" pitchFamily="18" charset="0"/>
                          <a:cs typeface="Times New Roman" panose="02020603050405020304" pitchFamily="18" charset="0"/>
                        </a:rPr>
                        <m:t>.  </m:t>
                      </m:r>
                    </m:oMath>
                  </m:oMathPara>
                </a14:m>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0DC3B31A-CB8A-4476-906F-1BD29D7F30C8}"/>
                  </a:ext>
                </a:extLst>
              </p:cNvPr>
              <p:cNvSpPr>
                <a:spLocks noRot="1" noChangeAspect="1" noMove="1" noResize="1" noEditPoints="1" noAdjustHandles="1" noChangeArrowheads="1" noChangeShapeType="1" noTextEdit="1"/>
              </p:cNvSpPr>
              <p:nvPr/>
            </p:nvSpPr>
            <p:spPr bwMode="auto">
              <a:xfrm>
                <a:off x="4351291" y="4898788"/>
                <a:ext cx="3198140" cy="688886"/>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3" name="Rectangle 5">
            <a:extLst>
              <a:ext uri="{FF2B5EF4-FFF2-40B4-BE49-F238E27FC236}">
                <a16:creationId xmlns:a16="http://schemas.microsoft.com/office/drawing/2014/main" id="{4F1986D5-5859-44BC-9A3E-31AB8D16BB26}"/>
              </a:ext>
            </a:extLst>
          </p:cNvPr>
          <p:cNvSpPr>
            <a:spLocks noChangeArrowheads="1"/>
          </p:cNvSpPr>
          <p:nvPr/>
        </p:nvSpPr>
        <p:spPr bwMode="auto">
          <a:xfrm>
            <a:off x="182880" y="5306440"/>
            <a:ext cx="268916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Nhận thấy là khi </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717882C-8192-4BD4-B17E-98A0285AC057}"/>
                  </a:ext>
                </a:extLst>
              </p:cNvPr>
              <p:cNvSpPr>
                <a:spLocks noChangeArrowheads="1"/>
              </p:cNvSpPr>
              <p:nvPr/>
            </p:nvSpPr>
            <p:spPr bwMode="auto">
              <a:xfrm>
                <a:off x="1933262" y="5244429"/>
                <a:ext cx="1981200" cy="7092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Autofit/>
              </a:bodyPr>
              <a:lstStyle/>
              <a:p>
                <a:pPr marL="45720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𝑟</m:t>
                          </m:r>
                        </m:sub>
                      </m:s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𝑔</m:t>
                          </m:r>
                        </m:sub>
                      </m:sSub>
                    </m:oMath>
                  </m:oMathPara>
                </a14:m>
                <a:endParaRPr lang="en-US" sz="2000" b="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4" name="Rectangle 23">
                <a:extLst>
                  <a:ext uri="{FF2B5EF4-FFF2-40B4-BE49-F238E27FC236}">
                    <a16:creationId xmlns:a16="http://schemas.microsoft.com/office/drawing/2014/main" id="{7717882C-8192-4BD4-B17E-98A0285AC057}"/>
                  </a:ext>
                </a:extLst>
              </p:cNvPr>
              <p:cNvSpPr>
                <a:spLocks noRot="1" noChangeAspect="1" noMove="1" noResize="1" noEditPoints="1" noAdjustHandles="1" noChangeArrowheads="1" noChangeShapeType="1" noTextEdit="1"/>
              </p:cNvSpPr>
              <p:nvPr/>
            </p:nvSpPr>
            <p:spPr bwMode="auto">
              <a:xfrm>
                <a:off x="1933262" y="5244429"/>
                <a:ext cx="1981200" cy="709295"/>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5" name="Rectangle 5">
            <a:extLst>
              <a:ext uri="{FF2B5EF4-FFF2-40B4-BE49-F238E27FC236}">
                <a16:creationId xmlns:a16="http://schemas.microsoft.com/office/drawing/2014/main" id="{09D6743E-7954-48BC-AF35-68B249259B13}"/>
              </a:ext>
            </a:extLst>
          </p:cNvPr>
          <p:cNvSpPr>
            <a:spLocks noChangeArrowheads="1"/>
          </p:cNvSpPr>
          <p:nvPr/>
        </p:nvSpPr>
        <p:spPr bwMode="auto">
          <a:xfrm>
            <a:off x="2595897" y="5312042"/>
            <a:ext cx="4191931"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xa nhau thì đạo hàm của </a:t>
            </a: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F57A22F-471B-49B1-83C4-66FAE8F79568}"/>
                  </a:ext>
                </a:extLst>
              </p:cNvPr>
              <p:cNvSpPr>
                <a:spLocks noChangeArrowheads="1"/>
              </p:cNvSpPr>
              <p:nvPr/>
            </p:nvSpPr>
            <p:spPr bwMode="auto">
              <a:xfrm>
                <a:off x="5143481" y="5254007"/>
                <a:ext cx="3521075" cy="494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Autofit/>
              </a:bodyPr>
              <a:lstStyle/>
              <a:p>
                <a:pPr marL="457200">
                  <a:lnSpc>
                    <a:spcPct val="107000"/>
                  </a:lnSpc>
                  <a:spcBef>
                    <a:spcPts val="0"/>
                  </a:spcBef>
                  <a:spcAft>
                    <a:spcPts val="800"/>
                  </a:spcAft>
                </a:pPr>
                <a:r>
                  <a:rPr lang="en-US" sz="2000" kern="120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𝐽𝑆</m:t>
                        </m:r>
                      </m:sub>
                    </m:sSub>
                    <m:r>
                      <a:rPr lang="en-US" sz="20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𝑝</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𝑔</m:t>
                        </m:r>
                      </m:sub>
                    </m:sSub>
                    <m:r>
                      <a:rPr lang="en-US" sz="20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100" b="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2" name="Rectangle 31">
                <a:extLst>
                  <a:ext uri="{FF2B5EF4-FFF2-40B4-BE49-F238E27FC236}">
                    <a16:creationId xmlns:a16="http://schemas.microsoft.com/office/drawing/2014/main" id="{1F57A22F-471B-49B1-83C4-66FAE8F79568}"/>
                  </a:ext>
                </a:extLst>
              </p:cNvPr>
              <p:cNvSpPr>
                <a:spLocks noRot="1" noChangeAspect="1" noMove="1" noResize="1" noEditPoints="1" noAdjustHandles="1" noChangeArrowheads="1" noChangeShapeType="1" noTextEdit="1"/>
              </p:cNvSpPr>
              <p:nvPr/>
            </p:nvSpPr>
            <p:spPr bwMode="auto">
              <a:xfrm>
                <a:off x="5143481" y="5254007"/>
                <a:ext cx="3521075" cy="494330"/>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3" name="Rectangle 5">
            <a:extLst>
              <a:ext uri="{FF2B5EF4-FFF2-40B4-BE49-F238E27FC236}">
                <a16:creationId xmlns:a16="http://schemas.microsoft.com/office/drawing/2014/main" id="{7C9D7F82-4B0E-4413-AE15-3128677EF122}"/>
              </a:ext>
            </a:extLst>
          </p:cNvPr>
          <p:cNvSpPr>
            <a:spLocks noChangeArrowheads="1"/>
          </p:cNvSpPr>
          <p:nvPr/>
        </p:nvSpPr>
        <p:spPr bwMode="auto">
          <a:xfrm>
            <a:off x="6622725" y="5288669"/>
            <a:ext cx="268916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về 0 dẫn tới </a:t>
            </a:r>
          </a:p>
        </p:txBody>
      </p:sp>
      <p:sp>
        <p:nvSpPr>
          <p:cNvPr id="34" name="Rectangle 5">
            <a:extLst>
              <a:ext uri="{FF2B5EF4-FFF2-40B4-BE49-F238E27FC236}">
                <a16:creationId xmlns:a16="http://schemas.microsoft.com/office/drawing/2014/main" id="{257441BA-BF43-4C99-A553-7416E10CB26E}"/>
              </a:ext>
            </a:extLst>
          </p:cNvPr>
          <p:cNvSpPr>
            <a:spLocks noChangeArrowheads="1"/>
          </p:cNvSpPr>
          <p:nvPr/>
        </p:nvSpPr>
        <p:spPr bwMode="auto">
          <a:xfrm>
            <a:off x="192316" y="5711661"/>
            <a:ext cx="3895339"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vanishing gradient, tuy nhiên </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5EFE99A-BD2E-4F6F-B23B-1A3687B701AB}"/>
                  </a:ext>
                </a:extLst>
              </p:cNvPr>
              <p:cNvSpPr>
                <a:spLocks noChangeArrowheads="1"/>
              </p:cNvSpPr>
              <p:nvPr/>
            </p:nvSpPr>
            <p:spPr bwMode="auto">
              <a:xfrm>
                <a:off x="3197781" y="5681436"/>
                <a:ext cx="3198140" cy="688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Autofit/>
              </a:bodyPr>
              <a:lstStyle/>
              <a:p>
                <a:pPr marL="45720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m:rPr>
                          <m:sty m:val="p"/>
                        </m:rPr>
                        <a:rPr lang="en-US" sz="2000" b="0" i="0" kern="1200" smtClean="0">
                          <a:solidFill>
                            <a:srgbClr val="000000"/>
                          </a:solidFill>
                          <a:effectLst/>
                          <a:latin typeface="Cambria Math" panose="02040503050406030204" pitchFamily="18" charset="0"/>
                          <a:cs typeface="Times New Roman" panose="02020603050405020304" pitchFamily="18" charset="0"/>
                        </a:rPr>
                        <m:t>Pearson</m:t>
                      </m:r>
                      <m:r>
                        <a:rPr lang="en-US" sz="2000" b="0" i="0" kern="1200" smtClean="0">
                          <a:solidFill>
                            <a:srgbClr val="000000"/>
                          </a:solidFill>
                          <a:effectLst/>
                          <a:latin typeface="Cambria Math" panose="02040503050406030204" pitchFamily="18" charset="0"/>
                          <a:cs typeface="Times New Roman" panose="02020603050405020304" pitchFamily="18" charset="0"/>
                        </a:rPr>
                        <m:t> </m:t>
                      </m:r>
                      <m:sSup>
                        <m:sSupPr>
                          <m:ctrlPr>
                            <a:rPr lang="en-US" sz="2000" b="0" i="1" kern="1200" smtClean="0">
                              <a:solidFill>
                                <a:srgbClr val="000000"/>
                              </a:solidFill>
                              <a:effectLst/>
                              <a:latin typeface="Cambria Math" panose="02040503050406030204" pitchFamily="18" charset="0"/>
                              <a:cs typeface="Times New Roman" panose="02020603050405020304" pitchFamily="18" charset="0"/>
                            </a:rPr>
                          </m:ctrlPr>
                        </m:sSupPr>
                        <m:e>
                          <m:r>
                            <m:rPr>
                              <m:sty m:val="p"/>
                            </m:rPr>
                            <a:rPr lang="en-US" sz="2000" b="0" i="0" kern="1200" smtClean="0">
                              <a:solidFill>
                                <a:srgbClr val="000000"/>
                              </a:solidFill>
                              <a:effectLst/>
                              <a:latin typeface="Cambria Math" panose="02040503050406030204" pitchFamily="18" charset="0"/>
                              <a:cs typeface="Times New Roman" panose="02020603050405020304" pitchFamily="18" charset="0"/>
                            </a:rPr>
                            <m:t>X</m:t>
                          </m:r>
                        </m:e>
                        <m:sup>
                          <m:r>
                            <a:rPr lang="en-US" sz="2000" b="0" i="0" kern="1200" smtClean="0">
                              <a:solidFill>
                                <a:srgbClr val="000000"/>
                              </a:solidFill>
                              <a:effectLst/>
                              <a:latin typeface="Cambria Math" panose="02040503050406030204" pitchFamily="18" charset="0"/>
                              <a:cs typeface="Times New Roman" panose="02020603050405020304" pitchFamily="18" charset="0"/>
                            </a:rPr>
                            <m:t>2</m:t>
                          </m:r>
                        </m:sup>
                      </m:sSup>
                      <m:r>
                        <a:rPr lang="en-US" sz="2000" b="0" i="0" kern="1200" smtClean="0">
                          <a:solidFill>
                            <a:srgbClr val="000000"/>
                          </a:solidFill>
                          <a:effectLst/>
                          <a:latin typeface="Cambria Math" panose="02040503050406030204" pitchFamily="18" charset="0"/>
                          <a:cs typeface="Times New Roman" panose="02020603050405020304" pitchFamily="18" charset="0"/>
                        </a:rPr>
                        <m:t> </m:t>
                      </m:r>
                      <m:r>
                        <m:rPr>
                          <m:sty m:val="p"/>
                        </m:rPr>
                        <a:rPr lang="en-US" sz="2000" b="0" i="0" kern="1200" smtClean="0">
                          <a:solidFill>
                            <a:srgbClr val="000000"/>
                          </a:solidFill>
                          <a:effectLst/>
                          <a:latin typeface="Cambria Math" panose="02040503050406030204" pitchFamily="18" charset="0"/>
                          <a:cs typeface="Times New Roman" panose="02020603050405020304" pitchFamily="18" charset="0"/>
                        </a:rPr>
                        <m:t>divergence</m:t>
                      </m:r>
                      <m:r>
                        <a:rPr lang="en-US" sz="2000" b="0" i="0" kern="1200" smtClean="0">
                          <a:solidFill>
                            <a:srgbClr val="000000"/>
                          </a:solidFill>
                          <a:effectLst/>
                          <a:latin typeface="Cambria Math" panose="02040503050406030204" pitchFamily="18" charset="0"/>
                          <a:cs typeface="Times New Roman" panose="02020603050405020304" pitchFamily="18" charset="0"/>
                        </a:rPr>
                        <m:t> </m:t>
                      </m:r>
                    </m:oMath>
                  </m:oMathPara>
                </a14:m>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5" name="Rectangle 34">
                <a:extLst>
                  <a:ext uri="{FF2B5EF4-FFF2-40B4-BE49-F238E27FC236}">
                    <a16:creationId xmlns:a16="http://schemas.microsoft.com/office/drawing/2014/main" id="{E5EFE99A-BD2E-4F6F-B23B-1A3687B701AB}"/>
                  </a:ext>
                </a:extLst>
              </p:cNvPr>
              <p:cNvSpPr>
                <a:spLocks noRot="1" noChangeAspect="1" noMove="1" noResize="1" noEditPoints="1" noAdjustHandles="1" noChangeArrowheads="1" noChangeShapeType="1" noTextEdit="1"/>
              </p:cNvSpPr>
              <p:nvPr/>
            </p:nvSpPr>
            <p:spPr bwMode="auto">
              <a:xfrm>
                <a:off x="3197781" y="5681436"/>
                <a:ext cx="3198140" cy="688886"/>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6" name="Rectangle 5">
            <a:extLst>
              <a:ext uri="{FF2B5EF4-FFF2-40B4-BE49-F238E27FC236}">
                <a16:creationId xmlns:a16="http://schemas.microsoft.com/office/drawing/2014/main" id="{9029E1B5-2FE7-4DB4-8F53-3C874E7C48F7}"/>
              </a:ext>
            </a:extLst>
          </p:cNvPr>
          <p:cNvSpPr>
            <a:spLocks noChangeArrowheads="1"/>
          </p:cNvSpPr>
          <p:nvPr/>
        </p:nvSpPr>
        <p:spPr bwMode="auto">
          <a:xfrm>
            <a:off x="5742042" y="5696427"/>
            <a:ext cx="3300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thì vẫn có đạo hàm và</a:t>
            </a:r>
          </a:p>
        </p:txBody>
      </p:sp>
      <p:sp>
        <p:nvSpPr>
          <p:cNvPr id="37" name="Rectangle 5">
            <a:extLst>
              <a:ext uri="{FF2B5EF4-FFF2-40B4-BE49-F238E27FC236}">
                <a16:creationId xmlns:a16="http://schemas.microsoft.com/office/drawing/2014/main" id="{480D58A3-EBA0-46E0-8D51-ED14AD2FC994}"/>
              </a:ext>
            </a:extLst>
          </p:cNvPr>
          <p:cNvSpPr>
            <a:spLocks noChangeArrowheads="1"/>
          </p:cNvSpPr>
          <p:nvPr/>
        </p:nvSpPr>
        <p:spPr bwMode="auto">
          <a:xfrm>
            <a:off x="203397" y="6090114"/>
            <a:ext cx="414789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tránh được vanishing gradient.</a:t>
            </a:r>
          </a:p>
        </p:txBody>
      </p:sp>
    </p:spTree>
    <p:extLst>
      <p:ext uri="{BB962C8B-B14F-4D97-AF65-F5344CB8AC3E}">
        <p14:creationId xmlns:p14="http://schemas.microsoft.com/office/powerpoint/2010/main" val="2845585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A278E85-E0D9-4A8F-A145-F67D5A280534}"/>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45059" name="Rectangle 3">
            <a:extLst>
              <a:ext uri="{FF2B5EF4-FFF2-40B4-BE49-F238E27FC236}">
                <a16:creationId xmlns:a16="http://schemas.microsoft.com/office/drawing/2014/main" id="{C851C684-2479-43D9-8281-F49854BDB1E9}"/>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Least squares GAN (LSGAN):</a:t>
            </a:r>
          </a:p>
          <a:p>
            <a:pPr eaLnBrk="1" hangingPunct="1"/>
            <a:endParaRPr lang="en-US" altLang="en-US" sz="2000" b="0"/>
          </a:p>
        </p:txBody>
      </p:sp>
      <p:sp>
        <p:nvSpPr>
          <p:cNvPr id="2" name="Footer Placeholder 1">
            <a:extLst>
              <a:ext uri="{FF2B5EF4-FFF2-40B4-BE49-F238E27FC236}">
                <a16:creationId xmlns:a16="http://schemas.microsoft.com/office/drawing/2014/main" id="{006AA854-6948-4D9D-A055-5E57FA64AFF6}"/>
              </a:ext>
            </a:extLst>
          </p:cNvPr>
          <p:cNvSpPr>
            <a:spLocks noGrp="1"/>
          </p:cNvSpPr>
          <p:nvPr>
            <p:ph type="ftr" sz="quarter" idx="11"/>
          </p:nvPr>
        </p:nvSpPr>
        <p:spPr/>
        <p:txBody>
          <a:bodyPr/>
          <a:lstStyle/>
          <a:p>
            <a:pPr>
              <a:defRPr/>
            </a:pPr>
            <a:r>
              <a:rPr lang="en-US"/>
              <a:t>DCGAN: Generate Images with Deep Convolutional GAN</a:t>
            </a:r>
          </a:p>
        </p:txBody>
      </p:sp>
      <p:sp>
        <p:nvSpPr>
          <p:cNvPr id="45061" name="Slide Number Placeholder 2">
            <a:extLst>
              <a:ext uri="{FF2B5EF4-FFF2-40B4-BE49-F238E27FC236}">
                <a16:creationId xmlns:a16="http://schemas.microsoft.com/office/drawing/2014/main" id="{874F0E93-10B4-4789-AC25-F75B9F4583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46EDD3F2-8184-449A-9046-C4D707746510}" type="slidenum">
              <a:rPr lang="en-US" altLang="en-US" sz="1200" smtClean="0">
                <a:solidFill>
                  <a:srgbClr val="000000"/>
                </a:solidFill>
              </a:rPr>
              <a:pPr>
                <a:spcBef>
                  <a:spcPct val="0"/>
                </a:spcBef>
                <a:buClrTx/>
                <a:buFontTx/>
                <a:buNone/>
              </a:pPr>
              <a:t>41</a:t>
            </a:fld>
            <a:endParaRPr lang="en-US" altLang="en-US" sz="1200">
              <a:solidFill>
                <a:srgbClr val="000000"/>
              </a:solidFill>
            </a:endParaRPr>
          </a:p>
        </p:txBody>
      </p:sp>
      <p:sp>
        <p:nvSpPr>
          <p:cNvPr id="45062" name="Footer Placeholder 1">
            <a:extLst>
              <a:ext uri="{FF2B5EF4-FFF2-40B4-BE49-F238E27FC236}">
                <a16:creationId xmlns:a16="http://schemas.microsoft.com/office/drawing/2014/main" id="{17AA33FE-3289-4ADA-B64B-D28A64072A59}"/>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5" name="TextBox 4">
            <a:extLst>
              <a:ext uri="{FF2B5EF4-FFF2-40B4-BE49-F238E27FC236}">
                <a16:creationId xmlns:a16="http://schemas.microsoft.com/office/drawing/2014/main" id="{DB5ACCF9-D0DA-4FE9-8715-08477E4F2931}"/>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33" name="Rectangle 5">
            <a:extLst>
              <a:ext uri="{FF2B5EF4-FFF2-40B4-BE49-F238E27FC236}">
                <a16:creationId xmlns:a16="http://schemas.microsoft.com/office/drawing/2014/main" id="{54A758A8-FE1C-4C78-95AC-AECC4E037B97}"/>
              </a:ext>
            </a:extLst>
          </p:cNvPr>
          <p:cNvSpPr>
            <a:spLocks noChangeArrowheads="1"/>
          </p:cNvSpPr>
          <p:nvPr/>
        </p:nvSpPr>
        <p:spPr bwMode="auto">
          <a:xfrm>
            <a:off x="152400" y="1650813"/>
            <a:ext cx="7772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Để thõa mãn b – c = 1 và b – a = 2, ta chọn b = 1, c = 0, a = -1; do đó LSGAN được viết lại thành:  </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4C27E64-9B0E-4996-81E0-186C3A77BACD}"/>
                  </a:ext>
                </a:extLst>
              </p:cNvPr>
              <p:cNvSpPr>
                <a:spLocks noChangeArrowheads="1"/>
              </p:cNvSpPr>
              <p:nvPr/>
            </p:nvSpPr>
            <p:spPr bwMode="auto">
              <a:xfrm>
                <a:off x="271867" y="2326548"/>
                <a:ext cx="1438371" cy="7637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F4C27E64-9B0E-4996-81E0-186C3A77BACD}"/>
                  </a:ext>
                </a:extLst>
              </p:cNvPr>
              <p:cNvSpPr>
                <a:spLocks noRot="1" noChangeAspect="1" noMove="1" noResize="1" noEditPoints="1" noAdjustHandles="1" noChangeArrowheads="1" noChangeShapeType="1" noTextEdit="1"/>
              </p:cNvSpPr>
              <p:nvPr/>
            </p:nvSpPr>
            <p:spPr bwMode="auto">
              <a:xfrm>
                <a:off x="271867" y="2326548"/>
                <a:ext cx="1438371" cy="763712"/>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5">
                <a:extLst>
                  <a:ext uri="{FF2B5EF4-FFF2-40B4-BE49-F238E27FC236}">
                    <a16:creationId xmlns:a16="http://schemas.microsoft.com/office/drawing/2014/main" id="{B032CD74-F7C5-41D0-A627-BB2D0E4A3E92}"/>
                  </a:ext>
                </a:extLst>
              </p:cNvPr>
              <p:cNvSpPr>
                <a:spLocks noChangeArrowheads="1"/>
              </p:cNvSpPr>
              <p:nvPr/>
            </p:nvSpPr>
            <p:spPr bwMode="auto">
              <a:xfrm>
                <a:off x="752797" y="2320688"/>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US" altLang="en-US" sz="2000" b="0"/>
                  <a:t> = </a:t>
                </a:r>
              </a:p>
            </p:txBody>
          </p:sp>
        </mc:Choice>
        <mc:Fallback xmlns="">
          <p:sp>
            <p:nvSpPr>
              <p:cNvPr id="22" name="Rectangle 5">
                <a:extLst>
                  <a:ext uri="{FF2B5EF4-FFF2-40B4-BE49-F238E27FC236}">
                    <a16:creationId xmlns:a16="http://schemas.microsoft.com/office/drawing/2014/main" id="{B032CD74-F7C5-41D0-A627-BB2D0E4A3E92}"/>
                  </a:ext>
                </a:extLst>
              </p:cNvPr>
              <p:cNvSpPr>
                <a:spLocks noRot="1" noChangeAspect="1" noMove="1" noResize="1" noEditPoints="1" noAdjustHandles="1" noChangeArrowheads="1" noChangeShapeType="1" noTextEdit="1"/>
              </p:cNvSpPr>
              <p:nvPr/>
            </p:nvSpPr>
            <p:spPr bwMode="auto">
              <a:xfrm>
                <a:off x="752797" y="2320688"/>
                <a:ext cx="2437947" cy="598817"/>
              </a:xfrm>
              <a:prstGeom prst="rect">
                <a:avLst/>
              </a:prstGeom>
              <a:blipFill>
                <a:blip r:embed="rId4"/>
                <a:stretch>
                  <a:fillRect t="-5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5">
                <a:extLst>
                  <a:ext uri="{FF2B5EF4-FFF2-40B4-BE49-F238E27FC236}">
                    <a16:creationId xmlns:a16="http://schemas.microsoft.com/office/drawing/2014/main" id="{0D3E61B2-9539-4455-912E-2256CB524503}"/>
                  </a:ext>
                </a:extLst>
              </p:cNvPr>
              <p:cNvSpPr>
                <a:spLocks noChangeArrowheads="1"/>
              </p:cNvSpPr>
              <p:nvPr/>
            </p:nvSpPr>
            <p:spPr bwMode="auto">
              <a:xfrm>
                <a:off x="1440089" y="2636007"/>
                <a:ext cx="7627711" cy="5667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457200" lvl="1" indent="0" eaLnBrk="1" hangingPunct="1">
                  <a:buNone/>
                </a:pPr>
                <a14:m>
                  <m:oMathPara xmlns:m="http://schemas.openxmlformats.org/officeDocument/2006/math">
                    <m:oMathParaPr>
                      <m:jc m:val="centerGroup"/>
                    </m:oMathParaPr>
                    <m:oMath xmlns:m="http://schemas.openxmlformats.org/officeDocument/2006/math">
                      <m:f>
                        <m:fPr>
                          <m:ctrlPr>
                            <a:rPr lang="en-US" altLang="en-US" sz="1600" b="0" i="1" smtClean="0">
                              <a:latin typeface="Cambria Math" panose="02040503050406030204" pitchFamily="18" charset="0"/>
                            </a:rPr>
                          </m:ctrlPr>
                        </m:fPr>
                        <m:num>
                          <m:r>
                            <a:rPr lang="en-US" altLang="en-US" sz="1600" b="0" i="1" smtClean="0">
                              <a:latin typeface="Cambria Math" panose="02040503050406030204" pitchFamily="18" charset="0"/>
                            </a:rPr>
                            <m:t>1</m:t>
                          </m:r>
                        </m:num>
                        <m:den>
                          <m:r>
                            <a:rPr lang="en-US" altLang="en-US" sz="16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smtClean="0">
                              <a:latin typeface="Cambria Math" panose="02040503050406030204" pitchFamily="18" charset="0"/>
                            </a:rPr>
                            <m:t>𝑥</m:t>
                          </m:r>
                          <m:r>
                            <a:rPr lang="en-US" sz="2000" b="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𝑑𝑎𝑡𝑎</m:t>
                              </m:r>
                            </m:sub>
                          </m:sSub>
                          <m:d>
                            <m:dPr>
                              <m:ctrlPr>
                                <a:rPr lang="en-US" sz="2000" b="0" i="1">
                                  <a:latin typeface="Cambria Math" panose="02040503050406030204" pitchFamily="18" charset="0"/>
                                </a:rPr>
                              </m:ctrlPr>
                            </m:dPr>
                            <m:e>
                              <m:r>
                                <a:rPr lang="en-US" sz="2000" b="0" i="1">
                                  <a:latin typeface="Cambria Math" panose="02040503050406030204" pitchFamily="18" charset="0"/>
                                </a:rPr>
                                <m:t>𝑥</m:t>
                              </m:r>
                            </m:e>
                          </m:d>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d>
                                <m:dPr>
                                  <m:ctrlPr>
                                    <a:rPr lang="en-US" sz="2000" b="0" i="1">
                                      <a:latin typeface="Cambria Math" panose="02040503050406030204" pitchFamily="18" charset="0"/>
                                    </a:rPr>
                                  </m:ctrlPr>
                                </m:dPr>
                                <m:e>
                                  <m:r>
                                    <a:rPr lang="en-US" sz="2000" b="0" i="1">
                                      <a:latin typeface="Cambria Math" panose="02040503050406030204" pitchFamily="18" charset="0"/>
                                    </a:rPr>
                                    <m:t>𝑥</m:t>
                                  </m:r>
                                </m:e>
                              </m:d>
                              <m:r>
                                <a:rPr lang="en-US" sz="2000" b="0" i="1" smtClean="0">
                                  <a:latin typeface="Cambria Math" panose="02040503050406030204" pitchFamily="18" charset="0"/>
                                </a:rPr>
                                <m:t> −1)</m:t>
                              </m:r>
                            </m:e>
                            <m:sup>
                              <m:r>
                                <a:rPr lang="en-US" sz="2000" b="0" i="1" smtClean="0">
                                  <a:latin typeface="Cambria Math" panose="02040503050406030204" pitchFamily="18" charset="0"/>
                                </a:rPr>
                                <m:t>2</m:t>
                              </m:r>
                            </m:sup>
                          </m:sSup>
                        </m:e>
                      </m:d>
                      <m:r>
                        <a:rPr lang="en-US" sz="2000" b="0" i="1">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a:latin typeface="Cambria Math" panose="02040503050406030204" pitchFamily="18" charset="0"/>
                            </a:rPr>
                            <m:t>𝑧</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𝑧</m:t>
                              </m:r>
                            </m:sub>
                          </m:sSub>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sub>
                      </m:sSub>
                      <m:d>
                        <m:dPr>
                          <m:begChr m:val="["/>
                          <m:endChr m:val="]"/>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𝐺</m:t>
                              </m:r>
                              <m:d>
                                <m:dPr>
                                  <m:ctrlPr>
                                    <a:rPr lang="en-US" sz="2000" b="0" i="1">
                                      <a:latin typeface="Cambria Math" panose="02040503050406030204" pitchFamily="18" charset="0"/>
                                    </a:rPr>
                                  </m:ctrlPr>
                                </m:dPr>
                                <m:e>
                                  <m:r>
                                    <a:rPr lang="en-US" sz="2000" b="0" i="1">
                                      <a:latin typeface="Cambria Math" panose="02040503050406030204" pitchFamily="18" charset="0"/>
                                    </a:rPr>
                                    <m:t>𝑥</m:t>
                                  </m:r>
                                </m:e>
                              </m:d>
                              <m:r>
                                <a:rPr lang="en-US" sz="2000" b="0" i="1" smtClean="0">
                                  <a:latin typeface="Cambria Math" panose="02040503050406030204" pitchFamily="18" charset="0"/>
                                </a:rPr>
                                <m:t>)</m:t>
                              </m:r>
                              <m:r>
                                <a:rPr lang="en-US" sz="2000" b="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a:latin typeface="Cambria Math" panose="02040503050406030204" pitchFamily="18" charset="0"/>
                                </a:rPr>
                                <m:t>1)</m:t>
                              </m:r>
                            </m:e>
                            <m:sup>
                              <m:r>
                                <a:rPr lang="en-US" sz="2000" b="0" i="1">
                                  <a:latin typeface="Cambria Math" panose="02040503050406030204" pitchFamily="18" charset="0"/>
                                </a:rPr>
                                <m:t>2</m:t>
                              </m:r>
                            </m:sup>
                          </m:sSup>
                        </m:e>
                      </m:d>
                      <m:r>
                        <a:rPr lang="en-US" sz="2000" b="0" i="1" smtClean="0">
                          <a:latin typeface="Cambria Math" panose="02040503050406030204" pitchFamily="18" charset="0"/>
                        </a:rPr>
                        <m:t> </m:t>
                      </m:r>
                    </m:oMath>
                  </m:oMathPara>
                </a14:m>
                <a:endParaRPr lang="en-US" altLang="en-US" sz="1800" b="0"/>
              </a:p>
            </p:txBody>
          </p:sp>
        </mc:Choice>
        <mc:Fallback xmlns="">
          <p:sp>
            <p:nvSpPr>
              <p:cNvPr id="23" name="Rectangle 5">
                <a:extLst>
                  <a:ext uri="{FF2B5EF4-FFF2-40B4-BE49-F238E27FC236}">
                    <a16:creationId xmlns:a16="http://schemas.microsoft.com/office/drawing/2014/main" id="{0D3E61B2-9539-4455-912E-2256CB524503}"/>
                  </a:ext>
                </a:extLst>
              </p:cNvPr>
              <p:cNvSpPr>
                <a:spLocks noRot="1" noChangeAspect="1" noMove="1" noResize="1" noEditPoints="1" noAdjustHandles="1" noChangeArrowheads="1" noChangeShapeType="1" noTextEdit="1"/>
              </p:cNvSpPr>
              <p:nvPr/>
            </p:nvSpPr>
            <p:spPr bwMode="auto">
              <a:xfrm>
                <a:off x="1440089" y="2636007"/>
                <a:ext cx="7627711" cy="566737"/>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8" name="Rectangle 5">
            <a:extLst>
              <a:ext uri="{FF2B5EF4-FFF2-40B4-BE49-F238E27FC236}">
                <a16:creationId xmlns:a16="http://schemas.microsoft.com/office/drawing/2014/main" id="{5230E342-DA72-4CC7-9B4A-100FBCFC3A19}"/>
              </a:ext>
            </a:extLst>
          </p:cNvPr>
          <p:cNvSpPr>
            <a:spLocks noChangeArrowheads="1"/>
          </p:cNvSpPr>
          <p:nvPr/>
        </p:nvSpPr>
        <p:spPr bwMode="auto">
          <a:xfrm>
            <a:off x="228600" y="3974057"/>
            <a:ext cx="878165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Ngoài ra có thể chọn  b= c để ảnh fake sinh ra giống ảnh thật, mình có thể dùng ý tưởng hàm sigmoid ra giá trị từ (0, 1) sẽ để ảnh fake về 0 và ảnh real về 1, nhưng dùng MSE để tối ưu, chọn b = c = 1, a = 0. Ta có hàm LSGAN thay thế:</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76B9231-272B-4D39-A1E3-C27351D3C776}"/>
                  </a:ext>
                </a:extLst>
              </p:cNvPr>
              <p:cNvSpPr>
                <a:spLocks noChangeArrowheads="1"/>
              </p:cNvSpPr>
              <p:nvPr/>
            </p:nvSpPr>
            <p:spPr bwMode="auto">
              <a:xfrm>
                <a:off x="271502" y="3313590"/>
                <a:ext cx="1044575" cy="7434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9" name="Rectangle 28">
                <a:extLst>
                  <a:ext uri="{FF2B5EF4-FFF2-40B4-BE49-F238E27FC236}">
                    <a16:creationId xmlns:a16="http://schemas.microsoft.com/office/drawing/2014/main" id="{276B9231-272B-4D39-A1E3-C27351D3C776}"/>
                  </a:ext>
                </a:extLst>
              </p:cNvPr>
              <p:cNvSpPr>
                <a:spLocks noRot="1" noChangeAspect="1" noMove="1" noResize="1" noEditPoints="1" noAdjustHandles="1" noChangeArrowheads="1" noChangeShapeType="1" noTextEdit="1"/>
              </p:cNvSpPr>
              <p:nvPr/>
            </p:nvSpPr>
            <p:spPr bwMode="auto">
              <a:xfrm>
                <a:off x="271502" y="3313590"/>
                <a:ext cx="1044575" cy="743455"/>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5">
                <a:extLst>
                  <a:ext uri="{FF2B5EF4-FFF2-40B4-BE49-F238E27FC236}">
                    <a16:creationId xmlns:a16="http://schemas.microsoft.com/office/drawing/2014/main" id="{BC8D80ED-1F9A-4DBA-A27D-BF21BFB8A37C}"/>
                  </a:ext>
                </a:extLst>
              </p:cNvPr>
              <p:cNvSpPr>
                <a:spLocks noChangeArrowheads="1"/>
              </p:cNvSpPr>
              <p:nvPr/>
            </p:nvSpPr>
            <p:spPr bwMode="auto">
              <a:xfrm>
                <a:off x="762000" y="3297126"/>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𝐺</m:t>
                          </m:r>
                        </m:e>
                      </m:d>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en-US" sz="2000" b="0"/>
              </a:p>
            </p:txBody>
          </p:sp>
        </mc:Choice>
        <mc:Fallback xmlns="">
          <p:sp>
            <p:nvSpPr>
              <p:cNvPr id="30" name="Rectangle 5">
                <a:extLst>
                  <a:ext uri="{FF2B5EF4-FFF2-40B4-BE49-F238E27FC236}">
                    <a16:creationId xmlns:a16="http://schemas.microsoft.com/office/drawing/2014/main" id="{BC8D80ED-1F9A-4DBA-A27D-BF21BFB8A37C}"/>
                  </a:ext>
                </a:extLst>
              </p:cNvPr>
              <p:cNvSpPr>
                <a:spLocks noRot="1" noChangeAspect="1" noMove="1" noResize="1" noEditPoints="1" noAdjustHandles="1" noChangeArrowheads="1" noChangeShapeType="1" noTextEdit="1"/>
              </p:cNvSpPr>
              <p:nvPr/>
            </p:nvSpPr>
            <p:spPr bwMode="auto">
              <a:xfrm>
                <a:off x="762000" y="3297126"/>
                <a:ext cx="2437947" cy="598817"/>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5">
                <a:extLst>
                  <a:ext uri="{FF2B5EF4-FFF2-40B4-BE49-F238E27FC236}">
                    <a16:creationId xmlns:a16="http://schemas.microsoft.com/office/drawing/2014/main" id="{26084865-4043-4FC6-BCEC-E5F1F8E4EE1B}"/>
                  </a:ext>
                </a:extLst>
              </p:cNvPr>
              <p:cNvSpPr>
                <a:spLocks noChangeArrowheads="1"/>
              </p:cNvSpPr>
              <p:nvPr/>
            </p:nvSpPr>
            <p:spPr bwMode="auto">
              <a:xfrm>
                <a:off x="1573595" y="3183542"/>
                <a:ext cx="5408799" cy="5667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457200" lvl="1" indent="0" eaLnBrk="1" hangingPunct="1">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a:latin typeface="Cambria Math" panose="02040503050406030204" pitchFamily="18" charset="0"/>
                            </a:rPr>
                            <m:t>𝑧</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𝑧</m:t>
                              </m:r>
                            </m:sub>
                          </m:sSub>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sub>
                      </m:sSub>
                      <m:d>
                        <m:dPr>
                          <m:begChr m:val="["/>
                          <m:endChr m:val="]"/>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𝐺</m:t>
                              </m:r>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r>
                                <a:rPr lang="en-US" sz="2000" b="0" i="1" smtClean="0">
                                  <a:latin typeface="Cambria Math" panose="02040503050406030204" pitchFamily="18" charset="0"/>
                                </a:rPr>
                                <m:t>)</m:t>
                              </m:r>
                              <m:r>
                                <a:rPr lang="en-US" sz="2000" b="0" i="1">
                                  <a:latin typeface="Cambria Math" panose="02040503050406030204" pitchFamily="18" charset="0"/>
                                </a:rPr>
                                <m:t>)</m:t>
                              </m:r>
                            </m:e>
                            <m:sup>
                              <m:r>
                                <a:rPr lang="en-US" sz="2000" b="0" i="1">
                                  <a:latin typeface="Cambria Math" panose="02040503050406030204" pitchFamily="18" charset="0"/>
                                </a:rPr>
                                <m:t>2</m:t>
                              </m:r>
                            </m:sup>
                          </m:sSup>
                        </m:e>
                      </m:d>
                    </m:oMath>
                  </m:oMathPara>
                </a14:m>
                <a:endParaRPr lang="en-US" altLang="en-US" sz="1800" b="0"/>
              </a:p>
            </p:txBody>
          </p:sp>
        </mc:Choice>
        <mc:Fallback xmlns="">
          <p:sp>
            <p:nvSpPr>
              <p:cNvPr id="46" name="Rectangle 5">
                <a:extLst>
                  <a:ext uri="{FF2B5EF4-FFF2-40B4-BE49-F238E27FC236}">
                    <a16:creationId xmlns:a16="http://schemas.microsoft.com/office/drawing/2014/main" id="{26084865-4043-4FC6-BCEC-E5F1F8E4EE1B}"/>
                  </a:ext>
                </a:extLst>
              </p:cNvPr>
              <p:cNvSpPr>
                <a:spLocks noRot="1" noChangeAspect="1" noMove="1" noResize="1" noEditPoints="1" noAdjustHandles="1" noChangeArrowheads="1" noChangeShapeType="1" noTextEdit="1"/>
              </p:cNvSpPr>
              <p:nvPr/>
            </p:nvSpPr>
            <p:spPr bwMode="auto">
              <a:xfrm>
                <a:off x="1573595" y="3183542"/>
                <a:ext cx="5408799" cy="566737"/>
              </a:xfrm>
              <a:prstGeom prst="rect">
                <a:avLst/>
              </a:prstGeom>
              <a:blipFill>
                <a:blip r:embed="rId8"/>
                <a:stretch>
                  <a:fillRect b="-96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1C7CC31B-7774-4647-B290-A9FD2929FA28}"/>
                  </a:ext>
                </a:extLst>
              </p:cNvPr>
              <p:cNvSpPr>
                <a:spLocks noChangeArrowheads="1"/>
              </p:cNvSpPr>
              <p:nvPr/>
            </p:nvSpPr>
            <p:spPr bwMode="auto">
              <a:xfrm>
                <a:off x="271867" y="4828277"/>
                <a:ext cx="1438371" cy="7637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7" name="Rectangle 46">
                <a:extLst>
                  <a:ext uri="{FF2B5EF4-FFF2-40B4-BE49-F238E27FC236}">
                    <a16:creationId xmlns:a16="http://schemas.microsoft.com/office/drawing/2014/main" id="{1C7CC31B-7774-4647-B290-A9FD2929FA28}"/>
                  </a:ext>
                </a:extLst>
              </p:cNvPr>
              <p:cNvSpPr>
                <a:spLocks noRot="1" noChangeAspect="1" noMove="1" noResize="1" noEditPoints="1" noAdjustHandles="1" noChangeArrowheads="1" noChangeShapeType="1" noTextEdit="1"/>
              </p:cNvSpPr>
              <p:nvPr/>
            </p:nvSpPr>
            <p:spPr bwMode="auto">
              <a:xfrm>
                <a:off x="271867" y="4828277"/>
                <a:ext cx="1438371" cy="763712"/>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5">
                <a:extLst>
                  <a:ext uri="{FF2B5EF4-FFF2-40B4-BE49-F238E27FC236}">
                    <a16:creationId xmlns:a16="http://schemas.microsoft.com/office/drawing/2014/main" id="{17C69E70-DA89-48E8-A38E-41F5F51DF920}"/>
                  </a:ext>
                </a:extLst>
              </p:cNvPr>
              <p:cNvSpPr>
                <a:spLocks noChangeArrowheads="1"/>
              </p:cNvSpPr>
              <p:nvPr/>
            </p:nvSpPr>
            <p:spPr bwMode="auto">
              <a:xfrm>
                <a:off x="752797" y="4822417"/>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US" altLang="en-US" sz="2000" b="0"/>
                  <a:t> = </a:t>
                </a:r>
              </a:p>
            </p:txBody>
          </p:sp>
        </mc:Choice>
        <mc:Fallback xmlns="">
          <p:sp>
            <p:nvSpPr>
              <p:cNvPr id="48" name="Rectangle 5">
                <a:extLst>
                  <a:ext uri="{FF2B5EF4-FFF2-40B4-BE49-F238E27FC236}">
                    <a16:creationId xmlns:a16="http://schemas.microsoft.com/office/drawing/2014/main" id="{17C69E70-DA89-48E8-A38E-41F5F51DF920}"/>
                  </a:ext>
                </a:extLst>
              </p:cNvPr>
              <p:cNvSpPr>
                <a:spLocks noRot="1" noChangeAspect="1" noMove="1" noResize="1" noEditPoints="1" noAdjustHandles="1" noChangeArrowheads="1" noChangeShapeType="1" noTextEdit="1"/>
              </p:cNvSpPr>
              <p:nvPr/>
            </p:nvSpPr>
            <p:spPr bwMode="auto">
              <a:xfrm>
                <a:off x="752797" y="4822417"/>
                <a:ext cx="2437947" cy="598817"/>
              </a:xfrm>
              <a:prstGeom prst="rect">
                <a:avLst/>
              </a:prstGeom>
              <a:blipFill>
                <a:blip r:embed="rId10"/>
                <a:stretch>
                  <a:fillRect t="-40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5">
                <a:extLst>
                  <a:ext uri="{FF2B5EF4-FFF2-40B4-BE49-F238E27FC236}">
                    <a16:creationId xmlns:a16="http://schemas.microsoft.com/office/drawing/2014/main" id="{BCC5C993-0001-402F-BD82-4F9ABA116BAF}"/>
                  </a:ext>
                </a:extLst>
              </p:cNvPr>
              <p:cNvSpPr>
                <a:spLocks noChangeArrowheads="1"/>
              </p:cNvSpPr>
              <p:nvPr/>
            </p:nvSpPr>
            <p:spPr bwMode="auto">
              <a:xfrm>
                <a:off x="1440089" y="5137736"/>
                <a:ext cx="7627711" cy="5667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457200" lvl="1" indent="0" eaLnBrk="1" hangingPunct="1">
                  <a:buNone/>
                </a:pPr>
                <a14:m>
                  <m:oMathPara xmlns:m="http://schemas.openxmlformats.org/officeDocument/2006/math">
                    <m:oMathParaPr>
                      <m:jc m:val="centerGroup"/>
                    </m:oMathParaPr>
                    <m:oMath xmlns:m="http://schemas.openxmlformats.org/officeDocument/2006/math">
                      <m:f>
                        <m:fPr>
                          <m:ctrlPr>
                            <a:rPr lang="en-US" altLang="en-US" sz="1600" b="0" i="1" smtClean="0">
                              <a:latin typeface="Cambria Math" panose="02040503050406030204" pitchFamily="18" charset="0"/>
                            </a:rPr>
                          </m:ctrlPr>
                        </m:fPr>
                        <m:num>
                          <m:r>
                            <a:rPr lang="en-US" altLang="en-US" sz="1600" b="0" i="1" smtClean="0">
                              <a:latin typeface="Cambria Math" panose="02040503050406030204" pitchFamily="18" charset="0"/>
                            </a:rPr>
                            <m:t>1</m:t>
                          </m:r>
                        </m:num>
                        <m:den>
                          <m:r>
                            <a:rPr lang="en-US" altLang="en-US" sz="16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smtClean="0">
                              <a:latin typeface="Cambria Math" panose="02040503050406030204" pitchFamily="18" charset="0"/>
                            </a:rPr>
                            <m:t>𝑥</m:t>
                          </m:r>
                          <m:r>
                            <a:rPr lang="en-US" sz="2000" b="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𝑑𝑎𝑡𝑎</m:t>
                              </m:r>
                            </m:sub>
                          </m:sSub>
                          <m:d>
                            <m:dPr>
                              <m:ctrlPr>
                                <a:rPr lang="en-US" sz="2000" b="0" i="1">
                                  <a:latin typeface="Cambria Math" panose="02040503050406030204" pitchFamily="18" charset="0"/>
                                </a:rPr>
                              </m:ctrlPr>
                            </m:dPr>
                            <m:e>
                              <m:r>
                                <a:rPr lang="en-US" sz="2000" b="0" i="1">
                                  <a:latin typeface="Cambria Math" panose="02040503050406030204" pitchFamily="18" charset="0"/>
                                </a:rPr>
                                <m:t>𝑥</m:t>
                              </m:r>
                            </m:e>
                          </m:d>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d>
                                <m:dPr>
                                  <m:ctrlPr>
                                    <a:rPr lang="en-US" sz="2000" b="0" i="1">
                                      <a:latin typeface="Cambria Math" panose="02040503050406030204" pitchFamily="18" charset="0"/>
                                    </a:rPr>
                                  </m:ctrlPr>
                                </m:dPr>
                                <m:e>
                                  <m:r>
                                    <a:rPr lang="en-US" sz="2000" b="0" i="1">
                                      <a:latin typeface="Cambria Math" panose="02040503050406030204" pitchFamily="18" charset="0"/>
                                    </a:rPr>
                                    <m:t>𝑥</m:t>
                                  </m:r>
                                </m:e>
                              </m:d>
                              <m:r>
                                <a:rPr lang="en-US" sz="2000" b="0" i="1" smtClean="0">
                                  <a:latin typeface="Cambria Math" panose="02040503050406030204" pitchFamily="18" charset="0"/>
                                </a:rPr>
                                <m:t> −1)</m:t>
                              </m:r>
                            </m:e>
                            <m:sup>
                              <m:r>
                                <a:rPr lang="en-US" sz="2000" b="0" i="1" smtClean="0">
                                  <a:latin typeface="Cambria Math" panose="02040503050406030204" pitchFamily="18" charset="0"/>
                                </a:rPr>
                                <m:t>2</m:t>
                              </m:r>
                            </m:sup>
                          </m:sSup>
                        </m:e>
                      </m:d>
                      <m:r>
                        <a:rPr lang="en-US" sz="2000" b="0" i="1">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a:latin typeface="Cambria Math" panose="02040503050406030204" pitchFamily="18" charset="0"/>
                            </a:rPr>
                            <m:t>𝑧</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𝑧</m:t>
                              </m:r>
                            </m:sub>
                          </m:sSub>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sub>
                      </m:sSub>
                      <m:d>
                        <m:dPr>
                          <m:begChr m:val="["/>
                          <m:endChr m:val="]"/>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𝐺</m:t>
                              </m:r>
                              <m:d>
                                <m:dPr>
                                  <m:ctrlPr>
                                    <a:rPr lang="en-US" sz="2000" b="0" i="1">
                                      <a:latin typeface="Cambria Math" panose="02040503050406030204" pitchFamily="18" charset="0"/>
                                    </a:rPr>
                                  </m:ctrlPr>
                                </m:dPr>
                                <m:e>
                                  <m:r>
                                    <a:rPr lang="en-US" sz="2000" b="0" i="1">
                                      <a:latin typeface="Cambria Math" panose="02040503050406030204" pitchFamily="18" charset="0"/>
                                    </a:rPr>
                                    <m:t>𝑥</m:t>
                                  </m:r>
                                </m:e>
                              </m:d>
                              <m:r>
                                <a:rPr lang="en-US" sz="2000" b="0" i="1" smtClean="0">
                                  <a:latin typeface="Cambria Math" panose="02040503050406030204" pitchFamily="18" charset="0"/>
                                </a:rPr>
                                <m:t>)</m:t>
                              </m:r>
                              <m:r>
                                <a:rPr lang="en-US" sz="2000" b="0" i="1">
                                  <a:latin typeface="Cambria Math" panose="02040503050406030204" pitchFamily="18" charset="0"/>
                                </a:rPr>
                                <m:t>)</m:t>
                              </m:r>
                            </m:e>
                            <m:sup>
                              <m:r>
                                <a:rPr lang="en-US" sz="2000" b="0" i="1">
                                  <a:latin typeface="Cambria Math" panose="02040503050406030204" pitchFamily="18" charset="0"/>
                                </a:rPr>
                                <m:t>2</m:t>
                              </m:r>
                            </m:sup>
                          </m:sSup>
                        </m:e>
                      </m:d>
                      <m:r>
                        <a:rPr lang="en-US" sz="2000" b="0" i="1" smtClean="0">
                          <a:latin typeface="Cambria Math" panose="02040503050406030204" pitchFamily="18" charset="0"/>
                        </a:rPr>
                        <m:t> </m:t>
                      </m:r>
                    </m:oMath>
                  </m:oMathPara>
                </a14:m>
                <a:endParaRPr lang="en-US" altLang="en-US" sz="1800" b="0"/>
              </a:p>
            </p:txBody>
          </p:sp>
        </mc:Choice>
        <mc:Fallback xmlns="">
          <p:sp>
            <p:nvSpPr>
              <p:cNvPr id="49" name="Rectangle 5">
                <a:extLst>
                  <a:ext uri="{FF2B5EF4-FFF2-40B4-BE49-F238E27FC236}">
                    <a16:creationId xmlns:a16="http://schemas.microsoft.com/office/drawing/2014/main" id="{BCC5C993-0001-402F-BD82-4F9ABA116BAF}"/>
                  </a:ext>
                </a:extLst>
              </p:cNvPr>
              <p:cNvSpPr>
                <a:spLocks noRot="1" noChangeAspect="1" noMove="1" noResize="1" noEditPoints="1" noAdjustHandles="1" noChangeArrowheads="1" noChangeShapeType="1" noTextEdit="1"/>
              </p:cNvSpPr>
              <p:nvPr/>
            </p:nvSpPr>
            <p:spPr bwMode="auto">
              <a:xfrm>
                <a:off x="1440089" y="5137736"/>
                <a:ext cx="7627711" cy="566737"/>
              </a:xfrm>
              <a:prstGeom prst="rect">
                <a:avLst/>
              </a:prstGeom>
              <a:blipFill>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0419377A-84ED-4098-B11A-B6B70EB8BEC9}"/>
                  </a:ext>
                </a:extLst>
              </p:cNvPr>
              <p:cNvSpPr>
                <a:spLocks noChangeArrowheads="1"/>
              </p:cNvSpPr>
              <p:nvPr/>
            </p:nvSpPr>
            <p:spPr bwMode="auto">
              <a:xfrm>
                <a:off x="271502" y="5815319"/>
                <a:ext cx="1044575" cy="7434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oAutofit/>
              </a:bodyPr>
              <a:lstStyle/>
              <a:p>
                <a:pPr marL="4572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𝑚𝑖𝑛</m:t>
                            </m:r>
                          </m:e>
                        </m:mr>
                        <m:m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𝐺</m:t>
                            </m:r>
                          </m:e>
                        </m:mr>
                      </m:m>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0" name="Rectangle 49">
                <a:extLst>
                  <a:ext uri="{FF2B5EF4-FFF2-40B4-BE49-F238E27FC236}">
                    <a16:creationId xmlns:a16="http://schemas.microsoft.com/office/drawing/2014/main" id="{0419377A-84ED-4098-B11A-B6B70EB8BEC9}"/>
                  </a:ext>
                </a:extLst>
              </p:cNvPr>
              <p:cNvSpPr>
                <a:spLocks noRot="1" noChangeAspect="1" noMove="1" noResize="1" noEditPoints="1" noAdjustHandles="1" noChangeArrowheads="1" noChangeShapeType="1" noTextEdit="1"/>
              </p:cNvSpPr>
              <p:nvPr/>
            </p:nvSpPr>
            <p:spPr bwMode="auto">
              <a:xfrm>
                <a:off x="271502" y="5815319"/>
                <a:ext cx="1044575" cy="743455"/>
              </a:xfrm>
              <a:prstGeom prst="rect">
                <a:avLst/>
              </a:prstGeom>
              <a:blipFill>
                <a:blip r:embed="rId1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
                <a:extLst>
                  <a:ext uri="{FF2B5EF4-FFF2-40B4-BE49-F238E27FC236}">
                    <a16:creationId xmlns:a16="http://schemas.microsoft.com/office/drawing/2014/main" id="{D50C013D-E068-4962-9B73-7B6F6C8BA936}"/>
                  </a:ext>
                </a:extLst>
              </p:cNvPr>
              <p:cNvSpPr>
                <a:spLocks noChangeArrowheads="1"/>
              </p:cNvSpPr>
              <p:nvPr/>
            </p:nvSpPr>
            <p:spPr bwMode="auto">
              <a:xfrm>
                <a:off x="762000" y="5798855"/>
                <a:ext cx="2437947" cy="5988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kern="1200" smtClean="0">
                              <a:solidFill>
                                <a:srgbClr val="000000"/>
                              </a:solidFill>
                              <a:effectLst/>
                              <a:latin typeface="Cambria Math" panose="02040503050406030204" pitchFamily="18" charset="0"/>
                              <a:ea typeface="Times New Roman" panose="02020603050405020304" pitchFamily="18" charset="0"/>
                            </a:rPr>
                          </m:ctrlPr>
                        </m:sSubPr>
                        <m:e>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𝐿𝑆𝐺𝐴𝑁</m:t>
                          </m:r>
                        </m:sub>
                      </m:sSub>
                      <m:d>
                        <m:dPr>
                          <m:ctrlP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𝐺</m:t>
                          </m:r>
                        </m:e>
                      </m:d>
                      <m:r>
                        <a:rPr lang="en-US"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en-US" sz="2000" b="0"/>
              </a:p>
            </p:txBody>
          </p:sp>
        </mc:Choice>
        <mc:Fallback xmlns="">
          <p:sp>
            <p:nvSpPr>
              <p:cNvPr id="51" name="Rectangle 5">
                <a:extLst>
                  <a:ext uri="{FF2B5EF4-FFF2-40B4-BE49-F238E27FC236}">
                    <a16:creationId xmlns:a16="http://schemas.microsoft.com/office/drawing/2014/main" id="{D50C013D-E068-4962-9B73-7B6F6C8BA936}"/>
                  </a:ext>
                </a:extLst>
              </p:cNvPr>
              <p:cNvSpPr>
                <a:spLocks noRot="1" noChangeAspect="1" noMove="1" noResize="1" noEditPoints="1" noAdjustHandles="1" noChangeArrowheads="1" noChangeShapeType="1" noTextEdit="1"/>
              </p:cNvSpPr>
              <p:nvPr/>
            </p:nvSpPr>
            <p:spPr bwMode="auto">
              <a:xfrm>
                <a:off x="762000" y="5798855"/>
                <a:ext cx="2437947" cy="598817"/>
              </a:xfrm>
              <a:prstGeom prst="rect">
                <a:avLst/>
              </a:prstGeom>
              <a:blipFill>
                <a:blip r:embed="rId1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
                <a:extLst>
                  <a:ext uri="{FF2B5EF4-FFF2-40B4-BE49-F238E27FC236}">
                    <a16:creationId xmlns:a16="http://schemas.microsoft.com/office/drawing/2014/main" id="{56BCF537-CEAD-4EEE-82E7-529E42D7C2EC}"/>
                  </a:ext>
                </a:extLst>
              </p:cNvPr>
              <p:cNvSpPr>
                <a:spLocks noChangeArrowheads="1"/>
              </p:cNvSpPr>
              <p:nvPr/>
            </p:nvSpPr>
            <p:spPr bwMode="auto">
              <a:xfrm>
                <a:off x="1829500" y="5710672"/>
                <a:ext cx="5408799" cy="5667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457200" lvl="1" indent="0" eaLnBrk="1" hangingPunct="1">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b>
                        <m:sSubPr>
                          <m:ctrlPr>
                            <a:rPr lang="en-US" sz="2000" b="0" i="1">
                              <a:latin typeface="Cambria Math" panose="02040503050406030204" pitchFamily="18" charset="0"/>
                            </a:rPr>
                          </m:ctrlPr>
                        </m:sSubPr>
                        <m:e>
                          <m:r>
                            <a:rPr lang="en-US" sz="2000" b="0" i="1">
                              <a:latin typeface="Cambria Math" panose="02040503050406030204" pitchFamily="18" charset="0"/>
                            </a:rPr>
                            <m:t>𝐸</m:t>
                          </m:r>
                        </m:e>
                        <m:sub>
                          <m:r>
                            <a:rPr lang="en-US" sz="2000" b="0" i="1">
                              <a:latin typeface="Cambria Math" panose="02040503050406030204" pitchFamily="18" charset="0"/>
                            </a:rPr>
                            <m:t>𝑧</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a:latin typeface="Cambria Math" panose="02040503050406030204" pitchFamily="18" charset="0"/>
                                </a:rPr>
                                <m:t>𝑝</m:t>
                              </m:r>
                            </m:e>
                            <m:sub>
                              <m:r>
                                <a:rPr lang="en-US" sz="2000" b="0" i="1" smtClean="0">
                                  <a:latin typeface="Cambria Math" panose="02040503050406030204" pitchFamily="18" charset="0"/>
                                </a:rPr>
                                <m:t>𝑧</m:t>
                              </m:r>
                            </m:sub>
                          </m:sSub>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sub>
                      </m:sSub>
                      <m:d>
                        <m:dPr>
                          <m:begChr m:val="["/>
                          <m:endChr m:val="]"/>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0" i="1">
                                  <a:latin typeface="Cambria Math" panose="02040503050406030204" pitchFamily="18" charset="0"/>
                                </a:rPr>
                                <m:t>(</m:t>
                              </m:r>
                              <m:r>
                                <a:rPr lang="en-US" sz="2000" b="0" i="1">
                                  <a:latin typeface="Cambria Math" panose="02040503050406030204" pitchFamily="18" charset="0"/>
                                </a:rPr>
                                <m:t>𝐷</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𝐺</m:t>
                                  </m:r>
                                  <m:d>
                                    <m:dPr>
                                      <m:ctrlPr>
                                        <a:rPr lang="en-US" sz="2000" b="0" i="1">
                                          <a:latin typeface="Cambria Math" panose="02040503050406030204" pitchFamily="18" charset="0"/>
                                        </a:rPr>
                                      </m:ctrlPr>
                                    </m:dPr>
                                    <m:e>
                                      <m:r>
                                        <a:rPr lang="en-US" sz="2000" b="0" i="1" smtClean="0">
                                          <a:latin typeface="Cambria Math" panose="02040503050406030204" pitchFamily="18" charset="0"/>
                                        </a:rPr>
                                        <m:t>𝑧</m:t>
                                      </m:r>
                                    </m:e>
                                  </m:d>
                                </m:e>
                              </m:d>
                              <m:r>
                                <a:rPr lang="en-US" sz="2000" b="0" i="1" smtClean="0">
                                  <a:latin typeface="Cambria Math" panose="02040503050406030204" pitchFamily="18" charset="0"/>
                                </a:rPr>
                                <m:t>−1</m:t>
                              </m:r>
                              <m:r>
                                <a:rPr lang="en-US" sz="2000" b="0" i="1">
                                  <a:latin typeface="Cambria Math" panose="02040503050406030204" pitchFamily="18" charset="0"/>
                                </a:rPr>
                                <m:t>)</m:t>
                              </m:r>
                            </m:e>
                            <m:sup>
                              <m:r>
                                <a:rPr lang="en-US" sz="2000" b="0" i="1">
                                  <a:latin typeface="Cambria Math" panose="02040503050406030204" pitchFamily="18" charset="0"/>
                                </a:rPr>
                                <m:t>2</m:t>
                              </m:r>
                            </m:sup>
                          </m:sSup>
                        </m:e>
                      </m:d>
                    </m:oMath>
                  </m:oMathPara>
                </a14:m>
                <a:endParaRPr lang="en-US" altLang="en-US" sz="1800" b="0" dirty="0"/>
              </a:p>
            </p:txBody>
          </p:sp>
        </mc:Choice>
        <mc:Fallback xmlns="">
          <p:sp>
            <p:nvSpPr>
              <p:cNvPr id="52" name="Rectangle 5">
                <a:extLst>
                  <a:ext uri="{FF2B5EF4-FFF2-40B4-BE49-F238E27FC236}">
                    <a16:creationId xmlns:a16="http://schemas.microsoft.com/office/drawing/2014/main" id="{56BCF537-CEAD-4EEE-82E7-529E42D7C2EC}"/>
                  </a:ext>
                </a:extLst>
              </p:cNvPr>
              <p:cNvSpPr>
                <a:spLocks noRot="1" noChangeAspect="1" noMove="1" noResize="1" noEditPoints="1" noAdjustHandles="1" noChangeArrowheads="1" noChangeShapeType="1" noTextEdit="1"/>
              </p:cNvSpPr>
              <p:nvPr/>
            </p:nvSpPr>
            <p:spPr bwMode="auto">
              <a:xfrm>
                <a:off x="1829500" y="5710672"/>
                <a:ext cx="5408799" cy="566737"/>
              </a:xfrm>
              <a:prstGeom prst="rect">
                <a:avLst/>
              </a:prstGeom>
              <a:blipFill>
                <a:blip r:embed="rId14"/>
                <a:stretch>
                  <a:fillRect b="-239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080715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E04E6B2-471A-468B-A632-8716F2E17F2B}"/>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2" name="Footer Placeholder 1">
            <a:extLst>
              <a:ext uri="{FF2B5EF4-FFF2-40B4-BE49-F238E27FC236}">
                <a16:creationId xmlns:a16="http://schemas.microsoft.com/office/drawing/2014/main" id="{07925829-7A05-4488-A947-DF0ADF8AF584}"/>
              </a:ext>
            </a:extLst>
          </p:cNvPr>
          <p:cNvSpPr>
            <a:spLocks noGrp="1"/>
          </p:cNvSpPr>
          <p:nvPr>
            <p:ph type="ftr" sz="quarter" idx="11"/>
          </p:nvPr>
        </p:nvSpPr>
        <p:spPr/>
        <p:txBody>
          <a:bodyPr/>
          <a:lstStyle/>
          <a:p>
            <a:pPr>
              <a:defRPr/>
            </a:pPr>
            <a:r>
              <a:rPr lang="en-US"/>
              <a:t>DCGAN: Generate Images with Deep Convolutional GAN</a:t>
            </a:r>
          </a:p>
        </p:txBody>
      </p:sp>
      <p:sp>
        <p:nvSpPr>
          <p:cNvPr id="43013" name="Slide Number Placeholder 2">
            <a:extLst>
              <a:ext uri="{FF2B5EF4-FFF2-40B4-BE49-F238E27FC236}">
                <a16:creationId xmlns:a16="http://schemas.microsoft.com/office/drawing/2014/main" id="{B05D97AF-5DE0-4BA0-8742-D477930494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B236F554-5541-40BF-8F9B-7A1ECD702C99}" type="slidenum">
              <a:rPr lang="en-US" altLang="en-US" sz="1200" smtClean="0">
                <a:solidFill>
                  <a:srgbClr val="000000"/>
                </a:solidFill>
              </a:rPr>
              <a:pPr>
                <a:spcBef>
                  <a:spcPct val="0"/>
                </a:spcBef>
                <a:buClrTx/>
                <a:buFontTx/>
                <a:buNone/>
              </a:pPr>
              <a:t>42</a:t>
            </a:fld>
            <a:endParaRPr lang="en-US" altLang="en-US" sz="1200">
              <a:solidFill>
                <a:srgbClr val="000000"/>
              </a:solidFill>
            </a:endParaRPr>
          </a:p>
        </p:txBody>
      </p:sp>
      <p:sp>
        <p:nvSpPr>
          <p:cNvPr id="43014" name="Footer Placeholder 1">
            <a:extLst>
              <a:ext uri="{FF2B5EF4-FFF2-40B4-BE49-F238E27FC236}">
                <a16:creationId xmlns:a16="http://schemas.microsoft.com/office/drawing/2014/main" id="{1B48BEB7-7D5A-43AD-985E-E709AA42954D}"/>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3016" name="Rectangle 5">
            <a:extLst>
              <a:ext uri="{FF2B5EF4-FFF2-40B4-BE49-F238E27FC236}">
                <a16:creationId xmlns:a16="http://schemas.microsoft.com/office/drawing/2014/main" id="{86EE12F5-4D80-491A-BFCF-6CF8BA7D155E}"/>
              </a:ext>
            </a:extLst>
          </p:cNvPr>
          <p:cNvSpPr>
            <a:spLocks noChangeArrowheads="1"/>
          </p:cNvSpPr>
          <p:nvPr/>
        </p:nvSpPr>
        <p:spPr bwMode="auto">
          <a:xfrm>
            <a:off x="463550" y="1928812"/>
            <a:ext cx="6927850" cy="207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5" name="TextBox 4">
            <a:extLst>
              <a:ext uri="{FF2B5EF4-FFF2-40B4-BE49-F238E27FC236}">
                <a16:creationId xmlns:a16="http://schemas.microsoft.com/office/drawing/2014/main" id="{51A21948-378C-4A7E-9E0F-72F4DBFB13A6}"/>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pic>
        <p:nvPicPr>
          <p:cNvPr id="4" name="Picture 3" descr="Chart&#10;&#10;Description automatically generated">
            <a:extLst>
              <a:ext uri="{FF2B5EF4-FFF2-40B4-BE49-F238E27FC236}">
                <a16:creationId xmlns:a16="http://schemas.microsoft.com/office/drawing/2014/main" id="{6D6377C2-FB09-4779-B25B-5E20C5ABE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67" y="978607"/>
            <a:ext cx="7177866" cy="5383400"/>
          </a:xfrm>
          <a:prstGeom prst="rect">
            <a:avLst/>
          </a:prstGeom>
        </p:spPr>
      </p:pic>
      <p:sp>
        <p:nvSpPr>
          <p:cNvPr id="19" name="Rectangle 3">
            <a:extLst>
              <a:ext uri="{FF2B5EF4-FFF2-40B4-BE49-F238E27FC236}">
                <a16:creationId xmlns:a16="http://schemas.microsoft.com/office/drawing/2014/main" id="{A4957052-9B5E-4447-90DC-BAD2659AD1E2}"/>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Trực quan hóa:</a:t>
            </a:r>
          </a:p>
          <a:p>
            <a:pPr eaLnBrk="1" hangingPunct="1"/>
            <a:endParaRPr lang="en-US" altLang="en-US" sz="2000" b="0"/>
          </a:p>
        </p:txBody>
      </p:sp>
    </p:spTree>
    <p:extLst>
      <p:ext uri="{BB962C8B-B14F-4D97-AF65-F5344CB8AC3E}">
        <p14:creationId xmlns:p14="http://schemas.microsoft.com/office/powerpoint/2010/main" val="48039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E04E6B2-471A-468B-A632-8716F2E17F2B}"/>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2" name="Footer Placeholder 1">
            <a:extLst>
              <a:ext uri="{FF2B5EF4-FFF2-40B4-BE49-F238E27FC236}">
                <a16:creationId xmlns:a16="http://schemas.microsoft.com/office/drawing/2014/main" id="{07925829-7A05-4488-A947-DF0ADF8AF584}"/>
              </a:ext>
            </a:extLst>
          </p:cNvPr>
          <p:cNvSpPr>
            <a:spLocks noGrp="1"/>
          </p:cNvSpPr>
          <p:nvPr>
            <p:ph type="ftr" sz="quarter" idx="11"/>
          </p:nvPr>
        </p:nvSpPr>
        <p:spPr/>
        <p:txBody>
          <a:bodyPr/>
          <a:lstStyle/>
          <a:p>
            <a:pPr>
              <a:defRPr/>
            </a:pPr>
            <a:r>
              <a:rPr lang="en-US"/>
              <a:t>DCGAN: Generate Images with Deep Convolutional GAN</a:t>
            </a:r>
          </a:p>
        </p:txBody>
      </p:sp>
      <p:sp>
        <p:nvSpPr>
          <p:cNvPr id="43013" name="Slide Number Placeholder 2">
            <a:extLst>
              <a:ext uri="{FF2B5EF4-FFF2-40B4-BE49-F238E27FC236}">
                <a16:creationId xmlns:a16="http://schemas.microsoft.com/office/drawing/2014/main" id="{B05D97AF-5DE0-4BA0-8742-D477930494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B236F554-5541-40BF-8F9B-7A1ECD702C99}" type="slidenum">
              <a:rPr lang="en-US" altLang="en-US" sz="1200" smtClean="0">
                <a:solidFill>
                  <a:srgbClr val="000000"/>
                </a:solidFill>
              </a:rPr>
              <a:pPr>
                <a:spcBef>
                  <a:spcPct val="0"/>
                </a:spcBef>
                <a:buClrTx/>
                <a:buFontTx/>
                <a:buNone/>
              </a:pPr>
              <a:t>43</a:t>
            </a:fld>
            <a:endParaRPr lang="en-US" altLang="en-US" sz="1200">
              <a:solidFill>
                <a:srgbClr val="000000"/>
              </a:solidFill>
            </a:endParaRPr>
          </a:p>
        </p:txBody>
      </p:sp>
      <p:sp>
        <p:nvSpPr>
          <p:cNvPr id="43014" name="Footer Placeholder 1">
            <a:extLst>
              <a:ext uri="{FF2B5EF4-FFF2-40B4-BE49-F238E27FC236}">
                <a16:creationId xmlns:a16="http://schemas.microsoft.com/office/drawing/2014/main" id="{1B48BEB7-7D5A-43AD-985E-E709AA42954D}"/>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3016" name="Rectangle 5">
            <a:extLst>
              <a:ext uri="{FF2B5EF4-FFF2-40B4-BE49-F238E27FC236}">
                <a16:creationId xmlns:a16="http://schemas.microsoft.com/office/drawing/2014/main" id="{86EE12F5-4D80-491A-BFCF-6CF8BA7D155E}"/>
              </a:ext>
            </a:extLst>
          </p:cNvPr>
          <p:cNvSpPr>
            <a:spLocks noChangeArrowheads="1"/>
          </p:cNvSpPr>
          <p:nvPr/>
        </p:nvSpPr>
        <p:spPr bwMode="auto">
          <a:xfrm>
            <a:off x="463550" y="1928812"/>
            <a:ext cx="6927850" cy="207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5" name="TextBox 4">
            <a:extLst>
              <a:ext uri="{FF2B5EF4-FFF2-40B4-BE49-F238E27FC236}">
                <a16:creationId xmlns:a16="http://schemas.microsoft.com/office/drawing/2014/main" id="{51A21948-378C-4A7E-9E0F-72F4DBFB13A6}"/>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pic>
        <p:nvPicPr>
          <p:cNvPr id="6" name="Picture 5" descr="Chart, scatter chart&#10;&#10;Description automatically generated">
            <a:extLst>
              <a:ext uri="{FF2B5EF4-FFF2-40B4-BE49-F238E27FC236}">
                <a16:creationId xmlns:a16="http://schemas.microsoft.com/office/drawing/2014/main" id="{4FE39AC6-CF13-43E0-9D4B-652D10C43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454301"/>
            <a:ext cx="5410200" cy="4200024"/>
          </a:xfrm>
          <a:prstGeom prst="rect">
            <a:avLst/>
          </a:prstGeom>
        </p:spPr>
      </p:pic>
      <p:sp>
        <p:nvSpPr>
          <p:cNvPr id="12" name="Rectangle 3">
            <a:extLst>
              <a:ext uri="{FF2B5EF4-FFF2-40B4-BE49-F238E27FC236}">
                <a16:creationId xmlns:a16="http://schemas.microsoft.com/office/drawing/2014/main" id="{8FB3B98D-B0C7-472B-AA90-A49E12DFBFC6}"/>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Trực quan hóa:</a:t>
            </a:r>
          </a:p>
          <a:p>
            <a:pPr eaLnBrk="1" hangingPunct="1"/>
            <a:endParaRPr lang="en-US" altLang="en-US" sz="2000" b="0"/>
          </a:p>
        </p:txBody>
      </p:sp>
      <p:sp>
        <p:nvSpPr>
          <p:cNvPr id="13" name="Rectangle 3">
            <a:extLst>
              <a:ext uri="{FF2B5EF4-FFF2-40B4-BE49-F238E27FC236}">
                <a16:creationId xmlns:a16="http://schemas.microsoft.com/office/drawing/2014/main" id="{3B9D8DE9-6E5C-4E67-B35F-30942F5306FD}"/>
              </a:ext>
            </a:extLst>
          </p:cNvPr>
          <p:cNvSpPr>
            <a:spLocks noChangeArrowheads="1"/>
          </p:cNvSpPr>
          <p:nvPr/>
        </p:nvSpPr>
        <p:spPr bwMode="auto">
          <a:xfrm>
            <a:off x="2743200" y="5635679"/>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1800" b="0" dirty="0" err="1"/>
              <a:t>Đường</a:t>
            </a:r>
            <a:r>
              <a:rPr lang="en-US" altLang="en-US" sz="1800" b="0" dirty="0"/>
              <a:t> </a:t>
            </a:r>
            <a:r>
              <a:rPr lang="en-US" altLang="en-US" sz="1800" b="0" dirty="0" err="1"/>
              <a:t>phân</a:t>
            </a:r>
            <a:r>
              <a:rPr lang="en-US" altLang="en-US" sz="1800" b="0" dirty="0"/>
              <a:t> chia Discriminator</a:t>
            </a:r>
          </a:p>
        </p:txBody>
      </p:sp>
      <p:sp>
        <p:nvSpPr>
          <p:cNvPr id="11" name="Rectangle 5">
            <a:extLst>
              <a:ext uri="{FF2B5EF4-FFF2-40B4-BE49-F238E27FC236}">
                <a16:creationId xmlns:a16="http://schemas.microsoft.com/office/drawing/2014/main" id="{7D331EED-F7BC-1846-BF6F-74FFE2E368B3}"/>
              </a:ext>
            </a:extLst>
          </p:cNvPr>
          <p:cNvSpPr>
            <a:spLocks noChangeArrowheads="1"/>
          </p:cNvSpPr>
          <p:nvPr/>
        </p:nvSpPr>
        <p:spPr bwMode="auto">
          <a:xfrm>
            <a:off x="1532745" y="6092879"/>
            <a:ext cx="5940425" cy="28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None/>
            </a:pPr>
            <a:r>
              <a:rPr lang="en-US" altLang="en-US" sz="1200" b="0" i="1" dirty="0" err="1"/>
              <a:t>Nguồn</a:t>
            </a:r>
            <a:r>
              <a:rPr lang="en-US" altLang="en-US" sz="1200" b="0" i="1" dirty="0"/>
              <a:t>: </a:t>
            </a:r>
            <a:r>
              <a:rPr lang="en-US" altLang="en-US" sz="1200" b="0" i="1" dirty="0">
                <a:hlinkClick r:id="rId4">
                  <a:extLst>
                    <a:ext uri="{A12FA001-AC4F-418D-AE19-62706E023703}">
                      <ahyp:hlinkClr xmlns:ahyp="http://schemas.microsoft.com/office/drawing/2018/hyperlinkcolor" val="tx"/>
                    </a:ext>
                  </a:extLst>
                </a:hlinkClick>
              </a:rPr>
              <a:t>https://arxiv.org/pdf/1611.04076v3.pdf</a:t>
            </a:r>
            <a:r>
              <a:rPr lang="en-US" altLang="en-US" sz="1200" b="0" i="1" dirty="0"/>
              <a:t> </a:t>
            </a:r>
          </a:p>
        </p:txBody>
      </p:sp>
    </p:spTree>
    <p:extLst>
      <p:ext uri="{BB962C8B-B14F-4D97-AF65-F5344CB8AC3E}">
        <p14:creationId xmlns:p14="http://schemas.microsoft.com/office/powerpoint/2010/main" val="2270277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E04E6B2-471A-468B-A632-8716F2E17F2B}"/>
              </a:ext>
            </a:extLst>
          </p:cNvPr>
          <p:cNvSpPr>
            <a:spLocks noGrp="1" noChangeArrowheads="1"/>
          </p:cNvSpPr>
          <p:nvPr>
            <p:ph type="title"/>
          </p:nvPr>
        </p:nvSpPr>
        <p:spPr>
          <a:xfrm>
            <a:off x="311150" y="131763"/>
            <a:ext cx="8521700" cy="646112"/>
          </a:xfrm>
        </p:spPr>
        <p:txBody>
          <a:bodyPr/>
          <a:lstStyle/>
          <a:p>
            <a:pPr eaLnBrk="1" hangingPunct="1"/>
            <a:r>
              <a:rPr lang="en-US" altLang="en-US" sz="3600"/>
              <a:t>LSGAN</a:t>
            </a:r>
          </a:p>
        </p:txBody>
      </p:sp>
      <p:sp>
        <p:nvSpPr>
          <p:cNvPr id="2" name="Footer Placeholder 1">
            <a:extLst>
              <a:ext uri="{FF2B5EF4-FFF2-40B4-BE49-F238E27FC236}">
                <a16:creationId xmlns:a16="http://schemas.microsoft.com/office/drawing/2014/main" id="{07925829-7A05-4488-A947-DF0ADF8AF584}"/>
              </a:ext>
            </a:extLst>
          </p:cNvPr>
          <p:cNvSpPr>
            <a:spLocks noGrp="1"/>
          </p:cNvSpPr>
          <p:nvPr>
            <p:ph type="ftr" sz="quarter" idx="11"/>
          </p:nvPr>
        </p:nvSpPr>
        <p:spPr/>
        <p:txBody>
          <a:bodyPr/>
          <a:lstStyle/>
          <a:p>
            <a:pPr>
              <a:defRPr/>
            </a:pPr>
            <a:r>
              <a:rPr lang="en-US"/>
              <a:t>DCGAN: Generate Images with Deep Convolutional GAN</a:t>
            </a:r>
          </a:p>
        </p:txBody>
      </p:sp>
      <p:sp>
        <p:nvSpPr>
          <p:cNvPr id="43013" name="Slide Number Placeholder 2">
            <a:extLst>
              <a:ext uri="{FF2B5EF4-FFF2-40B4-BE49-F238E27FC236}">
                <a16:creationId xmlns:a16="http://schemas.microsoft.com/office/drawing/2014/main" id="{B05D97AF-5DE0-4BA0-8742-D477930494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B236F554-5541-40BF-8F9B-7A1ECD702C99}" type="slidenum">
              <a:rPr lang="en-US" altLang="en-US" sz="1200" smtClean="0">
                <a:solidFill>
                  <a:srgbClr val="000000"/>
                </a:solidFill>
              </a:rPr>
              <a:pPr>
                <a:spcBef>
                  <a:spcPct val="0"/>
                </a:spcBef>
                <a:buClrTx/>
                <a:buFontTx/>
                <a:buNone/>
              </a:pPr>
              <a:t>44</a:t>
            </a:fld>
            <a:endParaRPr lang="en-US" altLang="en-US" sz="1200">
              <a:solidFill>
                <a:srgbClr val="000000"/>
              </a:solidFill>
            </a:endParaRPr>
          </a:p>
        </p:txBody>
      </p:sp>
      <p:sp>
        <p:nvSpPr>
          <p:cNvPr id="43014" name="Footer Placeholder 1">
            <a:extLst>
              <a:ext uri="{FF2B5EF4-FFF2-40B4-BE49-F238E27FC236}">
                <a16:creationId xmlns:a16="http://schemas.microsoft.com/office/drawing/2014/main" id="{1B48BEB7-7D5A-43AD-985E-E709AA42954D}"/>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3016" name="Rectangle 5">
            <a:extLst>
              <a:ext uri="{FF2B5EF4-FFF2-40B4-BE49-F238E27FC236}">
                <a16:creationId xmlns:a16="http://schemas.microsoft.com/office/drawing/2014/main" id="{86EE12F5-4D80-491A-BFCF-6CF8BA7D155E}"/>
              </a:ext>
            </a:extLst>
          </p:cNvPr>
          <p:cNvSpPr>
            <a:spLocks noChangeArrowheads="1"/>
          </p:cNvSpPr>
          <p:nvPr/>
        </p:nvSpPr>
        <p:spPr bwMode="auto">
          <a:xfrm>
            <a:off x="463550" y="1928812"/>
            <a:ext cx="6927850" cy="207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5" name="TextBox 4">
            <a:extLst>
              <a:ext uri="{FF2B5EF4-FFF2-40B4-BE49-F238E27FC236}">
                <a16:creationId xmlns:a16="http://schemas.microsoft.com/office/drawing/2014/main" id="{51A21948-378C-4A7E-9E0F-72F4DBFB13A6}"/>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
        <p:nvSpPr>
          <p:cNvPr id="12" name="Rectangle 3">
            <a:extLst>
              <a:ext uri="{FF2B5EF4-FFF2-40B4-BE49-F238E27FC236}">
                <a16:creationId xmlns:a16="http://schemas.microsoft.com/office/drawing/2014/main" id="{8FB3B98D-B0C7-472B-AA90-A49E12DFBFC6}"/>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 typeface="Wingdings" panose="05000000000000000000" pitchFamily="2" charset="2"/>
              <a:buChar char="q"/>
            </a:pPr>
            <a:r>
              <a:rPr lang="en-US" altLang="en-US" sz="2000" b="0"/>
              <a:t>Trực quan hóa:</a:t>
            </a:r>
          </a:p>
          <a:p>
            <a:pPr eaLnBrk="1" hangingPunct="1"/>
            <a:endParaRPr lang="en-US" altLang="en-US" sz="2000" b="0"/>
          </a:p>
        </p:txBody>
      </p:sp>
      <p:pic>
        <p:nvPicPr>
          <p:cNvPr id="4" name="Picture 3" descr="Chart, scatter chart&#10;&#10;Description automatically generated">
            <a:extLst>
              <a:ext uri="{FF2B5EF4-FFF2-40B4-BE49-F238E27FC236}">
                <a16:creationId xmlns:a16="http://schemas.microsoft.com/office/drawing/2014/main" id="{F55A97CE-3307-4C8D-974A-35451E66E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978" y="1528763"/>
            <a:ext cx="5756044" cy="4440377"/>
          </a:xfrm>
          <a:prstGeom prst="rect">
            <a:avLst/>
          </a:prstGeom>
        </p:spPr>
      </p:pic>
      <p:sp>
        <p:nvSpPr>
          <p:cNvPr id="13" name="Rectangle 3">
            <a:extLst>
              <a:ext uri="{FF2B5EF4-FFF2-40B4-BE49-F238E27FC236}">
                <a16:creationId xmlns:a16="http://schemas.microsoft.com/office/drawing/2014/main" id="{EE65313E-7319-4ABD-923E-B2E322DFFDCB}"/>
              </a:ext>
            </a:extLst>
          </p:cNvPr>
          <p:cNvSpPr>
            <a:spLocks noChangeArrowheads="1"/>
          </p:cNvSpPr>
          <p:nvPr/>
        </p:nvSpPr>
        <p:spPr bwMode="auto">
          <a:xfrm>
            <a:off x="2806238" y="6010329"/>
            <a:ext cx="353152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1800" b="0" dirty="0"/>
              <a:t>LSGAN</a:t>
            </a:r>
          </a:p>
        </p:txBody>
      </p:sp>
    </p:spTree>
    <p:extLst>
      <p:ext uri="{BB962C8B-B14F-4D97-AF65-F5344CB8AC3E}">
        <p14:creationId xmlns:p14="http://schemas.microsoft.com/office/powerpoint/2010/main" val="3057048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D93B289-8DFA-44E5-B8AD-96973AF881B7}"/>
              </a:ext>
            </a:extLst>
          </p:cNvPr>
          <p:cNvSpPr>
            <a:spLocks noGrp="1" noChangeArrowheads="1"/>
          </p:cNvSpPr>
          <p:nvPr>
            <p:ph type="title"/>
          </p:nvPr>
        </p:nvSpPr>
        <p:spPr>
          <a:xfrm>
            <a:off x="311150" y="131763"/>
            <a:ext cx="8521700" cy="646112"/>
          </a:xfrm>
        </p:spPr>
        <p:txBody>
          <a:bodyPr/>
          <a:lstStyle/>
          <a:p>
            <a:pPr eaLnBrk="1" hangingPunct="1"/>
            <a:r>
              <a:rPr lang="en-US" altLang="en-US" sz="3600"/>
              <a:t>Vấn đề gặp phải và giải quyết</a:t>
            </a:r>
          </a:p>
        </p:txBody>
      </p:sp>
      <p:sp>
        <p:nvSpPr>
          <p:cNvPr id="46083" name="Rectangle 3">
            <a:extLst>
              <a:ext uri="{FF2B5EF4-FFF2-40B4-BE49-F238E27FC236}">
                <a16:creationId xmlns:a16="http://schemas.microsoft.com/office/drawing/2014/main" id="{61FF14AD-C7C8-494F-83BD-F4945FEE238A}"/>
              </a:ext>
            </a:extLst>
          </p:cNvPr>
          <p:cNvSpPr>
            <a:spLocks noChangeArrowheads="1"/>
          </p:cNvSpPr>
          <p:nvPr/>
        </p:nvSpPr>
        <p:spPr bwMode="auto">
          <a:xfrm>
            <a:off x="228600" y="1109663"/>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Vấn đề 3: GAN evaluation</a:t>
            </a:r>
          </a:p>
          <a:p>
            <a:pPr eaLnBrk="1" hangingPunct="1"/>
            <a:endParaRPr lang="en-US" altLang="en-US" sz="2000" b="0"/>
          </a:p>
        </p:txBody>
      </p:sp>
      <p:sp>
        <p:nvSpPr>
          <p:cNvPr id="2" name="Footer Placeholder 1">
            <a:extLst>
              <a:ext uri="{FF2B5EF4-FFF2-40B4-BE49-F238E27FC236}">
                <a16:creationId xmlns:a16="http://schemas.microsoft.com/office/drawing/2014/main" id="{254F626E-7DBA-42A3-92E3-406CB00A28E8}"/>
              </a:ext>
            </a:extLst>
          </p:cNvPr>
          <p:cNvSpPr>
            <a:spLocks noGrp="1"/>
          </p:cNvSpPr>
          <p:nvPr>
            <p:ph type="ftr" sz="quarter" idx="11"/>
          </p:nvPr>
        </p:nvSpPr>
        <p:spPr/>
        <p:txBody>
          <a:bodyPr/>
          <a:lstStyle/>
          <a:p>
            <a:pPr>
              <a:defRPr/>
            </a:pPr>
            <a:r>
              <a:rPr lang="en-US"/>
              <a:t>DCGAN: Generate Images with Deep Convolutional GAN</a:t>
            </a:r>
          </a:p>
        </p:txBody>
      </p:sp>
      <p:sp>
        <p:nvSpPr>
          <p:cNvPr id="46085" name="Slide Number Placeholder 2">
            <a:extLst>
              <a:ext uri="{FF2B5EF4-FFF2-40B4-BE49-F238E27FC236}">
                <a16:creationId xmlns:a16="http://schemas.microsoft.com/office/drawing/2014/main" id="{516C207C-65C6-4188-B09C-73479AC845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7841DDF1-4C80-49E1-86F5-63DA588E8B11}" type="slidenum">
              <a:rPr lang="en-US" altLang="en-US" sz="1200" smtClean="0">
                <a:solidFill>
                  <a:srgbClr val="000000"/>
                </a:solidFill>
              </a:rPr>
              <a:pPr>
                <a:spcBef>
                  <a:spcPct val="0"/>
                </a:spcBef>
                <a:buClrTx/>
                <a:buFontTx/>
                <a:buNone/>
              </a:pPr>
              <a:t>45</a:t>
            </a:fld>
            <a:endParaRPr lang="en-US" altLang="en-US" sz="1200">
              <a:solidFill>
                <a:srgbClr val="000000"/>
              </a:solidFill>
            </a:endParaRPr>
          </a:p>
        </p:txBody>
      </p:sp>
      <p:sp>
        <p:nvSpPr>
          <p:cNvPr id="46086" name="Footer Placeholder 1">
            <a:extLst>
              <a:ext uri="{FF2B5EF4-FFF2-40B4-BE49-F238E27FC236}">
                <a16:creationId xmlns:a16="http://schemas.microsoft.com/office/drawing/2014/main" id="{6E03EBF3-D0FA-4AA0-B9F9-FA1D6A05274A}"/>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6087" name="Rectangle 5">
            <a:extLst>
              <a:ext uri="{FF2B5EF4-FFF2-40B4-BE49-F238E27FC236}">
                <a16:creationId xmlns:a16="http://schemas.microsoft.com/office/drawing/2014/main" id="{3864B8D0-6799-42B1-B2D3-D6E445D0FA87}"/>
              </a:ext>
            </a:extLst>
          </p:cNvPr>
          <p:cNvSpPr>
            <a:spLocks noChangeArrowheads="1"/>
          </p:cNvSpPr>
          <p:nvPr/>
        </p:nvSpPr>
        <p:spPr bwMode="auto">
          <a:xfrm>
            <a:off x="152400" y="1566863"/>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M</a:t>
            </a:r>
            <a:r>
              <a:rPr lang="vi-VN" altLang="en-US" sz="1800" b="0"/>
              <a:t>ình dùng GAN - DCGAN train model xong rồi dùng Generator để sinh ảnh. Tuy nhiên mình chưa có cách nào để đánh giá xem chất lượng ảnh sinh ra đã tốt chưa, chủ yếu chỉ nhìn vào mắt thường để đánh giá. </a:t>
            </a:r>
            <a:endParaRPr lang="en-US" altLang="en-US" sz="1800" b="0"/>
          </a:p>
        </p:txBody>
      </p:sp>
      <p:sp>
        <p:nvSpPr>
          <p:cNvPr id="46088" name="Rectangle 5">
            <a:extLst>
              <a:ext uri="{FF2B5EF4-FFF2-40B4-BE49-F238E27FC236}">
                <a16:creationId xmlns:a16="http://schemas.microsoft.com/office/drawing/2014/main" id="{89DC69B9-E0AE-4484-8F5B-246282543636}"/>
              </a:ext>
            </a:extLst>
          </p:cNvPr>
          <p:cNvSpPr>
            <a:spLocks noChangeArrowheads="1"/>
          </p:cNvSpPr>
          <p:nvPr/>
        </p:nvSpPr>
        <p:spPr bwMode="auto">
          <a:xfrm>
            <a:off x="152400" y="2465388"/>
            <a:ext cx="8680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vi-VN" altLang="en-US" sz="1800" b="0"/>
              <a:t>Cách đấy không khách quan cũng như không áp dụng một cách hệ thống trên dữ liệu lớn, nên cần phương pháp để đánh giá chất lượng ảnh GAN - DCGAN sinh ra chất lượng tốt hay không.</a:t>
            </a:r>
            <a:endParaRPr lang="en-US" altLang="en-US" sz="1800" b="0"/>
          </a:p>
        </p:txBody>
      </p:sp>
      <p:sp>
        <p:nvSpPr>
          <p:cNvPr id="46089" name="Rectangle 5">
            <a:extLst>
              <a:ext uri="{FF2B5EF4-FFF2-40B4-BE49-F238E27FC236}">
                <a16:creationId xmlns:a16="http://schemas.microsoft.com/office/drawing/2014/main" id="{6C7CF25B-CA7E-4A49-8C70-C21E858F0BA1}"/>
              </a:ext>
            </a:extLst>
          </p:cNvPr>
          <p:cNvSpPr>
            <a:spLocks noChangeArrowheads="1"/>
          </p:cNvSpPr>
          <p:nvPr/>
        </p:nvSpPr>
        <p:spPr bwMode="auto">
          <a:xfrm>
            <a:off x="152400" y="3429000"/>
            <a:ext cx="8680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M</a:t>
            </a:r>
            <a:r>
              <a:rPr lang="vi-VN" altLang="en-US" sz="1800" b="0"/>
              <a:t>ột số cách để đánh giá chất lượng ảnh GAN sinh ra: Inception Score (IS) và Fréchet Inception Distance (FID)</a:t>
            </a:r>
            <a:r>
              <a:rPr lang="en-US" altLang="en-US" sz="1800" b="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C50942B-6FD0-4FA4-9C3D-2A1D1296C28B}"/>
              </a:ext>
            </a:extLst>
          </p:cNvPr>
          <p:cNvSpPr>
            <a:spLocks noGrp="1" noChangeArrowheads="1"/>
          </p:cNvSpPr>
          <p:nvPr>
            <p:ph type="title"/>
          </p:nvPr>
        </p:nvSpPr>
        <p:spPr>
          <a:xfrm>
            <a:off x="311150" y="131763"/>
            <a:ext cx="8521700" cy="646112"/>
          </a:xfrm>
        </p:spPr>
        <p:txBody>
          <a:bodyPr/>
          <a:lstStyle/>
          <a:p>
            <a:pPr eaLnBrk="1" hangingPunct="1"/>
            <a:r>
              <a:rPr lang="en-US" altLang="en-US" sz="3600"/>
              <a:t>Kết luận và hướng phát triển</a:t>
            </a:r>
          </a:p>
        </p:txBody>
      </p:sp>
      <p:sp>
        <p:nvSpPr>
          <p:cNvPr id="47107" name="Rectangle 3">
            <a:extLst>
              <a:ext uri="{FF2B5EF4-FFF2-40B4-BE49-F238E27FC236}">
                <a16:creationId xmlns:a16="http://schemas.microsoft.com/office/drawing/2014/main" id="{0F4F756B-0A3D-4597-B7CB-D016FC5AD411}"/>
              </a:ext>
            </a:extLst>
          </p:cNvPr>
          <p:cNvSpPr>
            <a:spLocks noChangeArrowheads="1"/>
          </p:cNvSpPr>
          <p:nvPr/>
        </p:nvSpPr>
        <p:spPr bwMode="auto">
          <a:xfrm>
            <a:off x="311150" y="1219200"/>
            <a:ext cx="834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vi-VN" altLang="en-US" sz="1800" b="0"/>
              <a:t>DCGAN (deep convolutional GAN) là mô hình GAN áp dụng trong các tác vụ của xử lý ảnh. </a:t>
            </a:r>
            <a:endParaRPr lang="en-US" altLang="en-US" sz="1800" b="0"/>
          </a:p>
          <a:p>
            <a:pPr eaLnBrk="1" hangingPunct="1"/>
            <a:r>
              <a:rPr lang="vi-VN" altLang="en-US" sz="1800" b="0"/>
              <a:t>Nhược điểm của DCGAN là chúng ta không thể kiểm soát được bức ảnh được sinh ra thuộc class nào mà nó được tạo ra hoàn toàn ngẫu nhiên</a:t>
            </a:r>
            <a:r>
              <a:rPr lang="en-US" altLang="en-US" sz="1800" b="0"/>
              <a:t>.</a:t>
            </a:r>
          </a:p>
          <a:p>
            <a:pPr eaLnBrk="1" hangingPunct="1"/>
            <a:r>
              <a:rPr lang="vi-VN" altLang="en-US" sz="1800" b="0"/>
              <a:t>cGAN sẽ giúp chúng ta sinh ra được ảnh thuộc một class cụ thể theo ý muốn dựa trên một thông tin được bổ sung vào mô hình là nhãn </a:t>
            </a:r>
            <a:r>
              <a:rPr lang="en-US" altLang="en-US" sz="1800" b="0" i="1"/>
              <a:t>y</a:t>
            </a:r>
            <a:r>
              <a:rPr lang="vi-VN" altLang="en-US" sz="1800" b="0"/>
              <a:t>. </a:t>
            </a:r>
            <a:r>
              <a:rPr lang="en-US" altLang="en-US" sz="1800" b="0" i="1"/>
              <a:t>y</a:t>
            </a:r>
            <a:r>
              <a:rPr lang="vi-VN" altLang="en-US" sz="1800" b="0"/>
              <a:t> được coi như điều kiện để sinh ảnh nên mô hình mới có tên gọi là conditional GAN.</a:t>
            </a:r>
            <a:endParaRPr lang="en-US" altLang="en-US" sz="1800" b="0"/>
          </a:p>
          <a:p>
            <a:pPr eaLnBrk="1" hangingPunct="1"/>
            <a:r>
              <a:rPr lang="en-US" altLang="en-US" sz="1800" b="0"/>
              <a:t>GAN loss function không tốt, bị vanishing gradient khi train generator thì  LSGAN đã giải quyết được vấn đề.</a:t>
            </a:r>
          </a:p>
          <a:p>
            <a:pPr eaLnBrk="1" hangingPunct="1"/>
            <a:r>
              <a:rPr lang="vi-VN" altLang="en-US" sz="1800" b="0"/>
              <a:t>LSGAN hoạt động ổn định hơn GAN thông thường trong quá trình học. Qua đó</a:t>
            </a:r>
            <a:r>
              <a:rPr lang="en-US" altLang="en-US" sz="1800" b="0"/>
              <a:t>, chúng em sẽ vận dụng model </a:t>
            </a:r>
            <a:r>
              <a:rPr lang="vi-VN" altLang="en-US" sz="1800" b="0"/>
              <a:t>LSGAN</a:t>
            </a:r>
            <a:r>
              <a:rPr lang="en-US" altLang="en-US" sz="1800" b="0"/>
              <a:t> trên những bộ dữ liệu khác như ImageNet,…</a:t>
            </a:r>
          </a:p>
          <a:p>
            <a:pPr marL="0" indent="0" eaLnBrk="1" hangingPunct="1">
              <a:buNone/>
            </a:pPr>
            <a:endParaRPr lang="en-US" altLang="en-US" sz="2000" b="0"/>
          </a:p>
        </p:txBody>
      </p:sp>
      <p:sp>
        <p:nvSpPr>
          <p:cNvPr id="2" name="Footer Placeholder 1">
            <a:extLst>
              <a:ext uri="{FF2B5EF4-FFF2-40B4-BE49-F238E27FC236}">
                <a16:creationId xmlns:a16="http://schemas.microsoft.com/office/drawing/2014/main" id="{3E0A4AAB-3F78-498D-9ADA-58F655B90CE4}"/>
              </a:ext>
            </a:extLst>
          </p:cNvPr>
          <p:cNvSpPr>
            <a:spLocks noGrp="1"/>
          </p:cNvSpPr>
          <p:nvPr>
            <p:ph type="ftr" sz="quarter" idx="11"/>
          </p:nvPr>
        </p:nvSpPr>
        <p:spPr/>
        <p:txBody>
          <a:bodyPr/>
          <a:lstStyle/>
          <a:p>
            <a:pPr>
              <a:defRPr/>
            </a:pPr>
            <a:r>
              <a:rPr lang="en-US"/>
              <a:t>DCGAN: Generate Images with Deep Convolutional GAN</a:t>
            </a:r>
          </a:p>
        </p:txBody>
      </p:sp>
      <p:sp>
        <p:nvSpPr>
          <p:cNvPr id="47109" name="Slide Number Placeholder 2">
            <a:extLst>
              <a:ext uri="{FF2B5EF4-FFF2-40B4-BE49-F238E27FC236}">
                <a16:creationId xmlns:a16="http://schemas.microsoft.com/office/drawing/2014/main" id="{05623D90-FB78-4DCC-9E22-AF3C5CEBA4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222A36C7-BCAC-4A33-BE6C-41B17053645B}" type="slidenum">
              <a:rPr lang="en-US" altLang="en-US" sz="1200" smtClean="0">
                <a:solidFill>
                  <a:srgbClr val="000000"/>
                </a:solidFill>
              </a:rPr>
              <a:pPr>
                <a:spcBef>
                  <a:spcPct val="0"/>
                </a:spcBef>
                <a:buClrTx/>
                <a:buFontTx/>
                <a:buNone/>
              </a:pPr>
              <a:t>46</a:t>
            </a:fld>
            <a:endParaRPr lang="en-US" altLang="en-US" sz="1200">
              <a:solidFill>
                <a:srgbClr val="000000"/>
              </a:solidFill>
            </a:endParaRPr>
          </a:p>
        </p:txBody>
      </p:sp>
      <p:sp>
        <p:nvSpPr>
          <p:cNvPr id="47110" name="Footer Placeholder 1">
            <a:extLst>
              <a:ext uri="{FF2B5EF4-FFF2-40B4-BE49-F238E27FC236}">
                <a16:creationId xmlns:a16="http://schemas.microsoft.com/office/drawing/2014/main" id="{09FA8645-8995-45E9-971F-753BBB7EE584}"/>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A128F66-1429-4031-BEA7-FFFE14496292}"/>
              </a:ext>
            </a:extLst>
          </p:cNvPr>
          <p:cNvSpPr>
            <a:spLocks noGrp="1" noChangeArrowheads="1"/>
          </p:cNvSpPr>
          <p:nvPr>
            <p:ph type="title"/>
          </p:nvPr>
        </p:nvSpPr>
        <p:spPr>
          <a:xfrm>
            <a:off x="311150" y="131763"/>
            <a:ext cx="8521700" cy="646112"/>
          </a:xfrm>
        </p:spPr>
        <p:txBody>
          <a:bodyPr/>
          <a:lstStyle/>
          <a:p>
            <a:pPr eaLnBrk="1" hangingPunct="1"/>
            <a:r>
              <a:rPr lang="en-US" altLang="en-US" sz="3600"/>
              <a:t>Tài liệu tham khảo</a:t>
            </a:r>
          </a:p>
        </p:txBody>
      </p:sp>
      <p:sp>
        <p:nvSpPr>
          <p:cNvPr id="26627" name="Rectangle 3">
            <a:extLst>
              <a:ext uri="{FF2B5EF4-FFF2-40B4-BE49-F238E27FC236}">
                <a16:creationId xmlns:a16="http://schemas.microsoft.com/office/drawing/2014/main" id="{B75BD43B-3961-4E1B-BB50-63835678A91B}"/>
              </a:ext>
            </a:extLst>
          </p:cNvPr>
          <p:cNvSpPr>
            <a:spLocks noChangeArrowheads="1"/>
          </p:cNvSpPr>
          <p:nvPr/>
        </p:nvSpPr>
        <p:spPr bwMode="auto">
          <a:xfrm>
            <a:off x="228600" y="1109663"/>
            <a:ext cx="8610600" cy="457200"/>
          </a:xfrm>
          <a:prstGeom prst="rect">
            <a:avLst/>
          </a:prstGeom>
          <a:noFill/>
          <a:ln>
            <a:noFill/>
          </a:ln>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defRPr/>
            </a:pPr>
            <a:r>
              <a:rPr lang="en-US" altLang="en-US" sz="1800" b="0"/>
              <a:t>[Introduction - Google Developers] </a:t>
            </a:r>
          </a:p>
          <a:p>
            <a:pPr marL="0" indent="0" eaLnBrk="1" hangingPunct="1">
              <a:buFontTx/>
              <a:buNone/>
              <a:defRPr/>
            </a:pPr>
            <a:r>
              <a:rPr lang="en-US" altLang="en-US" sz="1800" b="0"/>
              <a:t>      </a:t>
            </a:r>
            <a:r>
              <a:rPr lang="en-US" altLang="en-US" sz="1400" b="0"/>
              <a:t>(</a:t>
            </a:r>
            <a:r>
              <a:rPr lang="en-US" altLang="en-US" sz="1400" b="0">
                <a:hlinkClick r:id="rId2"/>
              </a:rPr>
              <a:t>https://developers.google.com/machine-learning/gan</a:t>
            </a:r>
            <a:r>
              <a:rPr lang="en-US" altLang="en-US" sz="1400" b="0"/>
              <a:t>)</a:t>
            </a:r>
          </a:p>
          <a:p>
            <a:pPr marL="0" indent="0" eaLnBrk="1" hangingPunct="1">
              <a:buFontTx/>
              <a:buNone/>
              <a:defRPr/>
            </a:pPr>
            <a:endParaRPr lang="en-US" altLang="en-US" sz="2400" b="0"/>
          </a:p>
        </p:txBody>
      </p:sp>
      <p:sp>
        <p:nvSpPr>
          <p:cNvPr id="2" name="Footer Placeholder 1">
            <a:extLst>
              <a:ext uri="{FF2B5EF4-FFF2-40B4-BE49-F238E27FC236}">
                <a16:creationId xmlns:a16="http://schemas.microsoft.com/office/drawing/2014/main" id="{422CE843-3EEE-4BD7-81C2-7C5AA4A703E9}"/>
              </a:ext>
            </a:extLst>
          </p:cNvPr>
          <p:cNvSpPr>
            <a:spLocks noGrp="1"/>
          </p:cNvSpPr>
          <p:nvPr>
            <p:ph type="ftr" sz="quarter" idx="11"/>
          </p:nvPr>
        </p:nvSpPr>
        <p:spPr/>
        <p:txBody>
          <a:bodyPr/>
          <a:lstStyle/>
          <a:p>
            <a:pPr>
              <a:defRPr/>
            </a:pPr>
            <a:r>
              <a:rPr lang="en-US"/>
              <a:t>DCGAN: Generate Images with Deep Convolutional GAN</a:t>
            </a:r>
          </a:p>
        </p:txBody>
      </p:sp>
      <p:sp>
        <p:nvSpPr>
          <p:cNvPr id="48133" name="Slide Number Placeholder 2">
            <a:extLst>
              <a:ext uri="{FF2B5EF4-FFF2-40B4-BE49-F238E27FC236}">
                <a16:creationId xmlns:a16="http://schemas.microsoft.com/office/drawing/2014/main" id="{F01DACD7-DE1B-4B59-9DB1-F9D0C829F01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CA5F5574-9CF5-4A57-9814-7F9C7F1C1345}" type="slidenum">
              <a:rPr lang="en-US" altLang="en-US" sz="1200" smtClean="0">
                <a:solidFill>
                  <a:srgbClr val="000000"/>
                </a:solidFill>
              </a:rPr>
              <a:pPr>
                <a:spcBef>
                  <a:spcPct val="0"/>
                </a:spcBef>
                <a:buClrTx/>
                <a:buFontTx/>
                <a:buNone/>
              </a:pPr>
              <a:t>47</a:t>
            </a:fld>
            <a:endParaRPr lang="en-US" altLang="en-US" sz="1200">
              <a:solidFill>
                <a:srgbClr val="000000"/>
              </a:solidFill>
            </a:endParaRPr>
          </a:p>
        </p:txBody>
      </p:sp>
      <p:sp>
        <p:nvSpPr>
          <p:cNvPr id="48134" name="Footer Placeholder 1">
            <a:extLst>
              <a:ext uri="{FF2B5EF4-FFF2-40B4-BE49-F238E27FC236}">
                <a16:creationId xmlns:a16="http://schemas.microsoft.com/office/drawing/2014/main" id="{DDE98A51-CCF3-4338-93EC-46E4EEB6A623}"/>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10" name="Rectangle 3">
            <a:extLst>
              <a:ext uri="{FF2B5EF4-FFF2-40B4-BE49-F238E27FC236}">
                <a16:creationId xmlns:a16="http://schemas.microsoft.com/office/drawing/2014/main" id="{96CA4B20-EDDC-4814-9C79-98635EF880F1}"/>
              </a:ext>
            </a:extLst>
          </p:cNvPr>
          <p:cNvSpPr>
            <a:spLocks noChangeArrowheads="1"/>
          </p:cNvSpPr>
          <p:nvPr/>
        </p:nvSpPr>
        <p:spPr bwMode="auto">
          <a:xfrm>
            <a:off x="228600" y="2615548"/>
            <a:ext cx="8915400" cy="457200"/>
          </a:xfrm>
          <a:prstGeom prst="rect">
            <a:avLst/>
          </a:prstGeom>
          <a:noFill/>
          <a:ln>
            <a:noFill/>
          </a:ln>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defRPr/>
            </a:pPr>
            <a:r>
              <a:rPr lang="en-US" altLang="en-US" sz="1800" b="0"/>
              <a:t>[Unsupervised Representation Learning with Deep Convolutional Generative Adversarial Networks]</a:t>
            </a:r>
          </a:p>
          <a:p>
            <a:pPr marL="0" indent="0" eaLnBrk="1" hangingPunct="1">
              <a:buFontTx/>
              <a:buNone/>
              <a:defRPr/>
            </a:pPr>
            <a:r>
              <a:rPr lang="en-US" altLang="en-US" sz="1800" b="0"/>
              <a:t>      (</a:t>
            </a:r>
            <a:r>
              <a:rPr lang="en-US" altLang="en-US" sz="1400" b="0">
                <a:hlinkClick r:id="rId3"/>
              </a:rPr>
              <a:t>https://paperswithcode.com/paper/unsupervised-representation-learning-with-1</a:t>
            </a:r>
            <a:r>
              <a:rPr lang="en-US" altLang="en-US" sz="1800" b="0"/>
              <a:t>)</a:t>
            </a:r>
          </a:p>
          <a:p>
            <a:pPr marL="0" indent="0" eaLnBrk="1" hangingPunct="1">
              <a:buFontTx/>
              <a:buNone/>
              <a:defRPr/>
            </a:pPr>
            <a:endParaRPr lang="en-US" altLang="en-US" sz="2400" b="0"/>
          </a:p>
        </p:txBody>
      </p:sp>
      <p:sp>
        <p:nvSpPr>
          <p:cNvPr id="11" name="Rectangle 3">
            <a:extLst>
              <a:ext uri="{FF2B5EF4-FFF2-40B4-BE49-F238E27FC236}">
                <a16:creationId xmlns:a16="http://schemas.microsoft.com/office/drawing/2014/main" id="{A31FA343-783A-4260-A17E-64DBB29AA0B4}"/>
              </a:ext>
            </a:extLst>
          </p:cNvPr>
          <p:cNvSpPr>
            <a:spLocks noChangeArrowheads="1"/>
          </p:cNvSpPr>
          <p:nvPr/>
        </p:nvSpPr>
        <p:spPr bwMode="auto">
          <a:xfrm>
            <a:off x="228600" y="1881188"/>
            <a:ext cx="8610600" cy="457200"/>
          </a:xfrm>
          <a:prstGeom prst="rect">
            <a:avLst/>
          </a:prstGeom>
          <a:noFill/>
          <a:ln>
            <a:noFill/>
          </a:ln>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defRPr/>
            </a:pPr>
            <a:r>
              <a:rPr lang="en-US" altLang="en-US" sz="1800" b="0"/>
              <a:t>[Generative Adversarial Networks Wiki ]</a:t>
            </a:r>
          </a:p>
          <a:p>
            <a:pPr marL="0" indent="0" eaLnBrk="1" hangingPunct="1">
              <a:buFontTx/>
              <a:buNone/>
              <a:defRPr/>
            </a:pPr>
            <a:r>
              <a:rPr lang="en-US" altLang="en-US" sz="1400" b="0"/>
              <a:t>      (</a:t>
            </a:r>
            <a:r>
              <a:rPr lang="en-US" altLang="en-US" sz="1400" b="0">
                <a:hlinkClick r:id="rId4"/>
              </a:rPr>
              <a:t>https://en.wikipedia.org/wiki/Generative_adversarial_network</a:t>
            </a:r>
            <a:r>
              <a:rPr lang="en-US" altLang="en-US" sz="1400" b="0"/>
              <a:t>)</a:t>
            </a:r>
          </a:p>
        </p:txBody>
      </p:sp>
      <p:sp>
        <p:nvSpPr>
          <p:cNvPr id="12" name="Rectangle 3">
            <a:extLst>
              <a:ext uri="{FF2B5EF4-FFF2-40B4-BE49-F238E27FC236}">
                <a16:creationId xmlns:a16="http://schemas.microsoft.com/office/drawing/2014/main" id="{DBDBB2BE-2703-42A0-A65E-B024992CE92C}"/>
              </a:ext>
            </a:extLst>
          </p:cNvPr>
          <p:cNvSpPr>
            <a:spLocks noChangeArrowheads="1"/>
          </p:cNvSpPr>
          <p:nvPr/>
        </p:nvSpPr>
        <p:spPr bwMode="auto">
          <a:xfrm>
            <a:off x="246529" y="4472173"/>
            <a:ext cx="8915400" cy="457200"/>
          </a:xfrm>
          <a:prstGeom prst="rect">
            <a:avLst/>
          </a:prstGeom>
          <a:noFill/>
          <a:ln>
            <a:noFill/>
          </a:ln>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defRPr/>
            </a:pPr>
            <a:r>
              <a:rPr lang="en-US" altLang="en-US" sz="1800" b="0" dirty="0"/>
              <a:t>[</a:t>
            </a:r>
            <a:r>
              <a:rPr lang="en-US" altLang="en-US" sz="1800" b="0" dirty="0" err="1"/>
              <a:t>Bài</a:t>
            </a:r>
            <a:r>
              <a:rPr lang="en-US" altLang="en-US" sz="1800" b="0" dirty="0"/>
              <a:t> 45 - Conditional GAN (</a:t>
            </a:r>
            <a:r>
              <a:rPr lang="en-US" altLang="en-US" sz="1800" b="0" dirty="0" err="1"/>
              <a:t>cGAN</a:t>
            </a:r>
            <a:r>
              <a:rPr lang="en-US" altLang="en-US" sz="1800" b="0" dirty="0"/>
              <a:t>)]</a:t>
            </a:r>
          </a:p>
          <a:p>
            <a:pPr marL="0" indent="0" eaLnBrk="1" hangingPunct="1">
              <a:buFontTx/>
              <a:buNone/>
              <a:defRPr/>
            </a:pPr>
            <a:r>
              <a:rPr lang="en-US" altLang="en-US" sz="1800" b="0" dirty="0"/>
              <a:t>      (</a:t>
            </a:r>
            <a:r>
              <a:rPr lang="en-US" altLang="en-US" sz="1400" b="0" dirty="0">
                <a:hlinkClick r:id="rId5"/>
              </a:rPr>
              <a:t>https://phamdinhkhanh.github.io/2020/08/09/ConditionalGAN.html</a:t>
            </a:r>
            <a:r>
              <a:rPr lang="en-US" altLang="en-US" sz="1800" b="0" dirty="0"/>
              <a:t>)</a:t>
            </a:r>
          </a:p>
        </p:txBody>
      </p:sp>
      <p:sp>
        <p:nvSpPr>
          <p:cNvPr id="14" name="Rectangle 3">
            <a:extLst>
              <a:ext uri="{FF2B5EF4-FFF2-40B4-BE49-F238E27FC236}">
                <a16:creationId xmlns:a16="http://schemas.microsoft.com/office/drawing/2014/main" id="{A6C6BC32-E1A9-0A48-A7FA-4CB10EA171E0}"/>
              </a:ext>
            </a:extLst>
          </p:cNvPr>
          <p:cNvSpPr>
            <a:spLocks noChangeArrowheads="1"/>
          </p:cNvSpPr>
          <p:nvPr/>
        </p:nvSpPr>
        <p:spPr bwMode="auto">
          <a:xfrm>
            <a:off x="228600" y="3692198"/>
            <a:ext cx="8915400" cy="457200"/>
          </a:xfrm>
          <a:prstGeom prst="rect">
            <a:avLst/>
          </a:prstGeom>
          <a:noFill/>
          <a:ln>
            <a:noFill/>
          </a:ln>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defRPr/>
            </a:pPr>
            <a:r>
              <a:rPr lang="en-US" altLang="en-US" sz="1800" b="0" dirty="0"/>
              <a:t>[Least Squares Generative Adversarial Networks]</a:t>
            </a:r>
          </a:p>
          <a:p>
            <a:pPr marL="0" indent="0" eaLnBrk="1" hangingPunct="1">
              <a:buFontTx/>
              <a:buNone/>
              <a:defRPr/>
            </a:pPr>
            <a:r>
              <a:rPr lang="en-US" altLang="en-US" sz="1800" b="0" dirty="0"/>
              <a:t>      </a:t>
            </a:r>
            <a:r>
              <a:rPr lang="en-US" altLang="en-US" sz="1400" b="0" dirty="0"/>
              <a:t>(</a:t>
            </a:r>
            <a:r>
              <a:rPr lang="en-US" altLang="en-US" sz="1400" b="0" dirty="0">
                <a:hlinkClick r:id="rId6"/>
              </a:rPr>
              <a:t>https://paperswithcode.com/paper/least-squares-generative-adversarial-networks</a:t>
            </a:r>
            <a:r>
              <a:rPr lang="en-US" altLang="en-US" sz="1400" b="0" dirty="0"/>
              <a:t>)</a:t>
            </a:r>
            <a:endParaRPr lang="en-US" altLang="en-US" sz="1800" b="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50A0CA7-EF6A-4864-AE17-8821F7538386}"/>
              </a:ext>
            </a:extLst>
          </p:cNvPr>
          <p:cNvSpPr>
            <a:spLocks noGrp="1" noChangeArrowheads="1"/>
          </p:cNvSpPr>
          <p:nvPr>
            <p:ph type="title"/>
          </p:nvPr>
        </p:nvSpPr>
        <p:spPr>
          <a:xfrm>
            <a:off x="311150" y="131763"/>
            <a:ext cx="8521700" cy="646112"/>
          </a:xfrm>
        </p:spPr>
        <p:txBody>
          <a:bodyPr/>
          <a:lstStyle/>
          <a:p>
            <a:pPr eaLnBrk="1" hangingPunct="1"/>
            <a:r>
              <a:rPr lang="en-US" altLang="en-US" sz="3600"/>
              <a:t>Tài liệu tham khảo</a:t>
            </a:r>
          </a:p>
        </p:txBody>
      </p:sp>
      <p:sp>
        <p:nvSpPr>
          <p:cNvPr id="2" name="Footer Placeholder 1">
            <a:extLst>
              <a:ext uri="{FF2B5EF4-FFF2-40B4-BE49-F238E27FC236}">
                <a16:creationId xmlns:a16="http://schemas.microsoft.com/office/drawing/2014/main" id="{D1C05C66-C36E-4C59-86BA-CDF7C2EBC8AA}"/>
              </a:ext>
            </a:extLst>
          </p:cNvPr>
          <p:cNvSpPr>
            <a:spLocks noGrp="1"/>
          </p:cNvSpPr>
          <p:nvPr>
            <p:ph type="ftr" sz="quarter" idx="11"/>
          </p:nvPr>
        </p:nvSpPr>
        <p:spPr/>
        <p:txBody>
          <a:bodyPr/>
          <a:lstStyle/>
          <a:p>
            <a:pPr>
              <a:defRPr/>
            </a:pPr>
            <a:r>
              <a:rPr lang="en-US"/>
              <a:t>DCGAN: Generate Images with Deep Convolutional GAN</a:t>
            </a:r>
          </a:p>
        </p:txBody>
      </p:sp>
      <p:sp>
        <p:nvSpPr>
          <p:cNvPr id="49157" name="Slide Number Placeholder 2">
            <a:extLst>
              <a:ext uri="{FF2B5EF4-FFF2-40B4-BE49-F238E27FC236}">
                <a16:creationId xmlns:a16="http://schemas.microsoft.com/office/drawing/2014/main" id="{D29068DD-54C1-45E5-BBA7-A4C1C0E22F6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7440EED4-43A0-4A71-B7BF-906838F37C86}" type="slidenum">
              <a:rPr lang="en-US" altLang="en-US" sz="1200" smtClean="0">
                <a:solidFill>
                  <a:srgbClr val="000000"/>
                </a:solidFill>
              </a:rPr>
              <a:pPr>
                <a:spcBef>
                  <a:spcPct val="0"/>
                </a:spcBef>
                <a:buClrTx/>
                <a:buFontTx/>
                <a:buNone/>
              </a:pPr>
              <a:t>48</a:t>
            </a:fld>
            <a:endParaRPr lang="en-US" altLang="en-US" sz="1200">
              <a:solidFill>
                <a:srgbClr val="000000"/>
              </a:solidFill>
            </a:endParaRPr>
          </a:p>
        </p:txBody>
      </p:sp>
      <p:sp>
        <p:nvSpPr>
          <p:cNvPr id="49158" name="Footer Placeholder 1">
            <a:extLst>
              <a:ext uri="{FF2B5EF4-FFF2-40B4-BE49-F238E27FC236}">
                <a16:creationId xmlns:a16="http://schemas.microsoft.com/office/drawing/2014/main" id="{BC7709DF-7287-455A-AFF8-978F0EA44813}"/>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13" name="Rectangle 3">
            <a:extLst>
              <a:ext uri="{FF2B5EF4-FFF2-40B4-BE49-F238E27FC236}">
                <a16:creationId xmlns:a16="http://schemas.microsoft.com/office/drawing/2014/main" id="{4A2B486B-0DDF-4457-A105-C164375FF44F}"/>
              </a:ext>
            </a:extLst>
          </p:cNvPr>
          <p:cNvSpPr>
            <a:spLocks noChangeArrowheads="1"/>
          </p:cNvSpPr>
          <p:nvPr/>
        </p:nvSpPr>
        <p:spPr bwMode="auto">
          <a:xfrm>
            <a:off x="228600" y="2047595"/>
            <a:ext cx="937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1800" b="0" dirty="0"/>
              <a:t>[f-divergence wiki)]</a:t>
            </a:r>
          </a:p>
          <a:p>
            <a:pPr marL="0" indent="0" eaLnBrk="1" hangingPunct="1">
              <a:buNone/>
            </a:pPr>
            <a:r>
              <a:rPr lang="en-US" altLang="en-US" sz="1800" b="0" dirty="0"/>
              <a:t>      </a:t>
            </a:r>
            <a:r>
              <a:rPr lang="en-US" altLang="en-US" sz="1400" b="0" dirty="0"/>
              <a:t>(</a:t>
            </a:r>
            <a:r>
              <a:rPr lang="en-US" altLang="en-US" sz="1400" b="0" dirty="0">
                <a:hlinkClick r:id="rId2"/>
              </a:rPr>
              <a:t>https://en.wikipedia.org/wiki/F-divergence</a:t>
            </a:r>
            <a:r>
              <a:rPr lang="en-US" altLang="en-US" sz="1400" b="0" dirty="0"/>
              <a:t>)</a:t>
            </a:r>
            <a:endParaRPr lang="en-US" altLang="en-US" sz="1800" b="0" dirty="0"/>
          </a:p>
        </p:txBody>
      </p:sp>
      <p:sp>
        <p:nvSpPr>
          <p:cNvPr id="12" name="Rectangle 3">
            <a:extLst>
              <a:ext uri="{FF2B5EF4-FFF2-40B4-BE49-F238E27FC236}">
                <a16:creationId xmlns:a16="http://schemas.microsoft.com/office/drawing/2014/main" id="{46DF616B-CC61-404B-B1B2-BE5ADB05AD82}"/>
              </a:ext>
            </a:extLst>
          </p:cNvPr>
          <p:cNvSpPr>
            <a:spLocks noChangeArrowheads="1"/>
          </p:cNvSpPr>
          <p:nvPr/>
        </p:nvSpPr>
        <p:spPr bwMode="auto">
          <a:xfrm>
            <a:off x="228600" y="1155158"/>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1800" b="0" dirty="0"/>
              <a:t>[Book: </a:t>
            </a:r>
            <a:r>
              <a:rPr lang="vi-VN" altLang="en-US" sz="1800" b="0" dirty="0"/>
              <a:t>Deep Learning cơ bản</a:t>
            </a:r>
            <a:r>
              <a:rPr lang="en-US" altLang="en-US" sz="1800" b="0" dirty="0"/>
              <a:t>]</a:t>
            </a:r>
          </a:p>
          <a:p>
            <a:pPr marL="0" indent="0" eaLnBrk="1" hangingPunct="1">
              <a:buNone/>
            </a:pPr>
            <a:r>
              <a:rPr lang="en-US" altLang="en-US" sz="1800" b="0" dirty="0"/>
              <a:t>     (</a:t>
            </a:r>
            <a:r>
              <a:rPr lang="en-US" altLang="en-US" sz="1400" b="0" dirty="0">
                <a:hlinkClick r:id="rId3"/>
              </a:rPr>
              <a:t>https://drive.google.com/file/d/1lNjzISABdoc7SRq8tg-xkCRRZRABPCKi/view</a:t>
            </a:r>
            <a:r>
              <a:rPr lang="en-US" altLang="en-US" sz="1800" b="0"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E04E6B2-471A-468B-A632-8716F2E17F2B}"/>
              </a:ext>
            </a:extLst>
          </p:cNvPr>
          <p:cNvSpPr>
            <a:spLocks noGrp="1" noChangeArrowheads="1"/>
          </p:cNvSpPr>
          <p:nvPr>
            <p:ph type="title"/>
          </p:nvPr>
        </p:nvSpPr>
        <p:spPr>
          <a:xfrm>
            <a:off x="311150" y="131763"/>
            <a:ext cx="8521700" cy="646112"/>
          </a:xfrm>
        </p:spPr>
        <p:txBody>
          <a:bodyPr/>
          <a:lstStyle/>
          <a:p>
            <a:pPr eaLnBrk="1" hangingPunct="1"/>
            <a:r>
              <a:rPr lang="en-US" altLang="en-US" sz="3600"/>
              <a:t>Demo</a:t>
            </a:r>
          </a:p>
        </p:txBody>
      </p:sp>
      <p:sp>
        <p:nvSpPr>
          <p:cNvPr id="2" name="Footer Placeholder 1">
            <a:extLst>
              <a:ext uri="{FF2B5EF4-FFF2-40B4-BE49-F238E27FC236}">
                <a16:creationId xmlns:a16="http://schemas.microsoft.com/office/drawing/2014/main" id="{07925829-7A05-4488-A947-DF0ADF8AF584}"/>
              </a:ext>
            </a:extLst>
          </p:cNvPr>
          <p:cNvSpPr>
            <a:spLocks noGrp="1"/>
          </p:cNvSpPr>
          <p:nvPr>
            <p:ph type="ftr" sz="quarter" idx="11"/>
          </p:nvPr>
        </p:nvSpPr>
        <p:spPr/>
        <p:txBody>
          <a:bodyPr/>
          <a:lstStyle/>
          <a:p>
            <a:pPr>
              <a:defRPr/>
            </a:pPr>
            <a:r>
              <a:rPr lang="en-US"/>
              <a:t>DCGAN: Generate Images with Deep Convolutional GAN</a:t>
            </a:r>
          </a:p>
        </p:txBody>
      </p:sp>
      <p:sp>
        <p:nvSpPr>
          <p:cNvPr id="43013" name="Slide Number Placeholder 2">
            <a:extLst>
              <a:ext uri="{FF2B5EF4-FFF2-40B4-BE49-F238E27FC236}">
                <a16:creationId xmlns:a16="http://schemas.microsoft.com/office/drawing/2014/main" id="{B05D97AF-5DE0-4BA0-8742-D477930494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B236F554-5541-40BF-8F9B-7A1ECD702C99}" type="slidenum">
              <a:rPr lang="en-US" altLang="en-US" sz="1200" smtClean="0">
                <a:solidFill>
                  <a:srgbClr val="000000"/>
                </a:solidFill>
              </a:rPr>
              <a:pPr>
                <a:spcBef>
                  <a:spcPct val="0"/>
                </a:spcBef>
                <a:buClrTx/>
                <a:buFontTx/>
                <a:buNone/>
              </a:pPr>
              <a:t>49</a:t>
            </a:fld>
            <a:endParaRPr lang="en-US" altLang="en-US" sz="1200">
              <a:solidFill>
                <a:srgbClr val="000000"/>
              </a:solidFill>
            </a:endParaRPr>
          </a:p>
        </p:txBody>
      </p:sp>
      <p:sp>
        <p:nvSpPr>
          <p:cNvPr id="43014" name="Footer Placeholder 1">
            <a:extLst>
              <a:ext uri="{FF2B5EF4-FFF2-40B4-BE49-F238E27FC236}">
                <a16:creationId xmlns:a16="http://schemas.microsoft.com/office/drawing/2014/main" id="{1B48BEB7-7D5A-43AD-985E-E709AA42954D}"/>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43016" name="Rectangle 5">
            <a:extLst>
              <a:ext uri="{FF2B5EF4-FFF2-40B4-BE49-F238E27FC236}">
                <a16:creationId xmlns:a16="http://schemas.microsoft.com/office/drawing/2014/main" id="{86EE12F5-4D80-491A-BFCF-6CF8BA7D155E}"/>
              </a:ext>
            </a:extLst>
          </p:cNvPr>
          <p:cNvSpPr>
            <a:spLocks noChangeArrowheads="1"/>
          </p:cNvSpPr>
          <p:nvPr/>
        </p:nvSpPr>
        <p:spPr bwMode="auto">
          <a:xfrm>
            <a:off x="463550" y="1928812"/>
            <a:ext cx="6927850" cy="207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5" name="TextBox 4">
            <a:extLst>
              <a:ext uri="{FF2B5EF4-FFF2-40B4-BE49-F238E27FC236}">
                <a16:creationId xmlns:a16="http://schemas.microsoft.com/office/drawing/2014/main" id="{51A21948-378C-4A7E-9E0F-72F4DBFB13A6}"/>
              </a:ext>
            </a:extLst>
          </p:cNvPr>
          <p:cNvSpPr txBox="1">
            <a:spLocks noRot="1" noChangeAspect="1" noMove="1" noResize="1" noEditPoints="1" noAdjustHandles="1" noChangeArrowheads="1" noChangeShapeType="1" noTextEdit="1"/>
          </p:cNvSpPr>
          <p:nvPr/>
        </p:nvSpPr>
        <p:spPr>
          <a:xfrm>
            <a:off x="4181302" y="2975956"/>
            <a:ext cx="193386" cy="123111"/>
          </a:xfrm>
          <a:prstGeom prst="rect">
            <a:avLst/>
          </a:prstGeom>
          <a:blipFill>
            <a:blip r:embed="rId2"/>
            <a:stretch>
              <a:fillRect/>
            </a:stretch>
          </a:blipFill>
        </p:spPr>
        <p:txBody>
          <a:bodyPr/>
          <a:lstStyle/>
          <a:p>
            <a:pPr>
              <a:defRPr/>
            </a:pPr>
            <a:r>
              <a:rPr lang="en-US">
                <a:noFill/>
              </a:rPr>
              <a:t> </a:t>
            </a:r>
          </a:p>
        </p:txBody>
      </p:sp>
    </p:spTree>
    <p:extLst>
      <p:ext uri="{BB962C8B-B14F-4D97-AF65-F5344CB8AC3E}">
        <p14:creationId xmlns:p14="http://schemas.microsoft.com/office/powerpoint/2010/main" val="387893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D298AE-7EF9-4C29-BB4C-84213BB9AA4D}"/>
              </a:ext>
            </a:extLst>
          </p:cNvPr>
          <p:cNvSpPr>
            <a:spLocks noGrp="1" noChangeArrowheads="1"/>
          </p:cNvSpPr>
          <p:nvPr>
            <p:ph type="title"/>
          </p:nvPr>
        </p:nvSpPr>
        <p:spPr>
          <a:xfrm>
            <a:off x="609600" y="117475"/>
            <a:ext cx="7772400" cy="711200"/>
          </a:xfrm>
          <a:solidFill>
            <a:schemeClr val="tx1"/>
          </a:solidFill>
        </p:spPr>
        <p:txBody>
          <a:bodyPr lIns="90000" tIns="46800" rIns="90000" bIns="46800" anchor="ctr"/>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dirty="0" err="1">
                <a:ea typeface="굴림" panose="020B0600000101010101" pitchFamily="34" charset="-127"/>
              </a:rPr>
              <a:t>Bài</a:t>
            </a:r>
            <a:r>
              <a:rPr lang="en-US" altLang="ko-KR" dirty="0">
                <a:ea typeface="굴림" panose="020B0600000101010101" pitchFamily="34" charset="-127"/>
              </a:rPr>
              <a:t> </a:t>
            </a:r>
            <a:r>
              <a:rPr lang="en-US" altLang="ko-KR" dirty="0" err="1">
                <a:ea typeface="굴림" panose="020B0600000101010101" pitchFamily="34" charset="-127"/>
              </a:rPr>
              <a:t>báo</a:t>
            </a:r>
            <a:r>
              <a:rPr lang="en-US" altLang="ko-KR" dirty="0">
                <a:ea typeface="굴림" panose="020B0600000101010101" pitchFamily="34" charset="-127"/>
              </a:rPr>
              <a:t> </a:t>
            </a:r>
            <a:r>
              <a:rPr lang="en-US" altLang="ko-KR" dirty="0" err="1">
                <a:ea typeface="굴림" panose="020B0600000101010101" pitchFamily="34" charset="-127"/>
              </a:rPr>
              <a:t>liên</a:t>
            </a:r>
            <a:r>
              <a:rPr lang="en-US" altLang="ko-KR" dirty="0">
                <a:ea typeface="굴림" panose="020B0600000101010101" pitchFamily="34" charset="-127"/>
              </a:rPr>
              <a:t> </a:t>
            </a:r>
            <a:r>
              <a:rPr lang="en-US" altLang="ko-KR" dirty="0" err="1">
                <a:ea typeface="굴림" panose="020B0600000101010101" pitchFamily="34" charset="-127"/>
              </a:rPr>
              <a:t>quan</a:t>
            </a:r>
            <a:endParaRPr lang="en-GB" altLang="en-US" dirty="0"/>
          </a:p>
        </p:txBody>
      </p:sp>
      <p:sp>
        <p:nvSpPr>
          <p:cNvPr id="9219" name="Rectangle 3">
            <a:extLst>
              <a:ext uri="{FF2B5EF4-FFF2-40B4-BE49-F238E27FC236}">
                <a16:creationId xmlns:a16="http://schemas.microsoft.com/office/drawing/2014/main" id="{2D995486-B152-451C-B131-CDBFEE9150D4}"/>
              </a:ext>
            </a:extLst>
          </p:cNvPr>
          <p:cNvSpPr>
            <a:spLocks noGrp="1" noChangeArrowheads="1"/>
          </p:cNvSpPr>
          <p:nvPr>
            <p:ph type="body" idx="1"/>
          </p:nvPr>
        </p:nvSpPr>
        <p:spPr>
          <a:xfrm>
            <a:off x="381000" y="1084263"/>
            <a:ext cx="8382000" cy="5105400"/>
          </a:xfrm>
          <a:solidFill>
            <a:srgbClr val="FFFFFF"/>
          </a:solidFill>
        </p:spPr>
        <p:txBody>
          <a:bodyPr lIns="90000" tIns="46800" rIns="90000" bIns="46800"/>
          <a:lstStyle/>
          <a:p>
            <a:pPr marL="457200" lvl="1" indent="0" algn="ctr" defTabSz="457200" eaLnBrk="1" hangingPunct="1">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t> </a:t>
            </a:r>
          </a:p>
          <a:p>
            <a:pPr marL="741363" lvl="1" indent="-284163" defTabSz="457200" eaLnBrk="1" hangingPunct="1">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t>                  </a:t>
            </a:r>
          </a:p>
        </p:txBody>
      </p:sp>
      <p:sp>
        <p:nvSpPr>
          <p:cNvPr id="2" name="Footer Placeholder 1">
            <a:extLst>
              <a:ext uri="{FF2B5EF4-FFF2-40B4-BE49-F238E27FC236}">
                <a16:creationId xmlns:a16="http://schemas.microsoft.com/office/drawing/2014/main" id="{D4C68DC2-DF5F-410F-B8DD-F960968CFD5A}"/>
              </a:ext>
            </a:extLst>
          </p:cNvPr>
          <p:cNvSpPr>
            <a:spLocks noGrp="1"/>
          </p:cNvSpPr>
          <p:nvPr>
            <p:ph type="ftr" sz="quarter" idx="11"/>
          </p:nvPr>
        </p:nvSpPr>
        <p:spPr>
          <a:xfrm>
            <a:off x="152400" y="6324600"/>
            <a:ext cx="4800600" cy="457200"/>
          </a:xfrm>
        </p:spPr>
        <p:txBody>
          <a:bodyPr/>
          <a:lstStyle/>
          <a:p>
            <a:pPr algn="l">
              <a:defRPr/>
            </a:pPr>
            <a:r>
              <a:rPr lang="en-US" sz="1200">
                <a:solidFill>
                  <a:schemeClr val="bg2"/>
                </a:solidFill>
              </a:rPr>
              <a:t>DCGAN: Generate Images with Deep Convolutional GAN</a:t>
            </a:r>
          </a:p>
        </p:txBody>
      </p:sp>
      <p:sp>
        <p:nvSpPr>
          <p:cNvPr id="11269" name="Slide Number Placeholder 2">
            <a:extLst>
              <a:ext uri="{FF2B5EF4-FFF2-40B4-BE49-F238E27FC236}">
                <a16:creationId xmlns:a16="http://schemas.microsoft.com/office/drawing/2014/main" id="{8703543E-0958-4523-9504-191ED933B9B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61C3C500-20E2-49CD-AD60-B88DDED9AFD6}" type="slidenum">
              <a:rPr lang="en-US" altLang="en-US" sz="1200" smtClean="0">
                <a:solidFill>
                  <a:srgbClr val="000000"/>
                </a:solidFill>
              </a:rPr>
              <a:pPr>
                <a:spcBef>
                  <a:spcPct val="0"/>
                </a:spcBef>
                <a:buClrTx/>
                <a:buFontTx/>
                <a:buNone/>
              </a:pPr>
              <a:t>5</a:t>
            </a:fld>
            <a:endParaRPr lang="en-US" altLang="en-US" sz="1200">
              <a:solidFill>
                <a:srgbClr val="000000"/>
              </a:solidFill>
            </a:endParaRPr>
          </a:p>
        </p:txBody>
      </p:sp>
      <p:sp>
        <p:nvSpPr>
          <p:cNvPr id="11270" name="Rectangle 9">
            <a:extLst>
              <a:ext uri="{FF2B5EF4-FFF2-40B4-BE49-F238E27FC236}">
                <a16:creationId xmlns:a16="http://schemas.microsoft.com/office/drawing/2014/main" id="{953DE57D-56AE-4B52-A14C-A697223E37A9}"/>
              </a:ext>
            </a:extLst>
          </p:cNvPr>
          <p:cNvSpPr>
            <a:spLocks noChangeArrowheads="1"/>
          </p:cNvSpPr>
          <p:nvPr/>
        </p:nvSpPr>
        <p:spPr bwMode="auto">
          <a:xfrm>
            <a:off x="762000" y="2209800"/>
            <a:ext cx="8610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endParaRPr lang="en-US" altLang="en-US" sz="2400"/>
          </a:p>
        </p:txBody>
      </p:sp>
      <p:sp>
        <p:nvSpPr>
          <p:cNvPr id="11271" name="Rectangle 6">
            <a:extLst>
              <a:ext uri="{FF2B5EF4-FFF2-40B4-BE49-F238E27FC236}">
                <a16:creationId xmlns:a16="http://schemas.microsoft.com/office/drawing/2014/main" id="{DA1899A2-02FF-406B-AA32-A73F7D7AD5A2}"/>
              </a:ext>
            </a:extLst>
          </p:cNvPr>
          <p:cNvSpPr>
            <a:spLocks noChangeArrowheads="1"/>
          </p:cNvSpPr>
          <p:nvPr/>
        </p:nvSpPr>
        <p:spPr bwMode="auto">
          <a:xfrm>
            <a:off x="1905000" y="5967006"/>
            <a:ext cx="647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3">
                  <a:extLst>
                    <a:ext uri="{A12FA001-AC4F-418D-AE19-62706E023703}">
                      <ahyp:hlinkClr xmlns:ahyp="http://schemas.microsoft.com/office/drawing/2018/hyperlinkcolor" val="tx"/>
                    </a:ext>
                  </a:extLst>
                </a:hlinkClick>
              </a:rPr>
              <a:t>https://arxiv.org/pdf/1511.06434v2.pdf</a:t>
            </a:r>
            <a:r>
              <a:rPr lang="en-US" altLang="en-US" sz="1200" b="0" i="1" dirty="0"/>
              <a:t> </a:t>
            </a:r>
          </a:p>
        </p:txBody>
      </p:sp>
      <p:sp>
        <p:nvSpPr>
          <p:cNvPr id="11272" name="Rectangle 6">
            <a:extLst>
              <a:ext uri="{FF2B5EF4-FFF2-40B4-BE49-F238E27FC236}">
                <a16:creationId xmlns:a16="http://schemas.microsoft.com/office/drawing/2014/main" id="{3E900AC9-94E4-42EF-9222-B28993057C0F}"/>
              </a:ext>
            </a:extLst>
          </p:cNvPr>
          <p:cNvSpPr>
            <a:spLocks noChangeArrowheads="1"/>
          </p:cNvSpPr>
          <p:nvPr/>
        </p:nvSpPr>
        <p:spPr bwMode="auto">
          <a:xfrm>
            <a:off x="0" y="1511291"/>
            <a:ext cx="826225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algn="ctr" eaLnBrk="1" hangingPunct="1">
              <a:buFont typeface="Arial" panose="020B0604020202020204" pitchFamily="34" charset="0"/>
              <a:buNone/>
            </a:pPr>
            <a:r>
              <a:rPr lang="en-US" altLang="en-US" sz="1200" b="0" i="1" dirty="0"/>
              <a:t>ICCV 2017  ·  </a:t>
            </a:r>
            <a:r>
              <a:rPr lang="en-US" altLang="en-US" sz="1200" b="0" i="1" dirty="0" err="1"/>
              <a:t>Xudong</a:t>
            </a:r>
            <a:r>
              <a:rPr lang="en-US" altLang="en-US" sz="1200" b="0" i="1" dirty="0"/>
              <a:t> Mao, Qing Li, </a:t>
            </a:r>
            <a:r>
              <a:rPr lang="en-US" altLang="en-US" sz="1200" b="0" i="1" dirty="0" err="1"/>
              <a:t>Haoran</a:t>
            </a:r>
            <a:r>
              <a:rPr lang="en-US" altLang="en-US" sz="1200" b="0" i="1" dirty="0"/>
              <a:t> </a:t>
            </a:r>
            <a:r>
              <a:rPr lang="en-US" altLang="en-US" sz="1200" b="0" i="1" dirty="0" err="1"/>
              <a:t>Xie</a:t>
            </a:r>
            <a:r>
              <a:rPr lang="en-US" altLang="en-US" sz="1200" b="0" i="1" dirty="0"/>
              <a:t>, Raymond Y. K. Lau, Zhen Wang, Stephen Paul </a:t>
            </a:r>
            <a:r>
              <a:rPr lang="en-US" altLang="en-US" sz="1200" b="0" i="1" dirty="0" err="1"/>
              <a:t>Smolley</a:t>
            </a:r>
            <a:endParaRPr lang="en-US" altLang="en-US" sz="1200" b="0" i="1" dirty="0"/>
          </a:p>
        </p:txBody>
      </p:sp>
      <p:pic>
        <p:nvPicPr>
          <p:cNvPr id="4" name="Picture 3">
            <a:extLst>
              <a:ext uri="{FF2B5EF4-FFF2-40B4-BE49-F238E27FC236}">
                <a16:creationId xmlns:a16="http://schemas.microsoft.com/office/drawing/2014/main" id="{8CA5591A-B67F-4FFE-8A90-189769391460}"/>
              </a:ext>
            </a:extLst>
          </p:cNvPr>
          <p:cNvPicPr>
            <a:picLocks noChangeAspect="1"/>
          </p:cNvPicPr>
          <p:nvPr/>
        </p:nvPicPr>
        <p:blipFill>
          <a:blip r:embed="rId4"/>
          <a:stretch>
            <a:fillRect/>
          </a:stretch>
        </p:blipFill>
        <p:spPr>
          <a:xfrm>
            <a:off x="1518950" y="1750619"/>
            <a:ext cx="5942063" cy="4122359"/>
          </a:xfrm>
          <a:prstGeom prst="rect">
            <a:avLst/>
          </a:prstGeom>
        </p:spPr>
      </p:pic>
      <p:sp>
        <p:nvSpPr>
          <p:cNvPr id="10" name="Rectangle 6">
            <a:extLst>
              <a:ext uri="{FF2B5EF4-FFF2-40B4-BE49-F238E27FC236}">
                <a16:creationId xmlns:a16="http://schemas.microsoft.com/office/drawing/2014/main" id="{6D737E3E-3187-5347-AF33-9985191FE7D6}"/>
              </a:ext>
            </a:extLst>
          </p:cNvPr>
          <p:cNvSpPr>
            <a:spLocks noChangeArrowheads="1"/>
          </p:cNvSpPr>
          <p:nvPr/>
        </p:nvSpPr>
        <p:spPr bwMode="auto">
          <a:xfrm>
            <a:off x="990600" y="1027906"/>
            <a:ext cx="6477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457200" lvl="1" indent="0" algn="ctr" defTabSz="457200" eaLnBrk="1" hangingPunct="1">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b="0" kern="0" dirty="0">
                <a:solidFill>
                  <a:srgbClr val="000000"/>
                </a:solidFill>
              </a:rPr>
              <a:t>Least Squares Generative Adversarial Networks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69C472C-9741-4D96-8A91-6FAA20472F0D}"/>
              </a:ext>
            </a:extLst>
          </p:cNvPr>
          <p:cNvSpPr>
            <a:spLocks noGrp="1" noChangeArrowheads="1"/>
          </p:cNvSpPr>
          <p:nvPr>
            <p:ph type="title"/>
          </p:nvPr>
        </p:nvSpPr>
        <p:spPr>
          <a:xfrm>
            <a:off x="311150" y="131763"/>
            <a:ext cx="8521700" cy="646112"/>
          </a:xfrm>
        </p:spPr>
        <p:txBody>
          <a:bodyPr/>
          <a:lstStyle/>
          <a:p>
            <a:pPr eaLnBrk="1" hangingPunct="1"/>
            <a:r>
              <a:rPr lang="en-US" altLang="en-US" sz="3600"/>
              <a:t>Generative Adversarial Networks(GAN)</a:t>
            </a:r>
          </a:p>
        </p:txBody>
      </p:sp>
      <p:sp>
        <p:nvSpPr>
          <p:cNvPr id="13315" name="Rectangle 9">
            <a:extLst>
              <a:ext uri="{FF2B5EF4-FFF2-40B4-BE49-F238E27FC236}">
                <a16:creationId xmlns:a16="http://schemas.microsoft.com/office/drawing/2014/main" id="{0FE9E2B6-2B6D-49AF-994D-4B01159429E7}"/>
              </a:ext>
            </a:extLst>
          </p:cNvPr>
          <p:cNvSpPr>
            <a:spLocks noChangeArrowheads="1"/>
          </p:cNvSpPr>
          <p:nvPr/>
        </p:nvSpPr>
        <p:spPr bwMode="auto">
          <a:xfrm>
            <a:off x="527050" y="1081088"/>
            <a:ext cx="8312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1800" b="0"/>
              <a:t>GAN thuộc nhóm generative model.</a:t>
            </a:r>
          </a:p>
          <a:p>
            <a:pPr eaLnBrk="1" hangingPunct="1"/>
            <a:endParaRPr lang="en-US" altLang="en-US" sz="2000" b="0"/>
          </a:p>
        </p:txBody>
      </p:sp>
      <p:sp>
        <p:nvSpPr>
          <p:cNvPr id="2" name="Footer Placeholder 1">
            <a:extLst>
              <a:ext uri="{FF2B5EF4-FFF2-40B4-BE49-F238E27FC236}">
                <a16:creationId xmlns:a16="http://schemas.microsoft.com/office/drawing/2014/main" id="{608A9F20-2CA8-4C15-BC72-622A2CA01DA1}"/>
              </a:ext>
            </a:extLst>
          </p:cNvPr>
          <p:cNvSpPr>
            <a:spLocks noGrp="1"/>
          </p:cNvSpPr>
          <p:nvPr>
            <p:ph type="ftr" sz="quarter" idx="11"/>
          </p:nvPr>
        </p:nvSpPr>
        <p:spPr>
          <a:xfrm>
            <a:off x="152400" y="6324600"/>
            <a:ext cx="4800600" cy="457200"/>
          </a:xfrm>
        </p:spPr>
        <p:txBody>
          <a:bodyPr/>
          <a:lstStyle/>
          <a:p>
            <a:pPr algn="l">
              <a:defRPr/>
            </a:pPr>
            <a:r>
              <a:rPr lang="en-US" sz="1200">
                <a:solidFill>
                  <a:schemeClr val="bg2"/>
                </a:solidFill>
              </a:rPr>
              <a:t>DCGAN: Generate Images with Deep Convolutional GAN</a:t>
            </a:r>
          </a:p>
        </p:txBody>
      </p:sp>
      <p:sp>
        <p:nvSpPr>
          <p:cNvPr id="13317" name="Slide Number Placeholder 2">
            <a:extLst>
              <a:ext uri="{FF2B5EF4-FFF2-40B4-BE49-F238E27FC236}">
                <a16:creationId xmlns:a16="http://schemas.microsoft.com/office/drawing/2014/main" id="{63247C21-D331-44D9-B504-3BC57C7082A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45B3964D-3BA8-427E-8B6D-900122B811F9}" type="slidenum">
              <a:rPr lang="en-US" altLang="en-US" sz="1200" smtClean="0">
                <a:solidFill>
                  <a:srgbClr val="000000"/>
                </a:solidFill>
              </a:rPr>
              <a:pPr>
                <a:spcBef>
                  <a:spcPct val="0"/>
                </a:spcBef>
                <a:buClrTx/>
                <a:buFontTx/>
                <a:buNone/>
              </a:pPr>
              <a:t>6</a:t>
            </a:fld>
            <a:endParaRPr lang="en-US" altLang="en-US" sz="1200">
              <a:solidFill>
                <a:srgbClr val="000000"/>
              </a:solidFill>
            </a:endParaRPr>
          </a:p>
        </p:txBody>
      </p:sp>
      <p:sp>
        <p:nvSpPr>
          <p:cNvPr id="13318" name="Rectangle 9">
            <a:extLst>
              <a:ext uri="{FF2B5EF4-FFF2-40B4-BE49-F238E27FC236}">
                <a16:creationId xmlns:a16="http://schemas.microsoft.com/office/drawing/2014/main" id="{DDAE1252-4F53-4348-96CF-816ACDE6EC51}"/>
              </a:ext>
            </a:extLst>
          </p:cNvPr>
          <p:cNvSpPr>
            <a:spLocks noChangeArrowheads="1"/>
          </p:cNvSpPr>
          <p:nvPr/>
        </p:nvSpPr>
        <p:spPr bwMode="auto">
          <a:xfrm>
            <a:off x="527050" y="2322513"/>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endParaRPr lang="en-US" altLang="en-US" sz="2400" b="0"/>
          </a:p>
        </p:txBody>
      </p:sp>
      <p:pic>
        <p:nvPicPr>
          <p:cNvPr id="13319" name="Picture 6" descr="A group of people&#10;&#10;Description automatically generated with low confidence">
            <a:extLst>
              <a:ext uri="{FF2B5EF4-FFF2-40B4-BE49-F238E27FC236}">
                <a16:creationId xmlns:a16="http://schemas.microsoft.com/office/drawing/2014/main" id="{7E464AC2-9A3D-43A9-9C78-0CB6FA1A6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12888"/>
            <a:ext cx="66294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6">
            <a:extLst>
              <a:ext uri="{FF2B5EF4-FFF2-40B4-BE49-F238E27FC236}">
                <a16:creationId xmlns:a16="http://schemas.microsoft.com/office/drawing/2014/main" id="{E800A5CF-90E0-4D0B-9B55-17679D7C8EC7}"/>
              </a:ext>
            </a:extLst>
          </p:cNvPr>
          <p:cNvSpPr>
            <a:spLocks noChangeArrowheads="1"/>
          </p:cNvSpPr>
          <p:nvPr/>
        </p:nvSpPr>
        <p:spPr bwMode="auto">
          <a:xfrm>
            <a:off x="677862" y="5345112"/>
            <a:ext cx="83089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3">
                  <a:extLst>
                    <a:ext uri="{A12FA001-AC4F-418D-AE19-62706E023703}">
                      <ahyp:hlinkClr xmlns:ahyp="http://schemas.microsoft.com/office/drawing/2018/hyperlinkcolor" val="tx"/>
                    </a:ext>
                  </a:extLst>
                </a:hlinkClick>
              </a:rPr>
              <a:t>https://towardsdatascience.com/an-end-to-end-introduction-to-gans-bf253f1fa52f</a:t>
            </a:r>
            <a:r>
              <a:rPr lang="en-US" altLang="en-US" sz="1200" b="0" i="1" dirty="0"/>
              <a:t>  </a:t>
            </a:r>
          </a:p>
        </p:txBody>
      </p:sp>
      <p:sp>
        <p:nvSpPr>
          <p:cNvPr id="13321" name="Rectangle 9">
            <a:extLst>
              <a:ext uri="{FF2B5EF4-FFF2-40B4-BE49-F238E27FC236}">
                <a16:creationId xmlns:a16="http://schemas.microsoft.com/office/drawing/2014/main" id="{FA0E32DA-0B1B-4533-BE2F-AB5B253C86E3}"/>
              </a:ext>
            </a:extLst>
          </p:cNvPr>
          <p:cNvSpPr>
            <a:spLocks noChangeArrowheads="1"/>
          </p:cNvSpPr>
          <p:nvPr/>
        </p:nvSpPr>
        <p:spPr bwMode="auto">
          <a:xfrm>
            <a:off x="533400" y="5672138"/>
            <a:ext cx="829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1800" b="0"/>
              <a:t>GAN là mạng để sinh dữ liệu mới giống với dữ liệu trong dataset có sẵn và có 2 mạng trong GAN là Generator và Discriminator.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7E405307-7C84-4D61-9280-AA497DA7545E}"/>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Cấu trúc mạng GAN:</a:t>
            </a:r>
          </a:p>
        </p:txBody>
      </p:sp>
      <p:sp>
        <p:nvSpPr>
          <p:cNvPr id="14339" name="Rectangle 5">
            <a:extLst>
              <a:ext uri="{FF2B5EF4-FFF2-40B4-BE49-F238E27FC236}">
                <a16:creationId xmlns:a16="http://schemas.microsoft.com/office/drawing/2014/main" id="{0FD734B9-12B1-476B-A48A-CDA20FB3E7D4}"/>
              </a:ext>
            </a:extLst>
          </p:cNvPr>
          <p:cNvSpPr>
            <a:spLocks noChangeArrowheads="1"/>
          </p:cNvSpPr>
          <p:nvPr/>
        </p:nvSpPr>
        <p:spPr bwMode="auto">
          <a:xfrm>
            <a:off x="311150" y="1447800"/>
            <a:ext cx="8137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800" b="0"/>
              <a:t>GAN cấu tạo gồm 2 mạng là Generator và Discriminator</a:t>
            </a:r>
            <a:r>
              <a:rPr lang="en-US" altLang="en-US" sz="2000" b="0"/>
              <a:t>. </a:t>
            </a:r>
          </a:p>
        </p:txBody>
      </p:sp>
      <p:sp>
        <p:nvSpPr>
          <p:cNvPr id="14340" name="Rectangle 6">
            <a:extLst>
              <a:ext uri="{FF2B5EF4-FFF2-40B4-BE49-F238E27FC236}">
                <a16:creationId xmlns:a16="http://schemas.microsoft.com/office/drawing/2014/main" id="{7D47E8DB-7ED9-4116-9D6F-D49BFA463DB8}"/>
              </a:ext>
            </a:extLst>
          </p:cNvPr>
          <p:cNvSpPr>
            <a:spLocks noChangeArrowheads="1"/>
          </p:cNvSpPr>
          <p:nvPr/>
        </p:nvSpPr>
        <p:spPr bwMode="auto">
          <a:xfrm>
            <a:off x="-433388" y="1801813"/>
            <a:ext cx="822960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800" b="0"/>
              <a:t>	(1) Generator sinh ra các dữ liệu giống như thật.</a:t>
            </a:r>
          </a:p>
        </p:txBody>
      </p:sp>
      <p:sp>
        <p:nvSpPr>
          <p:cNvPr id="14341" name="Rectangle 7">
            <a:extLst>
              <a:ext uri="{FF2B5EF4-FFF2-40B4-BE49-F238E27FC236}">
                <a16:creationId xmlns:a16="http://schemas.microsoft.com/office/drawing/2014/main" id="{924004EC-7B02-49C0-8EBB-4D0E371FBE24}"/>
              </a:ext>
            </a:extLst>
          </p:cNvPr>
          <p:cNvSpPr>
            <a:spLocks noChangeArrowheads="1"/>
          </p:cNvSpPr>
          <p:nvPr/>
        </p:nvSpPr>
        <p:spPr bwMode="auto">
          <a:xfrm>
            <a:off x="-433388" y="2192338"/>
            <a:ext cx="952500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800" b="0"/>
              <a:t>	(2) Discriminator cố gắng phân biệt đâu là dữ liệu được sinh ra từ Generator </a:t>
            </a:r>
          </a:p>
          <a:p>
            <a:pPr lvl="2" eaLnBrk="1" hangingPunct="1">
              <a:buFont typeface="Arial" panose="020B0604020202020204" pitchFamily="34" charset="0"/>
              <a:buNone/>
            </a:pPr>
            <a:r>
              <a:rPr lang="en-US" altLang="en-US" sz="1800" b="0"/>
              <a:t>	và đâu là dữ liệu thật có.</a:t>
            </a:r>
          </a:p>
        </p:txBody>
      </p:sp>
      <p:sp>
        <p:nvSpPr>
          <p:cNvPr id="2" name="Footer Placeholder 1">
            <a:extLst>
              <a:ext uri="{FF2B5EF4-FFF2-40B4-BE49-F238E27FC236}">
                <a16:creationId xmlns:a16="http://schemas.microsoft.com/office/drawing/2014/main" id="{64AF647F-BE1D-43A3-AA52-05A7E101AA43}"/>
              </a:ext>
            </a:extLst>
          </p:cNvPr>
          <p:cNvSpPr>
            <a:spLocks noGrp="1"/>
          </p:cNvSpPr>
          <p:nvPr>
            <p:ph type="ftr" sz="quarter" idx="11"/>
          </p:nvPr>
        </p:nvSpPr>
        <p:spPr/>
        <p:txBody>
          <a:bodyPr/>
          <a:lstStyle/>
          <a:p>
            <a:pPr>
              <a:defRPr/>
            </a:pPr>
            <a:r>
              <a:rPr lang="en-US"/>
              <a:t>DCGAN: Generate Images with Deep Convolutional GAN</a:t>
            </a:r>
          </a:p>
        </p:txBody>
      </p:sp>
      <p:sp>
        <p:nvSpPr>
          <p:cNvPr id="14343" name="Slide Number Placeholder 2">
            <a:extLst>
              <a:ext uri="{FF2B5EF4-FFF2-40B4-BE49-F238E27FC236}">
                <a16:creationId xmlns:a16="http://schemas.microsoft.com/office/drawing/2014/main" id="{655CE716-A485-4B8C-823A-51B13FE28E7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91679E08-5D54-4AD9-A869-A8CDC0956436}" type="slidenum">
              <a:rPr lang="en-US" altLang="en-US" sz="1200" smtClean="0">
                <a:solidFill>
                  <a:srgbClr val="000000"/>
                </a:solidFill>
              </a:rPr>
              <a:pPr>
                <a:spcBef>
                  <a:spcPct val="0"/>
                </a:spcBef>
                <a:buClrTx/>
                <a:buFontTx/>
                <a:buNone/>
              </a:pPr>
              <a:t>7</a:t>
            </a:fld>
            <a:endParaRPr lang="en-US" altLang="en-US" sz="1200">
              <a:solidFill>
                <a:srgbClr val="000000"/>
              </a:solidFill>
            </a:endParaRPr>
          </a:p>
        </p:txBody>
      </p:sp>
      <p:sp>
        <p:nvSpPr>
          <p:cNvPr id="14344" name="Footer Placeholder 1">
            <a:extLst>
              <a:ext uri="{FF2B5EF4-FFF2-40B4-BE49-F238E27FC236}">
                <a16:creationId xmlns:a16="http://schemas.microsoft.com/office/drawing/2014/main" id="{1393775D-EFC2-45A5-9C31-203BD85343DF}"/>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pic>
        <p:nvPicPr>
          <p:cNvPr id="14345" name="Content Placeholder 6" descr="A picture containing text, queen, toy&#10;&#10;Description automatically generated">
            <a:extLst>
              <a:ext uri="{FF2B5EF4-FFF2-40B4-BE49-F238E27FC236}">
                <a16:creationId xmlns:a16="http://schemas.microsoft.com/office/drawing/2014/main" id="{1A06B69C-86AB-43AB-A452-D7F8C263A59B}"/>
              </a:ext>
            </a:extLst>
          </p:cNvPr>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1600200" y="2813360"/>
            <a:ext cx="5867400" cy="3395817"/>
          </a:xfrm>
        </p:spPr>
      </p:pic>
      <p:sp>
        <p:nvSpPr>
          <p:cNvPr id="14346" name="Rectangle 6">
            <a:extLst>
              <a:ext uri="{FF2B5EF4-FFF2-40B4-BE49-F238E27FC236}">
                <a16:creationId xmlns:a16="http://schemas.microsoft.com/office/drawing/2014/main" id="{940691D9-9A9E-413B-A31A-69E6331CEA2D}"/>
              </a:ext>
            </a:extLst>
          </p:cNvPr>
          <p:cNvSpPr>
            <a:spLocks noChangeArrowheads="1"/>
          </p:cNvSpPr>
          <p:nvPr/>
        </p:nvSpPr>
        <p:spPr bwMode="auto">
          <a:xfrm>
            <a:off x="540351" y="6134100"/>
            <a:ext cx="83089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2" eaLnBrk="1" hangingPunct="1">
              <a:buFont typeface="Arial" panose="020B0604020202020204" pitchFamily="34" charset="0"/>
              <a:buNone/>
            </a:pPr>
            <a:r>
              <a:rPr lang="en-US" altLang="en-US" sz="1200" b="0" i="1" dirty="0" err="1"/>
              <a:t>Nguồn</a:t>
            </a:r>
            <a:r>
              <a:rPr lang="en-US" altLang="en-US" sz="1200" b="0" i="1" dirty="0"/>
              <a:t>: </a:t>
            </a:r>
            <a:r>
              <a:rPr lang="en-US" altLang="en-US" sz="1200" b="0" i="1" dirty="0">
                <a:hlinkClick r:id="rId3">
                  <a:extLst>
                    <a:ext uri="{A12FA001-AC4F-418D-AE19-62706E023703}">
                      <ahyp:hlinkClr xmlns:ahyp="http://schemas.microsoft.com/office/drawing/2018/hyperlinkcolor" val="tx"/>
                    </a:ext>
                  </a:extLst>
                </a:hlinkClick>
              </a:rPr>
              <a:t>https://dzone.com/articles/working-principles-of-generative-adversarial-netwo</a:t>
            </a:r>
            <a:r>
              <a:rPr lang="en-US" altLang="en-US" sz="1200" b="0" i="1" dirty="0"/>
              <a:t> </a:t>
            </a:r>
          </a:p>
        </p:txBody>
      </p:sp>
      <p:sp>
        <p:nvSpPr>
          <p:cNvPr id="14347" name="Rectangle 2">
            <a:extLst>
              <a:ext uri="{FF2B5EF4-FFF2-40B4-BE49-F238E27FC236}">
                <a16:creationId xmlns:a16="http://schemas.microsoft.com/office/drawing/2014/main" id="{7028CCCC-70BD-41F2-B6FC-857C069756FC}"/>
              </a:ext>
            </a:extLst>
          </p:cNvPr>
          <p:cNvSpPr>
            <a:spLocks noGrp="1" noChangeArrowheads="1"/>
          </p:cNvSpPr>
          <p:nvPr>
            <p:ph type="title"/>
          </p:nvPr>
        </p:nvSpPr>
        <p:spPr>
          <a:xfrm>
            <a:off x="311150" y="131763"/>
            <a:ext cx="8521700" cy="646112"/>
          </a:xfrm>
        </p:spPr>
        <p:txBody>
          <a:bodyPr/>
          <a:lstStyle/>
          <a:p>
            <a:pPr eaLnBrk="1" hangingPunct="1"/>
            <a:r>
              <a:rPr lang="en-US" altLang="en-US" sz="3600"/>
              <a:t>Generative Adversarial Networks(GAN)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2DCABB9-0F68-4E10-B7BA-121286154194}"/>
              </a:ext>
            </a:extLst>
          </p:cNvPr>
          <p:cNvSpPr>
            <a:spLocks noGrp="1" noChangeArrowheads="1"/>
          </p:cNvSpPr>
          <p:nvPr>
            <p:ph type="title"/>
          </p:nvPr>
        </p:nvSpPr>
        <p:spPr>
          <a:xfrm>
            <a:off x="311150" y="131763"/>
            <a:ext cx="8521700" cy="646112"/>
          </a:xfrm>
        </p:spPr>
        <p:txBody>
          <a:bodyPr/>
          <a:lstStyle/>
          <a:p>
            <a:pPr eaLnBrk="1" hangingPunct="1"/>
            <a:r>
              <a:rPr lang="en-US" altLang="en-US" sz="3600"/>
              <a:t>Generative Adversarial Networks(GAN)</a:t>
            </a:r>
          </a:p>
        </p:txBody>
      </p:sp>
      <p:sp>
        <p:nvSpPr>
          <p:cNvPr id="15363" name="Rectangle 3">
            <a:extLst>
              <a:ext uri="{FF2B5EF4-FFF2-40B4-BE49-F238E27FC236}">
                <a16:creationId xmlns:a16="http://schemas.microsoft.com/office/drawing/2014/main" id="{FBC860F8-E372-4BCD-81AC-E218D733D60C}"/>
              </a:ext>
            </a:extLst>
          </p:cNvPr>
          <p:cNvSpPr>
            <a:spLocks noChangeArrowheads="1"/>
          </p:cNvSpPr>
          <p:nvPr/>
        </p:nvSpPr>
        <p:spPr bwMode="auto">
          <a:xfrm>
            <a:off x="352425" y="1587500"/>
            <a:ext cx="858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FontTx/>
              <a:buNone/>
            </a:pPr>
            <a:r>
              <a:rPr lang="en-US" altLang="en-US" sz="2400" b="0"/>
              <a:t>     </a:t>
            </a:r>
            <a:r>
              <a:rPr lang="en-US" altLang="en-US" sz="2000" b="0"/>
              <a:t>Ý tưởng của GAN bắt nguồn từ </a:t>
            </a:r>
            <a:r>
              <a:rPr lang="en-US" altLang="en-US" sz="2000"/>
              <a:t>zero-sum non-cooperative game</a:t>
            </a:r>
            <a:endParaRPr lang="en-US" altLang="en-US" sz="2400"/>
          </a:p>
        </p:txBody>
      </p:sp>
      <p:sp>
        <p:nvSpPr>
          <p:cNvPr id="2" name="Footer Placeholder 1">
            <a:extLst>
              <a:ext uri="{FF2B5EF4-FFF2-40B4-BE49-F238E27FC236}">
                <a16:creationId xmlns:a16="http://schemas.microsoft.com/office/drawing/2014/main" id="{F842CD5B-6650-4D02-A157-2A6C2CF6DB15}"/>
              </a:ext>
            </a:extLst>
          </p:cNvPr>
          <p:cNvSpPr>
            <a:spLocks noGrp="1"/>
          </p:cNvSpPr>
          <p:nvPr>
            <p:ph type="ftr" sz="quarter" idx="11"/>
          </p:nvPr>
        </p:nvSpPr>
        <p:spPr/>
        <p:txBody>
          <a:bodyPr/>
          <a:lstStyle/>
          <a:p>
            <a:pPr>
              <a:defRPr/>
            </a:pPr>
            <a:r>
              <a:rPr lang="en-US"/>
              <a:t>DCGAN: Generate Images with Deep Convolutional GAN</a:t>
            </a:r>
          </a:p>
        </p:txBody>
      </p:sp>
      <p:sp>
        <p:nvSpPr>
          <p:cNvPr id="15365" name="Slide Number Placeholder 2">
            <a:extLst>
              <a:ext uri="{FF2B5EF4-FFF2-40B4-BE49-F238E27FC236}">
                <a16:creationId xmlns:a16="http://schemas.microsoft.com/office/drawing/2014/main" id="{C73E61FA-6A61-474F-8FC6-6EE5468C3F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F0474959-25FA-40BD-844A-33ACBA412308}" type="slidenum">
              <a:rPr lang="en-US" altLang="en-US" sz="1200" smtClean="0">
                <a:solidFill>
                  <a:srgbClr val="000000"/>
                </a:solidFill>
              </a:rPr>
              <a:pPr>
                <a:spcBef>
                  <a:spcPct val="0"/>
                </a:spcBef>
                <a:buClrTx/>
                <a:buFontTx/>
                <a:buNone/>
              </a:pPr>
              <a:t>8</a:t>
            </a:fld>
            <a:endParaRPr lang="en-US" altLang="en-US" sz="1200">
              <a:solidFill>
                <a:srgbClr val="000000"/>
              </a:solidFill>
            </a:endParaRPr>
          </a:p>
        </p:txBody>
      </p:sp>
      <p:sp>
        <p:nvSpPr>
          <p:cNvPr id="15366" name="Footer Placeholder 1">
            <a:extLst>
              <a:ext uri="{FF2B5EF4-FFF2-40B4-BE49-F238E27FC236}">
                <a16:creationId xmlns:a16="http://schemas.microsoft.com/office/drawing/2014/main" id="{612F7021-7A7C-4048-AFF9-B75E50A157E2}"/>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sp>
        <p:nvSpPr>
          <p:cNvPr id="15367" name="Rectangle 3">
            <a:extLst>
              <a:ext uri="{FF2B5EF4-FFF2-40B4-BE49-F238E27FC236}">
                <a16:creationId xmlns:a16="http://schemas.microsoft.com/office/drawing/2014/main" id="{4A0D33E7-F632-49BE-9A0B-733C4B34ED6B}"/>
              </a:ext>
            </a:extLst>
          </p:cNvPr>
          <p:cNvSpPr>
            <a:spLocks noChangeArrowheads="1"/>
          </p:cNvSpPr>
          <p:nvPr/>
        </p:nvSpPr>
        <p:spPr bwMode="auto">
          <a:xfrm>
            <a:off x="280987" y="2613111"/>
            <a:ext cx="872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lgn="ctr" eaLnBrk="1" hangingPunct="1">
              <a:buFontTx/>
              <a:buNone/>
            </a:pPr>
            <a:r>
              <a:rPr lang="en-US" altLang="en-US" sz="1800" b="0" dirty="0"/>
              <a:t>‘</a:t>
            </a:r>
            <a:r>
              <a:rPr lang="en-US" altLang="en-US" sz="1800" b="0" i="1" dirty="0"/>
              <a:t>A strategy profile is a Nash equilibrium if no player can do better by unilaterally changing his or her strategy.’</a:t>
            </a:r>
            <a:endParaRPr lang="en-US" altLang="en-US" sz="1800" i="1" dirty="0"/>
          </a:p>
        </p:txBody>
      </p:sp>
      <p:sp>
        <p:nvSpPr>
          <p:cNvPr id="15368" name="Rectangle 3">
            <a:extLst>
              <a:ext uri="{FF2B5EF4-FFF2-40B4-BE49-F238E27FC236}">
                <a16:creationId xmlns:a16="http://schemas.microsoft.com/office/drawing/2014/main" id="{CE961CEE-147B-4164-9F44-D8569E3A95DF}"/>
              </a:ext>
            </a:extLst>
          </p:cNvPr>
          <p:cNvSpPr>
            <a:spLocks noChangeArrowheads="1"/>
          </p:cNvSpPr>
          <p:nvPr/>
        </p:nvSpPr>
        <p:spPr bwMode="auto">
          <a:xfrm>
            <a:off x="209550" y="3324312"/>
            <a:ext cx="872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lgn="ctr" eaLnBrk="1" hangingPunct="1">
              <a:buFontTx/>
              <a:buNone/>
            </a:pPr>
            <a:r>
              <a:rPr lang="en-US" altLang="en-US" sz="1200" b="0" i="1" dirty="0" err="1"/>
              <a:t>Nguồn</a:t>
            </a:r>
            <a:r>
              <a:rPr lang="en-US" altLang="en-US" sz="1200" b="0" i="1" dirty="0"/>
              <a:t>: </a:t>
            </a:r>
            <a:r>
              <a:rPr lang="en-US" altLang="en-US" sz="1200" b="0" i="1" dirty="0">
                <a:hlinkClick r:id="rId2">
                  <a:extLst>
                    <a:ext uri="{A12FA001-AC4F-418D-AE19-62706E023703}">
                      <ahyp:hlinkClr xmlns:ahyp="http://schemas.microsoft.com/office/drawing/2018/hyperlinkcolor" val="tx"/>
                    </a:ext>
                  </a:extLst>
                </a:hlinkClick>
              </a:rPr>
              <a:t>https://www.cantorsparadise.com/the-nash-equilibrium-explained-c9ad7e97633a</a:t>
            </a:r>
            <a:r>
              <a:rPr lang="en-US" altLang="en-US" sz="1200" b="0" i="1" dirty="0"/>
              <a:t> </a:t>
            </a:r>
            <a:endParaRPr lang="en-US" altLang="en-US" sz="12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2D55BC0-FB0A-42AC-B8D9-35857056EC23}"/>
              </a:ext>
            </a:extLst>
          </p:cNvPr>
          <p:cNvSpPr>
            <a:spLocks noGrp="1" noChangeArrowheads="1"/>
          </p:cNvSpPr>
          <p:nvPr>
            <p:ph type="title"/>
          </p:nvPr>
        </p:nvSpPr>
        <p:spPr>
          <a:xfrm>
            <a:off x="311150" y="131763"/>
            <a:ext cx="8521700" cy="646112"/>
          </a:xfrm>
        </p:spPr>
        <p:txBody>
          <a:bodyPr/>
          <a:lstStyle/>
          <a:p>
            <a:pPr eaLnBrk="1" hangingPunct="1"/>
            <a:r>
              <a:rPr lang="en-US" altLang="en-US" sz="3600"/>
              <a:t>Deep Convolutional GAN (DCGAN)</a:t>
            </a:r>
          </a:p>
        </p:txBody>
      </p:sp>
      <p:sp>
        <p:nvSpPr>
          <p:cNvPr id="16387" name="Rectangle 4">
            <a:extLst>
              <a:ext uri="{FF2B5EF4-FFF2-40B4-BE49-F238E27FC236}">
                <a16:creationId xmlns:a16="http://schemas.microsoft.com/office/drawing/2014/main" id="{0776DB4F-EAF8-41D6-B815-08161B83D283}"/>
              </a:ext>
            </a:extLst>
          </p:cNvPr>
          <p:cNvSpPr>
            <a:spLocks noChangeArrowheads="1"/>
          </p:cNvSpPr>
          <p:nvPr/>
        </p:nvSpPr>
        <p:spPr bwMode="auto">
          <a:xfrm>
            <a:off x="228600" y="990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r>
              <a:rPr lang="en-US" altLang="en-US" sz="2000" b="0"/>
              <a:t>Cấu trúc mạng</a:t>
            </a:r>
          </a:p>
        </p:txBody>
      </p:sp>
      <p:sp>
        <p:nvSpPr>
          <p:cNvPr id="16388" name="Rectangle 5">
            <a:extLst>
              <a:ext uri="{FF2B5EF4-FFF2-40B4-BE49-F238E27FC236}">
                <a16:creationId xmlns:a16="http://schemas.microsoft.com/office/drawing/2014/main" id="{3FFF12F6-9D1E-4E56-BBB0-C89BB2C652E3}"/>
              </a:ext>
            </a:extLst>
          </p:cNvPr>
          <p:cNvSpPr>
            <a:spLocks noChangeArrowheads="1"/>
          </p:cNvSpPr>
          <p:nvPr/>
        </p:nvSpPr>
        <p:spPr bwMode="auto">
          <a:xfrm>
            <a:off x="222250" y="14097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dirty="0"/>
              <a:t>Generator </a:t>
            </a:r>
            <a:r>
              <a:rPr lang="en-US" altLang="en-US" sz="1600" b="0" dirty="0" err="1"/>
              <a:t>và</a:t>
            </a:r>
            <a:r>
              <a:rPr lang="en-US" altLang="en-US" sz="1600" b="0" dirty="0"/>
              <a:t> Discriminator </a:t>
            </a:r>
            <a:r>
              <a:rPr lang="en-US" altLang="en-US" sz="1600" b="0" dirty="0" err="1"/>
              <a:t>được</a:t>
            </a:r>
            <a:r>
              <a:rPr lang="en-US" altLang="en-US" sz="1600" b="0" dirty="0"/>
              <a:t> </a:t>
            </a:r>
            <a:r>
              <a:rPr lang="en-US" altLang="en-US" sz="1600" b="0" dirty="0" err="1"/>
              <a:t>xây</a:t>
            </a:r>
            <a:r>
              <a:rPr lang="en-US" altLang="en-US" sz="1600" b="0" dirty="0"/>
              <a:t> </a:t>
            </a:r>
            <a:r>
              <a:rPr lang="en-US" altLang="en-US" sz="1600" b="0" dirty="0" err="1"/>
              <a:t>dựng</a:t>
            </a:r>
            <a:r>
              <a:rPr lang="en-US" altLang="en-US" sz="1600" b="0" dirty="0"/>
              <a:t> </a:t>
            </a:r>
            <a:r>
              <a:rPr lang="en-US" altLang="en-US" sz="1600" b="0" dirty="0" err="1"/>
              <a:t>bằng</a:t>
            </a:r>
            <a:r>
              <a:rPr lang="en-US" altLang="en-US" sz="1600" b="0" dirty="0"/>
              <a:t> </a:t>
            </a:r>
            <a:r>
              <a:rPr lang="en-US" altLang="en-US" sz="1600" b="0" dirty="0" err="1"/>
              <a:t>mô</a:t>
            </a:r>
            <a:r>
              <a:rPr lang="en-US" altLang="en-US" sz="1600" b="0" dirty="0"/>
              <a:t> </a:t>
            </a:r>
            <a:r>
              <a:rPr lang="en-US" altLang="en-US" sz="1600" b="0" dirty="0" err="1"/>
              <a:t>hình</a:t>
            </a:r>
            <a:r>
              <a:rPr lang="en-US" altLang="en-US" sz="1600" b="0" dirty="0"/>
              <a:t> CNN </a:t>
            </a:r>
            <a:r>
              <a:rPr lang="en-US" altLang="en-US" sz="1600" b="0" dirty="0" err="1"/>
              <a:t>với</a:t>
            </a:r>
            <a:r>
              <a:rPr lang="en-US" altLang="en-US" sz="1600" b="0" dirty="0"/>
              <a:t> 2 layers </a:t>
            </a:r>
            <a:r>
              <a:rPr lang="en-US" altLang="en-US" sz="1600" b="0" dirty="0" err="1"/>
              <a:t>chính</a:t>
            </a:r>
            <a:r>
              <a:rPr lang="en-US" altLang="en-US" sz="1600" b="0" dirty="0"/>
              <a:t> </a:t>
            </a:r>
            <a:r>
              <a:rPr lang="en-US" altLang="en-US" sz="1600" b="0" dirty="0" err="1"/>
              <a:t>là</a:t>
            </a:r>
            <a:r>
              <a:rPr lang="en-US" altLang="en-US" sz="1600" b="0" dirty="0"/>
              <a:t> convolutional layer </a:t>
            </a:r>
            <a:r>
              <a:rPr lang="en-US" altLang="en-US" sz="1600" b="0" dirty="0" err="1"/>
              <a:t>và</a:t>
            </a:r>
            <a:r>
              <a:rPr lang="en-US" altLang="en-US" sz="1600" b="0" dirty="0"/>
              <a:t> transposed convolutional layer.</a:t>
            </a:r>
          </a:p>
        </p:txBody>
      </p:sp>
      <p:sp>
        <p:nvSpPr>
          <p:cNvPr id="16389" name="Rectangle 6">
            <a:extLst>
              <a:ext uri="{FF2B5EF4-FFF2-40B4-BE49-F238E27FC236}">
                <a16:creationId xmlns:a16="http://schemas.microsoft.com/office/drawing/2014/main" id="{2B788BFD-A822-4CCF-8DD1-4D98B773D5F0}"/>
              </a:ext>
            </a:extLst>
          </p:cNvPr>
          <p:cNvSpPr>
            <a:spLocks noChangeArrowheads="1"/>
          </p:cNvSpPr>
          <p:nvPr/>
        </p:nvSpPr>
        <p:spPr bwMode="auto">
          <a:xfrm>
            <a:off x="228600" y="3276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2000" b="0"/>
          </a:p>
        </p:txBody>
      </p:sp>
      <p:sp>
        <p:nvSpPr>
          <p:cNvPr id="2" name="Footer Placeholder 1">
            <a:extLst>
              <a:ext uri="{FF2B5EF4-FFF2-40B4-BE49-F238E27FC236}">
                <a16:creationId xmlns:a16="http://schemas.microsoft.com/office/drawing/2014/main" id="{0730C951-AEA6-4AF0-AA49-E2EB7E9B5BF9}"/>
              </a:ext>
            </a:extLst>
          </p:cNvPr>
          <p:cNvSpPr>
            <a:spLocks noGrp="1"/>
          </p:cNvSpPr>
          <p:nvPr>
            <p:ph type="ftr" sz="quarter" idx="11"/>
          </p:nvPr>
        </p:nvSpPr>
        <p:spPr/>
        <p:txBody>
          <a:bodyPr/>
          <a:lstStyle/>
          <a:p>
            <a:pPr>
              <a:defRPr/>
            </a:pPr>
            <a:r>
              <a:rPr lang="en-US"/>
              <a:t>DCGAN: Generate Images with Deep Convolutional GAN</a:t>
            </a:r>
          </a:p>
        </p:txBody>
      </p:sp>
      <p:sp>
        <p:nvSpPr>
          <p:cNvPr id="16391" name="Slide Number Placeholder 2">
            <a:extLst>
              <a:ext uri="{FF2B5EF4-FFF2-40B4-BE49-F238E27FC236}">
                <a16:creationId xmlns:a16="http://schemas.microsoft.com/office/drawing/2014/main" id="{019ED049-5215-4187-8142-C0198FF8C1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2C65E640-FAE9-43F3-9200-8EEF4FB2CF4C}" type="slidenum">
              <a:rPr lang="en-US" altLang="en-US" sz="1200" smtClean="0">
                <a:solidFill>
                  <a:srgbClr val="000000"/>
                </a:solidFill>
              </a:rPr>
              <a:pPr>
                <a:spcBef>
                  <a:spcPct val="0"/>
                </a:spcBef>
                <a:buClrTx/>
                <a:buFontTx/>
                <a:buNone/>
              </a:pPr>
              <a:t>9</a:t>
            </a:fld>
            <a:endParaRPr lang="en-US" altLang="en-US" sz="1200">
              <a:solidFill>
                <a:srgbClr val="000000"/>
              </a:solidFill>
            </a:endParaRPr>
          </a:p>
        </p:txBody>
      </p:sp>
      <p:sp>
        <p:nvSpPr>
          <p:cNvPr id="16392" name="Rectangle 5">
            <a:extLst>
              <a:ext uri="{FF2B5EF4-FFF2-40B4-BE49-F238E27FC236}">
                <a16:creationId xmlns:a16="http://schemas.microsoft.com/office/drawing/2014/main" id="{0D4E1C75-E2DB-44F8-8A1D-B7455A49E1A7}"/>
              </a:ext>
            </a:extLst>
          </p:cNvPr>
          <p:cNvSpPr>
            <a:spLocks noChangeArrowheads="1"/>
          </p:cNvSpPr>
          <p:nvPr/>
        </p:nvSpPr>
        <p:spPr bwMode="auto">
          <a:xfrm>
            <a:off x="215900" y="2160588"/>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r>
              <a:rPr lang="en-US" altLang="en-US" sz="1800" b="0"/>
              <a:t>Generator</a:t>
            </a:r>
          </a:p>
        </p:txBody>
      </p:sp>
      <p:sp>
        <p:nvSpPr>
          <p:cNvPr id="16393" name="Rectangle 5">
            <a:extLst>
              <a:ext uri="{FF2B5EF4-FFF2-40B4-BE49-F238E27FC236}">
                <a16:creationId xmlns:a16="http://schemas.microsoft.com/office/drawing/2014/main" id="{A7514FCC-3EAD-424D-B641-6C041D94F85D}"/>
              </a:ext>
            </a:extLst>
          </p:cNvPr>
          <p:cNvSpPr>
            <a:spLocks noChangeArrowheads="1"/>
          </p:cNvSpPr>
          <p:nvPr/>
        </p:nvSpPr>
        <p:spPr bwMode="auto">
          <a:xfrm>
            <a:off x="533400" y="4538663"/>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endParaRPr lang="en-US" altLang="en-US" sz="1800" b="0"/>
          </a:p>
        </p:txBody>
      </p:sp>
      <p:sp>
        <p:nvSpPr>
          <p:cNvPr id="16395" name="Footer Placeholder 1">
            <a:extLst>
              <a:ext uri="{FF2B5EF4-FFF2-40B4-BE49-F238E27FC236}">
                <a16:creationId xmlns:a16="http://schemas.microsoft.com/office/drawing/2014/main" id="{631D1541-3F34-4998-A31D-6A7B0B428652}"/>
              </a:ext>
            </a:extLst>
          </p:cNvPr>
          <p:cNvSpPr txBox="1">
            <a:spLocks noChangeArrowheads="1"/>
          </p:cNvSpPr>
          <p:nvPr/>
        </p:nvSpPr>
        <p:spPr bwMode="auto">
          <a:xfrm>
            <a:off x="152400" y="6324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r>
              <a:rPr lang="en-US" altLang="en-US" sz="1200" b="0"/>
              <a:t>DCGAN: Generate Images with Deep Convolutional GAN</a:t>
            </a:r>
          </a:p>
        </p:txBody>
      </p:sp>
      <p:pic>
        <p:nvPicPr>
          <p:cNvPr id="4" name="Picture 3" descr="Diagram&#10;&#10;Description automatically generated">
            <a:extLst>
              <a:ext uri="{FF2B5EF4-FFF2-40B4-BE49-F238E27FC236}">
                <a16:creationId xmlns:a16="http://schemas.microsoft.com/office/drawing/2014/main" id="{E3E1354A-1C56-3847-98B0-89714053C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55" y="3117670"/>
            <a:ext cx="7924800" cy="3196633"/>
          </a:xfrm>
          <a:prstGeom prst="rect">
            <a:avLst/>
          </a:prstGeom>
        </p:spPr>
      </p:pic>
      <p:sp>
        <p:nvSpPr>
          <p:cNvPr id="16" name="Rectangle 5">
            <a:extLst>
              <a:ext uri="{FF2B5EF4-FFF2-40B4-BE49-F238E27FC236}">
                <a16:creationId xmlns:a16="http://schemas.microsoft.com/office/drawing/2014/main" id="{C0328105-9E83-B14D-9FBF-A2979EACFE89}"/>
              </a:ext>
            </a:extLst>
          </p:cNvPr>
          <p:cNvSpPr>
            <a:spLocks noChangeArrowheads="1"/>
          </p:cNvSpPr>
          <p:nvPr/>
        </p:nvSpPr>
        <p:spPr bwMode="auto">
          <a:xfrm>
            <a:off x="1881596" y="6004964"/>
            <a:ext cx="469425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algn="ctr" eaLnBrk="1" hangingPunct="1">
              <a:buFont typeface="Arial" panose="020B0604020202020204" pitchFamily="34" charset="0"/>
              <a:buNone/>
            </a:pPr>
            <a:r>
              <a:rPr lang="en-US" altLang="en-US" sz="1600" b="0" i="1" dirty="0" err="1"/>
              <a:t>Mô</a:t>
            </a:r>
            <a:r>
              <a:rPr lang="en-US" altLang="en-US" sz="1600" b="0" i="1" dirty="0"/>
              <a:t> </a:t>
            </a:r>
            <a:r>
              <a:rPr lang="en-US" altLang="en-US" sz="1600" b="0" i="1" dirty="0" err="1"/>
              <a:t>hình</a:t>
            </a:r>
            <a:r>
              <a:rPr lang="en-US" altLang="en-US" sz="1600" b="0" i="1" dirty="0"/>
              <a:t> generator </a:t>
            </a:r>
            <a:r>
              <a:rPr lang="en-US" altLang="en-US" sz="1600" b="0" i="1" dirty="0" err="1"/>
              <a:t>của</a:t>
            </a:r>
            <a:r>
              <a:rPr lang="en-US" altLang="en-US" sz="1600" b="0" i="1" dirty="0"/>
              <a:t> DCGAN</a:t>
            </a:r>
          </a:p>
        </p:txBody>
      </p:sp>
      <p:sp>
        <p:nvSpPr>
          <p:cNvPr id="17" name="Rectangle 5">
            <a:extLst>
              <a:ext uri="{FF2B5EF4-FFF2-40B4-BE49-F238E27FC236}">
                <a16:creationId xmlns:a16="http://schemas.microsoft.com/office/drawing/2014/main" id="{DDAC99BF-8003-7A41-8D13-D8360847B0D2}"/>
              </a:ext>
            </a:extLst>
          </p:cNvPr>
          <p:cNvSpPr>
            <a:spLocks noChangeArrowheads="1"/>
          </p:cNvSpPr>
          <p:nvPr/>
        </p:nvSpPr>
        <p:spPr bwMode="auto">
          <a:xfrm>
            <a:off x="228600" y="25527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lvl="1" eaLnBrk="1" hangingPunct="1">
              <a:buFont typeface="Arial" panose="020B0604020202020204" pitchFamily="34" charset="0"/>
              <a:buNone/>
            </a:pPr>
            <a:r>
              <a:rPr lang="en-US" altLang="en-US" sz="1600" b="0" dirty="0" err="1"/>
              <a:t>Mạng</a:t>
            </a:r>
            <a:r>
              <a:rPr lang="en-US" altLang="en-US" sz="1600" b="0" dirty="0"/>
              <a:t> Generator </a:t>
            </a:r>
            <a:r>
              <a:rPr lang="en-US" altLang="en-US" sz="1600" b="0" dirty="0" err="1"/>
              <a:t>nhằm</a:t>
            </a:r>
            <a:r>
              <a:rPr lang="en-US" altLang="en-US" sz="1600" b="0" dirty="0"/>
              <a:t> </a:t>
            </a:r>
            <a:r>
              <a:rPr lang="en-US" altLang="en-US" sz="1600" b="0" dirty="0" err="1"/>
              <a:t>mục</a:t>
            </a:r>
            <a:r>
              <a:rPr lang="en-US" altLang="en-US" sz="1600" b="0" dirty="0"/>
              <a:t> </a:t>
            </a:r>
            <a:r>
              <a:rPr lang="en-US" altLang="en-US" sz="1600" b="0" dirty="0" err="1"/>
              <a:t>đích</a:t>
            </a:r>
            <a:r>
              <a:rPr lang="en-US" altLang="en-US" sz="1600" b="0" dirty="0"/>
              <a:t> </a:t>
            </a:r>
            <a:r>
              <a:rPr lang="en-US" altLang="en-US" sz="1600" b="0" dirty="0" err="1"/>
              <a:t>sinh</a:t>
            </a:r>
            <a:r>
              <a:rPr lang="en-US" altLang="en-US" sz="1600" b="0" dirty="0"/>
              <a:t> </a:t>
            </a:r>
            <a:r>
              <a:rPr lang="en-US" altLang="en-US" sz="1600" b="0" dirty="0" err="1"/>
              <a:t>ảnh</a:t>
            </a:r>
            <a:r>
              <a:rPr lang="en-US" altLang="en-US" sz="1600" b="0" dirty="0"/>
              <a:t> fake, input </a:t>
            </a:r>
            <a:r>
              <a:rPr lang="en-US" altLang="en-US" sz="1600" b="0" dirty="0" err="1"/>
              <a:t>là</a:t>
            </a:r>
            <a:r>
              <a:rPr lang="en-US" altLang="en-US" sz="1600" b="0" dirty="0"/>
              <a:t> noise vector </a:t>
            </a:r>
            <a:r>
              <a:rPr lang="en-US" altLang="en-US" sz="1600" b="0" dirty="0" err="1"/>
              <a:t>kích</a:t>
            </a:r>
            <a:r>
              <a:rPr lang="en-US" altLang="en-US" sz="1600" b="0" dirty="0"/>
              <a:t> </a:t>
            </a:r>
            <a:r>
              <a:rPr lang="en-US" altLang="en-US" sz="1600" b="0" dirty="0" err="1"/>
              <a:t>thước</a:t>
            </a:r>
            <a:r>
              <a:rPr lang="en-US" altLang="en-US" sz="1600" b="0" dirty="0"/>
              <a:t> 128 </a:t>
            </a:r>
            <a:r>
              <a:rPr lang="en-US" altLang="en-US" sz="1600" b="0" dirty="0" err="1"/>
              <a:t>và</a:t>
            </a:r>
            <a:r>
              <a:rPr lang="en-US" altLang="en-US" sz="1600" b="0" dirty="0"/>
              <a:t> output </a:t>
            </a:r>
            <a:r>
              <a:rPr lang="en-US" altLang="en-US" sz="1600" b="0" dirty="0" err="1"/>
              <a:t>là</a:t>
            </a:r>
            <a:r>
              <a:rPr lang="en-US" altLang="en-US" sz="1600" b="0" dirty="0"/>
              <a:t> </a:t>
            </a:r>
            <a:r>
              <a:rPr lang="en-US" altLang="en-US" sz="1600" b="0" dirty="0" err="1"/>
              <a:t>ảnh</a:t>
            </a:r>
            <a:r>
              <a:rPr lang="en-US" altLang="en-US" sz="1600" b="0" dirty="0"/>
              <a:t> fake </a:t>
            </a:r>
            <a:r>
              <a:rPr lang="en-US" altLang="en-US" sz="1600" b="0" dirty="0" err="1"/>
              <a:t>cùng</a:t>
            </a:r>
            <a:r>
              <a:rPr lang="en-US" altLang="en-US" sz="1600" b="0" dirty="0"/>
              <a:t> </a:t>
            </a:r>
            <a:r>
              <a:rPr lang="en-US" altLang="en-US" sz="1600" b="0" dirty="0" err="1"/>
              <a:t>kích</a:t>
            </a:r>
            <a:r>
              <a:rPr lang="en-US" altLang="en-US" sz="1600" b="0" dirty="0"/>
              <a:t> </a:t>
            </a:r>
            <a:r>
              <a:rPr lang="en-US" altLang="en-US" sz="1600" b="0" dirty="0" err="1"/>
              <a:t>thước</a:t>
            </a:r>
            <a:r>
              <a:rPr lang="en-US" altLang="en-US" sz="1600" b="0" dirty="0"/>
              <a:t> </a:t>
            </a:r>
            <a:r>
              <a:rPr lang="en-US" altLang="en-US" sz="1600" b="0" dirty="0" err="1"/>
              <a:t>ảnh</a:t>
            </a:r>
            <a:r>
              <a:rPr lang="en-US" altLang="en-US" sz="1600" b="0" dirty="0"/>
              <a:t> </a:t>
            </a:r>
            <a:r>
              <a:rPr lang="en-US" altLang="en-US" sz="1600" b="0" dirty="0" err="1"/>
              <a:t>thật</a:t>
            </a:r>
            <a:r>
              <a:rPr lang="en-US" altLang="en-US" sz="1600" b="0" dirty="0"/>
              <a:t> (32 * 32 * 3).</a:t>
            </a:r>
          </a:p>
        </p:txBody>
      </p:sp>
    </p:spTree>
  </p:cSld>
  <p:clrMapOvr>
    <a:masterClrMapping/>
  </p:clrMapOvr>
</p:sld>
</file>

<file path=ppt/theme/theme1.xml><?xml version="1.0" encoding="utf-8"?>
<a:theme xmlns:a="http://schemas.openxmlformats.org/drawingml/2006/main" name="Artsy">
  <a:themeElements>
    <a:clrScheme name="">
      <a:dk1>
        <a:srgbClr val="000000"/>
      </a:dk1>
      <a:lt1>
        <a:srgbClr val="FFFFFF"/>
      </a:lt1>
      <a:dk2>
        <a:srgbClr val="003366"/>
      </a:dk2>
      <a:lt2>
        <a:srgbClr val="FFFF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4F56AD"/>
      </a:folHlink>
    </a:clrScheme>
    <a:fontScheme name="Arts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Artsy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Artsy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Artsy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Artsy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Artsy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20733</TotalTime>
  <Words>4288</Words>
  <Application>Microsoft Macintosh PowerPoint</Application>
  <PresentationFormat>On-screen Show (4:3)</PresentationFormat>
  <Paragraphs>519</Paragraphs>
  <Slides>49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 Math</vt:lpstr>
      <vt:lpstr>Times New Roman</vt:lpstr>
      <vt:lpstr>Wingdings</vt:lpstr>
      <vt:lpstr>Artsy</vt:lpstr>
      <vt:lpstr>DCGAN Generate images with Deep Convolutional GAN   Dương Mạnh Cường Phạm Nguyễn Mỹ Diễm </vt:lpstr>
      <vt:lpstr>Nội dung</vt:lpstr>
      <vt:lpstr>Giới thiệu bài toán</vt:lpstr>
      <vt:lpstr>Bài báo liên quan</vt:lpstr>
      <vt:lpstr>Bài báo liên quan</vt:lpstr>
      <vt:lpstr>Generative Adversarial Networks(GAN)</vt:lpstr>
      <vt:lpstr>Generative Adversarial Networks(GAN)</vt:lpstr>
      <vt:lpstr>Generative Adversarial Networks(GAN)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Deep Convolutional GAN (DCGAN)</vt:lpstr>
      <vt:lpstr>Thực nghiệm và đánh giá</vt:lpstr>
      <vt:lpstr>Thực nghiệm và đánh giá</vt:lpstr>
      <vt:lpstr>Thực nghiệm và đánh giá</vt:lpstr>
      <vt:lpstr>Thực nghiệm và đánh giá</vt:lpstr>
      <vt:lpstr>Vấn đề gặp phải và giải quyết</vt:lpstr>
      <vt:lpstr>Vấn đề gặp phải và giải quyết</vt:lpstr>
      <vt:lpstr>LSGAN</vt:lpstr>
      <vt:lpstr>LSGAN</vt:lpstr>
      <vt:lpstr>LSGAN</vt:lpstr>
      <vt:lpstr>LSGAN</vt:lpstr>
      <vt:lpstr>LSGAN</vt:lpstr>
      <vt:lpstr>LSGAN</vt:lpstr>
      <vt:lpstr>LSGAN</vt:lpstr>
      <vt:lpstr>LSGAN</vt:lpstr>
      <vt:lpstr>LSGAN</vt:lpstr>
      <vt:lpstr>LSGAN</vt:lpstr>
      <vt:lpstr>LSGAN</vt:lpstr>
      <vt:lpstr>LSGAN</vt:lpstr>
      <vt:lpstr>LSGAN</vt:lpstr>
      <vt:lpstr>LSGAN</vt:lpstr>
      <vt:lpstr>Vấn đề gặp phải và giải quyết</vt:lpstr>
      <vt:lpstr>Kết luận và hướng phát triển</vt:lpstr>
      <vt:lpstr>Tài liệu tham khảo</vt:lpstr>
      <vt:lpstr>Tài liệu tham khảo</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Phạm Nguyễn Mỹ Diễm</cp:lastModifiedBy>
  <cp:revision>6029</cp:revision>
  <dcterms:created xsi:type="dcterms:W3CDTF">1601-01-01T00:00:00Z</dcterms:created>
  <dcterms:modified xsi:type="dcterms:W3CDTF">2021-10-13T16:31:43Z</dcterms:modified>
</cp:coreProperties>
</file>