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715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0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gUbahgvAiwYFR+VUeronbmM6zk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99912E-455C-4551-8C5A-BF9EFEB228C6}">
  <a:tblStyle styleId="{A099912E-455C-4551-8C5A-BF9EFEB228C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0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customschemas.google.com/relationships/presentationmetadata" Target="meta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267239d25_0_13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267239d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261e031d1_0_7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261e031d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267239d25_0_1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5267239d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25bdbca50_1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525bdbca50_17_58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25bdbca50_17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525bdbca50_17_62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267239d25_0_19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267239d2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25bdbca50_17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525bdbca50_17_66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269fad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5269fad5c0_0_0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25bdbca50_17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525bdbca50_17_19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25bdbca50_17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525bdbca50_17_38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525bdbca50_17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3525bdbca50_17_46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25bdbca50_17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525bdbca50_17_54:notes"/>
          <p:cNvSpPr/>
          <p:nvPr>
            <p:ph idx="2" type="sldImg"/>
          </p:nvPr>
        </p:nvSpPr>
        <p:spPr>
          <a:xfrm>
            <a:off x="1371840" y="685800"/>
            <a:ext cx="41151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>
  <p:cSld name="Diapositiva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-gobierno.png" id="12" name="Google Shape;1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/>
          <p:nvPr>
            <p:ph type="title"/>
          </p:nvPr>
        </p:nvSpPr>
        <p:spPr>
          <a:xfrm>
            <a:off x="457200" y="228866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1" type="body"/>
          </p:nvPr>
        </p:nvSpPr>
        <p:spPr>
          <a:xfrm rot="5400000">
            <a:off x="2686200" y="-895499"/>
            <a:ext cx="3771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0" type="dt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6"/>
          <p:cNvSpPr txBox="1"/>
          <p:nvPr>
            <p:ph idx="11" type="ftr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6"/>
          <p:cNvSpPr txBox="1"/>
          <p:nvPr>
            <p:ph idx="12" type="sldNum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/>
          <p:nvPr>
            <p:ph type="title"/>
          </p:nvPr>
        </p:nvSpPr>
        <p:spPr>
          <a:xfrm rot="5400000">
            <a:off x="5220000" y="1638266"/>
            <a:ext cx="48762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" type="body"/>
          </p:nvPr>
        </p:nvSpPr>
        <p:spPr>
          <a:xfrm rot="5400000">
            <a:off x="1029000" y="-342934"/>
            <a:ext cx="48762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10" type="dt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7"/>
          <p:cNvSpPr txBox="1"/>
          <p:nvPr>
            <p:ph idx="11" type="ftr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7"/>
          <p:cNvSpPr txBox="1"/>
          <p:nvPr>
            <p:ph idx="12" type="sldNum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>
  <p:cSld name="Título y objeto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ortada.png" id="14" name="Google Shape;14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>
  <p:cSld name="Encabezado de sección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.png" id="16" name="Google Shape;1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>
  <p:cSld name="Dos objeto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+textura.png" id="18" name="Google Shape;1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>
  <p:cSld name="Comparación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con-franja.png" id="20" name="Google Shape;20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>
  <p:cSld name="Sólo el título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na-naranja.png" id="22" name="Google Shape;2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ierre.png" id="24" name="Google Shape;24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/>
          <p:nvPr>
            <p:ph type="title"/>
          </p:nvPr>
        </p:nvSpPr>
        <p:spPr>
          <a:xfrm>
            <a:off x="457201" y="227541"/>
            <a:ext cx="3008400" cy="96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4"/>
          <p:cNvSpPr txBox="1"/>
          <p:nvPr>
            <p:ph idx="1" type="body"/>
          </p:nvPr>
        </p:nvSpPr>
        <p:spPr>
          <a:xfrm>
            <a:off x="3575050" y="227542"/>
            <a:ext cx="5111700" cy="4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28" name="Google Shape;28;p24"/>
          <p:cNvSpPr txBox="1"/>
          <p:nvPr>
            <p:ph idx="2" type="body"/>
          </p:nvPr>
        </p:nvSpPr>
        <p:spPr>
          <a:xfrm>
            <a:off x="457201" y="1195918"/>
            <a:ext cx="30084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29" name="Google Shape;29;p24"/>
          <p:cNvSpPr txBox="1"/>
          <p:nvPr>
            <p:ph idx="10" type="dt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4"/>
          <p:cNvSpPr txBox="1"/>
          <p:nvPr>
            <p:ph idx="11" type="ftr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2" type="sldNum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/>
          <p:nvPr>
            <p:ph type="title"/>
          </p:nvPr>
        </p:nvSpPr>
        <p:spPr>
          <a:xfrm>
            <a:off x="1792288" y="4000500"/>
            <a:ext cx="54864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/>
          <p:nvPr>
            <p:ph idx="2" type="pic"/>
          </p:nvPr>
        </p:nvSpPr>
        <p:spPr>
          <a:xfrm>
            <a:off x="1792288" y="510646"/>
            <a:ext cx="54864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1792288" y="4472781"/>
            <a:ext cx="5486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36" name="Google Shape;36;p25"/>
          <p:cNvSpPr txBox="1"/>
          <p:nvPr>
            <p:ph idx="10" type="dt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5"/>
          <p:cNvSpPr txBox="1"/>
          <p:nvPr>
            <p:ph idx="11" type="ftr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2" type="sldNum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457200" y="228866"/>
            <a:ext cx="8229600" cy="9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457200" y="1333501"/>
            <a:ext cx="8229600" cy="3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457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3124200" y="5296959"/>
            <a:ext cx="2895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docs.google.com/spreadsheets/d/1Dn37r4vEaixoERvdgQYlmEUuVVEW6tlRal29yPHXVTA/edit?usp=sharing" TargetMode="External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document/d/1Z7VC9DoFXPQixbCkNSpCtLiZTEiCEfswVXrhex6IHo4/edit?usp=sharing" TargetMode="External"/><Relationship Id="rId4" Type="http://schemas.openxmlformats.org/officeDocument/2006/relationships/hyperlink" Target="https://www.google.com/search?q=https://www.ionos.com/shared-hosting" TargetMode="External"/><Relationship Id="rId5" Type="http://schemas.openxmlformats.org/officeDocument/2006/relationships/hyperlink" Target="https://verpex.com/web-hosting" TargetMode="External"/><Relationship Id="rId6" Type="http://schemas.openxmlformats.org/officeDocument/2006/relationships/hyperlink" Target="https://www.google.com/search?q=https://www.hostinger.co/planes-de-hosting" TargetMode="External"/><Relationship Id="rId7" Type="http://schemas.openxmlformats.org/officeDocument/2006/relationships/hyperlink" Target="https://www.a2hosting.com/locations/colombia/" TargetMode="External"/><Relationship Id="rId8" Type="http://schemas.openxmlformats.org/officeDocument/2006/relationships/hyperlink" Target="https://www.godaddy.com/es/hosting/web-hosting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rive.google.com/file/d/1k2RD3wljc1D4E7CSH5SDvxLcsVF5eCso/view?usp=sharing" TargetMode="External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rive.google.com/file/d/1_tJb6oJtMLj6dlmiJ6Z2HPXT7USt4Ry4/view?usp=sharing" TargetMode="External"/><Relationship Id="rId4" Type="http://schemas.openxmlformats.org/officeDocument/2006/relationships/image" Target="../media/image18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ocs.google.com/document/d/1qsoHmJlfRZuDCbNudVU-JRsLGGM3frgE/edit?usp=sharing&amp;ouid=111005625660488891121&amp;rtpof=true&amp;sd=true" TargetMode="External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EI_E_xooPsr-t23d16Y0ddjEXmSPCqqE/view?usp=sharing" TargetMode="External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soysena-my.sharepoint.com/:x:/g/personal/danuez6_soy_sena_edu_co/EeFy5v-3lvZChYV-OJFsWWwBlap0BLLIQdMY91VfJIyAaA?rtime=JHNfLLFl3Ug" TargetMode="External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soysena-my.sharepoint.com/:x:/g/personal/danuez6_soy_sena_edu_co/EeFy5v-3lvZChYV-OJFsWWwBlap0BLLIQdMY91VfJIyAaA?rtime=JHNfLLFl3Ug" TargetMode="External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rive.google.com/file/d/1_7l9CF_xdu2V7hUllr4BeuCvdU7hWydq/view?usp=sharing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spreadsheets/d/1OAF6zE6rJz5-EFDUxXgIg7KfB1Wc4sScSU60YDxa50M/edit?gid=1946568218#gid=1946568218" TargetMode="External"/><Relationship Id="rId4" Type="http://schemas.openxmlformats.org/officeDocument/2006/relationships/image" Target="../media/image1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document/d/1qsoHmJlfRZuDCbNudVU-JRsLGGM3frgE/edit?usp=sharing&amp;ouid=111005625660488891121&amp;rtpof=true&amp;sd=true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/>
          <p:nvPr/>
        </p:nvSpPr>
        <p:spPr>
          <a:xfrm>
            <a:off x="4885376" y="1132778"/>
            <a:ext cx="3335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3F3F3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800" u="none" cap="none" strike="noStrike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759625" y="3118556"/>
            <a:ext cx="3000000" cy="12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Jonattan Angelino Celis Carvajal 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Yesica Viviana García Segura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Diego Alejandro Núñez Núñez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s-E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Sthiben Jesus Ruiz Reyes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2825" y="685722"/>
            <a:ext cx="2684975" cy="2693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ransition spd="med">
    <p:fade thruBlk="1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267239d25_0_13"/>
          <p:cNvSpPr txBox="1"/>
          <p:nvPr/>
        </p:nvSpPr>
        <p:spPr>
          <a:xfrm>
            <a:off x="488700" y="169550"/>
            <a:ext cx="5167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Modelo de Desarrollo </a:t>
            </a:r>
            <a:endParaRPr/>
          </a:p>
        </p:txBody>
      </p:sp>
      <p:graphicFrame>
        <p:nvGraphicFramePr>
          <p:cNvPr id="123" name="Google Shape;123;g35267239d25_0_13"/>
          <p:cNvGraphicFramePr/>
          <p:nvPr/>
        </p:nvGraphicFramePr>
        <p:xfrm>
          <a:off x="115325" y="1121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{A099912E-455C-4551-8C5A-BF9EFEB228C6}</a:tableStyleId>
              </a:tblPr>
              <a:tblGrid>
                <a:gridCol w="1317375"/>
                <a:gridCol w="3924125"/>
                <a:gridCol w="3671850"/>
              </a:tblGrid>
              <a:tr h="238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Aspecto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Incremental e Iterativo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Modelo en Cascada</a:t>
                      </a:r>
                      <a:endParaRPr b="1" sz="1000"/>
                    </a:p>
                  </a:txBody>
                  <a:tcPr marT="91425" marB="91425" marR="91425" marL="91425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Beneficios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Detecta errores tempranos, mejora la calidad, permite retroalimentación constante.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Planificación estructurada, pero errores se detectan tarde y es difícil adaptarse.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Entregas de valor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Funciones clave desde el inicio, mejoradas en cada ciclo.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Solo se entrega al final, sin mejoras intermedias.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Flexibilidad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Cambios posibles en cada iteración sin afectar todo el sistema.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Cambios costosos y difíciles tras cerrar fases.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Proceso de desarrollo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Ciclos cortos con versiones funcionales en cada etapa.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Fases secuenciales rígidas: análisis → diseño → desarrollo → pruebas.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Relación con clientes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Contacto constante con usuarios y validación frecuente.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Poca interacción hasta la entrega final.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/>
                        <a:t>Tipo de proyecto</a:t>
                      </a:r>
                      <a:endParaRPr b="1"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Ideal para proyectos ágiles y en evolución como GymTracker.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Adecuado para proyectos con requisitos fijos, como en gobierno o banca.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4" name="Google Shape;124;g35267239d25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800" y="4002774"/>
            <a:ext cx="2046850" cy="153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35267239d25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5575" y="4059250"/>
            <a:ext cx="2281675" cy="142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261e031d1_0_7"/>
          <p:cNvSpPr txBox="1"/>
          <p:nvPr/>
        </p:nvSpPr>
        <p:spPr>
          <a:xfrm>
            <a:off x="169525" y="146800"/>
            <a:ext cx="747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Estimación</a:t>
            </a: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de Costos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g35261e031d1_0_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538" y="1931725"/>
            <a:ext cx="8066926" cy="23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5261e031d1_0_7"/>
          <p:cNvSpPr txBox="1"/>
          <p:nvPr/>
        </p:nvSpPr>
        <p:spPr>
          <a:xfrm>
            <a:off x="538550" y="1529725"/>
            <a:ext cx="3974100" cy="4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>
                <a:solidFill>
                  <a:schemeClr val="dk1"/>
                </a:solidFill>
              </a:rPr>
              <a:t>Gráfico</a:t>
            </a:r>
            <a:r>
              <a:rPr lang="es-ES" sz="1900">
                <a:solidFill>
                  <a:schemeClr val="dk1"/>
                </a:solidFill>
              </a:rPr>
              <a:t> del Presupuesto Anual</a:t>
            </a:r>
            <a:endParaRPr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267239d25_0_1">
            <a:hlinkClick r:id="rId3"/>
          </p:cNvPr>
          <p:cNvSpPr txBox="1"/>
          <p:nvPr/>
        </p:nvSpPr>
        <p:spPr>
          <a:xfrm>
            <a:off x="359050" y="149575"/>
            <a:ext cx="5715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Análisis</a:t>
            </a: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Comparativo</a:t>
            </a:r>
            <a:endParaRPr/>
          </a:p>
        </p:txBody>
      </p:sp>
      <p:graphicFrame>
        <p:nvGraphicFramePr>
          <p:cNvPr id="138" name="Google Shape;138;g35267239d25_0_1"/>
          <p:cNvGraphicFramePr/>
          <p:nvPr/>
        </p:nvGraphicFramePr>
        <p:xfrm>
          <a:off x="668238" y="217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{A099912E-455C-4551-8C5A-BF9EFEB228C6}</a:tableStyleId>
              </a:tblPr>
              <a:tblGrid>
                <a:gridCol w="691300"/>
                <a:gridCol w="1894950"/>
                <a:gridCol w="1553375"/>
                <a:gridCol w="1333775"/>
                <a:gridCol w="1122325"/>
                <a:gridCol w="1211800"/>
              </a:tblGrid>
              <a:tr h="241975">
                <a:tc gridSpan="2"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200">
                          <a:solidFill>
                            <a:srgbClr val="1B1C1D"/>
                          </a:solidFill>
                        </a:rPr>
                        <a:t>Alojamiento Web Compartido</a:t>
                      </a:r>
                      <a:endParaRPr b="1" sz="12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91425" marL="9142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0F4F9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>
                          <a:solidFill>
                            <a:srgbClr val="FFFFFF"/>
                          </a:solidFill>
                        </a:rPr>
                        <a:t>Proveedor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>
                          <a:solidFill>
                            <a:srgbClr val="FFFFFF"/>
                          </a:solidFill>
                        </a:rPr>
                        <a:t>Precio Anual (USD)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>
                          <a:solidFill>
                            <a:srgbClr val="FFFFFF"/>
                          </a:solidFill>
                        </a:rPr>
                        <a:t>Precio Anual (COP)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>
                          <a:solidFill>
                            <a:srgbClr val="FFFFFF"/>
                          </a:solidFill>
                        </a:rPr>
                        <a:t>Almacenamiento Inicial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>
                          <a:solidFill>
                            <a:srgbClr val="FFFFFF"/>
                          </a:solidFill>
                        </a:rPr>
                        <a:t>Ancho de Banda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ES" sz="1000">
                          <a:solidFill>
                            <a:srgbClr val="FFFFFF"/>
                          </a:solidFill>
                        </a:rPr>
                        <a:t>Enlace al Sitio Web</a:t>
                      </a:r>
                      <a:endParaRPr b="1" sz="1000">
                        <a:solidFill>
                          <a:srgbClr val="FFFFFF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A86E8"/>
                    </a:solidFill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IONOS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$100,00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$430.000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10 GB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Ilimitado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sng">
                          <a:solidFill>
                            <a:srgbClr val="1155CC"/>
                          </a:solidFill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Enlace</a:t>
                      </a:r>
                      <a:endParaRPr sz="1000" u="sng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Verpex Hosting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$59,00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$253.700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30 GB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Ilimitado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sng">
                          <a:solidFill>
                            <a:srgbClr val="1155CC"/>
                          </a:solidFill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Enlace</a:t>
                      </a:r>
                      <a:endParaRPr sz="1000" u="sng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Hostinger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$249,00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$1.070.700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100 GB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Ilimitado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sng">
                          <a:solidFill>
                            <a:srgbClr val="1155CC"/>
                          </a:solidFill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Enlace</a:t>
                      </a:r>
                      <a:endParaRPr sz="1000" u="sng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A2 Hosting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$199,00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$855.700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50 GB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Ilimitado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sng">
                          <a:solidFill>
                            <a:srgbClr val="1155CC"/>
                          </a:solidFill>
                          <a:hlinkClick r:id="rId7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Enlace</a:t>
                      </a:r>
                      <a:endParaRPr sz="1000" u="sng">
                        <a:solidFill>
                          <a:srgbClr val="1155CC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16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GoDaddy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$120,00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$516.000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/>
                        <a:t>25GB</a:t>
                      </a:r>
                      <a:endParaRPr sz="1000"/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>
                          <a:solidFill>
                            <a:srgbClr val="1B1C1D"/>
                          </a:solidFill>
                        </a:rPr>
                        <a:t>Ilimitado</a:t>
                      </a:r>
                      <a:endParaRPr sz="1000">
                        <a:solidFill>
                          <a:srgbClr val="1B1C1D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000" u="sng">
                          <a:solidFill>
                            <a:schemeClr val="hlink"/>
                          </a:solidFill>
                          <a:hlinkClick r:id="rId8"/>
                        </a:rPr>
                        <a:t>Enlace</a:t>
                      </a:r>
                      <a:endParaRPr sz="1000" u="sng">
                        <a:solidFill>
                          <a:schemeClr val="hlink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8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25bdbca50_17_58"/>
          <p:cNvSpPr txBox="1"/>
          <p:nvPr/>
        </p:nvSpPr>
        <p:spPr>
          <a:xfrm>
            <a:off x="382875" y="277222"/>
            <a:ext cx="789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Clases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g3525bdbca50_17_5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0275" y="1067497"/>
            <a:ext cx="5136000" cy="44864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25bdbca50_17_62"/>
          <p:cNvSpPr txBox="1"/>
          <p:nvPr/>
        </p:nvSpPr>
        <p:spPr>
          <a:xfrm>
            <a:off x="382875" y="277222"/>
            <a:ext cx="789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Despliegue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g3525bdbca50_17_62" title="DespliegueGymTracker.jp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49275" y="1465099"/>
            <a:ext cx="6690574" cy="3412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267239d25_0_19"/>
          <p:cNvSpPr txBox="1"/>
          <p:nvPr/>
        </p:nvSpPr>
        <p:spPr>
          <a:xfrm>
            <a:off x="319175" y="169550"/>
            <a:ext cx="6324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Prototipo no funcional</a:t>
            </a:r>
            <a:endParaRPr/>
          </a:p>
        </p:txBody>
      </p:sp>
      <p:pic>
        <p:nvPicPr>
          <p:cNvPr id="156" name="Google Shape;156;g35267239d25_0_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575" y="1285300"/>
            <a:ext cx="8839200" cy="42938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25bdbca50_17_66"/>
          <p:cNvSpPr txBox="1"/>
          <p:nvPr/>
        </p:nvSpPr>
        <p:spPr>
          <a:xfrm>
            <a:off x="382875" y="277222"/>
            <a:ext cx="789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2" name="Google Shape;162;g3525bdbca50_17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6122"/>
            <a:ext cx="8839199" cy="4386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"/>
          <p:cNvSpPr txBox="1"/>
          <p:nvPr/>
        </p:nvSpPr>
        <p:spPr>
          <a:xfrm>
            <a:off x="5463843" y="1002120"/>
            <a:ext cx="275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600">
                <a:solidFill>
                  <a:srgbClr val="3F3F3F"/>
                </a:solidFill>
              </a:rPr>
              <a:t>Resumen</a:t>
            </a:r>
            <a:endParaRPr b="1" i="0" sz="2600" u="none" cap="none" strike="noStrike">
              <a:solidFill>
                <a:srgbClr val="3F3F3F"/>
              </a:solidFill>
            </a:endParaRPr>
          </a:p>
        </p:txBody>
      </p:sp>
      <p:sp>
        <p:nvSpPr>
          <p:cNvPr id="63" name="Google Shape;63;p2">
            <a:hlinkClick r:id="rId3"/>
          </p:cNvPr>
          <p:cNvSpPr txBox="1"/>
          <p:nvPr/>
        </p:nvSpPr>
        <p:spPr>
          <a:xfrm>
            <a:off x="1225750" y="1634675"/>
            <a:ext cx="6522300" cy="2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ES" sz="1200">
                <a:solidFill>
                  <a:schemeClr val="dk1"/>
                </a:solidFill>
              </a:rPr>
              <a:t>GymTracker: Optimización de la Gestión en Gimnasios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ES" sz="1200">
                <a:solidFill>
                  <a:schemeClr val="dk1"/>
                </a:solidFill>
              </a:rPr>
              <a:t>Pagos</a:t>
            </a:r>
            <a:r>
              <a:rPr lang="es-ES" sz="1200">
                <a:solidFill>
                  <a:schemeClr val="dk1"/>
                </a:solidFill>
              </a:rPr>
              <a:t> </a:t>
            </a:r>
            <a:r>
              <a:rPr lang="es-ES" sz="1200">
                <a:solidFill>
                  <a:schemeClr val="dk1"/>
                </a:solidFill>
              </a:rPr>
              <a:t>Control eficiente y seguro de los pagos de cada usuario.</a:t>
            </a:r>
            <a:br>
              <a:rPr lang="es-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ES" sz="1200">
                <a:solidFill>
                  <a:schemeClr val="dk1"/>
                </a:solidFill>
              </a:rPr>
              <a:t>Gestión de citas</a:t>
            </a:r>
            <a:r>
              <a:rPr lang="es-ES" sz="1200">
                <a:solidFill>
                  <a:schemeClr val="dk1"/>
                </a:solidFill>
              </a:rPr>
              <a:t>: Fácil programación de sesiones.</a:t>
            </a:r>
            <a:br>
              <a:rPr lang="es-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ES" sz="1200">
                <a:solidFill>
                  <a:schemeClr val="dk1"/>
                </a:solidFill>
              </a:rPr>
              <a:t>Monitoreo de progreso</a:t>
            </a:r>
            <a:r>
              <a:rPr lang="es-ES" sz="1200">
                <a:solidFill>
                  <a:schemeClr val="dk1"/>
                </a:solidFill>
              </a:rPr>
              <a:t>: Seguimiento detallado de los avances.</a:t>
            </a:r>
            <a:br>
              <a:rPr lang="es-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s-ES" sz="1200">
                <a:solidFill>
                  <a:schemeClr val="dk1"/>
                </a:solidFill>
              </a:rPr>
              <a:t>Rutinas adaptadas</a:t>
            </a:r>
            <a:r>
              <a:rPr lang="es-ES" sz="1200">
                <a:solidFill>
                  <a:schemeClr val="dk1"/>
                </a:solidFill>
              </a:rPr>
              <a:t>: Planes de entrenamiento alineados con los </a:t>
            </a:r>
            <a:r>
              <a:rPr b="1" lang="es-ES" sz="1200">
                <a:solidFill>
                  <a:schemeClr val="dk1"/>
                </a:solidFill>
              </a:rPr>
              <a:t>objetivos individuales</a:t>
            </a:r>
            <a:r>
              <a:rPr lang="es-ES" sz="1200">
                <a:solidFill>
                  <a:schemeClr val="dk1"/>
                </a:solidFill>
              </a:rPr>
              <a:t> de cada persona segùn el plan elegido por el cliente.</a:t>
            </a:r>
            <a:br>
              <a:rPr lang="es-ES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</p:txBody>
      </p:sp>
      <p:pic>
        <p:nvPicPr>
          <p:cNvPr id="64" name="Google Shape;6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025" y="2094028"/>
            <a:ext cx="361626" cy="36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025" y="2984472"/>
            <a:ext cx="361626" cy="36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025" y="2539250"/>
            <a:ext cx="361626" cy="361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9025" y="3429694"/>
            <a:ext cx="361626" cy="361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 txBox="1"/>
          <p:nvPr/>
        </p:nvSpPr>
        <p:spPr>
          <a:xfrm>
            <a:off x="48478" y="0"/>
            <a:ext cx="4315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solidFill>
                  <a:srgbClr val="3F3F3F"/>
                </a:solidFill>
              </a:rPr>
              <a:t>Pendientes: 1° Trimestre</a:t>
            </a:r>
            <a:endParaRPr b="1" sz="2700">
              <a:solidFill>
                <a:srgbClr val="3F3F3F"/>
              </a:solidFill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121946" y="564322"/>
            <a:ext cx="23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/>
          <p:nvPr/>
        </p:nvSpPr>
        <p:spPr>
          <a:xfrm>
            <a:off x="172784" y="513528"/>
            <a:ext cx="4053300" cy="507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6022"/>
            <a:ext cx="8839201" cy="3032003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"/>
          <p:cNvSpPr txBox="1"/>
          <p:nvPr/>
        </p:nvSpPr>
        <p:spPr>
          <a:xfrm>
            <a:off x="382875" y="277222"/>
            <a:ext cx="789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BPMN (</a:t>
            </a:r>
            <a:r>
              <a:rPr b="1"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Business Process Model and Notation)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-2170" r="2170" t="0"/>
          <a:stretch/>
        </p:blipFill>
        <p:spPr>
          <a:xfrm>
            <a:off x="0" y="1242389"/>
            <a:ext cx="8763588" cy="394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269fad5c0_0_0"/>
          <p:cNvSpPr txBox="1"/>
          <p:nvPr/>
        </p:nvSpPr>
        <p:spPr>
          <a:xfrm>
            <a:off x="382875" y="277222"/>
            <a:ext cx="789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Requerimientos 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35269fad5c0_0_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7375" y="1397225"/>
            <a:ext cx="6166175" cy="3280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8" name="Google Shape;88;g35269fad5c0_0_0"/>
          <p:cNvSpPr txBox="1"/>
          <p:nvPr/>
        </p:nvSpPr>
        <p:spPr>
          <a:xfrm>
            <a:off x="2366713" y="4961142"/>
            <a:ext cx="4088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dk1"/>
                </a:solidFill>
              </a:rPr>
              <a:t>Requerimientos funcionales y no funcionales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89" name="Google Shape;89;g35269fad5c0_0_0"/>
          <p:cNvSpPr txBox="1"/>
          <p:nvPr/>
        </p:nvSpPr>
        <p:spPr>
          <a:xfrm>
            <a:off x="4714375" y="4513056"/>
            <a:ext cx="4088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25bdbca50_17_19"/>
          <p:cNvSpPr txBox="1"/>
          <p:nvPr/>
        </p:nvSpPr>
        <p:spPr>
          <a:xfrm>
            <a:off x="382875" y="277222"/>
            <a:ext cx="789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Historias de Usuario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3525bdbca50_17_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0763" y="1511250"/>
            <a:ext cx="7222474" cy="32992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96" name="Google Shape;96;g3525bdbca50_17_19"/>
          <p:cNvSpPr txBox="1"/>
          <p:nvPr/>
        </p:nvSpPr>
        <p:spPr>
          <a:xfrm>
            <a:off x="4714375" y="4513056"/>
            <a:ext cx="40881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25bdbca50_17_38"/>
          <p:cNvSpPr txBox="1"/>
          <p:nvPr/>
        </p:nvSpPr>
        <p:spPr>
          <a:xfrm>
            <a:off x="382875" y="277222"/>
            <a:ext cx="7893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Diagrama de Casos de Uso Extendido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3525bdbca50_17_3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85" y="1086097"/>
            <a:ext cx="3757747" cy="4486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3525bdbca50_17_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821075"/>
            <a:ext cx="4342599" cy="4751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25bdbca50_17_46"/>
          <p:cNvSpPr txBox="1"/>
          <p:nvPr/>
        </p:nvSpPr>
        <p:spPr>
          <a:xfrm>
            <a:off x="48474" y="0"/>
            <a:ext cx="5114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2700">
                <a:solidFill>
                  <a:srgbClr val="3F3F3F"/>
                </a:solidFill>
              </a:rPr>
              <a:t>Entregables</a:t>
            </a:r>
            <a:r>
              <a:rPr b="1" lang="es-ES" sz="2700">
                <a:solidFill>
                  <a:srgbClr val="3F3F3F"/>
                </a:solidFill>
              </a:rPr>
              <a:t>: 2° Trimestre</a:t>
            </a:r>
            <a:endParaRPr b="1" sz="2700">
              <a:solidFill>
                <a:srgbClr val="3F3F3F"/>
              </a:solidFill>
            </a:endParaRPr>
          </a:p>
        </p:txBody>
      </p:sp>
      <p:sp>
        <p:nvSpPr>
          <p:cNvPr id="109" name="Google Shape;109;g3525bdbca50_17_46"/>
          <p:cNvSpPr txBox="1"/>
          <p:nvPr/>
        </p:nvSpPr>
        <p:spPr>
          <a:xfrm>
            <a:off x="121946" y="564322"/>
            <a:ext cx="2389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525bdbca50_17_46"/>
          <p:cNvSpPr/>
          <p:nvPr/>
        </p:nvSpPr>
        <p:spPr>
          <a:xfrm>
            <a:off x="172784" y="513528"/>
            <a:ext cx="4053300" cy="50700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g3525bdbca50_17_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775" y="1593847"/>
            <a:ext cx="8839199" cy="21794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25bdbca50_17_54"/>
          <p:cNvSpPr txBox="1"/>
          <p:nvPr/>
        </p:nvSpPr>
        <p:spPr>
          <a:xfrm>
            <a:off x="927600" y="1955725"/>
            <a:ext cx="3644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Documentación T</a:t>
            </a:r>
            <a:r>
              <a:rPr b="1" lang="es-ES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écnica</a:t>
            </a:r>
            <a:endParaRPr b="1"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7" name="Google Shape;117;g3525bdbca50_17_5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0675" y="821737"/>
            <a:ext cx="2389600" cy="34685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2019-11-27T03:16:21Z</dcterms:created>
  <dc:creator>Leonardo Cantor</dc:creator>
</cp:coreProperties>
</file>