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11" Type="http://schemas.openxmlformats.org/officeDocument/2006/relationships/slide" Target="slides/slide6.xml"/><Relationship Id="rId22" Type="http://schemas.openxmlformats.org/officeDocument/2006/relationships/font" Target="fonts/Nunito-italic.fntdata"/><Relationship Id="rId10" Type="http://schemas.openxmlformats.org/officeDocument/2006/relationships/slide" Target="slides/slide5.xml"/><Relationship Id="rId21" Type="http://schemas.openxmlformats.org/officeDocument/2006/relationships/font" Target="fonts/Nunit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2c8e459d60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2c8e459d6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2a2de1cf83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2a2de1cf8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2c8e459d6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32c8e459d6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2a2de1cf83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2a2de1cf83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2a2de1cf83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2a2de1cf83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a2de1cf83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a2de1cf83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2c8e459d6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2c8e459d6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2c8e459d6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2c8e459d6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2a2de1cf83_0_1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2a2de1cf83_0_1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2a2de1cf83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2a2de1cf83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2a2de1cf83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2a2de1cf83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2c8e459d6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2c8e459d6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2c8e459d6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2c8e459d6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doi.org/10.1111/jofi.13321" TargetMode="External"/><Relationship Id="rId4" Type="http://schemas.openxmlformats.org/officeDocument/2006/relationships/hyperlink" Target="https://doi.org/10.1111/jofi.13321" TargetMode="External"/><Relationship Id="rId10" Type="http://schemas.openxmlformats.org/officeDocument/2006/relationships/hyperlink" Target="https://doi.org/10.1186/s12992-017-0285-x" TargetMode="External"/><Relationship Id="rId9" Type="http://schemas.openxmlformats.org/officeDocument/2006/relationships/hyperlink" Target="https://doi.org/10.1186/s12992-017-0285-x" TargetMode="External"/><Relationship Id="rId5" Type="http://schemas.openxmlformats.org/officeDocument/2006/relationships/hyperlink" Target="https://doi.org/10.3386/w20016" TargetMode="External"/><Relationship Id="rId6" Type="http://schemas.openxmlformats.org/officeDocument/2006/relationships/hyperlink" Target="https://doi.org/10.3386/w20016" TargetMode="External"/><Relationship Id="rId7" Type="http://schemas.openxmlformats.org/officeDocument/2006/relationships/hyperlink" Target="https://doi.org/10.1016/j.jhealeco.2018.06.009" TargetMode="External"/><Relationship Id="rId8" Type="http://schemas.openxmlformats.org/officeDocument/2006/relationships/hyperlink" Target="https://doi.org/10.1016/j.jhealeco.2018.06.009"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ctrTitle"/>
          </p:nvPr>
        </p:nvSpPr>
        <p:spPr>
          <a:xfrm>
            <a:off x="46350" y="1822825"/>
            <a:ext cx="9097800" cy="1448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Initial Thesis Presentation</a:t>
            </a:r>
            <a:endParaRPr/>
          </a:p>
        </p:txBody>
      </p:sp>
      <p:sp>
        <p:nvSpPr>
          <p:cNvPr id="129" name="Google Shape;129;p13"/>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Damien DiGiovine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2"/>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Potential Methodologies</a:t>
            </a:r>
            <a:endParaRPr/>
          </a:p>
        </p:txBody>
      </p:sp>
      <p:sp>
        <p:nvSpPr>
          <p:cNvPr id="182" name="Google Shape;182;p22"/>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Diff-in-diff</a:t>
            </a:r>
            <a:endParaRPr sz="1800"/>
          </a:p>
          <a:p>
            <a:pPr indent="-330200" lvl="1" marL="914400" rtl="0" algn="l">
              <a:spcBef>
                <a:spcPts val="0"/>
              </a:spcBef>
              <a:spcAft>
                <a:spcPts val="0"/>
              </a:spcAft>
              <a:buSzPts val="1600"/>
              <a:buChar char="○"/>
            </a:pPr>
            <a:r>
              <a:rPr lang="en" sz="1600"/>
              <a:t>Treatment - merger in specific pharma class under plasma derivatives</a:t>
            </a:r>
            <a:endParaRPr sz="1600"/>
          </a:p>
          <a:p>
            <a:pPr indent="-330200" lvl="1" marL="914400" rtl="0" algn="l">
              <a:spcBef>
                <a:spcPts val="0"/>
              </a:spcBef>
              <a:spcAft>
                <a:spcPts val="0"/>
              </a:spcAft>
              <a:buSzPts val="1600"/>
              <a:buChar char="○"/>
            </a:pPr>
            <a:r>
              <a:rPr lang="en" sz="1600"/>
              <a:t>Control - merger in an unrelated pharma class also under plasma derivatives</a:t>
            </a:r>
            <a:endParaRPr sz="1600"/>
          </a:p>
          <a:p>
            <a:pPr indent="-342900" lvl="0" marL="457200" rtl="0" algn="l">
              <a:spcBef>
                <a:spcPts val="0"/>
              </a:spcBef>
              <a:spcAft>
                <a:spcPts val="0"/>
              </a:spcAft>
              <a:buSzPts val="1800"/>
              <a:buChar char="●"/>
            </a:pPr>
            <a:r>
              <a:rPr lang="en" sz="1800"/>
              <a:t>OLS regression</a:t>
            </a:r>
            <a:endParaRPr sz="1800"/>
          </a:p>
          <a:p>
            <a:pPr indent="-330200" lvl="1" marL="914400" rtl="0" algn="l">
              <a:spcBef>
                <a:spcPts val="0"/>
              </a:spcBef>
              <a:spcAft>
                <a:spcPts val="0"/>
              </a:spcAft>
              <a:buSzPts val="1600"/>
              <a:buChar char="○"/>
            </a:pPr>
            <a:r>
              <a:rPr lang="en" sz="1600"/>
              <a:t>Dependant - drug </a:t>
            </a:r>
            <a:r>
              <a:rPr lang="en" sz="1600"/>
              <a:t>acquisition</a:t>
            </a:r>
            <a:r>
              <a:rPr lang="en" sz="1600"/>
              <a:t> cost</a:t>
            </a:r>
            <a:endParaRPr sz="1600"/>
          </a:p>
          <a:p>
            <a:pPr indent="-330200" lvl="1" marL="914400" rtl="0" algn="l">
              <a:spcBef>
                <a:spcPts val="0"/>
              </a:spcBef>
              <a:spcAft>
                <a:spcPts val="0"/>
              </a:spcAft>
              <a:buSzPts val="1600"/>
              <a:buChar char="○"/>
            </a:pPr>
            <a:r>
              <a:rPr lang="en" sz="1600"/>
              <a:t>Independant - merger activity</a:t>
            </a:r>
            <a:endParaRPr sz="16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3"/>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Intended Contribution</a:t>
            </a:r>
            <a:endParaRPr/>
          </a:p>
        </p:txBody>
      </p:sp>
      <p:sp>
        <p:nvSpPr>
          <p:cNvPr id="188" name="Google Shape;188;p23"/>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A lot of research already done in the field of health economics</a:t>
            </a:r>
            <a:endParaRPr sz="1800"/>
          </a:p>
          <a:p>
            <a:pPr indent="-330200" lvl="1" marL="914400" rtl="0" algn="l">
              <a:spcBef>
                <a:spcPts val="0"/>
              </a:spcBef>
              <a:spcAft>
                <a:spcPts val="0"/>
              </a:spcAft>
              <a:buSzPts val="1600"/>
              <a:buChar char="○"/>
            </a:pPr>
            <a:r>
              <a:rPr lang="en" sz="1600"/>
              <a:t>Would like to contribute by investigating properties of a specific drug class that has yet to be explored in detail</a:t>
            </a:r>
            <a:endParaRPr sz="1600"/>
          </a:p>
          <a:p>
            <a:pPr indent="-330200" lvl="1" marL="914400" rtl="0" algn="l">
              <a:spcBef>
                <a:spcPts val="0"/>
              </a:spcBef>
              <a:spcAft>
                <a:spcPts val="0"/>
              </a:spcAft>
              <a:buSzPts val="1600"/>
              <a:buChar char="○"/>
            </a:pPr>
            <a:r>
              <a:rPr lang="en" sz="1600"/>
              <a:t>Want to be able to detail why work within this field is important</a:t>
            </a:r>
            <a:endParaRPr sz="1600"/>
          </a:p>
          <a:p>
            <a:pPr indent="-330200" lvl="2" marL="1371600" rtl="0" algn="l">
              <a:spcBef>
                <a:spcPts val="0"/>
              </a:spcBef>
              <a:spcAft>
                <a:spcPts val="0"/>
              </a:spcAft>
              <a:buSzPts val="1600"/>
              <a:buChar char="■"/>
            </a:pPr>
            <a:r>
              <a:rPr lang="en" sz="1600"/>
              <a:t>How does it affect common people?</a:t>
            </a:r>
            <a:endParaRPr sz="1600"/>
          </a:p>
          <a:p>
            <a:pPr indent="-330200" lvl="3" marL="1828800" rtl="0" algn="l">
              <a:spcBef>
                <a:spcPts val="0"/>
              </a:spcBef>
              <a:spcAft>
                <a:spcPts val="0"/>
              </a:spcAft>
              <a:buSzPts val="1600"/>
              <a:buChar char="●"/>
            </a:pPr>
            <a:r>
              <a:rPr lang="en" sz="1600"/>
              <a:t>Does it disproportionately affect one group over another?</a:t>
            </a:r>
            <a:endParaRPr sz="1600"/>
          </a:p>
          <a:p>
            <a:pPr indent="-330200" lvl="2" marL="1371600" rtl="0" algn="l">
              <a:spcBef>
                <a:spcPts val="0"/>
              </a:spcBef>
              <a:spcAft>
                <a:spcPts val="0"/>
              </a:spcAft>
              <a:buSzPts val="1600"/>
              <a:buChar char="■"/>
            </a:pPr>
            <a:r>
              <a:rPr lang="en" sz="1600"/>
              <a:t>How does it affect companies?</a:t>
            </a:r>
            <a:endParaRPr sz="1600"/>
          </a:p>
          <a:p>
            <a:pPr indent="-330200" lvl="3" marL="1828800" rtl="0" algn="l">
              <a:spcBef>
                <a:spcPts val="0"/>
              </a:spcBef>
              <a:spcAft>
                <a:spcPts val="0"/>
              </a:spcAft>
              <a:buSzPts val="1600"/>
              <a:buChar char="●"/>
            </a:pPr>
            <a:r>
              <a:rPr lang="en" sz="1600"/>
              <a:t>Profit, R&amp;D, innovation, etc.</a:t>
            </a:r>
            <a:endParaRPr sz="16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Expected Results</a:t>
            </a:r>
            <a:endParaRPr/>
          </a:p>
        </p:txBody>
      </p:sp>
      <p:sp>
        <p:nvSpPr>
          <p:cNvPr id="194" name="Google Shape;194;p2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Increase in number/size of mergers in the space will </a:t>
            </a:r>
            <a:r>
              <a:rPr lang="en" sz="1800"/>
              <a:t>lead to increases in acquisition price</a:t>
            </a:r>
            <a:endParaRPr sz="1800"/>
          </a:p>
          <a:p>
            <a:pPr indent="-330200" lvl="1" marL="914400" rtl="0" algn="l">
              <a:spcBef>
                <a:spcPts val="0"/>
              </a:spcBef>
              <a:spcAft>
                <a:spcPts val="0"/>
              </a:spcAft>
              <a:buSzPts val="1600"/>
              <a:buChar char="○"/>
            </a:pPr>
            <a:r>
              <a:rPr lang="en" sz="1600"/>
              <a:t>Small space</a:t>
            </a:r>
            <a:endParaRPr sz="1600"/>
          </a:p>
          <a:p>
            <a:pPr indent="-330200" lvl="2" marL="1371600" rtl="0" algn="l">
              <a:spcBef>
                <a:spcPts val="0"/>
              </a:spcBef>
              <a:spcAft>
                <a:spcPts val="0"/>
              </a:spcAft>
              <a:buSzPts val="1600"/>
              <a:buChar char="■"/>
            </a:pPr>
            <a:r>
              <a:rPr lang="en" sz="1600"/>
              <a:t>Mergers could have a larger effect on market share than in larger space</a:t>
            </a:r>
            <a:endParaRPr sz="1600"/>
          </a:p>
          <a:p>
            <a:pPr indent="-330200" lvl="2" marL="1371600" rtl="0" algn="l">
              <a:spcBef>
                <a:spcPts val="0"/>
              </a:spcBef>
              <a:spcAft>
                <a:spcPts val="0"/>
              </a:spcAft>
              <a:buSzPts val="1600"/>
              <a:buChar char="■"/>
            </a:pPr>
            <a:r>
              <a:rPr lang="en" sz="1600"/>
              <a:t>Less available substitutes than in larger markets</a:t>
            </a:r>
            <a:endParaRPr sz="16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Resources</a:t>
            </a:r>
            <a:endParaRPr/>
          </a:p>
        </p:txBody>
      </p:sp>
      <p:sp>
        <p:nvSpPr>
          <p:cNvPr id="200" name="Google Shape;200;p2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85000" lnSpcReduction="10000"/>
          </a:bodyPr>
          <a:lstStyle/>
          <a:p>
            <a:pPr indent="-279400" lvl="0" marL="5588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Bonaimé, Alice, and Ye Wang. “Mergers, Product Prices, and Innovation: Evidence from the Pharmaceutical Industry.” </a:t>
            </a:r>
            <a:r>
              <a:rPr i="1" lang="en" sz="1200">
                <a:solidFill>
                  <a:srgbClr val="000000"/>
                </a:solidFill>
                <a:latin typeface="Times New Roman"/>
                <a:ea typeface="Times New Roman"/>
                <a:cs typeface="Times New Roman"/>
                <a:sym typeface="Times New Roman"/>
              </a:rPr>
              <a:t>The Journal of Finance (New York)</a:t>
            </a:r>
            <a:r>
              <a:rPr lang="en" sz="1200">
                <a:solidFill>
                  <a:srgbClr val="000000"/>
                </a:solidFill>
                <a:latin typeface="Times New Roman"/>
                <a:ea typeface="Times New Roman"/>
                <a:cs typeface="Times New Roman"/>
                <a:sym typeface="Times New Roman"/>
              </a:rPr>
              <a:t> 79, no. 3 (2024): 2195–2236.</a:t>
            </a:r>
            <a:r>
              <a:rPr lang="en" sz="1200">
                <a:solidFill>
                  <a:srgbClr val="000000"/>
                </a:solidFill>
                <a:uFill>
                  <a:noFill/>
                </a:uFill>
                <a:latin typeface="Times New Roman"/>
                <a:ea typeface="Times New Roman"/>
                <a:cs typeface="Times New Roman"/>
                <a:sym typeface="Times New Roman"/>
                <a:hlinkClick r:id="rId3">
                  <a:extLst>
                    <a:ext uri="{A12FA001-AC4F-418D-AE19-62706E023703}">
                      <ahyp:hlinkClr val="tx"/>
                    </a:ext>
                  </a:extLst>
                </a:hlinkClick>
              </a:rPr>
              <a:t> </a:t>
            </a:r>
            <a:r>
              <a:rPr lang="en" sz="1200" u="sng">
                <a:solidFill>
                  <a:srgbClr val="1155CC"/>
                </a:solidFill>
                <a:latin typeface="Times New Roman"/>
                <a:ea typeface="Times New Roman"/>
                <a:cs typeface="Times New Roman"/>
                <a:sym typeface="Times New Roman"/>
                <a:hlinkClick r:id="rId4">
                  <a:extLst>
                    <a:ext uri="{A12FA001-AC4F-418D-AE19-62706E023703}">
                      <ahyp:hlinkClr val="tx"/>
                    </a:ext>
                  </a:extLst>
                </a:hlinkClick>
              </a:rPr>
              <a:t>https://doi.org/10.1111/jofi.13321</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279400" lvl="0" marL="5588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Conti, Rena M., and Ernst R. Berndt. “Specialty Drug Prices and Utilization after Loss of U.S. Patent Exclusivity, 2001-2007.” Working Paper. Working Paper Series. National Bureau of Economic Research, March 2014.</a:t>
            </a:r>
            <a:r>
              <a:rPr lang="en" sz="1200">
                <a:solidFill>
                  <a:srgbClr val="000000"/>
                </a:solidFill>
                <a:uFill>
                  <a:noFill/>
                </a:uFill>
                <a:latin typeface="Times New Roman"/>
                <a:ea typeface="Times New Roman"/>
                <a:cs typeface="Times New Roman"/>
                <a:sym typeface="Times New Roman"/>
                <a:hlinkClick r:id="rId5">
                  <a:extLst>
                    <a:ext uri="{A12FA001-AC4F-418D-AE19-62706E023703}">
                      <ahyp:hlinkClr val="tx"/>
                    </a:ext>
                  </a:extLst>
                </a:hlinkClick>
              </a:rPr>
              <a:t> </a:t>
            </a:r>
            <a:r>
              <a:rPr lang="en" sz="1200" u="sng">
                <a:solidFill>
                  <a:srgbClr val="1155CC"/>
                </a:solidFill>
                <a:latin typeface="Times New Roman"/>
                <a:ea typeface="Times New Roman"/>
                <a:cs typeface="Times New Roman"/>
                <a:sym typeface="Times New Roman"/>
                <a:hlinkClick r:id="rId6">
                  <a:extLst>
                    <a:ext uri="{A12FA001-AC4F-418D-AE19-62706E023703}">
                      <ahyp:hlinkClr val="tx"/>
                    </a:ext>
                  </a:extLst>
                </a:hlinkClick>
              </a:rPr>
              <a:t>https://doi.org/10.3386/w20016</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279400" lvl="0" marL="5588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Granlund, David, and Mats A. Bergman. “Price Competition in Pharmaceuticals – Evidence from 1303 Swedish Markets.” </a:t>
            </a:r>
            <a:r>
              <a:rPr i="1" lang="en" sz="1200">
                <a:solidFill>
                  <a:srgbClr val="000000"/>
                </a:solidFill>
                <a:latin typeface="Times New Roman"/>
                <a:ea typeface="Times New Roman"/>
                <a:cs typeface="Times New Roman"/>
                <a:sym typeface="Times New Roman"/>
              </a:rPr>
              <a:t>Journal of Health Economics</a:t>
            </a:r>
            <a:r>
              <a:rPr lang="en" sz="1200">
                <a:solidFill>
                  <a:srgbClr val="000000"/>
                </a:solidFill>
                <a:latin typeface="Times New Roman"/>
                <a:ea typeface="Times New Roman"/>
                <a:cs typeface="Times New Roman"/>
                <a:sym typeface="Times New Roman"/>
              </a:rPr>
              <a:t> 61 (September 1, 2018): 1–12.</a:t>
            </a:r>
            <a:r>
              <a:rPr lang="en" sz="1200">
                <a:solidFill>
                  <a:srgbClr val="000000"/>
                </a:solidFill>
                <a:uFill>
                  <a:noFill/>
                </a:uFill>
                <a:latin typeface="Times New Roman"/>
                <a:ea typeface="Times New Roman"/>
                <a:cs typeface="Times New Roman"/>
                <a:sym typeface="Times New Roman"/>
                <a:hlinkClick r:id="rId7">
                  <a:extLst>
                    <a:ext uri="{A12FA001-AC4F-418D-AE19-62706E023703}">
                      <ahyp:hlinkClr val="tx"/>
                    </a:ext>
                  </a:extLst>
                </a:hlinkClick>
              </a:rPr>
              <a:t> </a:t>
            </a:r>
            <a:r>
              <a:rPr lang="en" sz="1200" u="sng">
                <a:solidFill>
                  <a:srgbClr val="1155CC"/>
                </a:solidFill>
                <a:latin typeface="Times New Roman"/>
                <a:ea typeface="Times New Roman"/>
                <a:cs typeface="Times New Roman"/>
                <a:sym typeface="Times New Roman"/>
                <a:hlinkClick r:id="rId8">
                  <a:extLst>
                    <a:ext uri="{A12FA001-AC4F-418D-AE19-62706E023703}">
                      <ahyp:hlinkClr val="tx"/>
                    </a:ext>
                  </a:extLst>
                </a:hlinkClick>
              </a:rPr>
              <a:t>https://doi.org/10.1016/j.jhealeco.2018.06.009</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indent="-279400" lvl="0" marL="558800" rtl="0" algn="l">
              <a:lnSpc>
                <a:spcPct val="200000"/>
              </a:lnSpc>
              <a:spcBef>
                <a:spcPts val="0"/>
              </a:spcBef>
              <a:spcAft>
                <a:spcPts val="0"/>
              </a:spcAft>
              <a:buNone/>
            </a:pPr>
            <a:r>
              <a:rPr lang="en" sz="1200">
                <a:solidFill>
                  <a:srgbClr val="000000"/>
                </a:solidFill>
                <a:latin typeface="Times New Roman"/>
                <a:ea typeface="Times New Roman"/>
                <a:cs typeface="Times New Roman"/>
                <a:sym typeface="Times New Roman"/>
              </a:rPr>
              <a:t>Gagnon, Marc-André, and Karena D. Volesky. “Merger Mania: Mergers and Acquisitions in the Generic Drug Sector from 1995 to 2016.” </a:t>
            </a:r>
            <a:r>
              <a:rPr i="1" lang="en" sz="1200">
                <a:solidFill>
                  <a:srgbClr val="000000"/>
                </a:solidFill>
                <a:latin typeface="Times New Roman"/>
                <a:ea typeface="Times New Roman"/>
                <a:cs typeface="Times New Roman"/>
                <a:sym typeface="Times New Roman"/>
              </a:rPr>
              <a:t>Globalization and Health</a:t>
            </a:r>
            <a:r>
              <a:rPr lang="en" sz="1200">
                <a:solidFill>
                  <a:srgbClr val="000000"/>
                </a:solidFill>
                <a:latin typeface="Times New Roman"/>
                <a:ea typeface="Times New Roman"/>
                <a:cs typeface="Times New Roman"/>
                <a:sym typeface="Times New Roman"/>
              </a:rPr>
              <a:t> 13, no. 1 (August 22, 2017): 62.</a:t>
            </a:r>
            <a:r>
              <a:rPr lang="en" sz="1200">
                <a:solidFill>
                  <a:srgbClr val="000000"/>
                </a:solidFill>
                <a:uFill>
                  <a:noFill/>
                </a:uFill>
                <a:latin typeface="Times New Roman"/>
                <a:ea typeface="Times New Roman"/>
                <a:cs typeface="Times New Roman"/>
                <a:sym typeface="Times New Roman"/>
                <a:hlinkClick r:id="rId9">
                  <a:extLst>
                    <a:ext uri="{A12FA001-AC4F-418D-AE19-62706E023703}">
                      <ahyp:hlinkClr val="tx"/>
                    </a:ext>
                  </a:extLst>
                </a:hlinkClick>
              </a:rPr>
              <a:t> </a:t>
            </a:r>
            <a:r>
              <a:rPr lang="en" sz="1200" u="sng">
                <a:solidFill>
                  <a:srgbClr val="1155CC"/>
                </a:solidFill>
                <a:latin typeface="Times New Roman"/>
                <a:ea typeface="Times New Roman"/>
                <a:cs typeface="Times New Roman"/>
                <a:sym typeface="Times New Roman"/>
                <a:hlinkClick r:id="rId10">
                  <a:extLst>
                    <a:ext uri="{A12FA001-AC4F-418D-AE19-62706E023703}">
                      <ahyp:hlinkClr val="tx"/>
                    </a:ext>
                  </a:extLst>
                </a:hlinkClick>
              </a:rPr>
              <a:t>https://doi.org/10.1186/s12992-017-0285-x</a:t>
            </a:r>
            <a:r>
              <a:rPr lang="en" sz="1200">
                <a:solidFill>
                  <a:srgbClr val="000000"/>
                </a:solidFill>
                <a:latin typeface="Times New Roman"/>
                <a:ea typeface="Times New Roman"/>
                <a:cs typeface="Times New Roman"/>
                <a:sym typeface="Times New Roman"/>
              </a:rPr>
              <a: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26"/>
          <p:cNvSpPr txBox="1"/>
          <p:nvPr>
            <p:ph type="title"/>
          </p:nvPr>
        </p:nvSpPr>
        <p:spPr>
          <a:xfrm>
            <a:off x="0" y="1865100"/>
            <a:ext cx="9144000" cy="1413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b="1" lang="en" sz="7200"/>
              <a:t>Any Questions?</a:t>
            </a:r>
            <a:endParaRPr b="1"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Research</a:t>
            </a:r>
            <a:r>
              <a:rPr lang="en"/>
              <a:t> Question</a:t>
            </a:r>
            <a:endParaRPr/>
          </a:p>
        </p:txBody>
      </p:sp>
      <p:sp>
        <p:nvSpPr>
          <p:cNvPr id="135" name="Google Shape;135;p1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100" u="sng"/>
              <a:t>How do mergers and </a:t>
            </a:r>
            <a:r>
              <a:rPr b="1" lang="en" sz="2100" u="sng"/>
              <a:t>acquisitions</a:t>
            </a:r>
            <a:r>
              <a:rPr b="1" lang="en" sz="2100" u="sng"/>
              <a:t> affect drug acquisition costs </a:t>
            </a:r>
            <a:r>
              <a:rPr b="1" lang="en" sz="2100" u="sng"/>
              <a:t>within the (plasma derivatives?) market</a:t>
            </a:r>
            <a:r>
              <a:rPr b="1" lang="en" sz="2100" u="sng"/>
              <a:t>?</a:t>
            </a:r>
            <a:endParaRPr b="1" sz="2100" u="sng"/>
          </a:p>
          <a:p>
            <a:pPr indent="0" lvl="0" marL="0" rtl="0" algn="l">
              <a:spcBef>
                <a:spcPts val="1200"/>
              </a:spcBef>
              <a:spcAft>
                <a:spcPts val="0"/>
              </a:spcAft>
              <a:buNone/>
            </a:pPr>
            <a:r>
              <a:t/>
            </a:r>
            <a:endParaRPr b="1" sz="2100" u="sng"/>
          </a:p>
          <a:p>
            <a:pPr indent="-342900" lvl="0" marL="457200" rtl="0" algn="l">
              <a:spcBef>
                <a:spcPts val="1200"/>
              </a:spcBef>
              <a:spcAft>
                <a:spcPts val="0"/>
              </a:spcAft>
              <a:buSzPts val="1800"/>
              <a:buChar char="●"/>
            </a:pPr>
            <a:r>
              <a:rPr lang="en" sz="1800"/>
              <a:t>Not 100% sure that this is the market I want to investigate but it is my current leading option</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Should We Care?</a:t>
            </a:r>
            <a:endParaRPr/>
          </a:p>
        </p:txBody>
      </p:sp>
      <p:sp>
        <p:nvSpPr>
          <p:cNvPr id="141" name="Google Shape;141;p15"/>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Products are used to save lives and treat disease</a:t>
            </a:r>
            <a:endParaRPr sz="1800"/>
          </a:p>
          <a:p>
            <a:pPr indent="-330200" lvl="1" marL="914400" rtl="0" algn="l">
              <a:spcBef>
                <a:spcPts val="0"/>
              </a:spcBef>
              <a:spcAft>
                <a:spcPts val="0"/>
              </a:spcAft>
              <a:buSzPts val="1600"/>
              <a:buChar char="○"/>
            </a:pPr>
            <a:r>
              <a:rPr lang="en" sz="1600"/>
              <a:t>Could use data on price changes related to mergers to serve as base for financial policy</a:t>
            </a:r>
            <a:endParaRPr sz="1600"/>
          </a:p>
          <a:p>
            <a:pPr indent="-330200" lvl="0" marL="457200" rtl="0" algn="l">
              <a:spcBef>
                <a:spcPts val="0"/>
              </a:spcBef>
              <a:spcAft>
                <a:spcPts val="0"/>
              </a:spcAft>
              <a:buSzPts val="1600"/>
              <a:buChar char="●"/>
            </a:pPr>
            <a:r>
              <a:rPr lang="en" sz="1600"/>
              <a:t>Very small section of overall pharmaceutical space</a:t>
            </a:r>
            <a:endParaRPr sz="1600"/>
          </a:p>
          <a:p>
            <a:pPr indent="-330200" lvl="1" marL="914400" rtl="0" algn="l">
              <a:spcBef>
                <a:spcPts val="0"/>
              </a:spcBef>
              <a:spcAft>
                <a:spcPts val="0"/>
              </a:spcAft>
              <a:buSzPts val="1600"/>
              <a:buChar char="○"/>
            </a:pPr>
            <a:r>
              <a:rPr lang="en" sz="1600"/>
              <a:t>Could serve to uncover specifics of how changes of competitive </a:t>
            </a:r>
            <a:r>
              <a:rPr lang="en" sz="1600"/>
              <a:t>landscape</a:t>
            </a:r>
            <a:r>
              <a:rPr lang="en" sz="1600"/>
              <a:t> affect this class not investigated before</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Why Isn’t It Obvious?</a:t>
            </a:r>
            <a:endParaRPr/>
          </a:p>
        </p:txBody>
      </p:sp>
      <p:sp>
        <p:nvSpPr>
          <p:cNvPr id="147" name="Google Shape;147;p16"/>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92500" lnSpcReduction="20000"/>
          </a:bodyPr>
          <a:lstStyle/>
          <a:p>
            <a:pPr indent="-334327" lvl="0" marL="457200" rtl="0" algn="l">
              <a:spcBef>
                <a:spcPts val="0"/>
              </a:spcBef>
              <a:spcAft>
                <a:spcPts val="0"/>
              </a:spcAft>
              <a:buSzPct val="100000"/>
              <a:buChar char="●"/>
            </a:pPr>
            <a:r>
              <a:rPr lang="en" sz="1800"/>
              <a:t>Mergers and </a:t>
            </a:r>
            <a:r>
              <a:rPr lang="en" sz="1800"/>
              <a:t>acquisitions</a:t>
            </a:r>
            <a:r>
              <a:rPr lang="en" sz="1800"/>
              <a:t> can have multiple different effects on pricing in a market</a:t>
            </a:r>
            <a:endParaRPr sz="1800"/>
          </a:p>
          <a:p>
            <a:pPr indent="-322580" lvl="1" marL="914400" rtl="0" algn="l">
              <a:spcBef>
                <a:spcPts val="0"/>
              </a:spcBef>
              <a:spcAft>
                <a:spcPts val="0"/>
              </a:spcAft>
              <a:buSzPct val="100000"/>
              <a:buChar char="○"/>
            </a:pPr>
            <a:r>
              <a:rPr lang="en" sz="1600"/>
              <a:t>Synergies</a:t>
            </a:r>
            <a:endParaRPr sz="1600"/>
          </a:p>
          <a:p>
            <a:pPr indent="-322580" lvl="2" marL="1371600" rtl="0" algn="l">
              <a:spcBef>
                <a:spcPts val="0"/>
              </a:spcBef>
              <a:spcAft>
                <a:spcPts val="0"/>
              </a:spcAft>
              <a:buSzPct val="100000"/>
              <a:buChar char="■"/>
            </a:pPr>
            <a:r>
              <a:rPr lang="en" sz="1600"/>
              <a:t>Combining two companies can create efficiencies in product production</a:t>
            </a:r>
            <a:endParaRPr sz="1600"/>
          </a:p>
          <a:p>
            <a:pPr indent="-322580" lvl="3" marL="1828800" rtl="0" algn="l">
              <a:spcBef>
                <a:spcPts val="0"/>
              </a:spcBef>
              <a:spcAft>
                <a:spcPts val="0"/>
              </a:spcAft>
              <a:buSzPct val="100000"/>
              <a:buChar char="●"/>
            </a:pPr>
            <a:r>
              <a:rPr lang="en" sz="1600"/>
              <a:t>Potentially decrease prices</a:t>
            </a:r>
            <a:endParaRPr sz="1600"/>
          </a:p>
          <a:p>
            <a:pPr indent="-322580" lvl="1" marL="914400" rtl="0" algn="l">
              <a:spcBef>
                <a:spcPts val="0"/>
              </a:spcBef>
              <a:spcAft>
                <a:spcPts val="0"/>
              </a:spcAft>
              <a:buSzPct val="100000"/>
              <a:buChar char="○"/>
            </a:pPr>
            <a:r>
              <a:rPr lang="en" sz="1600"/>
              <a:t>Market share</a:t>
            </a:r>
            <a:endParaRPr sz="1600"/>
          </a:p>
          <a:p>
            <a:pPr indent="-322580" lvl="2" marL="1371600" rtl="0" algn="l">
              <a:spcBef>
                <a:spcPts val="0"/>
              </a:spcBef>
              <a:spcAft>
                <a:spcPts val="0"/>
              </a:spcAft>
              <a:buSzPct val="100000"/>
              <a:buChar char="■"/>
            </a:pPr>
            <a:r>
              <a:rPr lang="en" sz="1600"/>
              <a:t>If major producers of a product merge together, they can collect a large share of the overall market</a:t>
            </a:r>
            <a:endParaRPr sz="1600"/>
          </a:p>
          <a:p>
            <a:pPr indent="-322580" lvl="3" marL="1828800" rtl="0" algn="l">
              <a:spcBef>
                <a:spcPts val="0"/>
              </a:spcBef>
              <a:spcAft>
                <a:spcPts val="0"/>
              </a:spcAft>
              <a:buSzPct val="100000"/>
              <a:buChar char="●"/>
            </a:pPr>
            <a:r>
              <a:rPr lang="en" sz="1600"/>
              <a:t>Less competitive pressure</a:t>
            </a:r>
            <a:endParaRPr sz="1600"/>
          </a:p>
          <a:p>
            <a:pPr indent="-322580" lvl="3" marL="1828800" rtl="0" algn="l">
              <a:spcBef>
                <a:spcPts val="0"/>
              </a:spcBef>
              <a:spcAft>
                <a:spcPts val="0"/>
              </a:spcAft>
              <a:buSzPct val="100000"/>
              <a:buChar char="●"/>
            </a:pPr>
            <a:r>
              <a:rPr lang="en" sz="1600"/>
              <a:t>More freedom to set (and </a:t>
            </a:r>
            <a:r>
              <a:rPr lang="en" sz="1600"/>
              <a:t>potentially</a:t>
            </a:r>
            <a:r>
              <a:rPr lang="en" sz="1600"/>
              <a:t> increase) prices</a:t>
            </a:r>
            <a:endParaRPr sz="1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 Review</a:t>
            </a:r>
            <a:endParaRPr/>
          </a:p>
        </p:txBody>
      </p:sp>
      <p:sp>
        <p:nvSpPr>
          <p:cNvPr id="153" name="Google Shape;153;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fontScale="77500"/>
          </a:bodyPr>
          <a:lstStyle/>
          <a:p>
            <a:pPr indent="0" lvl="0" marL="0" rtl="0" algn="l">
              <a:spcBef>
                <a:spcPts val="0"/>
              </a:spcBef>
              <a:spcAft>
                <a:spcPts val="0"/>
              </a:spcAft>
              <a:buNone/>
            </a:pPr>
            <a:r>
              <a:rPr b="1" lang="en" sz="1900"/>
              <a:t>Conti and Berndt (2014) - </a:t>
            </a:r>
            <a:r>
              <a:rPr lang="en" sz="1900"/>
              <a:t>Investigate patent expirations and generic entry into the market. Conclude that the effect of a patent expiration drastically decreases the price to obtain a drug; however, </a:t>
            </a:r>
            <a:r>
              <a:rPr lang="en" sz="1900"/>
              <a:t>the</a:t>
            </a:r>
            <a:r>
              <a:rPr lang="en" sz="1900"/>
              <a:t> brand name drug increases slightly in price due to brand loyalty.</a:t>
            </a:r>
            <a:endParaRPr sz="1900"/>
          </a:p>
          <a:p>
            <a:pPr indent="0" lvl="0" marL="0" rtl="0" algn="l">
              <a:spcBef>
                <a:spcPts val="1200"/>
              </a:spcBef>
              <a:spcAft>
                <a:spcPts val="0"/>
              </a:spcAft>
              <a:buNone/>
            </a:pPr>
            <a:r>
              <a:t/>
            </a:r>
            <a:endParaRPr sz="858"/>
          </a:p>
          <a:p>
            <a:pPr indent="0" lvl="0" marL="0" rtl="0" algn="l">
              <a:spcBef>
                <a:spcPts val="1200"/>
              </a:spcBef>
              <a:spcAft>
                <a:spcPts val="1200"/>
              </a:spcAft>
              <a:buNone/>
            </a:pPr>
            <a:r>
              <a:rPr b="1" lang="en" sz="1900"/>
              <a:t>Granlund and Bergman (2018) - </a:t>
            </a:r>
            <a:r>
              <a:rPr lang="en" sz="1900"/>
              <a:t>Use a swedish case study to address the topic of competition in between brand name and generic drugs. Find that as more generic drugs enter market, generic prices drop drastically while brand name prices drop much less significantly.</a:t>
            </a:r>
            <a:endParaRPr b="1" sz="19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Lit Review ctd.</a:t>
            </a:r>
            <a:endParaRPr/>
          </a:p>
        </p:txBody>
      </p:sp>
      <p:sp>
        <p:nvSpPr>
          <p:cNvPr id="159" name="Google Shape;159;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sz="1800"/>
              <a:t>Bonaimé and Wang (2024) -</a:t>
            </a:r>
            <a:r>
              <a:rPr lang="en" sz="1800"/>
              <a:t> Investigate net effect of mergers in pharma. Use regressions and diff-in-diff to conclude that the net effect of mergers in the industry cause price increases.</a:t>
            </a:r>
            <a:endParaRPr sz="1800"/>
          </a:p>
          <a:p>
            <a:pPr indent="0" lvl="0" marL="0" rtl="0" algn="l">
              <a:spcBef>
                <a:spcPts val="1200"/>
              </a:spcBef>
              <a:spcAft>
                <a:spcPts val="0"/>
              </a:spcAft>
              <a:buNone/>
            </a:pPr>
            <a:r>
              <a:t/>
            </a:r>
            <a:endParaRPr sz="1800"/>
          </a:p>
          <a:p>
            <a:pPr indent="0" lvl="0" marL="0" rtl="0" algn="l">
              <a:spcBef>
                <a:spcPts val="1200"/>
              </a:spcBef>
              <a:spcAft>
                <a:spcPts val="1200"/>
              </a:spcAft>
              <a:buNone/>
            </a:pPr>
            <a:r>
              <a:rPr b="1" lang="en" sz="1800"/>
              <a:t>Gagnon and Volesky (2017) - </a:t>
            </a:r>
            <a:r>
              <a:rPr lang="en" sz="1800"/>
              <a:t>Track data on historical mergers in </a:t>
            </a:r>
            <a:r>
              <a:rPr lang="en" sz="1800"/>
              <a:t>pharmaceutical from 1990s to 2016. Find drastic increases in the number and value of mergers across that time period.</a:t>
            </a:r>
            <a:r>
              <a:rPr lang="en" sz="1800"/>
              <a:t>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9"/>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Sources - Pharmaceuticals</a:t>
            </a:r>
            <a:endParaRPr/>
          </a:p>
        </p:txBody>
      </p:sp>
      <p:sp>
        <p:nvSpPr>
          <p:cNvPr id="165" name="Google Shape;165;p19"/>
          <p:cNvSpPr txBox="1"/>
          <p:nvPr>
            <p:ph idx="1" type="body"/>
          </p:nvPr>
        </p:nvSpPr>
        <p:spPr>
          <a:xfrm>
            <a:off x="819150" y="1990725"/>
            <a:ext cx="7505700" cy="24480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sz="1800"/>
              <a:t>Drug pricing data</a:t>
            </a:r>
            <a:endParaRPr sz="1800"/>
          </a:p>
          <a:p>
            <a:pPr indent="-330200" lvl="1" marL="914400" rtl="0" algn="l">
              <a:spcBef>
                <a:spcPts val="0"/>
              </a:spcBef>
              <a:spcAft>
                <a:spcPts val="0"/>
              </a:spcAft>
              <a:buSzPts val="1600"/>
              <a:buChar char="○"/>
            </a:pPr>
            <a:r>
              <a:rPr lang="en" sz="1600"/>
              <a:t>Medicaid National Average Drug Acquisition Cost (NADAC)</a:t>
            </a:r>
            <a:endParaRPr sz="1600"/>
          </a:p>
          <a:p>
            <a:pPr indent="-330200" lvl="2" marL="1371600" rtl="0" algn="l">
              <a:spcBef>
                <a:spcPts val="0"/>
              </a:spcBef>
              <a:spcAft>
                <a:spcPts val="0"/>
              </a:spcAft>
              <a:buSzPts val="1600"/>
              <a:buChar char="■"/>
            </a:pPr>
            <a:r>
              <a:rPr lang="en" sz="1600"/>
              <a:t>Contains NDC code, name, acquisition cost, date, and more</a:t>
            </a:r>
            <a:endParaRPr sz="1600"/>
          </a:p>
          <a:p>
            <a:pPr indent="-330200" lvl="2" marL="1371600" rtl="0" algn="l">
              <a:spcBef>
                <a:spcPts val="0"/>
              </a:spcBef>
              <a:spcAft>
                <a:spcPts val="0"/>
              </a:spcAft>
              <a:buSzPts val="1600"/>
              <a:buChar char="■"/>
            </a:pPr>
            <a:r>
              <a:rPr lang="en" sz="1600"/>
              <a:t>Pricing data is taken weekly from 2013 through 2024</a:t>
            </a:r>
            <a:endParaRPr sz="1600"/>
          </a:p>
          <a:p>
            <a:pPr indent="-330200" lvl="3" marL="1828800" rtl="0" algn="l">
              <a:spcBef>
                <a:spcPts val="0"/>
              </a:spcBef>
              <a:spcAft>
                <a:spcPts val="0"/>
              </a:spcAft>
              <a:buSzPts val="1600"/>
              <a:buChar char="●"/>
            </a:pPr>
            <a:r>
              <a:rPr lang="en" sz="1600"/>
              <a:t>14.4 million observations</a:t>
            </a:r>
            <a:endParaRPr sz="1600"/>
          </a:p>
          <a:p>
            <a:pPr indent="-330200" lvl="0" marL="457200" rtl="0" algn="l">
              <a:spcBef>
                <a:spcPts val="0"/>
              </a:spcBef>
              <a:spcAft>
                <a:spcPts val="0"/>
              </a:spcAft>
              <a:buSzPts val="1600"/>
              <a:buChar char="●"/>
            </a:pPr>
            <a:r>
              <a:rPr lang="en" sz="1600"/>
              <a:t>Drug classifications</a:t>
            </a:r>
            <a:endParaRPr sz="1600"/>
          </a:p>
          <a:p>
            <a:pPr indent="-330200" lvl="1" marL="914400" rtl="0" algn="l">
              <a:spcBef>
                <a:spcPts val="0"/>
              </a:spcBef>
              <a:spcAft>
                <a:spcPts val="0"/>
              </a:spcAft>
              <a:buSzPts val="1600"/>
              <a:buChar char="○"/>
            </a:pPr>
            <a:r>
              <a:rPr lang="en" sz="1600"/>
              <a:t>FDA Drug Code Directory</a:t>
            </a:r>
            <a:endParaRPr sz="1600"/>
          </a:p>
          <a:p>
            <a:pPr indent="-330200" lvl="2" marL="1371600" rtl="0" algn="l">
              <a:spcBef>
                <a:spcPts val="0"/>
              </a:spcBef>
              <a:spcAft>
                <a:spcPts val="0"/>
              </a:spcAft>
              <a:buSzPts val="1600"/>
              <a:buChar char="■"/>
            </a:pPr>
            <a:r>
              <a:rPr lang="en" sz="1600"/>
              <a:t>Different drug classifications for each NDC code</a:t>
            </a:r>
            <a:endParaRPr sz="1600"/>
          </a:p>
          <a:p>
            <a:pPr indent="-330200" lvl="3" marL="1828800" rtl="0" algn="l">
              <a:spcBef>
                <a:spcPts val="0"/>
              </a:spcBef>
              <a:spcAft>
                <a:spcPts val="0"/>
              </a:spcAft>
              <a:buSzPts val="1600"/>
              <a:buChar char="●"/>
            </a:pPr>
            <a:r>
              <a:rPr lang="en" sz="1600"/>
              <a:t>Pharma classes which are even more detailed</a:t>
            </a:r>
            <a:endParaRPr sz="1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pic>
        <p:nvPicPr>
          <p:cNvPr id="170" name="Google Shape;170;p20"/>
          <p:cNvPicPr preferRelativeResize="0"/>
          <p:nvPr/>
        </p:nvPicPr>
        <p:blipFill rotWithShape="1">
          <a:blip r:embed="rId3">
            <a:alphaModFix/>
          </a:blip>
          <a:srcRect b="1661" l="0" r="0" t="0"/>
          <a:stretch/>
        </p:blipFill>
        <p:spPr>
          <a:xfrm>
            <a:off x="1753888" y="928000"/>
            <a:ext cx="5636225" cy="3287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Sources (Mergers)</a:t>
            </a:r>
            <a:endParaRPr/>
          </a:p>
        </p:txBody>
      </p:sp>
      <p:sp>
        <p:nvSpPr>
          <p:cNvPr id="176" name="Google Shape;176;p21"/>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sz="1800"/>
              <a:t>Merger data</a:t>
            </a:r>
            <a:endParaRPr sz="1800"/>
          </a:p>
          <a:p>
            <a:pPr indent="-330200" lvl="1" marL="914400" rtl="0" algn="l">
              <a:spcBef>
                <a:spcPts val="0"/>
              </a:spcBef>
              <a:spcAft>
                <a:spcPts val="0"/>
              </a:spcAft>
              <a:buSzPts val="1600"/>
              <a:buChar char="○"/>
            </a:pPr>
            <a:r>
              <a:rPr lang="en" sz="1600"/>
              <a:t>Government data</a:t>
            </a:r>
            <a:endParaRPr sz="1600"/>
          </a:p>
          <a:p>
            <a:pPr indent="-330200" lvl="2" marL="1371600" rtl="0" algn="l">
              <a:spcBef>
                <a:spcPts val="0"/>
              </a:spcBef>
              <a:spcAft>
                <a:spcPts val="0"/>
              </a:spcAft>
              <a:buSzPts val="1600"/>
              <a:buChar char="■"/>
            </a:pPr>
            <a:r>
              <a:rPr lang="en" sz="1600"/>
              <a:t>FTC merger enforcement action database</a:t>
            </a:r>
            <a:endParaRPr sz="1600"/>
          </a:p>
          <a:p>
            <a:pPr indent="-330200" lvl="1" marL="914400" rtl="0" algn="l">
              <a:spcBef>
                <a:spcPts val="0"/>
              </a:spcBef>
              <a:spcAft>
                <a:spcPts val="0"/>
              </a:spcAft>
              <a:buSzPts val="1600"/>
              <a:buChar char="○"/>
            </a:pPr>
            <a:r>
              <a:rPr lang="en" sz="1600"/>
              <a:t>Private data</a:t>
            </a:r>
            <a:endParaRPr sz="1600"/>
          </a:p>
          <a:p>
            <a:pPr indent="-330200" lvl="2" marL="1371600" rtl="0" algn="l">
              <a:spcBef>
                <a:spcPts val="0"/>
              </a:spcBef>
              <a:spcAft>
                <a:spcPts val="0"/>
              </a:spcAft>
              <a:buSzPts val="1600"/>
              <a:buChar char="■"/>
            </a:pPr>
            <a:r>
              <a:rPr lang="en" sz="1600"/>
              <a:t>Nexis Uni (access through Bates)</a:t>
            </a:r>
            <a:endParaRPr sz="1600"/>
          </a:p>
          <a:p>
            <a:pPr indent="-330200" lvl="3" marL="1828800" rtl="0" algn="l">
              <a:spcBef>
                <a:spcPts val="0"/>
              </a:spcBef>
              <a:spcAft>
                <a:spcPts val="0"/>
              </a:spcAft>
              <a:buSzPts val="1600"/>
              <a:buChar char="●"/>
            </a:pPr>
            <a:r>
              <a:rPr lang="en" sz="1600"/>
              <a:t>Mergerstat M&amp;A data</a:t>
            </a:r>
            <a:endParaRPr sz="1600"/>
          </a:p>
          <a:p>
            <a:pPr indent="-330200" lvl="4" marL="2286000" rtl="0" algn="l">
              <a:spcBef>
                <a:spcPts val="0"/>
              </a:spcBef>
              <a:spcAft>
                <a:spcPts val="0"/>
              </a:spcAft>
              <a:buSzPts val="1600"/>
              <a:buChar char="○"/>
            </a:pPr>
            <a:r>
              <a:rPr lang="en" sz="1600"/>
              <a:t>Can keyword search for intended market and look at merger reports from related companies</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