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Nunito"/>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Nunito-regular.fntdata"/><Relationship Id="rId14" Type="http://schemas.openxmlformats.org/officeDocument/2006/relationships/slide" Target="slides/slide9.xml"/><Relationship Id="rId17" Type="http://schemas.openxmlformats.org/officeDocument/2006/relationships/font" Target="fonts/Nunito-italic.fntdata"/><Relationship Id="rId16" Type="http://schemas.openxmlformats.org/officeDocument/2006/relationships/font" Target="fonts/Nunito-bold.fntdata"/><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font" Target="fonts/Nunito-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32a2de1cf83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32a2de1cf83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32a2de1cf83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32a2de1cf83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32a2de1cf83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32a2de1cf83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32a2de1cf83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32a2de1cf83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32a2de1cf83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32a2de1cf83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32a2de1cf83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32a2de1cf83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32a2de1cf83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32a2de1cf83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32a2de1cf83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32a2de1cf83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doi.org/10.1111/jofi.13321" TargetMode="External"/><Relationship Id="rId4" Type="http://schemas.openxmlformats.org/officeDocument/2006/relationships/hyperlink" Target="https://doi.org/10.1111/jofi.13321" TargetMode="External"/><Relationship Id="rId10" Type="http://schemas.openxmlformats.org/officeDocument/2006/relationships/hyperlink" Target="https://doi.org/10.1186/s12992-017-0285-x" TargetMode="External"/><Relationship Id="rId9" Type="http://schemas.openxmlformats.org/officeDocument/2006/relationships/hyperlink" Target="https://doi.org/10.1186/s12992-017-0285-x" TargetMode="External"/><Relationship Id="rId5" Type="http://schemas.openxmlformats.org/officeDocument/2006/relationships/hyperlink" Target="https://doi.org/10.3386/w20016" TargetMode="External"/><Relationship Id="rId6" Type="http://schemas.openxmlformats.org/officeDocument/2006/relationships/hyperlink" Target="https://doi.org/10.3386/w20016" TargetMode="External"/><Relationship Id="rId7" Type="http://schemas.openxmlformats.org/officeDocument/2006/relationships/hyperlink" Target="https://doi.org/10.1016/j.jhealeco.2018.06.009" TargetMode="External"/><Relationship Id="rId8" Type="http://schemas.openxmlformats.org/officeDocument/2006/relationships/hyperlink" Target="https://doi.org/10.1016/j.jhealeco.2018.06.009"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46350" y="1822825"/>
            <a:ext cx="9097800" cy="1448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Initial Thesis Presentation</a:t>
            </a:r>
            <a:endParaRPr/>
          </a:p>
        </p:txBody>
      </p:sp>
      <p:sp>
        <p:nvSpPr>
          <p:cNvPr id="129" name="Google Shape;129;p13"/>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Damien DiGiovine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Research</a:t>
            </a:r>
            <a:r>
              <a:rPr lang="en"/>
              <a:t> Question</a:t>
            </a:r>
            <a:endParaRPr/>
          </a:p>
        </p:txBody>
      </p:sp>
      <p:sp>
        <p:nvSpPr>
          <p:cNvPr id="135" name="Google Shape;135;p1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100" u="sng"/>
              <a:t>How does market competition affect drug pricing?</a:t>
            </a:r>
            <a:endParaRPr b="1" u="sng"/>
          </a:p>
          <a:p>
            <a:pPr indent="-342900" lvl="0" marL="457200" rtl="0" algn="l">
              <a:spcBef>
                <a:spcPts val="1200"/>
              </a:spcBef>
              <a:spcAft>
                <a:spcPts val="0"/>
              </a:spcAft>
              <a:buSzPts val="1800"/>
              <a:buChar char="●"/>
            </a:pPr>
            <a:r>
              <a:rPr lang="en" sz="1800"/>
              <a:t>Intend to narrow question</a:t>
            </a:r>
            <a:endParaRPr sz="1800"/>
          </a:p>
          <a:p>
            <a:pPr indent="-330200" lvl="1" marL="914400" rtl="0" algn="l">
              <a:spcBef>
                <a:spcPts val="0"/>
              </a:spcBef>
              <a:spcAft>
                <a:spcPts val="0"/>
              </a:spcAft>
              <a:buSzPts val="1600"/>
              <a:buChar char="○"/>
            </a:pPr>
            <a:r>
              <a:rPr lang="en" sz="1600"/>
              <a:t>Specific drug class and region</a:t>
            </a:r>
            <a:endParaRPr sz="1600"/>
          </a:p>
          <a:p>
            <a:pPr indent="-330200" lvl="2" marL="1371600" rtl="0" algn="l">
              <a:spcBef>
                <a:spcPts val="0"/>
              </a:spcBef>
              <a:spcAft>
                <a:spcPts val="0"/>
              </a:spcAft>
              <a:buSzPts val="1600"/>
              <a:buChar char="■"/>
            </a:pPr>
            <a:r>
              <a:rPr lang="en" sz="1600"/>
              <a:t>How do changes in price affect the consumers and their access to affordable healthcare?</a:t>
            </a:r>
            <a:endParaRPr sz="1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Approach Angle</a:t>
            </a:r>
            <a:endParaRPr/>
          </a:p>
        </p:txBody>
      </p:sp>
      <p:sp>
        <p:nvSpPr>
          <p:cNvPr id="141" name="Google Shape;141;p15"/>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sz="1800"/>
              <a:t>P</a:t>
            </a:r>
            <a:r>
              <a:rPr lang="en" sz="1800"/>
              <a:t>harmaceutical merger data</a:t>
            </a:r>
            <a:endParaRPr sz="1800"/>
          </a:p>
          <a:p>
            <a:pPr indent="-330200" lvl="1" marL="914400" rtl="0" algn="l">
              <a:spcBef>
                <a:spcPts val="0"/>
              </a:spcBef>
              <a:spcAft>
                <a:spcPts val="0"/>
              </a:spcAft>
              <a:buSzPts val="1600"/>
              <a:buChar char="○"/>
            </a:pPr>
            <a:r>
              <a:rPr lang="en" sz="1600"/>
              <a:t>Assess how these horizontal mergers affect market share and access to generic drugs</a:t>
            </a:r>
            <a:endParaRPr sz="1600"/>
          </a:p>
          <a:p>
            <a:pPr indent="-342900" lvl="0" marL="457200" rtl="0" algn="l">
              <a:spcBef>
                <a:spcPts val="0"/>
              </a:spcBef>
              <a:spcAft>
                <a:spcPts val="0"/>
              </a:spcAft>
              <a:buSzPts val="1800"/>
              <a:buChar char="●"/>
            </a:pPr>
            <a:r>
              <a:rPr lang="en" sz="1800"/>
              <a:t>Drug acquisition cost data as measure of price</a:t>
            </a:r>
            <a:endParaRPr sz="1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Lit Review</a:t>
            </a:r>
            <a:endParaRPr/>
          </a:p>
        </p:txBody>
      </p:sp>
      <p:sp>
        <p:nvSpPr>
          <p:cNvPr id="147" name="Google Shape;147;p16"/>
          <p:cNvSpPr txBox="1"/>
          <p:nvPr>
            <p:ph idx="1" type="body"/>
          </p:nvPr>
        </p:nvSpPr>
        <p:spPr>
          <a:xfrm>
            <a:off x="819150" y="1990725"/>
            <a:ext cx="7505700" cy="2448000"/>
          </a:xfrm>
          <a:prstGeom prst="rect">
            <a:avLst/>
          </a:prstGeom>
        </p:spPr>
        <p:txBody>
          <a:bodyPr anchorCtr="0" anchor="t" bIns="91425" lIns="91425" spcFirstLastPara="1" rIns="91425" wrap="square" tIns="91425">
            <a:normAutofit fontScale="77500"/>
          </a:bodyPr>
          <a:lstStyle/>
          <a:p>
            <a:pPr indent="0" lvl="0" marL="0" rtl="0" algn="l">
              <a:spcBef>
                <a:spcPts val="0"/>
              </a:spcBef>
              <a:spcAft>
                <a:spcPts val="0"/>
              </a:spcAft>
              <a:buNone/>
            </a:pPr>
            <a:r>
              <a:rPr b="1" lang="en" sz="1900"/>
              <a:t>Conti and Berndt (2014) - </a:t>
            </a:r>
            <a:r>
              <a:rPr lang="en" sz="1900"/>
              <a:t>Investigate patent expirations and generic entry into the market. Conclude that the effect of a patent expiration drastically decreases the price to obtain a drug; however, </a:t>
            </a:r>
            <a:r>
              <a:rPr lang="en" sz="1900"/>
              <a:t>the</a:t>
            </a:r>
            <a:r>
              <a:rPr lang="en" sz="1900"/>
              <a:t> brand name drug increases slightly in price due to brand loyalty.</a:t>
            </a:r>
            <a:endParaRPr sz="1900"/>
          </a:p>
          <a:p>
            <a:pPr indent="0" lvl="0" marL="0" rtl="0" algn="l">
              <a:spcBef>
                <a:spcPts val="1200"/>
              </a:spcBef>
              <a:spcAft>
                <a:spcPts val="0"/>
              </a:spcAft>
              <a:buNone/>
            </a:pPr>
            <a:r>
              <a:t/>
            </a:r>
            <a:endParaRPr sz="858"/>
          </a:p>
          <a:p>
            <a:pPr indent="0" lvl="0" marL="0" rtl="0" algn="l">
              <a:spcBef>
                <a:spcPts val="1200"/>
              </a:spcBef>
              <a:spcAft>
                <a:spcPts val="1200"/>
              </a:spcAft>
              <a:buNone/>
            </a:pPr>
            <a:r>
              <a:rPr b="1" lang="en" sz="1900"/>
              <a:t>Granlund and Bergman (2018) - </a:t>
            </a:r>
            <a:r>
              <a:rPr lang="en" sz="1900"/>
              <a:t>Use a swedish case study to address the topic of competition in between brand name and generic drugs. Find that as more generic drugs enter market, generic prices drop drastically while brand name prices drop much less significantly.</a:t>
            </a:r>
            <a:endParaRPr b="1" sz="19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7"/>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Lit Review ctd.</a:t>
            </a:r>
            <a:endParaRPr/>
          </a:p>
        </p:txBody>
      </p:sp>
      <p:sp>
        <p:nvSpPr>
          <p:cNvPr id="153" name="Google Shape;153;p17"/>
          <p:cNvSpPr txBox="1"/>
          <p:nvPr>
            <p:ph idx="1" type="body"/>
          </p:nvPr>
        </p:nvSpPr>
        <p:spPr>
          <a:xfrm>
            <a:off x="819150" y="1990725"/>
            <a:ext cx="7505700" cy="24480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en" sz="1800"/>
              <a:t>Bonaimé and Wang (2024) -</a:t>
            </a:r>
            <a:r>
              <a:rPr lang="en" sz="1800"/>
              <a:t> Investigate net effect of mergers in pharma. Use regressions and diff-in-diff to conclude that the net effect of mergers in the industry cause price increases.</a:t>
            </a:r>
            <a:endParaRPr sz="1800"/>
          </a:p>
          <a:p>
            <a:pPr indent="0" lvl="0" marL="0" rtl="0" algn="l">
              <a:spcBef>
                <a:spcPts val="1200"/>
              </a:spcBef>
              <a:spcAft>
                <a:spcPts val="0"/>
              </a:spcAft>
              <a:buNone/>
            </a:pPr>
            <a:r>
              <a:t/>
            </a:r>
            <a:endParaRPr sz="1800"/>
          </a:p>
          <a:p>
            <a:pPr indent="0" lvl="0" marL="0" rtl="0" algn="l">
              <a:spcBef>
                <a:spcPts val="1200"/>
              </a:spcBef>
              <a:spcAft>
                <a:spcPts val="1200"/>
              </a:spcAft>
              <a:buNone/>
            </a:pPr>
            <a:r>
              <a:rPr b="1" lang="en" sz="1800"/>
              <a:t>Gagnon and Volesky (2017) - </a:t>
            </a:r>
            <a:r>
              <a:rPr lang="en" sz="1800"/>
              <a:t>Track data on historical mergers in </a:t>
            </a:r>
            <a:r>
              <a:rPr lang="en" sz="1800"/>
              <a:t>pharmaceutical from 1990s to 2016. Find drastic increases in the number and value of mergers across that time period.</a:t>
            </a:r>
            <a:r>
              <a:rPr lang="en" sz="1800"/>
              <a:t> </a:t>
            </a:r>
            <a:endParaRPr sz="18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8"/>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Proposed Data Sources</a:t>
            </a:r>
            <a:endParaRPr/>
          </a:p>
        </p:txBody>
      </p:sp>
      <p:sp>
        <p:nvSpPr>
          <p:cNvPr id="159" name="Google Shape;159;p18"/>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sz="1800"/>
              <a:t>Merger data</a:t>
            </a:r>
            <a:endParaRPr sz="1800"/>
          </a:p>
          <a:p>
            <a:pPr indent="-330200" lvl="1" marL="914400" rtl="0" algn="l">
              <a:spcBef>
                <a:spcPts val="0"/>
              </a:spcBef>
              <a:spcAft>
                <a:spcPts val="0"/>
              </a:spcAft>
              <a:buSzPts val="1600"/>
              <a:buChar char="○"/>
            </a:pPr>
            <a:r>
              <a:rPr lang="en" sz="1600"/>
              <a:t>Government data</a:t>
            </a:r>
            <a:endParaRPr sz="1600"/>
          </a:p>
          <a:p>
            <a:pPr indent="-330200" lvl="2" marL="1371600" rtl="0" algn="l">
              <a:spcBef>
                <a:spcPts val="0"/>
              </a:spcBef>
              <a:spcAft>
                <a:spcPts val="0"/>
              </a:spcAft>
              <a:buSzPts val="1600"/>
              <a:buChar char="■"/>
            </a:pPr>
            <a:r>
              <a:rPr lang="en" sz="1600"/>
              <a:t>FTC</a:t>
            </a:r>
            <a:endParaRPr sz="1600"/>
          </a:p>
          <a:p>
            <a:pPr indent="-330200" lvl="1" marL="914400" rtl="0" algn="l">
              <a:spcBef>
                <a:spcPts val="0"/>
              </a:spcBef>
              <a:spcAft>
                <a:spcPts val="0"/>
              </a:spcAft>
              <a:buSzPts val="1600"/>
              <a:buChar char="○"/>
            </a:pPr>
            <a:r>
              <a:rPr lang="en" sz="1600"/>
              <a:t>Financial institution data</a:t>
            </a:r>
            <a:endParaRPr sz="1600"/>
          </a:p>
          <a:p>
            <a:pPr indent="-330200" lvl="2" marL="1371600" rtl="0" algn="l">
              <a:spcBef>
                <a:spcPts val="0"/>
              </a:spcBef>
              <a:spcAft>
                <a:spcPts val="0"/>
              </a:spcAft>
              <a:buSzPts val="1600"/>
              <a:buChar char="■"/>
            </a:pPr>
            <a:r>
              <a:rPr lang="en" sz="1600"/>
              <a:t>Bloomberg</a:t>
            </a:r>
            <a:endParaRPr sz="1600"/>
          </a:p>
          <a:p>
            <a:pPr indent="-342900" lvl="0" marL="457200" rtl="0" algn="l">
              <a:spcBef>
                <a:spcPts val="0"/>
              </a:spcBef>
              <a:spcAft>
                <a:spcPts val="0"/>
              </a:spcAft>
              <a:buSzPts val="1800"/>
              <a:buChar char="●"/>
            </a:pPr>
            <a:r>
              <a:rPr lang="en" sz="1800"/>
              <a:t>Drug pricing data</a:t>
            </a:r>
            <a:endParaRPr sz="1800"/>
          </a:p>
          <a:p>
            <a:pPr indent="-330200" lvl="1" marL="914400" rtl="0" algn="l">
              <a:spcBef>
                <a:spcPts val="0"/>
              </a:spcBef>
              <a:spcAft>
                <a:spcPts val="0"/>
              </a:spcAft>
              <a:buSzPts val="1600"/>
              <a:buChar char="○"/>
            </a:pPr>
            <a:r>
              <a:rPr lang="en" sz="1600"/>
              <a:t>Medicaid National Average Drug Acquisition Cost (NADAC)</a:t>
            </a:r>
            <a:endParaRPr sz="16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9"/>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Intended Contribution</a:t>
            </a:r>
            <a:endParaRPr/>
          </a:p>
        </p:txBody>
      </p:sp>
      <p:sp>
        <p:nvSpPr>
          <p:cNvPr id="165" name="Google Shape;165;p19"/>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sz="1800"/>
              <a:t>A lot of research already done in the field of health economics</a:t>
            </a:r>
            <a:endParaRPr sz="1800"/>
          </a:p>
          <a:p>
            <a:pPr indent="-330200" lvl="1" marL="914400" rtl="0" algn="l">
              <a:spcBef>
                <a:spcPts val="0"/>
              </a:spcBef>
              <a:spcAft>
                <a:spcPts val="0"/>
              </a:spcAft>
              <a:buSzPts val="1600"/>
              <a:buChar char="○"/>
            </a:pPr>
            <a:r>
              <a:rPr lang="en" sz="1600"/>
              <a:t>Would like to contribute by investigating properties of a specific drug class and specific region that has yet to be explored in detail</a:t>
            </a:r>
            <a:endParaRPr sz="1600"/>
          </a:p>
          <a:p>
            <a:pPr indent="-330200" lvl="1" marL="914400" rtl="0" algn="l">
              <a:spcBef>
                <a:spcPts val="0"/>
              </a:spcBef>
              <a:spcAft>
                <a:spcPts val="0"/>
              </a:spcAft>
              <a:buSzPts val="1600"/>
              <a:buChar char="○"/>
            </a:pPr>
            <a:r>
              <a:rPr lang="en" sz="1600"/>
              <a:t>Want to be able to detail why work within this field is important</a:t>
            </a:r>
            <a:endParaRPr sz="1600"/>
          </a:p>
          <a:p>
            <a:pPr indent="-330200" lvl="2" marL="1371600" rtl="0" algn="l">
              <a:spcBef>
                <a:spcPts val="0"/>
              </a:spcBef>
              <a:spcAft>
                <a:spcPts val="0"/>
              </a:spcAft>
              <a:buSzPts val="1600"/>
              <a:buChar char="■"/>
            </a:pPr>
            <a:r>
              <a:rPr lang="en" sz="1600"/>
              <a:t>How does it affect common people?</a:t>
            </a:r>
            <a:endParaRPr sz="1600"/>
          </a:p>
          <a:p>
            <a:pPr indent="-330200" lvl="3" marL="1828800" rtl="0" algn="l">
              <a:spcBef>
                <a:spcPts val="0"/>
              </a:spcBef>
              <a:spcAft>
                <a:spcPts val="0"/>
              </a:spcAft>
              <a:buSzPts val="1600"/>
              <a:buChar char="●"/>
            </a:pPr>
            <a:r>
              <a:rPr lang="en" sz="1600"/>
              <a:t>Does it disproportionately affect one group over another?</a:t>
            </a:r>
            <a:endParaRPr sz="1600"/>
          </a:p>
          <a:p>
            <a:pPr indent="-330200" lvl="2" marL="1371600" rtl="0" algn="l">
              <a:spcBef>
                <a:spcPts val="0"/>
              </a:spcBef>
              <a:spcAft>
                <a:spcPts val="0"/>
              </a:spcAft>
              <a:buSzPts val="1600"/>
              <a:buChar char="■"/>
            </a:pPr>
            <a:r>
              <a:rPr lang="en" sz="1600"/>
              <a:t>How does it affect companies?</a:t>
            </a:r>
            <a:endParaRPr sz="1600"/>
          </a:p>
          <a:p>
            <a:pPr indent="-330200" lvl="3" marL="1828800" rtl="0" algn="l">
              <a:spcBef>
                <a:spcPts val="0"/>
              </a:spcBef>
              <a:spcAft>
                <a:spcPts val="0"/>
              </a:spcAft>
              <a:buSzPts val="1600"/>
              <a:buChar char="●"/>
            </a:pPr>
            <a:r>
              <a:rPr lang="en" sz="1600"/>
              <a:t>Profit, R&amp;D, innovation, etc.</a:t>
            </a:r>
            <a:endParaRPr sz="16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0"/>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Resources</a:t>
            </a:r>
            <a:endParaRPr/>
          </a:p>
        </p:txBody>
      </p:sp>
      <p:sp>
        <p:nvSpPr>
          <p:cNvPr id="171" name="Google Shape;171;p20"/>
          <p:cNvSpPr txBox="1"/>
          <p:nvPr>
            <p:ph idx="1" type="body"/>
          </p:nvPr>
        </p:nvSpPr>
        <p:spPr>
          <a:xfrm>
            <a:off x="819150" y="1990725"/>
            <a:ext cx="7505700" cy="2448000"/>
          </a:xfrm>
          <a:prstGeom prst="rect">
            <a:avLst/>
          </a:prstGeom>
        </p:spPr>
        <p:txBody>
          <a:bodyPr anchorCtr="0" anchor="t" bIns="91425" lIns="91425" spcFirstLastPara="1" rIns="91425" wrap="square" tIns="91425">
            <a:normAutofit fontScale="85000" lnSpcReduction="10000"/>
          </a:bodyPr>
          <a:lstStyle/>
          <a:p>
            <a:pPr indent="-279400" lvl="0" marL="558800" rtl="0" algn="l">
              <a:lnSpc>
                <a:spcPct val="200000"/>
              </a:lnSpc>
              <a:spcBef>
                <a:spcPts val="0"/>
              </a:spcBef>
              <a:spcAft>
                <a:spcPts val="0"/>
              </a:spcAft>
              <a:buNone/>
            </a:pPr>
            <a:r>
              <a:rPr lang="en" sz="1200">
                <a:solidFill>
                  <a:srgbClr val="000000"/>
                </a:solidFill>
                <a:latin typeface="Times New Roman"/>
                <a:ea typeface="Times New Roman"/>
                <a:cs typeface="Times New Roman"/>
                <a:sym typeface="Times New Roman"/>
              </a:rPr>
              <a:t>Bonaimé, Alice, and Ye Wang. “Mergers, Product Prices, and Innovation: Evidence from the Pharmaceutical Industry.” </a:t>
            </a:r>
            <a:r>
              <a:rPr i="1" lang="en" sz="1200">
                <a:solidFill>
                  <a:srgbClr val="000000"/>
                </a:solidFill>
                <a:latin typeface="Times New Roman"/>
                <a:ea typeface="Times New Roman"/>
                <a:cs typeface="Times New Roman"/>
                <a:sym typeface="Times New Roman"/>
              </a:rPr>
              <a:t>The Journal of Finance (New York)</a:t>
            </a:r>
            <a:r>
              <a:rPr lang="en" sz="1200">
                <a:solidFill>
                  <a:srgbClr val="000000"/>
                </a:solidFill>
                <a:latin typeface="Times New Roman"/>
                <a:ea typeface="Times New Roman"/>
                <a:cs typeface="Times New Roman"/>
                <a:sym typeface="Times New Roman"/>
              </a:rPr>
              <a:t> 79, no. 3 (2024): 2195–2236.</a:t>
            </a:r>
            <a:r>
              <a:rPr lang="en" sz="1200">
                <a:solidFill>
                  <a:srgbClr val="000000"/>
                </a:solidFill>
                <a:uFill>
                  <a:noFill/>
                </a:uFill>
                <a:latin typeface="Times New Roman"/>
                <a:ea typeface="Times New Roman"/>
                <a:cs typeface="Times New Roman"/>
                <a:sym typeface="Times New Roman"/>
                <a:hlinkClick r:id="rId3">
                  <a:extLst>
                    <a:ext uri="{A12FA001-AC4F-418D-AE19-62706E023703}">
                      <ahyp:hlinkClr val="tx"/>
                    </a:ext>
                  </a:extLst>
                </a:hlinkClick>
              </a:rPr>
              <a:t> </a:t>
            </a:r>
            <a:r>
              <a:rPr lang="en" sz="1200" u="sng">
                <a:solidFill>
                  <a:srgbClr val="1155CC"/>
                </a:solidFill>
                <a:latin typeface="Times New Roman"/>
                <a:ea typeface="Times New Roman"/>
                <a:cs typeface="Times New Roman"/>
                <a:sym typeface="Times New Roman"/>
                <a:hlinkClick r:id="rId4">
                  <a:extLst>
                    <a:ext uri="{A12FA001-AC4F-418D-AE19-62706E023703}">
                      <ahyp:hlinkClr val="tx"/>
                    </a:ext>
                  </a:extLst>
                </a:hlinkClick>
              </a:rPr>
              <a:t>https://doi.org/10.1111/jofi.13321</a:t>
            </a:r>
            <a:r>
              <a:rPr lang="en" sz="1200">
                <a:solidFill>
                  <a:srgbClr val="000000"/>
                </a:solidFill>
                <a:latin typeface="Times New Roman"/>
                <a:ea typeface="Times New Roman"/>
                <a:cs typeface="Times New Roman"/>
                <a:sym typeface="Times New Roman"/>
              </a:rPr>
              <a:t>.</a:t>
            </a:r>
            <a:endParaRPr sz="1200">
              <a:solidFill>
                <a:srgbClr val="000000"/>
              </a:solidFill>
              <a:latin typeface="Times New Roman"/>
              <a:ea typeface="Times New Roman"/>
              <a:cs typeface="Times New Roman"/>
              <a:sym typeface="Times New Roman"/>
            </a:endParaRPr>
          </a:p>
          <a:p>
            <a:pPr indent="-279400" lvl="0" marL="558800" rtl="0" algn="l">
              <a:lnSpc>
                <a:spcPct val="200000"/>
              </a:lnSpc>
              <a:spcBef>
                <a:spcPts val="0"/>
              </a:spcBef>
              <a:spcAft>
                <a:spcPts val="0"/>
              </a:spcAft>
              <a:buNone/>
            </a:pPr>
            <a:r>
              <a:rPr lang="en" sz="1200">
                <a:solidFill>
                  <a:srgbClr val="000000"/>
                </a:solidFill>
                <a:latin typeface="Times New Roman"/>
                <a:ea typeface="Times New Roman"/>
                <a:cs typeface="Times New Roman"/>
                <a:sym typeface="Times New Roman"/>
              </a:rPr>
              <a:t>Conti, Rena M., and Ernst R. Berndt. “Specialty Drug Prices and Utilization after Loss of U.S. Patent Exclusivity, 2001-2007.” Working Paper. Working Paper Series. National Bureau of Economic Research, March 2014.</a:t>
            </a:r>
            <a:r>
              <a:rPr lang="en" sz="1200">
                <a:solidFill>
                  <a:srgbClr val="000000"/>
                </a:solidFill>
                <a:uFill>
                  <a:noFill/>
                </a:uFill>
                <a:latin typeface="Times New Roman"/>
                <a:ea typeface="Times New Roman"/>
                <a:cs typeface="Times New Roman"/>
                <a:sym typeface="Times New Roman"/>
                <a:hlinkClick r:id="rId5">
                  <a:extLst>
                    <a:ext uri="{A12FA001-AC4F-418D-AE19-62706E023703}">
                      <ahyp:hlinkClr val="tx"/>
                    </a:ext>
                  </a:extLst>
                </a:hlinkClick>
              </a:rPr>
              <a:t> </a:t>
            </a:r>
            <a:r>
              <a:rPr lang="en" sz="1200" u="sng">
                <a:solidFill>
                  <a:srgbClr val="1155CC"/>
                </a:solidFill>
                <a:latin typeface="Times New Roman"/>
                <a:ea typeface="Times New Roman"/>
                <a:cs typeface="Times New Roman"/>
                <a:sym typeface="Times New Roman"/>
                <a:hlinkClick r:id="rId6">
                  <a:extLst>
                    <a:ext uri="{A12FA001-AC4F-418D-AE19-62706E023703}">
                      <ahyp:hlinkClr val="tx"/>
                    </a:ext>
                  </a:extLst>
                </a:hlinkClick>
              </a:rPr>
              <a:t>https://doi.org/10.3386/w20016</a:t>
            </a:r>
            <a:r>
              <a:rPr lang="en" sz="1200">
                <a:solidFill>
                  <a:srgbClr val="000000"/>
                </a:solidFill>
                <a:latin typeface="Times New Roman"/>
                <a:ea typeface="Times New Roman"/>
                <a:cs typeface="Times New Roman"/>
                <a:sym typeface="Times New Roman"/>
              </a:rPr>
              <a:t>.</a:t>
            </a:r>
            <a:endParaRPr sz="1200">
              <a:solidFill>
                <a:srgbClr val="000000"/>
              </a:solidFill>
              <a:latin typeface="Times New Roman"/>
              <a:ea typeface="Times New Roman"/>
              <a:cs typeface="Times New Roman"/>
              <a:sym typeface="Times New Roman"/>
            </a:endParaRPr>
          </a:p>
          <a:p>
            <a:pPr indent="-279400" lvl="0" marL="558800" rtl="0" algn="l">
              <a:lnSpc>
                <a:spcPct val="200000"/>
              </a:lnSpc>
              <a:spcBef>
                <a:spcPts val="0"/>
              </a:spcBef>
              <a:spcAft>
                <a:spcPts val="0"/>
              </a:spcAft>
              <a:buNone/>
            </a:pPr>
            <a:r>
              <a:rPr lang="en" sz="1200">
                <a:solidFill>
                  <a:srgbClr val="000000"/>
                </a:solidFill>
                <a:latin typeface="Times New Roman"/>
                <a:ea typeface="Times New Roman"/>
                <a:cs typeface="Times New Roman"/>
                <a:sym typeface="Times New Roman"/>
              </a:rPr>
              <a:t>Granlund, David, and Mats A. Bergman. “Price Competition in Pharmaceuticals – Evidence from 1303 Swedish Markets.” </a:t>
            </a:r>
            <a:r>
              <a:rPr i="1" lang="en" sz="1200">
                <a:solidFill>
                  <a:srgbClr val="000000"/>
                </a:solidFill>
                <a:latin typeface="Times New Roman"/>
                <a:ea typeface="Times New Roman"/>
                <a:cs typeface="Times New Roman"/>
                <a:sym typeface="Times New Roman"/>
              </a:rPr>
              <a:t>Journal of Health Economics</a:t>
            </a:r>
            <a:r>
              <a:rPr lang="en" sz="1200">
                <a:solidFill>
                  <a:srgbClr val="000000"/>
                </a:solidFill>
                <a:latin typeface="Times New Roman"/>
                <a:ea typeface="Times New Roman"/>
                <a:cs typeface="Times New Roman"/>
                <a:sym typeface="Times New Roman"/>
              </a:rPr>
              <a:t> 61 (September 1, 2018): 1–12.</a:t>
            </a:r>
            <a:r>
              <a:rPr lang="en" sz="1200">
                <a:solidFill>
                  <a:srgbClr val="000000"/>
                </a:solidFill>
                <a:uFill>
                  <a:noFill/>
                </a:uFill>
                <a:latin typeface="Times New Roman"/>
                <a:ea typeface="Times New Roman"/>
                <a:cs typeface="Times New Roman"/>
                <a:sym typeface="Times New Roman"/>
                <a:hlinkClick r:id="rId7">
                  <a:extLst>
                    <a:ext uri="{A12FA001-AC4F-418D-AE19-62706E023703}">
                      <ahyp:hlinkClr val="tx"/>
                    </a:ext>
                  </a:extLst>
                </a:hlinkClick>
              </a:rPr>
              <a:t> </a:t>
            </a:r>
            <a:r>
              <a:rPr lang="en" sz="1200" u="sng">
                <a:solidFill>
                  <a:srgbClr val="1155CC"/>
                </a:solidFill>
                <a:latin typeface="Times New Roman"/>
                <a:ea typeface="Times New Roman"/>
                <a:cs typeface="Times New Roman"/>
                <a:sym typeface="Times New Roman"/>
                <a:hlinkClick r:id="rId8">
                  <a:extLst>
                    <a:ext uri="{A12FA001-AC4F-418D-AE19-62706E023703}">
                      <ahyp:hlinkClr val="tx"/>
                    </a:ext>
                  </a:extLst>
                </a:hlinkClick>
              </a:rPr>
              <a:t>https://doi.org/10.1016/j.jhealeco.2018.06.009</a:t>
            </a:r>
            <a:r>
              <a:rPr lang="en" sz="1200">
                <a:solidFill>
                  <a:srgbClr val="000000"/>
                </a:solidFill>
                <a:latin typeface="Times New Roman"/>
                <a:ea typeface="Times New Roman"/>
                <a:cs typeface="Times New Roman"/>
                <a:sym typeface="Times New Roman"/>
              </a:rPr>
              <a:t>.</a:t>
            </a:r>
            <a:endParaRPr sz="1200">
              <a:solidFill>
                <a:srgbClr val="000000"/>
              </a:solidFill>
              <a:latin typeface="Times New Roman"/>
              <a:ea typeface="Times New Roman"/>
              <a:cs typeface="Times New Roman"/>
              <a:sym typeface="Times New Roman"/>
            </a:endParaRPr>
          </a:p>
          <a:p>
            <a:pPr indent="-279400" lvl="0" marL="558800" rtl="0" algn="l">
              <a:lnSpc>
                <a:spcPct val="200000"/>
              </a:lnSpc>
              <a:spcBef>
                <a:spcPts val="0"/>
              </a:spcBef>
              <a:spcAft>
                <a:spcPts val="0"/>
              </a:spcAft>
              <a:buNone/>
            </a:pPr>
            <a:r>
              <a:rPr lang="en" sz="1200">
                <a:solidFill>
                  <a:srgbClr val="000000"/>
                </a:solidFill>
                <a:latin typeface="Times New Roman"/>
                <a:ea typeface="Times New Roman"/>
                <a:cs typeface="Times New Roman"/>
                <a:sym typeface="Times New Roman"/>
              </a:rPr>
              <a:t>Gagnon, Marc-André, and Karena D. Volesky. “Merger Mania: Mergers and Acquisitions in the Generic Drug Sector from 1995 to 2016.” </a:t>
            </a:r>
            <a:r>
              <a:rPr i="1" lang="en" sz="1200">
                <a:solidFill>
                  <a:srgbClr val="000000"/>
                </a:solidFill>
                <a:latin typeface="Times New Roman"/>
                <a:ea typeface="Times New Roman"/>
                <a:cs typeface="Times New Roman"/>
                <a:sym typeface="Times New Roman"/>
              </a:rPr>
              <a:t>Globalization and Health</a:t>
            </a:r>
            <a:r>
              <a:rPr lang="en" sz="1200">
                <a:solidFill>
                  <a:srgbClr val="000000"/>
                </a:solidFill>
                <a:latin typeface="Times New Roman"/>
                <a:ea typeface="Times New Roman"/>
                <a:cs typeface="Times New Roman"/>
                <a:sym typeface="Times New Roman"/>
              </a:rPr>
              <a:t> 13, no. 1 (August 22, 2017): 62.</a:t>
            </a:r>
            <a:r>
              <a:rPr lang="en" sz="1200">
                <a:solidFill>
                  <a:srgbClr val="000000"/>
                </a:solidFill>
                <a:uFill>
                  <a:noFill/>
                </a:uFill>
                <a:latin typeface="Times New Roman"/>
                <a:ea typeface="Times New Roman"/>
                <a:cs typeface="Times New Roman"/>
                <a:sym typeface="Times New Roman"/>
                <a:hlinkClick r:id="rId9">
                  <a:extLst>
                    <a:ext uri="{A12FA001-AC4F-418D-AE19-62706E023703}">
                      <ahyp:hlinkClr val="tx"/>
                    </a:ext>
                  </a:extLst>
                </a:hlinkClick>
              </a:rPr>
              <a:t> </a:t>
            </a:r>
            <a:r>
              <a:rPr lang="en" sz="1200" u="sng">
                <a:solidFill>
                  <a:srgbClr val="1155CC"/>
                </a:solidFill>
                <a:latin typeface="Times New Roman"/>
                <a:ea typeface="Times New Roman"/>
                <a:cs typeface="Times New Roman"/>
                <a:sym typeface="Times New Roman"/>
                <a:hlinkClick r:id="rId10">
                  <a:extLst>
                    <a:ext uri="{A12FA001-AC4F-418D-AE19-62706E023703}">
                      <ahyp:hlinkClr val="tx"/>
                    </a:ext>
                  </a:extLst>
                </a:hlinkClick>
              </a:rPr>
              <a:t>https://doi.org/10.1186/s12992-017-0285-x</a:t>
            </a:r>
            <a:r>
              <a:rPr lang="en" sz="1200">
                <a:solidFill>
                  <a:srgbClr val="000000"/>
                </a:solidFill>
                <a:latin typeface="Times New Roman"/>
                <a:ea typeface="Times New Roman"/>
                <a:cs typeface="Times New Roman"/>
                <a:sym typeface="Times New Roman"/>
              </a:rPr>
              <a: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1"/>
          <p:cNvSpPr txBox="1"/>
          <p:nvPr>
            <p:ph type="title"/>
          </p:nvPr>
        </p:nvSpPr>
        <p:spPr>
          <a:xfrm>
            <a:off x="0" y="1865100"/>
            <a:ext cx="9144000" cy="1413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7200"/>
              <a:t>Any Questions?</a:t>
            </a:r>
            <a:endParaRPr b="1" sz="72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