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1" r:id="rId6"/>
    <p:sldId id="262" r:id="rId7"/>
    <p:sldId id="263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Auburn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5F1-4C0A-8623-BEF008AF20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5F1-4C0A-8623-BEF008AF200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3CC16A-6BF6-4C29-8E37-FA0FD6703D6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5F1-4C0A-8623-BEF008AF20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Sheet1!$A$2:$A$4</c:f>
              <c:strCache>
                <c:ptCount val="3"/>
                <c:pt idx="0">
                  <c:v>2008-2012</c:v>
                </c:pt>
                <c:pt idx="1">
                  <c:v>2013-2017</c:v>
                </c:pt>
                <c:pt idx="2">
                  <c:v>2018-2022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</c:v>
                </c:pt>
                <c:pt idx="1">
                  <c:v>90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1-4C0A-8623-BEF008AF20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Lewiston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0F5D56D5-3190-483D-B501-1DFC595CD04F}" type="VALUE">
                            <a:rPr lang="en-US" b="0" i="0"/>
                            <a:pPr/>
                            <a:t>[VALUE]</a:t>
                          </a:fld>
                          <a:endParaRPr lang="en-US"/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  <c:ext xmlns:c16="http://schemas.microsoft.com/office/drawing/2014/chart" uri="{C3380CC4-5D6E-409C-BE32-E72D297353CC}">
                        <c16:uniqueId val="{00000003-E5F1-4C0A-8623-BEF008AF2009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226</c:v>
                      </c:pt>
                      <c:pt idx="1">
                        <c:v>219</c:v>
                      </c:pt>
                      <c:pt idx="2">
                        <c:v>110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E5F1-4C0A-8623-BEF008AF200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Statewide</c:v>
                      </c:pt>
                    </c:strCache>
                  </c:strRef>
                </c:tx>
                <c:spPr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FE3FFDA8-DCA5-4A32-99A1-9A3C0A24B418}" type="VALUE">
                            <a:rPr lang="en-US" b="1"/>
                            <a:pPr/>
                            <a:t>[VALUE]</a:t>
                          </a:fld>
                          <a:endParaRPr lang="en-US"/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  <c:ext xmlns:c16="http://schemas.microsoft.com/office/drawing/2014/chart" uri="{C3380CC4-5D6E-409C-BE32-E72D297353CC}">
                        <c16:uniqueId val="{00000006-E5F1-4C0A-8623-BEF008AF2009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2490</c:v>
                      </c:pt>
                      <c:pt idx="1">
                        <c:v>1793</c:v>
                      </c:pt>
                      <c:pt idx="2">
                        <c:v>1429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5F1-4C0A-8623-BEF008AF2009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Auburn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E11-4066-9664-F61D8439C8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1-4066-9664-F61D8439C8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Sheet1!$A$1:$D$1</c:f>
              <c:strCache>
                <c:ptCount val="3"/>
                <c:pt idx="0">
                  <c:v>2008-2012</c:v>
                </c:pt>
                <c:pt idx="1">
                  <c:v>2013-2017</c:v>
                </c:pt>
                <c:pt idx="2">
                  <c:v>2018-2022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3"/>
                <c:pt idx="0">
                  <c:v>7.3</c:v>
                </c:pt>
                <c:pt idx="1">
                  <c:v>5.6</c:v>
                </c:pt>
                <c:pt idx="2">
                  <c:v>4.0999999999999996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Sheet1!$A$2</c15:sqref>
                  <c15:dLbl>
                    <c:idx val="-1"/>
                    <c:tx>
                      <c:rich>
                        <a:bodyPr/>
                        <a:lstStyle/>
                        <a:p>
                          <a:fld id="{2D3CC16A-6BF6-4C29-8E37-FA0FD6703D68}" type="VALUE">
                            <a:rPr lang="en-US" b="0"/>
                            <a:pPr/>
                            <a:t>[VALUE]</a:t>
                          </a:fld>
                          <a:endParaRPr lang="en-US"/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  <c:ext xmlns:c16="http://schemas.microsoft.com/office/drawing/2014/chart" uri="{C3380CC4-5D6E-409C-BE32-E72D297353CC}">
                        <c16:uniqueId val="{00000003-0DB5-4BB6-839A-EF3D96718E83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0-0DB5-4BB6-839A-EF3D96718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Sheet1!$A$3:$D$3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9.6</c:v>
                      </c:pt>
                      <c:pt idx="1">
                        <c:v>6.8</c:v>
                      </c:pt>
                      <c:pt idx="2">
                        <c:v>3.9</c:v>
                      </c:pt>
                    </c:numCache>
                  </c:numRef>
                </c:val>
                <c:extLst>
                  <c:ext uri="{02D57815-91ED-43cb-92C2-25804820EDAC}">
                    <c15:categoryFilterExceptions>
                      <c15:categoryFilterException>
                        <c15:sqref>Sheet1!$A$3</c15:sqref>
                        <c15:dLbl>
                          <c:idx val="-1"/>
                          <c:tx>
                            <c:rich>
                              <a:bodyPr/>
                              <a:lstStyle/>
                              <a:p>
                                <a:fld id="{0F5D56D5-3190-483D-B501-1DFC595CD04F}" type="VALUE">
                                  <a:rPr lang="en-US" b="0" i="0"/>
                                  <a:pPr/>
                                  <a:t>[VALUE]</a:t>
                                </a:fld>
                                <a:endParaRPr lang="en-US"/>
                              </a:p>
                            </c:rich>
                          </c:tx>
                          <c:dLblPos val="outEnd"/>
                          <c:showLegendKey val="0"/>
                          <c:showVal val="1"/>
                          <c:showCatName val="0"/>
                          <c:showSerName val="0"/>
                          <c:showPercent val="0"/>
                          <c:showBubbleSize val="0"/>
                          <c:extLst>
                            <c:ext uri="{CE6537A1-D6FC-4f65-9D91-7224C49458BB}">
                              <c15:dlblFieldTable/>
                              <c15:showDataLabelsRange val="0"/>
                            </c:ext>
                            <c:ext xmlns:c16="http://schemas.microsoft.com/office/drawing/2014/chart" uri="{C3380CC4-5D6E-409C-BE32-E72D297353CC}">
                              <c16:uniqueId val="{00000005-0DB5-4BB6-839A-EF3D96718E83}"/>
                            </c:ext>
                          </c:extLst>
                        </c15:dLbl>
                      </c15:categoryFilterException>
                    </c15:categoryFilterExceptions>
                  </c:ext>
                  <c:ext xmlns:c16="http://schemas.microsoft.com/office/drawing/2014/chart" uri="{C3380CC4-5D6E-409C-BE32-E72D297353CC}">
                    <c16:uniqueId val="{00000001-0DB5-4BB6-839A-EF3D96718E8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Sheet1!$A$4:$D$4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5="http://schemas.microsoft.com/office/drawing/2012/chart" uri="{02D57815-91ED-43cb-92C2-25804820EDAC}">
                    <c15:categoryFilterExceptions>
                      <c15:categoryFilterException>
                        <c15:sqref>Sheet1!$A$4</c15:sqref>
                        <c15:dLbl>
                          <c:idx val="-1"/>
                          <c:tx>
                            <c:rich>
                              <a:bodyPr/>
                              <a:lstStyle/>
                              <a:p>
                                <a:fld id="{FE3FFDA8-DCA5-4A32-99A1-9A3C0A24B418}" type="VALUE">
                                  <a:rPr lang="en-US" b="0"/>
                                  <a:pPr/>
                                  <a:t>[VALUE]</a:t>
                                </a:fld>
                                <a:endParaRPr lang="en-US"/>
                              </a:p>
                            </c:rich>
                          </c:tx>
                          <c:dLblPos val="outEnd"/>
                          <c:showLegendKey val="0"/>
                          <c:showVal val="1"/>
                          <c:showCatName val="0"/>
                          <c:showSerName val="0"/>
                          <c:showPercent val="0"/>
                          <c:showBubbleSize val="0"/>
                          <c:extLst>
                            <c:ext uri="{CE6537A1-D6FC-4f65-9D91-7224C49458BB}">
                              <c15:dlblFieldTable/>
                              <c15:showDataLabelsRange val="0"/>
                            </c:ext>
                            <c:ext xmlns:c16="http://schemas.microsoft.com/office/drawing/2014/chart" uri="{C3380CC4-5D6E-409C-BE32-E72D297353CC}">
                              <c16:uniqueId val="{00000004-0DB5-4BB6-839A-EF3D96718E83}"/>
                            </c:ext>
                          </c:extLst>
                        </c15:dLbl>
                      </c15:categoryFilterException>
                    </c15:categoryFilterExceptions>
                  </c:ext>
                  <c:ext xmlns:c16="http://schemas.microsoft.com/office/drawing/2014/chart" uri="{C3380CC4-5D6E-409C-BE32-E72D297353CC}">
                    <c16:uniqueId val="{00000002-0DB5-4BB6-839A-EF3D96718E83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Sheet1!$A$5:$D$5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8E11-4066-9664-F61D8439C816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Auburn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6C-4983-ADBB-CBDAAE5E3F3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86C-4983-ADBB-CBDAAE5E3F3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3CC16A-6BF6-4C29-8E37-FA0FD6703D6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5D56D5-3190-483D-B501-1DFC595CD04F}" type="VALUE">
                      <a:rPr lang="en-US" b="0" i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6C-4983-ADBB-CBDAAE5E3F3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E3FFDA8-DCA5-4A32-99A1-9A3C0A24B41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6C-4983-ADBB-CBDAAE5E3F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extLst>
                <c:ext xmlns:c15="http://schemas.microsoft.com/office/drawing/2012/chart" uri="{02D57815-91ED-43cb-92C2-25804820EDAC}">
                  <c15:fullRef>
                    <c15:sqref>Sheet1!$A$1:$D$1</c15:sqref>
                  </c15:fullRef>
                </c:ext>
              </c:extLst>
              <c:f>Sheet1!$B$1:$D$1</c:f>
              <c:strCache>
                <c:ptCount val="3"/>
                <c:pt idx="0">
                  <c:v>2008-2012</c:v>
                </c:pt>
                <c:pt idx="1">
                  <c:v>2013-2017</c:v>
                </c:pt>
                <c:pt idx="2">
                  <c:v>2018-2022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Sheet1!$A$2:$D$2</c15:sqref>
                  </c15:fullRef>
                </c:ext>
              </c:extLst>
              <c:f>Sheet1!$B$2:$D$2</c:f>
              <c:numCache>
                <c:formatCode>General</c:formatCode>
                <c:ptCount val="3"/>
                <c:pt idx="0">
                  <c:v>1085</c:v>
                </c:pt>
                <c:pt idx="1">
                  <c:v>1607</c:v>
                </c:pt>
                <c:pt idx="2">
                  <c:v>1463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5-4BB6-839A-EF3D96718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Sheet1!$A$3:$D$3</c15:sqref>
                        </c15:fullRef>
                        <c15:formulaRef>
                          <c15:sqref>Sheet1!$B$3:$D$3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2362</c:v>
                      </c:pt>
                      <c:pt idx="1">
                        <c:v>3240</c:v>
                      </c:pt>
                      <c:pt idx="2">
                        <c:v>2857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B5-4BB6-839A-EF3D96718E8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Sheet1!$A$4:$D$4</c15:sqref>
                        </c15:fullRef>
                        <c15:formulaRef>
                          <c15:sqref>Sheet1!$B$4:$D$4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DB5-4BB6-839A-EF3D96718E83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Sheet1!$A$5:$D$5</c15:sqref>
                        </c15:fullRef>
                        <c15:formulaRef>
                          <c15:sqref>Sheet1!$B$5:$D$5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86C-4983-ADBB-CBDAAE5E3F32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Auburn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64-4A8A-B47D-AC306432C59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64-4A8A-B47D-AC306432C59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3CC16A-6BF6-4C29-8E37-FA0FD6703D6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5D56D5-3190-483D-B501-1DFC595CD04F}" type="VALUE">
                      <a:rPr lang="en-US" b="0" i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464-4A8A-B47D-AC306432C59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E3FFDA8-DCA5-4A32-99A1-9A3C0A24B41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64-4A8A-B47D-AC306432C5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Sheet1!$A$1:$D$1</c:f>
              <c:strCache>
                <c:ptCount val="3"/>
                <c:pt idx="0">
                  <c:v>2008-2012</c:v>
                </c:pt>
                <c:pt idx="1">
                  <c:v>2013-2017</c:v>
                </c:pt>
                <c:pt idx="2">
                  <c:v>2018-2022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3"/>
                <c:pt idx="0">
                  <c:v>25.7</c:v>
                </c:pt>
                <c:pt idx="1">
                  <c:v>41.4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5-4BB6-839A-EF3D96718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Sheet1!$A$3:$D$3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28.6</c:v>
                      </c:pt>
                      <c:pt idx="1">
                        <c:v>42.9</c:v>
                      </c:pt>
                      <c:pt idx="2">
                        <c:v>41.9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B5-4BB6-839A-EF3D96718E8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Sheet1!$A$4:$D$4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DB5-4BB6-839A-EF3D96718E83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3"/>
                      <c:pt idx="0">
                        <c:v>2008-2012</c:v>
                      </c:pt>
                      <c:pt idx="1">
                        <c:v>2013-2017</c:v>
                      </c:pt>
                      <c:pt idx="2">
                        <c:v>2018-2022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Sheet1!$A$5:$D$5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5464-4A8A-B47D-AC306432C59D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Auburn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C4-4104-BBA1-52EF583BAA7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3CC16A-6BF6-4C29-8E37-FA0FD6703D6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5D56D5-3190-483D-B501-1DFC595CD04F}" type="VALUE">
                      <a:rPr lang="en-US" b="0" i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DC4-4104-BBA1-52EF583BAA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extLst>
                <c:ext xmlns:c15="http://schemas.microsoft.com/office/drawing/2012/chart" uri="{02D57815-91ED-43cb-92C2-25804820EDAC}">
                  <c15:fullRef>
                    <c15:sqref>Sheet1!$A$1:$D$1</c15:sqref>
                  </c15:fullRef>
                </c:ext>
              </c:extLst>
              <c:f>Sheet1!$B$1:$C$1</c:f>
              <c:strCache>
                <c:ptCount val="2"/>
                <c:pt idx="0">
                  <c:v>2000</c:v>
                </c:pt>
                <c:pt idx="1">
                  <c:v>2016-2020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Sheet1!$A$2:$D$2</c15:sqref>
                  </c15:fullRef>
                </c:ext>
              </c:extLst>
              <c:f>Sheet1!$B$2:$C$2</c:f>
              <c:numCache>
                <c:formatCode>General</c:formatCode>
                <c:ptCount val="2"/>
                <c:pt idx="0">
                  <c:v>5150</c:v>
                </c:pt>
                <c:pt idx="1">
                  <c:v>4810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Sheet1!$D$2</c15:sqref>
                  <c15:dLbl>
                    <c:idx val="1"/>
                    <c:tx>
                      <c:rich>
                        <a:bodyPr/>
                        <a:lstStyle/>
                        <a:p>
                          <a:fld id="{FE3FFDA8-DCA5-4A32-99A1-9A3C0A24B418}" type="VALUE">
                            <a:rPr lang="en-US" b="1"/>
                            <a:pPr/>
                            <a:t>[VALUE]</a:t>
                          </a:fld>
                          <a:endParaRPr lang="en-US"/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0-0DB5-4BB6-839A-EF3D96718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Sheet1!$A$3:$D$3</c15:sqref>
                        </c15:fullRef>
                        <c15:formulaRef>
                          <c15:sqref>Sheet1!$B$3:$C$3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7742</c:v>
                      </c:pt>
                      <c:pt idx="1">
                        <c:v>6903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B5-4BB6-839A-EF3D96718E8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Sheet1!$A$4:$D$4</c15:sqref>
                        </c15:fullRef>
                        <c15:formulaRef>
                          <c15:sqref>Sheet1!$B$4:$C$4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DB5-4BB6-839A-EF3D96718E83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Sheet1!$A$5:$D$5</c15:sqref>
                        </c15:fullRef>
                        <c15:formulaRef>
                          <c15:sqref>Sheet1!$B$5:$C$5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1DC4-4104-BBA1-52EF583BAA7F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Auburn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575-4ADC-8184-2595CEDA829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3CC16A-6BF6-4C29-8E37-FA0FD6703D6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5D56D5-3190-483D-B501-1DFC595CD04F}" type="VALUE">
                      <a:rPr lang="en-US" b="0" i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575-4ADC-8184-2595CEDA8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Sheet1!$A$1:$D$1</c:f>
              <c:strCache>
                <c:ptCount val="2"/>
                <c:pt idx="0">
                  <c:v>2000</c:v>
                </c:pt>
                <c:pt idx="1">
                  <c:v>2016-2020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2"/>
                <c:pt idx="0">
                  <c:v>52.7</c:v>
                </c:pt>
                <c:pt idx="1">
                  <c:v>47.2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Sheet1!$D$2</c15:sqref>
                  <c15:dLbl>
                    <c:idx val="1"/>
                    <c:tx>
                      <c:rich>
                        <a:bodyPr/>
                        <a:lstStyle/>
                        <a:p>
                          <a:fld id="{FE3FFDA8-DCA5-4A32-99A1-9A3C0A24B418}" type="VALUE">
                            <a:rPr lang="en-US" b="1"/>
                            <a:pPr/>
                            <a:t>[VALUE]</a:t>
                          </a:fld>
                          <a:endParaRPr lang="en-US"/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0-0DB5-4BB6-839A-EF3D96718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Sheet1!$A$3:$D$3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50.6</c:v>
                      </c:pt>
                      <c:pt idx="1">
                        <c:v>43.6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B5-4BB6-839A-EF3D96718E8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Sheet1!$A$4:$D$4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DB5-4BB6-839A-EF3D96718E83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Sheet1!$A$5:$D$5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B575-4ADC-8184-2595CEDA829B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Auburn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97-4A63-AA54-B2A2E486D7C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3CC16A-6BF6-4C29-8E37-FA0FD6703D6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5D56D5-3190-483D-B501-1DFC595CD04F}" type="VALUE">
                      <a:rPr lang="en-US" b="0" i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97-4A63-AA54-B2A2E486D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extLst>
                <c:ext xmlns:c15="http://schemas.microsoft.com/office/drawing/2012/chart" uri="{02D57815-91ED-43cb-92C2-25804820EDAC}">
                  <c15:fullRef>
                    <c15:sqref>Sheet1!$A$1:$D$1</c15:sqref>
                  </c15:fullRef>
                </c:ext>
              </c:extLst>
              <c:f>Sheet1!$B$1:$C$1</c:f>
              <c:strCache>
                <c:ptCount val="2"/>
                <c:pt idx="0">
                  <c:v>2000</c:v>
                </c:pt>
                <c:pt idx="1">
                  <c:v>2016-2020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Sheet1!$A$2:$D$2</c15:sqref>
                  </c15:fullRef>
                </c:ext>
              </c:extLst>
              <c:f>Sheet1!$B$2:$C$2</c:f>
              <c:numCache>
                <c:formatCode>General</c:formatCode>
                <c:ptCount val="2"/>
                <c:pt idx="0">
                  <c:v>536</c:v>
                </c:pt>
                <c:pt idx="1">
                  <c:v>535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Sheet1!$D$2</c15:sqref>
                  <c15:dLbl>
                    <c:idx val="1"/>
                    <c:tx>
                      <c:rich>
                        <a:bodyPr/>
                        <a:lstStyle/>
                        <a:p>
                          <a:fld id="{FE3FFDA8-DCA5-4A32-99A1-9A3C0A24B418}" type="VALUE">
                            <a:rPr lang="en-US" b="1"/>
                            <a:pPr/>
                            <a:t>[VALUE]</a:t>
                          </a:fld>
                          <a:endParaRPr lang="en-US"/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0-0DB5-4BB6-839A-EF3D96718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Sheet1!$A$3:$D$3</c15:sqref>
                        </c15:fullRef>
                        <c15:formulaRef>
                          <c15:sqref>Sheet1!$B$3:$C$3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872</c:v>
                      </c:pt>
                      <c:pt idx="1">
                        <c:v>891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B5-4BB6-839A-EF3D96718E8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Sheet1!$A$4:$D$4</c15:sqref>
                        </c15:fullRef>
                        <c15:formulaRef>
                          <c15:sqref>Sheet1!$B$4:$C$4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DB5-4BB6-839A-EF3D96718E83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Sheet1!$A$1:$D$1</c15:sqref>
                        </c15:fullRef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Sheet1!$A$5:$D$5</c15:sqref>
                        </c15:fullRef>
                        <c15:formulaRef>
                          <c15:sqref>Sheet1!$B$5:$C$5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797-4A63-AA54-B2A2E486D7C0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  <c:max val="55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Auburn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7FD-4034-A3A3-CFB908920B7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3CC16A-6BF6-4C29-8E37-FA0FD6703D68}" type="VALUE">
                      <a:rPr lang="en-US" b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5D56D5-3190-483D-B501-1DFC595CD04F}" type="VALUE">
                      <a:rPr lang="en-US" b="0" i="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7FD-4034-A3A3-CFB908920B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Sheet1!$A$1:$D$1</c:f>
              <c:strCache>
                <c:ptCount val="2"/>
                <c:pt idx="0">
                  <c:v>2000</c:v>
                </c:pt>
                <c:pt idx="1">
                  <c:v>2016-2020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2"/>
                <c:pt idx="0">
                  <c:v>9</c:v>
                </c:pt>
                <c:pt idx="1">
                  <c:v>9.1999999999999993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Sheet1!$D$2</c15:sqref>
                  <c15:dLbl>
                    <c:idx val="1"/>
                    <c:tx>
                      <c:rich>
                        <a:bodyPr/>
                        <a:lstStyle/>
                        <a:p>
                          <a:fld id="{FE3FFDA8-DCA5-4A32-99A1-9A3C0A24B418}" type="VALUE">
                            <a:rPr lang="en-US" b="1"/>
                            <a:pPr/>
                            <a:t>[VALUE]</a:t>
                          </a:fld>
                          <a:endParaRPr lang="en-US"/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0-0DB5-4BB6-839A-EF3D96718E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248176"/>
        <c:axId val="13483167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Sheet1!$A$3:$D$3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</c:v>
                      </c:pt>
                      <c:pt idx="1">
                        <c:v>10.6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DB5-4BB6-839A-EF3D96718E8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Sheet1!$A$4:$D$4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DB5-4BB6-839A-EF3D96718E83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Sheet1!$A$1:$D$1</c15:sqref>
                        </c15:formulaRef>
                      </c:ext>
                    </c:extLst>
                    <c:strCache>
                      <c:ptCount val="2"/>
                      <c:pt idx="0">
                        <c:v>2000</c:v>
                      </c:pt>
                      <c:pt idx="1">
                        <c:v>2016-2020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Sheet1!$A$5:$D$5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7FD-4034-A3A3-CFB908920B70}"/>
                  </c:ext>
                </c:extLst>
              </c15:ser>
            </c15:filteredBarSeries>
          </c:ext>
        </c:extLst>
      </c:barChart>
      <c:catAx>
        <c:axId val="134824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316720"/>
        <c:crosses val="autoZero"/>
        <c:auto val="1"/>
        <c:lblAlgn val="ctr"/>
        <c:lblOffset val="100"/>
        <c:noMultiLvlLbl val="0"/>
      </c:catAx>
      <c:valAx>
        <c:axId val="1348316720"/>
        <c:scaling>
          <c:orientation val="minMax"/>
          <c:max val="10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4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65CB-D682-40C7-B674-0A33C774288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85016-F281-407F-B6D2-A5840CE4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0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4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1DF285-289F-46C0-90D0-26CE9AF9945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110883-F8D5-4CB2-8CC8-EA4DDE42F7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ainepublichealth.gov/tracking/le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35D-803E-4D05-8303-68DED68A8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Auburn Childhood Lead Poisoning and Healthy Housing Data Tracking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98B9-1C0A-491C-BDCD-57CBED1BE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Childhood Lead Poisoning | MaineTracking Network (mainepublichealth.gov)</a:t>
            </a:r>
            <a:endParaRPr lang="en-US" dirty="0"/>
          </a:p>
          <a:p>
            <a:endParaRPr lang="en-US" dirty="0"/>
          </a:p>
          <a:p>
            <a:r>
              <a:rPr lang="en-US" sz="1300" dirty="0"/>
              <a:t>Data retrieved: July 2024</a:t>
            </a:r>
          </a:p>
        </p:txBody>
      </p:sp>
    </p:spTree>
    <p:extLst>
      <p:ext uri="{BB962C8B-B14F-4D97-AF65-F5344CB8AC3E}">
        <p14:creationId xmlns:p14="http://schemas.microsoft.com/office/powerpoint/2010/main" val="25642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Percent of Families Below Poverty Level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ABDCDA-13E4-4E9C-A81A-097153E0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040703"/>
              </p:ext>
            </p:extLst>
          </p:nvPr>
        </p:nvGraphicFramePr>
        <p:xfrm>
          <a:off x="2577064" y="1147665"/>
          <a:ext cx="7037871" cy="515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570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Auburn Lead &amp; Healthy Homes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6B283-EAFD-4C45-A493-E5CE79B8E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8" y="3587393"/>
            <a:ext cx="9429984" cy="21948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EB92D2-8EE2-4548-90D1-C2635387C393}"/>
              </a:ext>
            </a:extLst>
          </p:cNvPr>
          <p:cNvSpPr/>
          <p:nvPr/>
        </p:nvSpPr>
        <p:spPr>
          <a:xfrm>
            <a:off x="838200" y="1690688"/>
            <a:ext cx="10731759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endParaRPr lang="en-US" u="sng" dirty="0"/>
          </a:p>
          <a:p>
            <a:pPr>
              <a:spcAft>
                <a:spcPts val="750"/>
              </a:spcAft>
            </a:pPr>
            <a:r>
              <a:rPr lang="en-US" dirty="0"/>
              <a:t>In partnership with the US Housing and Urban Development Agency, the City of Auburn provides support to homeowners and landlords for the purposes of protecting children from the dangers of lead-based paint hazards. This assistance is in the form of assessing hazards, prioritizing needs, and overseeing a coordinated response to lead abatement.</a:t>
            </a:r>
          </a:p>
        </p:txBody>
      </p:sp>
    </p:spTree>
    <p:extLst>
      <p:ext uri="{BB962C8B-B14F-4D97-AF65-F5344CB8AC3E}">
        <p14:creationId xmlns:p14="http://schemas.microsoft.com/office/powerpoint/2010/main" val="227246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279917"/>
            <a:ext cx="10524931" cy="867747"/>
          </a:xfrm>
        </p:spPr>
        <p:txBody>
          <a:bodyPr>
            <a:noAutofit/>
          </a:bodyPr>
          <a:lstStyle/>
          <a:p>
            <a:pPr algn="ctr"/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Estimated Number of Children Age &lt;3 Years with Blood Lead Levels greater than or equal to 5 ug/dL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32266B-EBC2-4F69-B771-4FF60327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98" r="-2516" b="21667"/>
          <a:stretch/>
        </p:blipFill>
        <p:spPr>
          <a:xfrm>
            <a:off x="625151" y="1759794"/>
            <a:ext cx="5848739" cy="3338411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7D00D6B-4B01-4E5E-8901-DE15F9066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874453"/>
              </p:ext>
            </p:extLst>
          </p:nvPr>
        </p:nvGraphicFramePr>
        <p:xfrm>
          <a:off x="6388880" y="1640241"/>
          <a:ext cx="5257800" cy="466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175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5273"/>
            <a:ext cx="10479833" cy="942392"/>
          </a:xfrm>
        </p:spPr>
        <p:txBody>
          <a:bodyPr>
            <a:noAutofit/>
          </a:bodyPr>
          <a:lstStyle/>
          <a:p>
            <a:pPr algn="ctr"/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Estimated Percent of Children Aged &lt;3 Years with Blood Lead Levels greater than or equal to 5 ug/dL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FE01C-AC2F-40D9-A5B8-3297728D0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" b="24401"/>
          <a:stretch/>
        </p:blipFill>
        <p:spPr>
          <a:xfrm>
            <a:off x="526131" y="1854459"/>
            <a:ext cx="5836720" cy="3149082"/>
          </a:xfr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ABDCDA-13E4-4E9C-A81A-097153E0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700780"/>
              </p:ext>
            </p:extLst>
          </p:nvPr>
        </p:nvGraphicFramePr>
        <p:xfrm>
          <a:off x="6362851" y="1455575"/>
          <a:ext cx="5257800" cy="466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5912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Number of Children Age &lt;3 Years with a Blood Lead Test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ABDCDA-13E4-4E9C-A81A-097153E0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231932"/>
              </p:ext>
            </p:extLst>
          </p:nvPr>
        </p:nvGraphicFramePr>
        <p:xfrm>
          <a:off x="2385137" y="1147665"/>
          <a:ext cx="7421726" cy="517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096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Percent of Children Age &lt;3 Years with a Blood Lead Test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ABDCDA-13E4-4E9C-A81A-097153E0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933321"/>
              </p:ext>
            </p:extLst>
          </p:nvPr>
        </p:nvGraphicFramePr>
        <p:xfrm>
          <a:off x="2242457" y="1147665"/>
          <a:ext cx="7707086" cy="496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51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Number of Housing Units Built Before 1950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ABDCDA-13E4-4E9C-A81A-097153E0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113197"/>
              </p:ext>
            </p:extLst>
          </p:nvPr>
        </p:nvGraphicFramePr>
        <p:xfrm>
          <a:off x="2577064" y="1147665"/>
          <a:ext cx="7037871" cy="515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05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Percent of Housing Units Built Before 1950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ABDCDA-13E4-4E9C-A81A-097153E0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75706"/>
              </p:ext>
            </p:extLst>
          </p:nvPr>
        </p:nvGraphicFramePr>
        <p:xfrm>
          <a:off x="2577064" y="1147665"/>
          <a:ext cx="7037871" cy="515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0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8995-0166-4D6D-B964-A7186306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Number of Families Below Poverty Level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ABDCDA-13E4-4E9C-A81A-097153E0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070904"/>
              </p:ext>
            </p:extLst>
          </p:nvPr>
        </p:nvGraphicFramePr>
        <p:xfrm>
          <a:off x="2577064" y="1147665"/>
          <a:ext cx="7037871" cy="515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890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317</TotalTime>
  <Words>244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Auburn Childhood Lead Poisoning and Healthy Housing Data Tracking</vt:lpstr>
      <vt:lpstr>Auburn Lead &amp; Healthy Homes Program</vt:lpstr>
      <vt:lpstr>    Estimated Number of Children Age &lt;3 Years with Blood Lead Levels greater than or equal to 5 ug/dL   </vt:lpstr>
      <vt:lpstr>    Estimated Percent of Children Aged &lt;3 Years with Blood Lead Levels greater than or equal to 5 ug/dL   </vt:lpstr>
      <vt:lpstr>Number of Children Age &lt;3 Years with a Blood Lead Test</vt:lpstr>
      <vt:lpstr>Percent of Children Age &lt;3 Years with a Blood Lead Test</vt:lpstr>
      <vt:lpstr>Number of Housing Units Built Before 1950</vt:lpstr>
      <vt:lpstr>Percent of Housing Units Built Before 1950</vt:lpstr>
      <vt:lpstr>Number of Families Below Poverty Level</vt:lpstr>
      <vt:lpstr>Percent of Families Below Poverty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Data Points from Auburn Lead Mapping</dc:title>
  <dc:creator>Lindsay Gannon</dc:creator>
  <cp:lastModifiedBy>Lindsay Gannon</cp:lastModifiedBy>
  <cp:revision>24</cp:revision>
  <dcterms:created xsi:type="dcterms:W3CDTF">2024-07-10T14:49:35Z</dcterms:created>
  <dcterms:modified xsi:type="dcterms:W3CDTF">2024-07-18T22:00:32Z</dcterms:modified>
</cp:coreProperties>
</file>