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4630400" cy="8229600"/>
  <p:notesSz cx="14630400" cy="82296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>
        <p:guide pos="4608"/>
        <p:guide pos="2592" orient="horz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 /><Relationship Id="rId10" Type="http://schemas.openxmlformats.org/officeDocument/2006/relationships/tableStyles" Target="tableStyles.xml" /><Relationship Id="rId11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3.png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4.png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5.png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Slide 1 mast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2839214" y="7749539"/>
            <a:ext cx="1722604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Slide 2 mast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2839214" y="7749539"/>
            <a:ext cx="1722604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Slide 3 mast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2839214" y="7749539"/>
            <a:ext cx="1722604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Slide 4 mast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2839214" y="7749539"/>
            <a:ext cx="1722604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Slide 5 mast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2839214" y="7749539"/>
            <a:ext cx="1722604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Slide 6 mast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2839214" y="7749539"/>
            <a:ext cx="1722604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Slide 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 bwMode="auto">
          <a:xfrm>
            <a:off x="6350437" y="2848808"/>
            <a:ext cx="7415927" cy="137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400"/>
              </a:lnSpc>
              <a:buNone/>
              <a:defRPr/>
            </a:pPr>
            <a:r>
              <a:rPr lang="en-US" sz="4300" b="1">
                <a:solidFill>
                  <a:srgbClr val="FFE14D"/>
                </a:solidFill>
                <a:latin typeface="Comfortaa Bold"/>
                <a:ea typeface="Comfortaa Bold"/>
                <a:cs typeface="Comfortaa Bold"/>
              </a:rPr>
              <a:t>Firefox vs Brave: Кто лучше?</a:t>
            </a:r>
            <a:endParaRPr lang="en-US" sz="4300"/>
          </a:p>
        </p:txBody>
      </p:sp>
      <p:sp>
        <p:nvSpPr>
          <p:cNvPr id="4" name="Text 1"/>
          <p:cNvSpPr/>
          <p:nvPr/>
        </p:nvSpPr>
        <p:spPr bwMode="auto">
          <a:xfrm>
            <a:off x="6350437" y="4590693"/>
            <a:ext cx="741592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99"/>
              </a:lnSpc>
              <a:buNone/>
              <a:defRPr/>
            </a:pPr>
            <a:r>
              <a:rPr lang="en-US" sz="1900">
                <a:solidFill>
                  <a:srgbClr val="D7D4CC"/>
                </a:solidFill>
                <a:latin typeface="Raleway Medium"/>
                <a:ea typeface="Raleway Medium"/>
                <a:cs typeface="Raleway Medium"/>
              </a:rPr>
              <a:t>Сравнение браузеров по основным параметрам: производительность, совместимость, безопасность, энергия.</a:t>
            </a:r>
            <a:endParaRPr lang="en-US" sz="1900"/>
          </a:p>
        </p:txBody>
      </p:sp>
      <p:pic>
        <p:nvPicPr>
          <p:cNvPr id="43631633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1563349" y="6619874"/>
            <a:ext cx="3505199" cy="16097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Slide 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 bwMode="auto">
          <a:xfrm>
            <a:off x="864037" y="2464831"/>
            <a:ext cx="6801564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00"/>
              </a:lnSpc>
              <a:buNone/>
              <a:defRPr/>
            </a:pPr>
            <a:r>
              <a:rPr lang="en-US" sz="4300" b="1">
                <a:solidFill>
                  <a:srgbClr val="FFE14D"/>
                </a:solidFill>
                <a:latin typeface="Comfortaa Bold"/>
                <a:ea typeface="Comfortaa Bold"/>
                <a:cs typeface="Comfortaa Bold"/>
              </a:rPr>
              <a:t>Ключевые показатели</a:t>
            </a:r>
            <a:endParaRPr lang="en-US" sz="4300"/>
          </a:p>
        </p:txBody>
      </p:sp>
      <p:sp>
        <p:nvSpPr>
          <p:cNvPr id="3" name="Text 1"/>
          <p:cNvSpPr/>
          <p:nvPr/>
        </p:nvSpPr>
        <p:spPr bwMode="auto">
          <a:xfrm>
            <a:off x="864037" y="3767733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  <a:defRPr/>
            </a:pPr>
            <a:r>
              <a:rPr lang="en-US" sz="2150" b="1">
                <a:solidFill>
                  <a:srgbClr val="FFE14D"/>
                </a:solidFill>
                <a:latin typeface="Comfortaa Bold"/>
                <a:ea typeface="Comfortaa Bold"/>
                <a:cs typeface="Comfortaa Bold"/>
              </a:rPr>
              <a:t>Память (RAM)</a:t>
            </a:r>
            <a:endParaRPr lang="en-US" sz="2150"/>
          </a:p>
        </p:txBody>
      </p:sp>
      <p:sp>
        <p:nvSpPr>
          <p:cNvPr id="4" name="Text 2"/>
          <p:cNvSpPr/>
          <p:nvPr/>
        </p:nvSpPr>
        <p:spPr bwMode="auto">
          <a:xfrm>
            <a:off x="864037" y="4357449"/>
            <a:ext cx="2773918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99"/>
              </a:lnSpc>
              <a:buNone/>
              <a:defRPr/>
            </a:pPr>
            <a:r>
              <a:rPr lang="en-US" sz="1900">
                <a:solidFill>
                  <a:srgbClr val="D7D4CC"/>
                </a:solidFill>
                <a:latin typeface="Raleway Medium"/>
                <a:ea typeface="Raleway Medium"/>
                <a:cs typeface="Raleway Medium"/>
              </a:rPr>
              <a:t>Brave на </a:t>
            </a:r>
            <a:r>
              <a:rPr lang="en-US" sz="1900" b="1">
                <a:solidFill>
                  <a:srgbClr val="D7D4CC"/>
                </a:solidFill>
                <a:latin typeface="Raleway Medium"/>
                <a:ea typeface="Raleway Medium"/>
                <a:cs typeface="Raleway Medium"/>
              </a:rPr>
              <a:t>33% экономичнее</a:t>
            </a:r>
            <a:r>
              <a:rPr lang="en-US" sz="1900">
                <a:solidFill>
                  <a:srgbClr val="D7D4CC"/>
                </a:solidFill>
                <a:latin typeface="Raleway Medium"/>
                <a:ea typeface="Raleway Medium"/>
                <a:cs typeface="Raleway Medium"/>
              </a:rPr>
              <a:t> (1.2 ГБ vs 1.8 ГБ)</a:t>
            </a:r>
            <a:endParaRPr lang="en-US" sz="1900"/>
          </a:p>
        </p:txBody>
      </p:sp>
      <p:sp>
        <p:nvSpPr>
          <p:cNvPr id="5" name="Text 3"/>
          <p:cNvSpPr/>
          <p:nvPr/>
        </p:nvSpPr>
        <p:spPr bwMode="auto">
          <a:xfrm>
            <a:off x="4247793" y="3767733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  <a:defRPr/>
            </a:pPr>
            <a:r>
              <a:rPr lang="en-US" sz="2150" b="1">
                <a:solidFill>
                  <a:srgbClr val="FFE14D"/>
                </a:solidFill>
                <a:latin typeface="Comfortaa Bold"/>
                <a:ea typeface="Comfortaa Bold"/>
                <a:cs typeface="Comfortaa Bold"/>
              </a:rPr>
              <a:t>Совместимость</a:t>
            </a:r>
            <a:endParaRPr lang="en-US" sz="2150"/>
          </a:p>
        </p:txBody>
      </p:sp>
      <p:sp>
        <p:nvSpPr>
          <p:cNvPr id="6" name="Text 4"/>
          <p:cNvSpPr/>
          <p:nvPr/>
        </p:nvSpPr>
        <p:spPr bwMode="auto">
          <a:xfrm>
            <a:off x="4247793" y="4357449"/>
            <a:ext cx="2773918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99"/>
              </a:lnSpc>
              <a:buNone/>
              <a:defRPr/>
            </a:pPr>
            <a:r>
              <a:rPr lang="en-US" sz="1900">
                <a:solidFill>
                  <a:srgbClr val="D7D4CC"/>
                </a:solidFill>
                <a:latin typeface="Raleway Medium"/>
                <a:ea typeface="Raleway Medium"/>
                <a:cs typeface="Raleway Medium"/>
              </a:rPr>
              <a:t>Brave на </a:t>
            </a:r>
            <a:r>
              <a:rPr lang="en-US" sz="1900" b="1">
                <a:solidFill>
                  <a:srgbClr val="D7D4CC"/>
                </a:solidFill>
                <a:latin typeface="Raleway Medium"/>
                <a:ea typeface="Raleway Medium"/>
                <a:cs typeface="Raleway Medium"/>
              </a:rPr>
              <a:t>+5 баллов выше</a:t>
            </a:r>
            <a:r>
              <a:rPr lang="en-US" sz="1900">
                <a:solidFill>
                  <a:srgbClr val="D7D4CC"/>
                </a:solidFill>
                <a:latin typeface="Raleway Medium"/>
                <a:ea typeface="Raleway Medium"/>
                <a:cs typeface="Raleway Medium"/>
              </a:rPr>
              <a:t> (520 vs 515)</a:t>
            </a:r>
            <a:endParaRPr lang="en-US" sz="1900"/>
          </a:p>
        </p:txBody>
      </p:sp>
      <p:sp>
        <p:nvSpPr>
          <p:cNvPr id="7" name="Text 5"/>
          <p:cNvSpPr/>
          <p:nvPr/>
        </p:nvSpPr>
        <p:spPr bwMode="auto">
          <a:xfrm>
            <a:off x="7631548" y="3767733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  <a:defRPr/>
            </a:pPr>
            <a:r>
              <a:rPr lang="en-US" sz="2150" b="1">
                <a:solidFill>
                  <a:srgbClr val="FFE14D"/>
                </a:solidFill>
                <a:latin typeface="Comfortaa Bold"/>
                <a:ea typeface="Comfortaa Bold"/>
                <a:cs typeface="Comfortaa Bold"/>
              </a:rPr>
              <a:t>Безопасность</a:t>
            </a:r>
            <a:endParaRPr lang="en-US" sz="2150"/>
          </a:p>
        </p:txBody>
      </p:sp>
      <p:sp>
        <p:nvSpPr>
          <p:cNvPr id="8" name="Text 6"/>
          <p:cNvSpPr/>
          <p:nvPr/>
        </p:nvSpPr>
        <p:spPr bwMode="auto">
          <a:xfrm>
            <a:off x="7631548" y="4357449"/>
            <a:ext cx="2773918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99"/>
              </a:lnSpc>
              <a:buNone/>
              <a:defRPr/>
            </a:pPr>
            <a:r>
              <a:rPr lang="en-US" sz="1900">
                <a:solidFill>
                  <a:srgbClr val="D7D4CC"/>
                </a:solidFill>
                <a:latin typeface="Raleway Medium"/>
                <a:ea typeface="Raleway Medium"/>
                <a:cs typeface="Raleway Medium"/>
              </a:rPr>
              <a:t>Brave блокирует </a:t>
            </a:r>
            <a:r>
              <a:rPr lang="en-US" sz="1900" b="1">
                <a:solidFill>
                  <a:srgbClr val="D7D4CC"/>
                </a:solidFill>
                <a:latin typeface="Raleway Medium"/>
                <a:ea typeface="Raleway Medium"/>
                <a:cs typeface="Raleway Medium"/>
              </a:rPr>
              <a:t>на 4% больше трекеров</a:t>
            </a:r>
            <a:endParaRPr lang="en-US" sz="1900"/>
          </a:p>
        </p:txBody>
      </p:sp>
      <p:sp>
        <p:nvSpPr>
          <p:cNvPr id="9" name="Text 7"/>
          <p:cNvSpPr/>
          <p:nvPr/>
        </p:nvSpPr>
        <p:spPr bwMode="auto">
          <a:xfrm>
            <a:off x="11015305" y="3767733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  <a:defRPr/>
            </a:pPr>
            <a:r>
              <a:rPr lang="en-US" sz="2150" b="1">
                <a:solidFill>
                  <a:srgbClr val="FFE14D"/>
                </a:solidFill>
                <a:latin typeface="Comfortaa Bold"/>
                <a:ea typeface="Comfortaa Bold"/>
                <a:cs typeface="Comfortaa Bold"/>
              </a:rPr>
              <a:t>Энергия</a:t>
            </a:r>
            <a:endParaRPr lang="en-US" sz="2150"/>
          </a:p>
        </p:txBody>
      </p:sp>
      <p:sp>
        <p:nvSpPr>
          <p:cNvPr id="10" name="Text 8"/>
          <p:cNvSpPr/>
          <p:nvPr/>
        </p:nvSpPr>
        <p:spPr bwMode="auto">
          <a:xfrm>
            <a:off x="11015305" y="4357449"/>
            <a:ext cx="2773918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99"/>
              </a:lnSpc>
              <a:buNone/>
              <a:defRPr/>
            </a:pPr>
            <a:r>
              <a:rPr lang="en-US" sz="1900">
                <a:solidFill>
                  <a:srgbClr val="D7D4CC"/>
                </a:solidFill>
                <a:latin typeface="Raleway Medium"/>
                <a:ea typeface="Raleway Medium"/>
                <a:cs typeface="Raleway Medium"/>
              </a:rPr>
              <a:t>Brave работает на 1.25 часа дольше</a:t>
            </a:r>
            <a:endParaRPr lang="en-US" sz="1900"/>
          </a:p>
        </p:txBody>
      </p:sp>
      <p:pic>
        <p:nvPicPr>
          <p:cNvPr id="421533281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1382374" y="6791324"/>
            <a:ext cx="3505199" cy="16097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Slide 3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0"/>
            <a:ext cx="14630400" cy="30861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 bwMode="auto">
          <a:xfrm>
            <a:off x="864037" y="4439960"/>
            <a:ext cx="7998738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00"/>
              </a:lnSpc>
              <a:buNone/>
              <a:defRPr/>
            </a:pPr>
            <a:r>
              <a:rPr lang="en-US" sz="4300" b="1">
                <a:solidFill>
                  <a:srgbClr val="FFE14D"/>
                </a:solidFill>
                <a:latin typeface="Comfortaa Bold"/>
                <a:ea typeface="Comfortaa Bold"/>
                <a:cs typeface="Comfortaa Bold"/>
              </a:rPr>
              <a:t>Эффективность в цифрах</a:t>
            </a:r>
            <a:endParaRPr lang="en-US" sz="4300"/>
          </a:p>
        </p:txBody>
      </p:sp>
      <p:sp>
        <p:nvSpPr>
          <p:cNvPr id="4" name="Shape 1"/>
          <p:cNvSpPr/>
          <p:nvPr/>
        </p:nvSpPr>
        <p:spPr bwMode="auto">
          <a:xfrm>
            <a:off x="864037" y="5496044"/>
            <a:ext cx="6327815" cy="1379696"/>
          </a:xfrm>
          <a:prstGeom prst="roundRect">
            <a:avLst>
              <a:gd name="adj" fmla="val 26842"/>
            </a:avLst>
          </a:prstGeom>
          <a:solidFill>
            <a:srgbClr val="46464A"/>
          </a:solidFill>
          <a:ln/>
        </p:spPr>
      </p:sp>
      <p:sp>
        <p:nvSpPr>
          <p:cNvPr id="5" name="Text 2"/>
          <p:cNvSpPr/>
          <p:nvPr/>
        </p:nvSpPr>
        <p:spPr bwMode="auto">
          <a:xfrm>
            <a:off x="1110853" y="5742861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  <a:defRPr/>
            </a:pPr>
            <a:r>
              <a:rPr lang="en-US" sz="2150" b="1">
                <a:solidFill>
                  <a:srgbClr val="D7D4CC"/>
                </a:solidFill>
                <a:latin typeface="Comfortaa Bold"/>
                <a:ea typeface="Comfortaa Bold"/>
                <a:cs typeface="Comfortaa Bold"/>
              </a:rPr>
              <a:t>Лидерство Brave</a:t>
            </a:r>
            <a:endParaRPr lang="en-US" sz="2150"/>
          </a:p>
        </p:txBody>
      </p:sp>
      <p:sp>
        <p:nvSpPr>
          <p:cNvPr id="6" name="Text 3"/>
          <p:cNvSpPr/>
          <p:nvPr/>
        </p:nvSpPr>
        <p:spPr bwMode="auto">
          <a:xfrm>
            <a:off x="1110853" y="6233874"/>
            <a:ext cx="5834182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99"/>
              </a:lnSpc>
              <a:buNone/>
              <a:defRPr/>
            </a:pPr>
            <a:r>
              <a:rPr lang="en-US" sz="1900">
                <a:solidFill>
                  <a:srgbClr val="D7D4CC"/>
                </a:solidFill>
                <a:latin typeface="Raleway Medium"/>
                <a:ea typeface="Raleway Medium"/>
                <a:cs typeface="Raleway Medium"/>
              </a:rPr>
              <a:t>Лучшие показатели по всем метрикам.</a:t>
            </a:r>
            <a:endParaRPr lang="en-US" sz="1900"/>
          </a:p>
        </p:txBody>
      </p:sp>
      <p:sp>
        <p:nvSpPr>
          <p:cNvPr id="7" name="Shape 4"/>
          <p:cNvSpPr/>
          <p:nvPr/>
        </p:nvSpPr>
        <p:spPr bwMode="auto">
          <a:xfrm>
            <a:off x="7438668" y="5496044"/>
            <a:ext cx="6327815" cy="1379696"/>
          </a:xfrm>
          <a:prstGeom prst="roundRect">
            <a:avLst>
              <a:gd name="adj" fmla="val 26842"/>
            </a:avLst>
          </a:prstGeom>
          <a:solidFill>
            <a:srgbClr val="46464A"/>
          </a:solidFill>
          <a:ln/>
        </p:spPr>
      </p:sp>
      <p:sp>
        <p:nvSpPr>
          <p:cNvPr id="8" name="Text 5"/>
          <p:cNvSpPr/>
          <p:nvPr/>
        </p:nvSpPr>
        <p:spPr bwMode="auto">
          <a:xfrm>
            <a:off x="7685484" y="5742861"/>
            <a:ext cx="3403044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  <a:defRPr/>
            </a:pPr>
            <a:r>
              <a:rPr lang="en-US" sz="2150" b="1">
                <a:solidFill>
                  <a:srgbClr val="D7D4CC"/>
                </a:solidFill>
                <a:latin typeface="Comfortaa Bold"/>
                <a:ea typeface="Comfortaa Bold"/>
                <a:cs typeface="Comfortaa Bold"/>
              </a:rPr>
              <a:t>Максимальный отрыв</a:t>
            </a:r>
            <a:endParaRPr lang="en-US" sz="2150"/>
          </a:p>
        </p:txBody>
      </p:sp>
      <p:sp>
        <p:nvSpPr>
          <p:cNvPr id="9" name="Text 6"/>
          <p:cNvSpPr/>
          <p:nvPr/>
        </p:nvSpPr>
        <p:spPr bwMode="auto">
          <a:xfrm>
            <a:off x="7685484" y="6233874"/>
            <a:ext cx="5834182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99"/>
              </a:lnSpc>
              <a:buNone/>
              <a:defRPr/>
            </a:pPr>
            <a:r>
              <a:rPr lang="en-US" sz="1900">
                <a:solidFill>
                  <a:srgbClr val="D7D4CC"/>
                </a:solidFill>
                <a:latin typeface="Raleway Medium"/>
                <a:ea typeface="Raleway Medium"/>
                <a:cs typeface="Raleway Medium"/>
              </a:rPr>
              <a:t>Особенно по памяти и энергопотреблению.</a:t>
            </a:r>
            <a:endParaRPr lang="en-US" sz="1900"/>
          </a:p>
        </p:txBody>
      </p:sp>
      <p:pic>
        <p:nvPicPr>
          <p:cNvPr id="121911387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1372849" y="7124699"/>
            <a:ext cx="3505199" cy="16097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Slide 4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 bwMode="auto">
          <a:xfrm>
            <a:off x="864037" y="2307312"/>
            <a:ext cx="6478905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00"/>
              </a:lnSpc>
              <a:buNone/>
              <a:defRPr/>
            </a:pPr>
            <a:r>
              <a:rPr lang="en-US" sz="4300" b="1">
                <a:solidFill>
                  <a:srgbClr val="FFE14D"/>
                </a:solidFill>
                <a:latin typeface="Comfortaa Bold"/>
                <a:ea typeface="Comfortaa Bold"/>
                <a:cs typeface="Comfortaa Bold"/>
              </a:rPr>
              <a:t>Кому выбрать Brave?</a:t>
            </a:r>
            <a:endParaRPr lang="en-US" sz="4300"/>
          </a:p>
        </p:txBody>
      </p:sp>
      <p:sp>
        <p:nvSpPr>
          <p:cNvPr id="3" name="Shape 1"/>
          <p:cNvSpPr/>
          <p:nvPr/>
        </p:nvSpPr>
        <p:spPr bwMode="auto">
          <a:xfrm>
            <a:off x="864037" y="3486864"/>
            <a:ext cx="555427" cy="555427"/>
          </a:xfrm>
          <a:prstGeom prst="roundRect">
            <a:avLst>
              <a:gd name="adj" fmla="val 66675"/>
            </a:avLst>
          </a:prstGeom>
          <a:solidFill>
            <a:srgbClr val="46464A"/>
          </a:solidFill>
          <a:ln/>
        </p:spPr>
      </p:sp>
      <p:sp>
        <p:nvSpPr>
          <p:cNvPr id="4" name="Text 2"/>
          <p:cNvSpPr/>
          <p:nvPr/>
        </p:nvSpPr>
        <p:spPr bwMode="auto">
          <a:xfrm>
            <a:off x="1666280" y="3571637"/>
            <a:ext cx="4178498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  <a:defRPr/>
            </a:pPr>
            <a:r>
              <a:rPr lang="en-US" sz="2150" b="1">
                <a:solidFill>
                  <a:srgbClr val="D7D4CC"/>
                </a:solidFill>
                <a:latin typeface="Comfortaa Bold"/>
                <a:ea typeface="Comfortaa Bold"/>
                <a:cs typeface="Comfortaa Bold"/>
              </a:rPr>
              <a:t>Пользователи с малой ОЗУ</a:t>
            </a:r>
            <a:endParaRPr lang="en-US" sz="2150"/>
          </a:p>
        </p:txBody>
      </p:sp>
      <p:sp>
        <p:nvSpPr>
          <p:cNvPr id="5" name="Text 3"/>
          <p:cNvSpPr/>
          <p:nvPr/>
        </p:nvSpPr>
        <p:spPr bwMode="auto">
          <a:xfrm>
            <a:off x="1666280" y="4062651"/>
            <a:ext cx="5494615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99"/>
              </a:lnSpc>
              <a:buNone/>
              <a:defRPr/>
            </a:pPr>
            <a:r>
              <a:rPr lang="en-US" sz="1900">
                <a:solidFill>
                  <a:srgbClr val="D7D4CC"/>
                </a:solidFill>
                <a:latin typeface="Raleway Medium"/>
                <a:ea typeface="Raleway Medium"/>
                <a:cs typeface="Raleway Medium"/>
              </a:rPr>
              <a:t>Сниженная нагрузка на память.</a:t>
            </a:r>
            <a:endParaRPr lang="en-US" sz="1900"/>
          </a:p>
        </p:txBody>
      </p:sp>
      <p:sp>
        <p:nvSpPr>
          <p:cNvPr id="6" name="Shape 4"/>
          <p:cNvSpPr/>
          <p:nvPr/>
        </p:nvSpPr>
        <p:spPr bwMode="auto">
          <a:xfrm>
            <a:off x="7469505" y="3486864"/>
            <a:ext cx="555427" cy="555427"/>
          </a:xfrm>
          <a:prstGeom prst="roundRect">
            <a:avLst>
              <a:gd name="adj" fmla="val 66675"/>
            </a:avLst>
          </a:prstGeom>
          <a:solidFill>
            <a:srgbClr val="46464A"/>
          </a:solidFill>
          <a:ln/>
        </p:spPr>
      </p:sp>
      <p:sp>
        <p:nvSpPr>
          <p:cNvPr id="7" name="Text 5"/>
          <p:cNvSpPr/>
          <p:nvPr/>
        </p:nvSpPr>
        <p:spPr bwMode="auto">
          <a:xfrm>
            <a:off x="8271748" y="3571637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  <a:defRPr/>
            </a:pPr>
            <a:r>
              <a:rPr lang="en-US" sz="2150" b="1">
                <a:solidFill>
                  <a:srgbClr val="D7D4CC"/>
                </a:solidFill>
                <a:latin typeface="Comfortaa Bold"/>
                <a:ea typeface="Comfortaa Bold"/>
                <a:cs typeface="Comfortaa Bold"/>
              </a:rPr>
              <a:t>IT-специалисты</a:t>
            </a:r>
            <a:endParaRPr lang="en-US" sz="2150"/>
          </a:p>
        </p:txBody>
      </p:sp>
      <p:sp>
        <p:nvSpPr>
          <p:cNvPr id="8" name="Text 6"/>
          <p:cNvSpPr/>
          <p:nvPr/>
        </p:nvSpPr>
        <p:spPr bwMode="auto">
          <a:xfrm>
            <a:off x="8271748" y="4062651"/>
            <a:ext cx="5494615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99"/>
              </a:lnSpc>
              <a:buNone/>
              <a:defRPr/>
            </a:pPr>
            <a:r>
              <a:rPr lang="en-US" sz="1900">
                <a:solidFill>
                  <a:srgbClr val="D7D4CC"/>
                </a:solidFill>
                <a:latin typeface="Raleway Medium"/>
                <a:ea typeface="Raleway Medium"/>
                <a:cs typeface="Raleway Medium"/>
              </a:rPr>
              <a:t>Высокая совместимость с HTML5.</a:t>
            </a:r>
            <a:endParaRPr lang="en-US" sz="1900"/>
          </a:p>
        </p:txBody>
      </p:sp>
      <p:sp>
        <p:nvSpPr>
          <p:cNvPr id="9" name="Shape 7"/>
          <p:cNvSpPr/>
          <p:nvPr/>
        </p:nvSpPr>
        <p:spPr bwMode="auto">
          <a:xfrm>
            <a:off x="864037" y="4951452"/>
            <a:ext cx="555427" cy="555427"/>
          </a:xfrm>
          <a:prstGeom prst="roundRect">
            <a:avLst>
              <a:gd name="adj" fmla="val 66675"/>
            </a:avLst>
          </a:prstGeom>
          <a:solidFill>
            <a:srgbClr val="46464A"/>
          </a:solidFill>
          <a:ln/>
        </p:spPr>
      </p:sp>
      <p:sp>
        <p:nvSpPr>
          <p:cNvPr id="10" name="Text 8"/>
          <p:cNvSpPr/>
          <p:nvPr/>
        </p:nvSpPr>
        <p:spPr bwMode="auto">
          <a:xfrm>
            <a:off x="1666280" y="5036225"/>
            <a:ext cx="4117658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  <a:defRPr/>
            </a:pPr>
            <a:r>
              <a:rPr lang="en-US" sz="2150" b="1">
                <a:solidFill>
                  <a:srgbClr val="D7D4CC"/>
                </a:solidFill>
                <a:latin typeface="Comfortaa Bold"/>
                <a:ea typeface="Comfortaa Bold"/>
                <a:cs typeface="Comfortaa Bold"/>
              </a:rPr>
              <a:t>Конфиденциальные задачи</a:t>
            </a:r>
            <a:endParaRPr lang="en-US" sz="2150"/>
          </a:p>
        </p:txBody>
      </p:sp>
      <p:sp>
        <p:nvSpPr>
          <p:cNvPr id="11" name="Text 9"/>
          <p:cNvSpPr/>
          <p:nvPr/>
        </p:nvSpPr>
        <p:spPr bwMode="auto">
          <a:xfrm>
            <a:off x="1666280" y="5527238"/>
            <a:ext cx="5494615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99"/>
              </a:lnSpc>
              <a:buNone/>
              <a:defRPr/>
            </a:pPr>
            <a:r>
              <a:rPr lang="en-US" sz="1900">
                <a:solidFill>
                  <a:srgbClr val="D7D4CC"/>
                </a:solidFill>
                <a:latin typeface="Raleway Medium"/>
                <a:ea typeface="Raleway Medium"/>
                <a:cs typeface="Raleway Medium"/>
              </a:rPr>
              <a:t>Больше заблокированных трекеров.</a:t>
            </a:r>
            <a:endParaRPr lang="en-US" sz="1900"/>
          </a:p>
        </p:txBody>
      </p:sp>
      <p:sp>
        <p:nvSpPr>
          <p:cNvPr id="12" name="Shape 10"/>
          <p:cNvSpPr/>
          <p:nvPr/>
        </p:nvSpPr>
        <p:spPr bwMode="auto">
          <a:xfrm>
            <a:off x="7469505" y="4951452"/>
            <a:ext cx="555427" cy="555427"/>
          </a:xfrm>
          <a:prstGeom prst="roundRect">
            <a:avLst>
              <a:gd name="adj" fmla="val 66675"/>
            </a:avLst>
          </a:prstGeom>
          <a:solidFill>
            <a:srgbClr val="46464A"/>
          </a:solidFill>
          <a:ln/>
        </p:spPr>
      </p:sp>
      <p:sp>
        <p:nvSpPr>
          <p:cNvPr id="13" name="Text 11"/>
          <p:cNvSpPr/>
          <p:nvPr/>
        </p:nvSpPr>
        <p:spPr bwMode="auto">
          <a:xfrm>
            <a:off x="8271748" y="5036225"/>
            <a:ext cx="3988118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  <a:defRPr/>
            </a:pPr>
            <a:r>
              <a:rPr lang="en-US" sz="2150" b="1">
                <a:solidFill>
                  <a:srgbClr val="D7D4CC"/>
                </a:solidFill>
                <a:latin typeface="Comfortaa Bold"/>
                <a:ea typeface="Comfortaa Bold"/>
                <a:cs typeface="Comfortaa Bold"/>
              </a:rPr>
              <a:t>Мобильные пользователи</a:t>
            </a:r>
            <a:endParaRPr lang="en-US" sz="2150"/>
          </a:p>
        </p:txBody>
      </p:sp>
      <p:sp>
        <p:nvSpPr>
          <p:cNvPr id="14" name="Text 12"/>
          <p:cNvSpPr/>
          <p:nvPr/>
        </p:nvSpPr>
        <p:spPr bwMode="auto">
          <a:xfrm>
            <a:off x="8271748" y="5527238"/>
            <a:ext cx="5494615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99"/>
              </a:lnSpc>
              <a:buNone/>
              <a:defRPr/>
            </a:pPr>
            <a:r>
              <a:rPr lang="en-US" sz="1900">
                <a:solidFill>
                  <a:srgbClr val="D7D4CC"/>
                </a:solidFill>
                <a:latin typeface="Raleway Medium"/>
                <a:ea typeface="Raleway Medium"/>
                <a:cs typeface="Raleway Medium"/>
              </a:rPr>
              <a:t>Длительная работа от батареи.</a:t>
            </a:r>
            <a:endParaRPr lang="en-US" sz="1900"/>
          </a:p>
        </p:txBody>
      </p:sp>
      <p:pic>
        <p:nvPicPr>
          <p:cNvPr id="1340240698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1410949" y="7077074"/>
            <a:ext cx="3505199" cy="16097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Slide 5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 bwMode="auto">
          <a:xfrm>
            <a:off x="864037" y="1206698"/>
            <a:ext cx="12902327" cy="137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400"/>
              </a:lnSpc>
              <a:buNone/>
              <a:defRPr/>
            </a:pPr>
            <a:r>
              <a:rPr lang="en-US" sz="4300" b="1">
                <a:solidFill>
                  <a:srgbClr val="FFE14D"/>
                </a:solidFill>
                <a:latin typeface="Comfortaa Bold"/>
                <a:ea typeface="Comfortaa Bold"/>
                <a:cs typeface="Comfortaa Bold"/>
              </a:rPr>
              <a:t>Brave против Firefox: Сравнение ключевых метрик</a:t>
            </a:r>
            <a:endParaRPr lang="en-US" sz="4300"/>
          </a:p>
        </p:txBody>
      </p:sp>
      <p:sp>
        <p:nvSpPr>
          <p:cNvPr id="3" name="Text 1"/>
          <p:cNvSpPr/>
          <p:nvPr/>
        </p:nvSpPr>
        <p:spPr bwMode="auto">
          <a:xfrm>
            <a:off x="864037" y="3072051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99"/>
              </a:lnSpc>
              <a:buNone/>
              <a:defRPr/>
            </a:pPr>
            <a:r>
              <a:rPr lang="en-US" sz="1900">
                <a:solidFill>
                  <a:srgbClr val="D7D4CC"/>
                </a:solidFill>
                <a:latin typeface="Raleway Medium"/>
                <a:ea typeface="Raleway Medium"/>
                <a:cs typeface="Raleway Medium"/>
              </a:rPr>
              <a:t>Оцените основные преимущества Brave по сравнению с Firefox по самым важным показателям.</a:t>
            </a:r>
            <a:endParaRPr lang="en-US" sz="190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864037" y="3744754"/>
            <a:ext cx="617220" cy="61722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 bwMode="auto">
          <a:xfrm>
            <a:off x="864037" y="4608790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  <a:defRPr/>
            </a:pPr>
            <a:r>
              <a:rPr lang="en-US" sz="2150" b="1">
                <a:solidFill>
                  <a:srgbClr val="D7D4CC"/>
                </a:solidFill>
                <a:latin typeface="Comfortaa Bold"/>
                <a:ea typeface="Comfortaa Bold"/>
                <a:cs typeface="Comfortaa Bold"/>
              </a:rPr>
              <a:t>Экономия RAM</a:t>
            </a:r>
            <a:endParaRPr lang="en-US" sz="2150"/>
          </a:p>
        </p:txBody>
      </p:sp>
      <p:sp>
        <p:nvSpPr>
          <p:cNvPr id="6" name="Text 3"/>
          <p:cNvSpPr/>
          <p:nvPr/>
        </p:nvSpPr>
        <p:spPr bwMode="auto">
          <a:xfrm>
            <a:off x="864037" y="5099804"/>
            <a:ext cx="2994065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99"/>
              </a:lnSpc>
              <a:buNone/>
              <a:defRPr/>
            </a:pPr>
            <a:r>
              <a:rPr lang="en-US" sz="1900">
                <a:solidFill>
                  <a:srgbClr val="D7D4CC"/>
                </a:solidFill>
                <a:latin typeface="Raleway Medium"/>
                <a:ea typeface="Raleway Medium"/>
                <a:cs typeface="Raleway Medium"/>
              </a:rPr>
              <a:t>Brave на 33% экономичнее по потреблению оперативной памяти.</a:t>
            </a:r>
            <a:endParaRPr lang="en-US" sz="190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166711" y="3744754"/>
            <a:ext cx="617220" cy="617220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 bwMode="auto">
          <a:xfrm>
            <a:off x="4166711" y="4608790"/>
            <a:ext cx="2994184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  <a:defRPr/>
            </a:pPr>
            <a:r>
              <a:rPr lang="en-US" sz="2150" b="1">
                <a:solidFill>
                  <a:srgbClr val="D7D4CC"/>
                </a:solidFill>
                <a:latin typeface="Comfortaa Bold"/>
                <a:ea typeface="Comfortaa Bold"/>
                <a:cs typeface="Comfortaa Bold"/>
              </a:rPr>
              <a:t>Улучшенная Безопасность</a:t>
            </a:r>
            <a:endParaRPr lang="en-US" sz="2150"/>
          </a:p>
        </p:txBody>
      </p:sp>
      <p:sp>
        <p:nvSpPr>
          <p:cNvPr id="9" name="Text 5"/>
          <p:cNvSpPr/>
          <p:nvPr/>
        </p:nvSpPr>
        <p:spPr bwMode="auto">
          <a:xfrm>
            <a:off x="4166711" y="5442704"/>
            <a:ext cx="2994184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99"/>
              </a:lnSpc>
              <a:buNone/>
              <a:defRPr/>
            </a:pPr>
            <a:r>
              <a:rPr lang="en-US" sz="1900">
                <a:solidFill>
                  <a:srgbClr val="D7D4CC"/>
                </a:solidFill>
                <a:latin typeface="Raleway Medium"/>
                <a:ea typeface="Raleway Medium"/>
                <a:cs typeface="Raleway Medium"/>
              </a:rPr>
              <a:t>Brave блокирует на 4% больше трекеров, обеспечивая лучшую приватность.</a:t>
            </a:r>
            <a:endParaRPr lang="en-US" sz="190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7469505" y="3744754"/>
            <a:ext cx="617220" cy="617220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 bwMode="auto">
          <a:xfrm>
            <a:off x="7469505" y="4608790"/>
            <a:ext cx="2994065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  <a:defRPr/>
            </a:pPr>
            <a:r>
              <a:rPr lang="en-US" sz="2150" b="1">
                <a:solidFill>
                  <a:srgbClr val="D7D4CC"/>
                </a:solidFill>
                <a:latin typeface="Comfortaa Bold"/>
                <a:ea typeface="Comfortaa Bold"/>
                <a:cs typeface="Comfortaa Bold"/>
              </a:rPr>
              <a:t>Совместимость с HTML5</a:t>
            </a:r>
            <a:endParaRPr lang="en-US" sz="2150"/>
          </a:p>
        </p:txBody>
      </p:sp>
      <p:sp>
        <p:nvSpPr>
          <p:cNvPr id="12" name="Text 7"/>
          <p:cNvSpPr/>
          <p:nvPr/>
        </p:nvSpPr>
        <p:spPr bwMode="auto">
          <a:xfrm>
            <a:off x="7469505" y="5442704"/>
            <a:ext cx="2994065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99"/>
              </a:lnSpc>
              <a:buNone/>
              <a:defRPr/>
            </a:pPr>
            <a:r>
              <a:rPr lang="en-US" sz="1900">
                <a:solidFill>
                  <a:srgbClr val="D7D4CC"/>
                </a:solidFill>
                <a:latin typeface="Raleway Medium"/>
                <a:ea typeface="Raleway Medium"/>
                <a:cs typeface="Raleway Medium"/>
              </a:rPr>
              <a:t>Brave показывает на 5 баллов выше совместимость с HTML5.</a:t>
            </a:r>
            <a:endParaRPr lang="en-US" sz="190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10772180" y="3744754"/>
            <a:ext cx="617220" cy="617220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 bwMode="auto">
          <a:xfrm>
            <a:off x="10772180" y="4608790"/>
            <a:ext cx="2994184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  <a:defRPr/>
            </a:pPr>
            <a:r>
              <a:rPr lang="en-US" sz="2150" b="1">
                <a:solidFill>
                  <a:srgbClr val="D7D4CC"/>
                </a:solidFill>
                <a:latin typeface="Comfortaa Bold"/>
                <a:ea typeface="Comfortaa Bold"/>
                <a:cs typeface="Comfortaa Bold"/>
              </a:rPr>
              <a:t>Долгая работа от батареи</a:t>
            </a:r>
            <a:endParaRPr lang="en-US" sz="2150"/>
          </a:p>
        </p:txBody>
      </p:sp>
      <p:sp>
        <p:nvSpPr>
          <p:cNvPr id="15" name="Text 9"/>
          <p:cNvSpPr/>
          <p:nvPr/>
        </p:nvSpPr>
        <p:spPr bwMode="auto">
          <a:xfrm>
            <a:off x="10772180" y="5442704"/>
            <a:ext cx="2994184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99"/>
              </a:lnSpc>
              <a:buNone/>
              <a:defRPr/>
            </a:pPr>
            <a:r>
              <a:rPr lang="en-US" sz="1900">
                <a:solidFill>
                  <a:srgbClr val="D7D4CC"/>
                </a:solidFill>
                <a:latin typeface="Raleway Medium"/>
                <a:ea typeface="Raleway Medium"/>
                <a:cs typeface="Raleway Medium"/>
              </a:rPr>
              <a:t>Brave позволяет работать от батареи на 1.25 часа дольше.</a:t>
            </a:r>
            <a:endParaRPr lang="en-US" sz="1900"/>
          </a:p>
        </p:txBody>
      </p:sp>
      <p:pic>
        <p:nvPicPr>
          <p:cNvPr id="657802816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12269271" y="6743700"/>
            <a:ext cx="3505199" cy="16097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Slide 6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 bwMode="auto">
          <a:xfrm>
            <a:off x="864037" y="2580799"/>
            <a:ext cx="5486400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00"/>
              </a:lnSpc>
              <a:buNone/>
              <a:defRPr/>
            </a:pPr>
            <a:r>
              <a:rPr lang="en-US" sz="4300" b="1">
                <a:solidFill>
                  <a:srgbClr val="FFE14D"/>
                </a:solidFill>
                <a:latin typeface="Comfortaa Bold"/>
                <a:ea typeface="Comfortaa Bold"/>
                <a:cs typeface="Comfortaa Bold"/>
              </a:rPr>
              <a:t>Выводы</a:t>
            </a:r>
            <a:endParaRPr lang="en-US" sz="4300"/>
          </a:p>
        </p:txBody>
      </p:sp>
      <p:sp>
        <p:nvSpPr>
          <p:cNvPr id="3" name="Text 1"/>
          <p:cNvSpPr/>
          <p:nvPr/>
        </p:nvSpPr>
        <p:spPr bwMode="auto">
          <a:xfrm>
            <a:off x="864037" y="3723203"/>
            <a:ext cx="61500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99"/>
              </a:lnSpc>
              <a:buSzPct val="100000"/>
              <a:buChar char="•"/>
              <a:defRPr/>
            </a:pPr>
            <a:r>
              <a:rPr lang="en-US" sz="1900" b="1">
                <a:solidFill>
                  <a:srgbClr val="D7D4CC"/>
                </a:solidFill>
                <a:latin typeface="Raleway Medium"/>
                <a:ea typeface="Raleway Medium"/>
                <a:cs typeface="Raleway Medium"/>
              </a:rPr>
              <a:t>Brave побеждает по всем параметрам</a:t>
            </a:r>
            <a:endParaRPr lang="en-US" sz="1900"/>
          </a:p>
        </p:txBody>
      </p:sp>
      <p:sp>
        <p:nvSpPr>
          <p:cNvPr id="4" name="Text 2"/>
          <p:cNvSpPr/>
          <p:nvPr/>
        </p:nvSpPr>
        <p:spPr bwMode="auto">
          <a:xfrm>
            <a:off x="864037" y="4204573"/>
            <a:ext cx="61500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99"/>
              </a:lnSpc>
              <a:buSzPct val="100000"/>
              <a:buChar char="•"/>
              <a:defRPr/>
            </a:pPr>
            <a:r>
              <a:rPr lang="en-US" sz="1900">
                <a:solidFill>
                  <a:srgbClr val="D7D4CC"/>
                </a:solidFill>
                <a:latin typeface="Raleway Medium"/>
                <a:ea typeface="Raleway Medium"/>
                <a:cs typeface="Raleway Medium"/>
              </a:rPr>
              <a:t>Экономия ресурсов</a:t>
            </a:r>
            <a:endParaRPr lang="en-US" sz="1900"/>
          </a:p>
        </p:txBody>
      </p:sp>
      <p:sp>
        <p:nvSpPr>
          <p:cNvPr id="5" name="Text 3"/>
          <p:cNvSpPr/>
          <p:nvPr/>
        </p:nvSpPr>
        <p:spPr bwMode="auto">
          <a:xfrm>
            <a:off x="864037" y="4685943"/>
            <a:ext cx="61500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99"/>
              </a:lnSpc>
              <a:buSzPct val="100000"/>
              <a:buChar char="•"/>
              <a:defRPr/>
            </a:pPr>
            <a:r>
              <a:rPr lang="en-US" sz="1900">
                <a:solidFill>
                  <a:srgbClr val="D7D4CC"/>
                </a:solidFill>
                <a:latin typeface="Raleway Medium"/>
                <a:ea typeface="Raleway Medium"/>
                <a:cs typeface="Raleway Medium"/>
              </a:rPr>
              <a:t>Приватность</a:t>
            </a:r>
            <a:endParaRPr lang="en-US" sz="1900"/>
          </a:p>
        </p:txBody>
      </p:sp>
      <p:sp>
        <p:nvSpPr>
          <p:cNvPr id="6" name="Text 4"/>
          <p:cNvSpPr/>
          <p:nvPr/>
        </p:nvSpPr>
        <p:spPr bwMode="auto">
          <a:xfrm>
            <a:off x="864037" y="5167313"/>
            <a:ext cx="61500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99"/>
              </a:lnSpc>
              <a:buSzPct val="100000"/>
              <a:buChar char="•"/>
              <a:defRPr/>
            </a:pPr>
            <a:r>
              <a:rPr lang="en-US" sz="1900">
                <a:solidFill>
                  <a:srgbClr val="D7D4CC"/>
                </a:solidFill>
                <a:latin typeface="Raleway Medium"/>
                <a:ea typeface="Raleway Medium"/>
                <a:cs typeface="Raleway Medium"/>
              </a:rPr>
              <a:t>Долгая работа от батареи</a:t>
            </a:r>
            <a:endParaRPr lang="en-US" sz="1900"/>
          </a:p>
        </p:txBody>
      </p:sp>
      <p:sp>
        <p:nvSpPr>
          <p:cNvPr id="7" name="Text 5"/>
          <p:cNvSpPr/>
          <p:nvPr/>
        </p:nvSpPr>
        <p:spPr bwMode="auto">
          <a:xfrm>
            <a:off x="7623929" y="3859054"/>
            <a:ext cx="615005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99"/>
              </a:lnSpc>
              <a:buNone/>
              <a:defRPr/>
            </a:pPr>
            <a:r>
              <a:rPr lang="en-US" sz="1900">
                <a:solidFill>
                  <a:srgbClr val="D7D4CC"/>
                </a:solidFill>
                <a:latin typeface="Raleway Medium"/>
                <a:ea typeface="Raleway Medium"/>
                <a:cs typeface="Raleway Medium"/>
              </a:rPr>
              <a:t>Brave — оптимальный выбор для продвинутых и обычных пользователей.</a:t>
            </a:r>
            <a:endParaRPr lang="en-US" sz="1900"/>
          </a:p>
        </p:txBody>
      </p:sp>
      <p:pic>
        <p:nvPicPr>
          <p:cNvPr id="198110150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1610974" y="6867524"/>
            <a:ext cx="3505199" cy="16097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R7-Office/2024.1.1.375</Application>
  <DocSecurity>0</DocSecurity>
  <PresentationFormat>On-screen Show (16:9)</PresentationFormat>
  <Paragraphs>0</Paragraphs>
  <Slides>6</Slides>
  <Notes>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Theme 1</vt:lpstr>
      <vt:lpstr>Slide 1</vt:lpstr>
      <vt:lpstr>Slide 2</vt:lpstr>
      <vt:lpstr>Slide 3</vt:lpstr>
      <vt:lpstr>Slide 4</vt:lpstr>
      <vt:lpstr>Slide 5</vt:lpstr>
      <vt:lpstr>Slide 6</vt:lpstr>
    </vt:vector>
  </TitlesOfParts>
  <Manager/>
  <Company>PptxGenJS</Company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keywords/>
  <dc:description/>
  <dc:identifier/>
  <dc:language/>
  <cp:lastModifiedBy>llarf12</cp:lastModifiedBy>
  <cp:revision>3</cp:revision>
  <dcterms:created xsi:type="dcterms:W3CDTF">2025-06-04T16:27:21Z</dcterms:created>
  <dcterms:modified xsi:type="dcterms:W3CDTF">2025-06-06T13:33:24Z</dcterms:modified>
  <cp:category/>
  <cp:contentStatus/>
  <cp:version/>
</cp:coreProperties>
</file>