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0d7361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0d7361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упор на то что относится именно к нашей задаче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128a6c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128a6c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упор на то что относится именно к нашей задаче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bae83386e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bae83386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сделать упор на то что относится именно к нашей задаче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b35e4636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b35e4636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11-14 сократить до 1 (макс. 2) слайда(ов)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b7bdc5715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b7bdc5715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bae83386e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bae83386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11-14 сократить до 1 (макс. 2) слайда(ов)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b7bdc5715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cb7bdc5715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11-14 сократить до 1 (макс. 2) слайда(ов)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bae83386e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bae83386e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11-14 сократить до 1 (макс. 2) слайда(ов)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0d7361d0d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0d7361d0d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0d7361d0d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0d7361d0d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9b913f329d87b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9b913f329d87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c0d7361d0d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c0d7361d0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bae83386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bae83386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0d7361d0d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0d7361d0d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матрица S - единичная, то данная метрика превращается в евклидову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bae83386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bae83386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0d7361d0d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0d7361d0d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0d7361d0d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0d7361d0d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a414a27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a414a27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0d7361d0d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0d7361d0d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0d7361d0d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c0d7361d0d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0d7361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0d7361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0d7361d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0d7361d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0d7361d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0d7361d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bae83386e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bae83386e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вариант на этом же слайде говорить про якорные боксы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0d7361d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0d7361d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bae83386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bae83386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вариант на этом же слайде говорить про якорные боксы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WOhWJSIinKsmy6DNgUOwL1dCH8iwa2Qo/view" TargetMode="External"/><Relationship Id="rId4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Сопровождение объекта по видео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Подготовили студентки гр. 1308: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Михайлова М.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Морик А.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Черникова П.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649950" y="256875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Фильтр Калмана</a:t>
            </a:r>
            <a:endParaRPr sz="2400"/>
          </a:p>
        </p:txBody>
      </p:sp>
      <p:sp>
        <p:nvSpPr>
          <p:cNvPr id="147" name="Google Shape;147;p22"/>
          <p:cNvSpPr txBox="1"/>
          <p:nvPr>
            <p:ph idx="4294967295" type="title"/>
          </p:nvPr>
        </p:nvSpPr>
        <p:spPr>
          <a:xfrm>
            <a:off x="649950" y="1024875"/>
            <a:ext cx="79512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latin typeface="Lato"/>
                <a:ea typeface="Lato"/>
                <a:cs typeface="Lato"/>
                <a:sym typeface="Lato"/>
              </a:rPr>
              <a:t>Алгоритм построения модели </a:t>
            </a:r>
            <a:r>
              <a:rPr b="0" lang="ru" sz="1800">
                <a:latin typeface="Lato"/>
                <a:ea typeface="Lato"/>
                <a:cs typeface="Lato"/>
                <a:sym typeface="Lato"/>
              </a:rPr>
              <a:t>изменяющейся во времени </a:t>
            </a:r>
            <a:r>
              <a:rPr b="0" lang="ru" sz="1800">
                <a:latin typeface="Lato"/>
                <a:ea typeface="Lato"/>
                <a:cs typeface="Lato"/>
                <a:sym typeface="Lato"/>
              </a:rPr>
              <a:t>системы, чтобы  предсказать ее состояние в будущем с учетом ошибок измерений, расчетов и влияния случайных факторов.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649950" y="1814100"/>
            <a:ext cx="84942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Данные о системе на входе 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ее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модель состояния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с предыдущего шага и степень е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точности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новые измерения ее параметров с учетом ошибки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прогноз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модели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состояния и степени е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е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точности на текущем шаге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Данные о системе на выходе: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прогноз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модели состояния и степени ее точности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на текущем шаге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скорректированные на основе полученных измерений и предыдущего состояния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4294967295" type="title"/>
          </p:nvPr>
        </p:nvSpPr>
        <p:spPr>
          <a:xfrm>
            <a:off x="233775" y="404525"/>
            <a:ext cx="914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Фильтр Калмана: </a:t>
            </a:r>
            <a:r>
              <a:rPr lang="ru">
                <a:solidFill>
                  <a:schemeClr val="dk1"/>
                </a:solidFill>
              </a:rPr>
              <a:t>цикл работы алгоритма</a:t>
            </a:r>
            <a:endParaRPr sz="2400"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75" y="1251000"/>
            <a:ext cx="52292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4294967295" type="title"/>
          </p:nvPr>
        </p:nvSpPr>
        <p:spPr>
          <a:xfrm>
            <a:off x="535775" y="712150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Создание модели</a:t>
            </a:r>
            <a:endParaRPr sz="2400"/>
          </a:p>
        </p:txBody>
      </p:sp>
      <p:sp>
        <p:nvSpPr>
          <p:cNvPr id="162" name="Google Shape;162;p24"/>
          <p:cNvSpPr txBox="1"/>
          <p:nvPr>
            <p:ph idx="4294967295" type="title"/>
          </p:nvPr>
        </p:nvSpPr>
        <p:spPr>
          <a:xfrm>
            <a:off x="535775" y="2337275"/>
            <a:ext cx="162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latin typeface="Lato"/>
                <a:ea typeface="Lato"/>
                <a:cs typeface="Lato"/>
                <a:sym typeface="Lato"/>
              </a:rPr>
              <a:t> Вектор состояния 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754175" y="2337275"/>
            <a:ext cx="4188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x, y - координаты центра рамки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 - соотношение сторон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 - площадь рамки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ẋ, ẏ, ṡ - скорость изменения  ее координат и площади</a:t>
            </a:r>
            <a:endParaRPr/>
          </a:p>
        </p:txBody>
      </p:sp>
      <p:sp>
        <p:nvSpPr>
          <p:cNvPr id="165" name="Google Shape;165;p24"/>
          <p:cNvSpPr txBox="1"/>
          <p:nvPr>
            <p:ph idx="4294967295" type="title"/>
          </p:nvPr>
        </p:nvSpPr>
        <p:spPr>
          <a:xfrm>
            <a:off x="535775" y="3023675"/>
            <a:ext cx="162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>
                <a:latin typeface="Lato"/>
                <a:ea typeface="Lato"/>
                <a:cs typeface="Lato"/>
                <a:sym typeface="Lato"/>
              </a:rPr>
              <a:t> Вектор измерений 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75" y="2376488"/>
            <a:ext cx="17716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800" y="2979625"/>
            <a:ext cx="1295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4294967295" type="title"/>
          </p:nvPr>
        </p:nvSpPr>
        <p:spPr>
          <a:xfrm>
            <a:off x="535775" y="269175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Матрица перехода</a:t>
            </a:r>
            <a:endParaRPr sz="2400"/>
          </a:p>
        </p:txBody>
      </p:sp>
      <p:sp>
        <p:nvSpPr>
          <p:cNvPr id="173" name="Google Shape;173;p25"/>
          <p:cNvSpPr txBox="1"/>
          <p:nvPr>
            <p:ph idx="4294967295" type="title"/>
          </p:nvPr>
        </p:nvSpPr>
        <p:spPr>
          <a:xfrm>
            <a:off x="209850" y="987950"/>
            <a:ext cx="87243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ru" sz="1700">
                <a:latin typeface="Lato"/>
                <a:ea typeface="Lato"/>
                <a:cs typeface="Lato"/>
                <a:sym typeface="Lato"/>
              </a:rPr>
              <a:t>F - </a:t>
            </a:r>
            <a:r>
              <a:rPr b="0" lang="ru" sz="1700">
                <a:latin typeface="Lato"/>
                <a:ea typeface="Lato"/>
                <a:cs typeface="Lato"/>
                <a:sym typeface="Lato"/>
              </a:rPr>
              <a:t>матрица перехода, задает систему линейных уравнений, описывающих законы изменения системы; переводит компоненты вектора состояния с k-1 шага на k -й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5" name="Google Shape;175;p25"/>
          <p:cNvSpPr txBox="1"/>
          <p:nvPr>
            <p:ph idx="4294967295" type="title"/>
          </p:nvPr>
        </p:nvSpPr>
        <p:spPr>
          <a:xfrm>
            <a:off x="1984025" y="1940338"/>
            <a:ext cx="1734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200">
                <a:latin typeface="Lato"/>
                <a:ea typeface="Lato"/>
                <a:cs typeface="Lato"/>
                <a:sym typeface="Lato"/>
              </a:rPr>
              <a:t>x y s  r</a:t>
            </a:r>
            <a:r>
              <a:rPr b="0" lang="ru" sz="2500">
                <a:latin typeface="Lato"/>
                <a:ea typeface="Lato"/>
                <a:cs typeface="Lato"/>
                <a:sym typeface="Lato"/>
              </a:rPr>
              <a:t>  </a:t>
            </a:r>
            <a:r>
              <a:rPr b="0" lang="ru" sz="2200">
                <a:latin typeface="Lato"/>
                <a:ea typeface="Lato"/>
                <a:cs typeface="Lato"/>
                <a:sym typeface="Lato"/>
              </a:rPr>
              <a:t>ẋ   ẏ ṡ</a:t>
            </a:r>
            <a:endParaRPr b="0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336975" y="2387175"/>
            <a:ext cx="2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1336975" y="2657300"/>
            <a:ext cx="3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1336975" y="2984075"/>
            <a:ext cx="2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336975" y="3295425"/>
            <a:ext cx="3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1336975" y="3593875"/>
            <a:ext cx="3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ẋ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1336975" y="3888525"/>
            <a:ext cx="2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ẏ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382" y="2382425"/>
            <a:ext cx="2262193" cy="23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336975" y="4203675"/>
            <a:ext cx="2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ṡ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750" y="3330078"/>
            <a:ext cx="1545225" cy="38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5">
            <a:alphaModFix/>
          </a:blip>
          <a:srcRect b="0" l="0" r="48371" t="0"/>
          <a:stretch/>
        </p:blipFill>
        <p:spPr>
          <a:xfrm>
            <a:off x="5284792" y="2714748"/>
            <a:ext cx="1151141" cy="334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4294967295" type="title"/>
          </p:nvPr>
        </p:nvSpPr>
        <p:spPr>
          <a:xfrm>
            <a:off x="535775" y="269175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Матрица наблюдений</a:t>
            </a:r>
            <a:endParaRPr sz="2400"/>
          </a:p>
        </p:txBody>
      </p:sp>
      <p:sp>
        <p:nvSpPr>
          <p:cNvPr id="191" name="Google Shape;191;p26"/>
          <p:cNvSpPr txBox="1"/>
          <p:nvPr>
            <p:ph idx="4294967295" type="title"/>
          </p:nvPr>
        </p:nvSpPr>
        <p:spPr>
          <a:xfrm>
            <a:off x="209850" y="987950"/>
            <a:ext cx="89343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700">
                <a:latin typeface="Lato"/>
                <a:ea typeface="Lato"/>
                <a:cs typeface="Lato"/>
                <a:sym typeface="Lato"/>
              </a:rPr>
              <a:t>2.	H</a:t>
            </a:r>
            <a:r>
              <a:rPr b="0" lang="ru" sz="1700">
                <a:latin typeface="Lato"/>
                <a:ea typeface="Lato"/>
                <a:cs typeface="Lato"/>
                <a:sym typeface="Lato"/>
              </a:rPr>
              <a:t> - матрица наблюдений; определяет отношение между измерениями, полученными на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700">
                <a:latin typeface="Lato"/>
                <a:ea typeface="Lato"/>
                <a:cs typeface="Lato"/>
                <a:sym typeface="Lato"/>
              </a:rPr>
              <a:t>шаге k, и вектором состояния системы на этом же шаге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25" y="2258575"/>
            <a:ext cx="29337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0" l="0" r="31252" t="0"/>
          <a:stretch/>
        </p:blipFill>
        <p:spPr>
          <a:xfrm>
            <a:off x="5860875" y="2899638"/>
            <a:ext cx="1072125" cy="469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4294967295" type="title"/>
          </p:nvPr>
        </p:nvSpPr>
        <p:spPr>
          <a:xfrm>
            <a:off x="2241200" y="1982850"/>
            <a:ext cx="2130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200">
                <a:latin typeface="Lato"/>
                <a:ea typeface="Lato"/>
                <a:cs typeface="Lato"/>
                <a:sym typeface="Lato"/>
              </a:rPr>
              <a:t>x  y   s  r   </a:t>
            </a:r>
            <a:r>
              <a:rPr b="0" lang="ru" sz="2200">
                <a:latin typeface="Lato"/>
                <a:ea typeface="Lato"/>
                <a:cs typeface="Lato"/>
                <a:sym typeface="Lato"/>
              </a:rPr>
              <a:t>ẋ   ẏ   ṡ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492450" y="2376450"/>
            <a:ext cx="2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1492450" y="2746900"/>
            <a:ext cx="3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492450" y="3200225"/>
            <a:ext cx="2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1492450" y="3633275"/>
            <a:ext cx="38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4294967295" type="title"/>
          </p:nvPr>
        </p:nvSpPr>
        <p:spPr>
          <a:xfrm>
            <a:off x="535775" y="269175"/>
            <a:ext cx="7908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Ковариационная матрица</a:t>
            </a:r>
            <a:endParaRPr sz="2400"/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150" y="2963675"/>
            <a:ext cx="2772476" cy="16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>
            <p:ph idx="4294967295" type="title"/>
          </p:nvPr>
        </p:nvSpPr>
        <p:spPr>
          <a:xfrm>
            <a:off x="664375" y="1266575"/>
            <a:ext cx="7983000" cy="1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700">
                <a:latin typeface="Lato"/>
                <a:ea typeface="Lato"/>
                <a:cs typeface="Lato"/>
                <a:sym typeface="Lato"/>
              </a:rPr>
              <a:t>Это симметричная квадратная  матрица, на главной диагонали которой располагаются дисперсии компонент случайного  вектора. Остальные элементы матрицы — ковариации между компонентами — равны нулю. Ковариация показывает, насколько переменные зависят друг от друга. Дисперсия  является мерой разброса  случайной величины.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4294967295" type="title"/>
          </p:nvPr>
        </p:nvSpPr>
        <p:spPr>
          <a:xfrm>
            <a:off x="535775" y="269175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Матрицы ошибок</a:t>
            </a:r>
            <a:endParaRPr sz="2400"/>
          </a:p>
        </p:txBody>
      </p:sp>
      <p:sp>
        <p:nvSpPr>
          <p:cNvPr id="213" name="Google Shape;213;p28"/>
          <p:cNvSpPr txBox="1"/>
          <p:nvPr>
            <p:ph idx="4294967295" type="title"/>
          </p:nvPr>
        </p:nvSpPr>
        <p:spPr>
          <a:xfrm>
            <a:off x="589350" y="1363000"/>
            <a:ext cx="79086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7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lang="ru" sz="1700">
                <a:latin typeface="Lato"/>
                <a:ea typeface="Lato"/>
                <a:cs typeface="Lato"/>
                <a:sym typeface="Lato"/>
              </a:rPr>
              <a:t>.	R - ковариационная матрица ошибок измерений </a:t>
            </a:r>
            <a:r>
              <a:rPr b="0" lang="ru" sz="1700">
                <a:latin typeface="Lato"/>
                <a:ea typeface="Lato"/>
                <a:cs typeface="Lato"/>
                <a:sym typeface="Lato"/>
              </a:rPr>
              <a:t>(4x4)</a:t>
            </a:r>
            <a:r>
              <a:rPr b="0" lang="ru" sz="1700">
                <a:latin typeface="Lato"/>
                <a:ea typeface="Lato"/>
                <a:cs typeface="Lato"/>
                <a:sym typeface="Lato"/>
              </a:rPr>
              <a:t>:  </a:t>
            </a:r>
            <a:r>
              <a:rPr b="0" lang="ru" sz="1700">
                <a:latin typeface="Lato"/>
                <a:ea typeface="Lato"/>
                <a:cs typeface="Lato"/>
                <a:sym typeface="Lato"/>
              </a:rPr>
              <a:t>показывает, насколько можно доверять измеренным значениям датчиков 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631264" y="2303850"/>
            <a:ext cx="7866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	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 - ковариационная матрица 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ошибок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состояний (7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x7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): показывает насколько модель системы соответствует ее состоянию в действительности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631264" y="3354000"/>
            <a:ext cx="7866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	Q - ковариационная матрица 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ошибок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процесса 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(7x7):</a:t>
            </a: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указывает, на какие переменные состояния будут в первую очередь влиять случайные непредвиденные факторы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4294967295" type="title"/>
          </p:nvPr>
        </p:nvSpPr>
        <p:spPr>
          <a:xfrm>
            <a:off x="535775" y="269175"/>
            <a:ext cx="790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Прогноз и обновление 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5" y="1714625"/>
            <a:ext cx="4199301" cy="2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101" y="1571550"/>
            <a:ext cx="4487499" cy="2436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256200" y="444825"/>
            <a:ext cx="86316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Результат работы SORT и YOLOv3</a:t>
            </a:r>
            <a:br>
              <a:rPr lang="ru"/>
            </a:b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510450"/>
            <a:ext cx="57340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256200" y="444825"/>
            <a:ext cx="86316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Результат работы SORT и YOLOv5</a:t>
            </a:r>
            <a:br>
              <a:rPr lang="ru"/>
            </a:b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9581" l="7452" r="5287" t="3158"/>
          <a:stretch/>
        </p:blipFill>
        <p:spPr>
          <a:xfrm>
            <a:off x="2237600" y="1521125"/>
            <a:ext cx="4787925" cy="2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4602" y="19126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задач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5005170" y="467250"/>
            <a:ext cx="3837000" cy="4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Морик Арина</a:t>
            </a:r>
            <a:r>
              <a:rPr lang="ru" sz="1600"/>
              <a:t> – </a:t>
            </a:r>
            <a:r>
              <a:rPr lang="ru" sz="1600"/>
              <a:t>  составление теоретической части проекта, </a:t>
            </a:r>
            <a:r>
              <a:rPr lang="ru" sz="1600"/>
              <a:t>программ</a:t>
            </a:r>
            <a:r>
              <a:rPr lang="ru" sz="1600"/>
              <a:t>ная реализация SORT с  YOLOv3/v5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Михайлова Мария – </a:t>
            </a:r>
            <a:r>
              <a:rPr lang="ru" sz="1600"/>
              <a:t>изучение уже существующих решений, подбор алгоритмов, </a:t>
            </a:r>
            <a:r>
              <a:rPr lang="ru" sz="1600"/>
              <a:t>программная реализация DeepSORT с YOLOv5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Черникова Полина – консультация команды по математической части проекта, подбор алгоритмов </a:t>
            </a:r>
            <a:endParaRPr sz="1600"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4294967295" type="title"/>
          </p:nvPr>
        </p:nvSpPr>
        <p:spPr>
          <a:xfrm>
            <a:off x="535775" y="712150"/>
            <a:ext cx="800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2</a:t>
            </a:r>
            <a:r>
              <a:rPr lang="ru" sz="3600">
                <a:solidFill>
                  <a:schemeClr val="dk1"/>
                </a:solidFill>
              </a:rPr>
              <a:t>. DeepSORT и YOLOv5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4" name="Google Shape;244;p32"/>
          <p:cNvSpPr txBox="1"/>
          <p:nvPr>
            <p:ph idx="4294967295" type="title"/>
          </p:nvPr>
        </p:nvSpPr>
        <p:spPr>
          <a:xfrm>
            <a:off x="535775" y="1480150"/>
            <a:ext cx="7844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latin typeface="Lato"/>
                <a:ea typeface="Lato"/>
                <a:cs typeface="Lato"/>
                <a:sym typeface="Lato"/>
              </a:rPr>
              <a:t>Технология DeepSORT позволяет улучшить отслеживание объектов. В отличие от оригинального </a:t>
            </a:r>
            <a:r>
              <a:rPr b="0" lang="ru" sz="1800">
                <a:latin typeface="Lato"/>
                <a:ea typeface="Lato"/>
                <a:cs typeface="Lato"/>
                <a:sym typeface="Lato"/>
              </a:rPr>
              <a:t>SORT, DeepSORT опирается не только на динамику объекта, но и на его внешний вид, что помогает избежать определения объекта как нового при его исчезновении из зоны видимости и последующего нового появления. </a:t>
            </a:r>
            <a:endParaRPr b="0" sz="1800">
              <a:solidFill>
                <a:srgbClr val="11111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38" y="3552725"/>
            <a:ext cx="5362419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513975" y="4547650"/>
            <a:ext cx="72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Где Da — это дистанция по внешней схожести, а Dk — расстояние Махаланобиса.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245850" y="326775"/>
            <a:ext cx="8652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</a:t>
            </a:r>
            <a:r>
              <a:rPr b="1" lang="ru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алгоритме </a:t>
            </a:r>
            <a:r>
              <a:rPr b="1" lang="ru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b="1" lang="ru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eepSORT объекты имеют 2 свойства</a:t>
            </a:r>
            <a:r>
              <a:rPr lang="ru"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Внешний вид                          Динамика движения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4" name="Google Shape;254;p33"/>
          <p:cNvCxnSpPr/>
          <p:nvPr/>
        </p:nvCxnSpPr>
        <p:spPr>
          <a:xfrm flipH="1">
            <a:off x="3421600" y="1580100"/>
            <a:ext cx="621300" cy="62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3"/>
          <p:cNvSpPr txBox="1"/>
          <p:nvPr/>
        </p:nvSpPr>
        <p:spPr>
          <a:xfrm>
            <a:off x="444500" y="2736388"/>
            <a:ext cx="8053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В итоге имеется следующее расстояние, </a:t>
            </a: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чтобы сопоставить прогнозируемую траекторию с обнаружениями в текущем кадре, равно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>
            <a:off x="4739975" y="1580100"/>
            <a:ext cx="621300" cy="62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idx="4294967295" type="title"/>
          </p:nvPr>
        </p:nvSpPr>
        <p:spPr>
          <a:xfrm>
            <a:off x="535775" y="712150"/>
            <a:ext cx="692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Расстояние Махаланобиса</a:t>
            </a:r>
            <a:endParaRPr sz="2400"/>
          </a:p>
        </p:txBody>
      </p:sp>
      <p:sp>
        <p:nvSpPr>
          <p:cNvPr id="262" name="Google Shape;262;p34"/>
          <p:cNvSpPr txBox="1"/>
          <p:nvPr>
            <p:ph idx="4294967295" type="title"/>
          </p:nvPr>
        </p:nvSpPr>
        <p:spPr>
          <a:xfrm>
            <a:off x="535775" y="1480150"/>
            <a:ext cx="74520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— мера расстояния между векторами случайных величин, обобщающая понятие Евклидова расстояния. Оно отличается от Евклидова расстояния тем, что учитывает корреляцию между переменными и инвариантно к масштабу.</a:t>
            </a:r>
            <a:endParaRPr b="0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4" name="Google Shape;264;p34"/>
          <p:cNvSpPr txBox="1"/>
          <p:nvPr/>
        </p:nvSpPr>
        <p:spPr>
          <a:xfrm>
            <a:off x="535775" y="3792950"/>
            <a:ext cx="6928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1111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корреляция - </a:t>
            </a: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статистическая взаимосвязь двух или более случайных величин, при этом изменения значений одной или нескольких из этих величин сопутствуют систематическому изменению значений другой или других величин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0" name="Google Shape;270;p35"/>
          <p:cNvSpPr txBox="1"/>
          <p:nvPr>
            <p:ph idx="4294967295" type="title"/>
          </p:nvPr>
        </p:nvSpPr>
        <p:spPr>
          <a:xfrm>
            <a:off x="535775" y="712150"/>
            <a:ext cx="692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Расстояние Махаланобиса</a:t>
            </a:r>
            <a:endParaRPr sz="2400"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660425"/>
            <a:ext cx="3484400" cy="2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750" y="1523775"/>
            <a:ext cx="4604699" cy="11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4355600" y="2484000"/>
            <a:ext cx="435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Составляющие формулы: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1. Эта разница — разница между новой точкой и средними значениями для каждой переменной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2. S — это ковариационная матрица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3955250" y="3530700"/>
            <a:ext cx="4882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Ковариация — это численное выражение свойства ковариантности двух признаков точек. Свойство ковариантности означает, что признаки имеют тенденцию изменяться совместно.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Ковариационная матрица состоит из ковариаций между всеми парами признаков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256200" y="348575"/>
            <a:ext cx="86316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Принцип обрезки кадра</a:t>
            </a: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424875"/>
            <a:ext cx="7162801" cy="31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/>
        </p:nvSpPr>
        <p:spPr>
          <a:xfrm>
            <a:off x="2337950" y="2165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 txBox="1"/>
          <p:nvPr>
            <p:ph type="title"/>
          </p:nvPr>
        </p:nvSpPr>
        <p:spPr>
          <a:xfrm>
            <a:off x="254399" y="654000"/>
            <a:ext cx="863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Запуск программы, не содержащий обрезку кадра, дал результат нахождения объекта - 53%.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 обрезкой кадра результат повысился до 91%</a:t>
            </a:r>
            <a:endParaRPr sz="3600"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283099" y="712150"/>
            <a:ext cx="87636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Время обработки кадра без обрезки: 0.700-0.850 секунды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 обрезкой: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0.450-0.550 секунды</a:t>
            </a:r>
            <a:endParaRPr sz="3600"/>
          </a:p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256200" y="348575"/>
            <a:ext cx="86316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Результат </a:t>
            </a:r>
            <a:r>
              <a:rPr lang="ru" sz="3900"/>
              <a:t>работы DeepSORT и YOLOv5 с обрезкой кадра</a:t>
            </a:r>
            <a:br>
              <a:rPr lang="ru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1" name="Google Shape;301;p39" title="video_exmp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63" y="1721975"/>
            <a:ext cx="5274275" cy="29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307" name="Google Shape;307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Финальная версия программы – соединение DeepSort и YOLOv5 с обрезкой кадра – выдает хороший результат и может быть улучшена в процессе дальнейшей работы.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процессе разработки мы познакомились с новыми алгоритмами, глубже погрузились в тему Machine Vision и получили хороший практический опыт работы с машинным зрением на языке программирования Python.</a:t>
            </a:r>
            <a:endParaRPr/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337950" y="2165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Исследованные способы реализации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4125" y="1634400"/>
            <a:ext cx="40452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Исследованные способы реализации</a:t>
            </a:r>
            <a:endParaRPr sz="2400"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 SORT с детектором YOLOv3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 </a:t>
            </a:r>
            <a:r>
              <a:rPr lang="ru"/>
              <a:t>SORT с детектором YOLOv5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алгоритм DeepSORT с детектором </a:t>
            </a:r>
            <a:r>
              <a:rPr lang="ru"/>
              <a:t>YOLOv5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800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1. SORT и YOLOv3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78441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latin typeface="Lato"/>
                <a:ea typeface="Lato"/>
                <a:cs typeface="Lato"/>
                <a:sym typeface="Lato"/>
              </a:rPr>
              <a:t>SORT — алгоритм отслеживания объектов, включающий в себя: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35775" y="2230775"/>
            <a:ext cx="78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детектор YOLO  для обнаружения и классификации объектов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35775" y="2692475"/>
            <a:ext cx="7844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метрику IoU (Intersection over Union) для точности обнаружения объектов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35775" y="3443100"/>
            <a:ext cx="784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фильтр Калмана  для отслеживания объектов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26925" y="2264825"/>
            <a:ext cx="686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26925" y="2810675"/>
            <a:ext cx="686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26925" y="3506825"/>
            <a:ext cx="6864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4294967295" type="title"/>
          </p:nvPr>
        </p:nvSpPr>
        <p:spPr>
          <a:xfrm>
            <a:off x="535775" y="712150"/>
            <a:ext cx="5971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YOLO</a:t>
            </a:r>
            <a:endParaRPr sz="2400"/>
          </a:p>
        </p:txBody>
      </p:sp>
      <p:sp>
        <p:nvSpPr>
          <p:cNvPr id="113" name="Google Shape;113;p18"/>
          <p:cNvSpPr txBox="1"/>
          <p:nvPr>
            <p:ph idx="4294967295" type="title"/>
          </p:nvPr>
        </p:nvSpPr>
        <p:spPr>
          <a:xfrm>
            <a:off x="535775" y="1480150"/>
            <a:ext cx="7844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latin typeface="Lato"/>
                <a:ea typeface="Lato"/>
                <a:cs typeface="Lato"/>
                <a:sym typeface="Lato"/>
              </a:rPr>
              <a:t>You Only Look Once - с</a:t>
            </a:r>
            <a:r>
              <a:rPr b="0" lang="ru" sz="1800">
                <a:latin typeface="Lato"/>
                <a:ea typeface="Lato"/>
                <a:cs typeface="Lato"/>
                <a:sym typeface="Lato"/>
              </a:rPr>
              <a:t>верточная нейросеть, распознающая объекты в результате обработки изображения целиком и только один раз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latin typeface="Lato"/>
                <a:ea typeface="Lato"/>
                <a:cs typeface="Lato"/>
                <a:sym typeface="Lato"/>
              </a:rPr>
              <a:t>Для классификации объектов используется уже обученный набор данных Microsoft Common Objects in Context (COCO)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282051" y="410975"/>
            <a:ext cx="450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YOLO: обучение</a:t>
            </a:r>
            <a:endParaRPr sz="24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" y="1230775"/>
            <a:ext cx="4728751" cy="26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4898675" y="798600"/>
            <a:ext cx="4153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Размеченное изображение разбивается на сетку SxS, в которой каждая ячейка: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ru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прогнозирует координаты bounding box’ов (предсказанных ограничительных рамок)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ru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прогнозирует вероятность присутствия объекта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-"/>
            </a:pPr>
            <a:r>
              <a:rPr lang="ru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предсказывает класс объекта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 помощью IOU выбираются самые подходящие bbox’ы, сохраняется самый вероятный класс, результат запоминается моделью.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535775" y="712150"/>
            <a:ext cx="8274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IoU - Intersection over Union</a:t>
            </a:r>
            <a:endParaRPr sz="2400"/>
          </a:p>
        </p:txBody>
      </p:sp>
      <p:sp>
        <p:nvSpPr>
          <p:cNvPr id="128" name="Google Shape;128;p20"/>
          <p:cNvSpPr txBox="1"/>
          <p:nvPr>
            <p:ph idx="4294967295" type="title"/>
          </p:nvPr>
        </p:nvSpPr>
        <p:spPr>
          <a:xfrm>
            <a:off x="535775" y="1480150"/>
            <a:ext cx="78441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latin typeface="Lato"/>
                <a:ea typeface="Lato"/>
                <a:cs typeface="Lato"/>
                <a:sym typeface="Lato"/>
              </a:rPr>
              <a:t>IOU – степень  пересечения между предсказанным положением объекта и его истинным значением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3" y="2374863"/>
            <a:ext cx="26193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342725" y="2513288"/>
            <a:ext cx="4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где p – предсказанный, а gt – истинный прямоугольник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75" y="3400988"/>
            <a:ext cx="11144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473300" y="3728425"/>
            <a:ext cx="550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Lato"/>
                <a:ea typeface="Lato"/>
                <a:cs typeface="Lato"/>
                <a:sym typeface="Lato"/>
              </a:rPr>
              <a:t>Чем больше перекрытие, тем выше оценка, тем лучше результат. Наилучшее возможное значение равно 1.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532120" y="443050"/>
            <a:ext cx="3713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YOLO: работа</a:t>
            </a:r>
            <a:endParaRPr sz="2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916600" y="1705650"/>
            <a:ext cx="4130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Изображение делится на сетку размером SxS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Для каждой клетки предсказывается наличие в ней объекта и класс этого объекта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Клетки с объектом объединяются в bbox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3450"/>
            <a:ext cx="4550525" cy="305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