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janna\Downloads\capstone_1D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janna\Downloads\capstone_1D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Rentals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5-4A49-8E3C-D0FB0BC746A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5-4A49-8E3C-D0FB0BC746A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5-4A49-8E3C-D0FB0BC746A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5-4A49-8E3C-D0FB0BC746A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B55-4A49-8E3C-D0FB0BC746A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B55-4A49-8E3C-D0FB0BC746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extLst>
                <c:ext xmlns:c15="http://schemas.microsoft.com/office/drawing/2012/chart" uri="{02D57815-91ED-43cb-92C2-25804820EDAC}">
                  <c15:fullRef>
                    <c15:sqref>Dashboard!$B$2:$C$17</c15:sqref>
                  </c15:fullRef>
                </c:ext>
              </c:extLst>
              <c:f>(Dashboard!$B$2:$C$2,Dashboard!$B$6:$C$17)</c:f>
              <c:multiLvlStrCache>
                <c:ptCount val="12"/>
                <c:lvl>
                  <c:pt idx="0">
                    <c:v>Average All</c:v>
                  </c:pt>
                  <c:pt idx="1">
                    <c:v>Ford</c:v>
                  </c:pt>
                  <c:pt idx="2">
                    <c:v>Chevrolet</c:v>
                  </c:pt>
                  <c:pt idx="3">
                    <c:v>Dodge</c:v>
                  </c:pt>
                  <c:pt idx="4">
                    <c:v>Toyota</c:v>
                  </c:pt>
                  <c:pt idx="5">
                    <c:v>GMC</c:v>
                  </c:pt>
                  <c:pt idx="7">
                    <c:v>Corbin</c:v>
                  </c:pt>
                  <c:pt idx="8">
                    <c:v>Aptera</c:v>
                  </c:pt>
                  <c:pt idx="9">
                    <c:v>Hillman</c:v>
                  </c:pt>
                  <c:pt idx="10">
                    <c:v>Peugeot</c:v>
                  </c:pt>
                  <c:pt idx="11">
                    <c:v>Smart</c:v>
                  </c:pt>
                </c:lvl>
                <c:lvl>
                  <c:pt idx="0">
                    <c:v>Baseline</c:v>
                  </c:pt>
                  <c:pt idx="1">
                    <c:v>Top 5</c:v>
                  </c:pt>
                  <c:pt idx="7">
                    <c:v>Bottom 5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Dashboard!$D$2:$D$17</c15:sqref>
                  </c15:fullRef>
                </c:ext>
              </c:extLst>
              <c:f>(Dashboard!$D$2,Dashboard!$D$6:$D$17)</c:f>
              <c:numCache>
                <c:formatCode>0</c:formatCode>
                <c:ptCount val="13"/>
                <c:pt idx="0">
                  <c:v>1369.8630136986301</c:v>
                </c:pt>
                <c:pt idx="1" formatCode="General">
                  <c:v>8684</c:v>
                </c:pt>
                <c:pt idx="2" formatCode="General">
                  <c:v>7898</c:v>
                </c:pt>
                <c:pt idx="3" formatCode="General">
                  <c:v>5736</c:v>
                </c:pt>
                <c:pt idx="4" formatCode="General">
                  <c:v>4667</c:v>
                </c:pt>
                <c:pt idx="5" formatCode="General">
                  <c:v>4061</c:v>
                </c:pt>
                <c:pt idx="7" formatCode="General">
                  <c:v>22</c:v>
                </c:pt>
                <c:pt idx="8" formatCode="General">
                  <c:v>21</c:v>
                </c:pt>
                <c:pt idx="9" formatCode="General">
                  <c:v>25</c:v>
                </c:pt>
                <c:pt idx="10" formatCode="General">
                  <c:v>24</c:v>
                </c:pt>
                <c:pt idx="11" formatCode="General">
                  <c:v>28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C-1B55-4A49-8E3C-D0FB0BC74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2666640"/>
        <c:axId val="1988063632"/>
      </c:barChart>
      <c:catAx>
        <c:axId val="170266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063632"/>
        <c:crosses val="autoZero"/>
        <c:auto val="1"/>
        <c:lblAlgn val="ctr"/>
        <c:lblOffset val="100"/>
        <c:noMultiLvlLbl val="0"/>
      </c:catAx>
      <c:valAx>
        <c:axId val="198806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66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D-404C-8F3F-9EBCBDF8ED0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D-404C-8F3F-9EBCBDF8ED0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D-404C-8F3F-9EBCBDF8ED0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D-404C-8F3F-9EBCBDF8ED0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AD-404C-8F3F-9EBCBDF8ED0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AD-404C-8F3F-9EBCBDF8ED06}"/>
              </c:ext>
            </c:extLst>
          </c:dPt>
          <c:cat>
            <c:multiLvlStrRef>
              <c:extLst>
                <c:ext xmlns:c15="http://schemas.microsoft.com/office/drawing/2012/chart" uri="{02D57815-91ED-43cb-92C2-25804820EDAC}">
                  <c15:fullRef>
                    <c15:sqref>Dashboard!$B$2:$C$16</c15:sqref>
                  </c15:fullRef>
                </c:ext>
              </c:extLst>
              <c:f>(Dashboard!$B$2:$C$2,Dashboard!$B$6:$C$16)</c:f>
              <c:multiLvlStrCache>
                <c:ptCount val="12"/>
                <c:lvl>
                  <c:pt idx="0">
                    <c:v>Average All</c:v>
                  </c:pt>
                  <c:pt idx="1">
                    <c:v>Ford</c:v>
                  </c:pt>
                  <c:pt idx="2">
                    <c:v>Chevrolet</c:v>
                  </c:pt>
                  <c:pt idx="3">
                    <c:v>Dodge</c:v>
                  </c:pt>
                  <c:pt idx="4">
                    <c:v>Toyota</c:v>
                  </c:pt>
                  <c:pt idx="5">
                    <c:v>GMC</c:v>
                  </c:pt>
                  <c:pt idx="7">
                    <c:v>Corbin</c:v>
                  </c:pt>
                  <c:pt idx="8">
                    <c:v>Aptera</c:v>
                  </c:pt>
                  <c:pt idx="9">
                    <c:v>Hillman</c:v>
                  </c:pt>
                  <c:pt idx="10">
                    <c:v>Peugeot</c:v>
                  </c:pt>
                  <c:pt idx="11">
                    <c:v>Smart</c:v>
                  </c:pt>
                </c:lvl>
                <c:lvl>
                  <c:pt idx="0">
                    <c:v>Baseline</c:v>
                  </c:pt>
                  <c:pt idx="1">
                    <c:v>Top 5</c:v>
                  </c:pt>
                  <c:pt idx="7">
                    <c:v>Bottom 5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Dashboard!$E$2:$E$16</c15:sqref>
                  </c15:fullRef>
                </c:ext>
              </c:extLst>
              <c:f>(Dashboard!$E$2,Dashboard!$E$6:$E$16)</c:f>
              <c:numCache>
                <c:formatCode>_("$"* #,##0.00_);_("$"* \(#,##0.00\);_("$"* "-"??_);_(@_)</c:formatCode>
                <c:ptCount val="12"/>
                <c:pt idx="0">
                  <c:v>473229.34356164391</c:v>
                </c:pt>
                <c:pt idx="1" formatCode="&quot;$&quot;#,##0.00">
                  <c:v>4411461.91</c:v>
                </c:pt>
                <c:pt idx="2" formatCode="&quot;$&quot;#,##0.00">
                  <c:v>2545216.1600000011</c:v>
                </c:pt>
                <c:pt idx="3" formatCode="&quot;$&quot;#,##0.00">
                  <c:v>1285483.5999999996</c:v>
                </c:pt>
                <c:pt idx="4" formatCode="&quot;$&quot;#,##0.00">
                  <c:v>2094652.75</c:v>
                </c:pt>
                <c:pt idx="5" formatCode="&quot;$&quot;#,##0.00">
                  <c:v>1796281.96</c:v>
                </c:pt>
                <c:pt idx="7" formatCode="&quot;$&quot;#,##0.00">
                  <c:v>-784913.59000000008</c:v>
                </c:pt>
                <c:pt idx="8" formatCode="&quot;$&quot;#,##0.00">
                  <c:v>-1367808.8699999994</c:v>
                </c:pt>
                <c:pt idx="9" formatCode="&quot;$&quot;#,##0.00">
                  <c:v>-1673492.5599999998</c:v>
                </c:pt>
                <c:pt idx="10" formatCode="&quot;$&quot;#,##0.00">
                  <c:v>-2580097.8399999989</c:v>
                </c:pt>
                <c:pt idx="11" formatCode="&quot;$&quot;#,##0.00">
                  <c:v>-1225914.0900000001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C-ADAD-404C-8F3F-9EBCBDF8E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2288"/>
        <c:axId val="975672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ullRef>
                          <c15:sqref>Dashboard!$B$2:$C$16</c15:sqref>
                        </c15:fullRef>
                        <c15:formulaRef>
                          <c15:sqref>(Dashboard!$B$2:$C$2,Dashboard!$B$6:$C$16)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Average All</c:v>
                        </c:pt>
                        <c:pt idx="1">
                          <c:v>Ford</c:v>
                        </c:pt>
                        <c:pt idx="2">
                          <c:v>Chevrolet</c:v>
                        </c:pt>
                        <c:pt idx="3">
                          <c:v>Dodge</c:v>
                        </c:pt>
                        <c:pt idx="4">
                          <c:v>Toyota</c:v>
                        </c:pt>
                        <c:pt idx="5">
                          <c:v>GMC</c:v>
                        </c:pt>
                        <c:pt idx="7">
                          <c:v>Corbin</c:v>
                        </c:pt>
                        <c:pt idx="8">
                          <c:v>Aptera</c:v>
                        </c:pt>
                        <c:pt idx="9">
                          <c:v>Hillman</c:v>
                        </c:pt>
                        <c:pt idx="10">
                          <c:v>Peugeot</c:v>
                        </c:pt>
                        <c:pt idx="11">
                          <c:v>Smart</c:v>
                        </c:pt>
                      </c:lvl>
                      <c:lvl>
                        <c:pt idx="0">
                          <c:v>Baseline</c:v>
                        </c:pt>
                        <c:pt idx="1">
                          <c:v>Top 5</c:v>
                        </c:pt>
                        <c:pt idx="7">
                          <c:v>Bottom 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ullRef>
                          <c15:sqref>Dashboard!$D$2:$D$16</c15:sqref>
                        </c15:fullRef>
                        <c15:formulaRef>
                          <c15:sqref>(Dashboard!$D$2,Dashboard!$D$6:$D$16)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1369.8630136986301</c:v>
                      </c:pt>
                      <c:pt idx="1" formatCode="General">
                        <c:v>8684</c:v>
                      </c:pt>
                      <c:pt idx="2" formatCode="General">
                        <c:v>7898</c:v>
                      </c:pt>
                      <c:pt idx="3" formatCode="General">
                        <c:v>5736</c:v>
                      </c:pt>
                      <c:pt idx="4" formatCode="General">
                        <c:v>4667</c:v>
                      </c:pt>
                      <c:pt idx="5" formatCode="General">
                        <c:v>4061</c:v>
                      </c:pt>
                      <c:pt idx="7" formatCode="General">
                        <c:v>22</c:v>
                      </c:pt>
                      <c:pt idx="8" formatCode="General">
                        <c:v>21</c:v>
                      </c:pt>
                      <c:pt idx="9" formatCode="General">
                        <c:v>25</c:v>
                      </c:pt>
                      <c:pt idx="10" formatCode="General">
                        <c:v>24</c:v>
                      </c:pt>
                      <c:pt idx="11" formatCode="General">
                        <c:v>28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ADAD-404C-8F3F-9EBCBDF8ED06}"/>
                  </c:ext>
                </c:extLst>
              </c15:ser>
            </c15:filteredBarSeries>
          </c:ext>
        </c:extLst>
      </c:barChart>
      <c:catAx>
        <c:axId val="1749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7248"/>
        <c:crosses val="autoZero"/>
        <c:auto val="1"/>
        <c:lblAlgn val="ctr"/>
        <c:lblOffset val="100"/>
        <c:noMultiLvlLbl val="0"/>
      </c:catAx>
      <c:valAx>
        <c:axId val="9756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0D5F-B984-4E26-BBDF-D298D36F6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Make trends and income strategies</a:t>
            </a:r>
            <a:endParaRPr lang="en-US" sz="4800" dirty="0"/>
          </a:p>
        </p:txBody>
      </p:sp>
      <p:pic>
        <p:nvPicPr>
          <p:cNvPr id="16" name="Picture 3" descr="A picture containing brush&#10;&#10;Description automatically generated">
            <a:extLst>
              <a:ext uri="{FF2B5EF4-FFF2-40B4-BE49-F238E27FC236}">
                <a16:creationId xmlns:a16="http://schemas.microsoft.com/office/drawing/2014/main" id="{8751BC16-85ED-40FF-AA6D-B186BB0C6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0" r="5004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8E7C2A-F018-4466-9543-7AD93612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76" y="2547168"/>
            <a:ext cx="4572000" cy="2066925"/>
          </a:xfrm>
          <a:prstGeom prst="rect">
            <a:avLst/>
          </a:prstGeom>
        </p:spPr>
      </p:pic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F9B53C9F-BD69-4073-BEFA-3EAB036C7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76" y="4521161"/>
            <a:ext cx="5668120" cy="16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41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5C41-9856-4DC8-A9F4-F7023620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25729"/>
            <a:ext cx="10691265" cy="137103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6453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E8D06B17-6A1A-41BC-BC6F-BD2AD6623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44103"/>
              </p:ext>
            </p:extLst>
          </p:nvPr>
        </p:nvGraphicFramePr>
        <p:xfrm>
          <a:off x="6557733" y="723899"/>
          <a:ext cx="4717490" cy="542950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605440">
                  <a:extLst>
                    <a:ext uri="{9D8B030D-6E8A-4147-A177-3AD203B41FA5}">
                      <a16:colId xmlns:a16="http://schemas.microsoft.com/office/drawing/2014/main" val="3970600971"/>
                    </a:ext>
                  </a:extLst>
                </a:gridCol>
                <a:gridCol w="2112050">
                  <a:extLst>
                    <a:ext uri="{9D8B030D-6E8A-4147-A177-3AD203B41FA5}">
                      <a16:colId xmlns:a16="http://schemas.microsoft.com/office/drawing/2014/main" val="2260063728"/>
                    </a:ext>
                  </a:extLst>
                </a:gridCol>
              </a:tblGrid>
              <a:tr h="38589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8125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 Cars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22102"/>
                  </a:ext>
                </a:extLst>
              </a:tr>
              <a:tr h="3535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14081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50070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Price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66393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100,000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47386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Time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30429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Gross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$648.76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43279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Accident Charge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2342"/>
                  </a:ext>
                </a:extLst>
              </a:tr>
              <a:tr h="3535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94267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Annual Outgoing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$30,320,297.92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31774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Outgoing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$7,580.07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43591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Accidents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6100"/>
                  </a:ext>
                </a:extLst>
              </a:tr>
              <a:tr h="3535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85092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$34,545,742.08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4580"/>
                  </a:ext>
                </a:extLst>
              </a:tr>
              <a:tr h="3319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$8,636.44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670" marR="53721" marT="16191" marB="1214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825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6895E5-5E2B-4E86-8748-7125FCA9EAE3}"/>
              </a:ext>
            </a:extLst>
          </p:cNvPr>
          <p:cNvSpPr txBox="1"/>
          <p:nvPr/>
        </p:nvSpPr>
        <p:spPr>
          <a:xfrm>
            <a:off x="1213205" y="952425"/>
            <a:ext cx="4131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TAKE IT FROM</a:t>
            </a:r>
          </a:p>
          <a:p>
            <a:pPr algn="ctr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THE TOP</a:t>
            </a:r>
          </a:p>
        </p:txBody>
      </p:sp>
      <p:pic>
        <p:nvPicPr>
          <p:cNvPr id="8" name="Picture 7" descr="A cat wearing a collared shirt&#10;&#10;Description automatically generated">
            <a:extLst>
              <a:ext uri="{FF2B5EF4-FFF2-40B4-BE49-F238E27FC236}">
                <a16:creationId xmlns:a16="http://schemas.microsoft.com/office/drawing/2014/main" id="{13A3A6CC-8B12-4D5C-9949-00975964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18" y="2935275"/>
            <a:ext cx="3805456" cy="31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50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250DE-F804-46E8-A91D-A76C227E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93" y="933223"/>
            <a:ext cx="5950707" cy="7361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Accidents happen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B9F583-A7A9-4408-8768-D6E0D6846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09901"/>
              </p:ext>
            </p:extLst>
          </p:nvPr>
        </p:nvGraphicFramePr>
        <p:xfrm>
          <a:off x="6669248" y="723901"/>
          <a:ext cx="4453208" cy="541294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883222">
                  <a:extLst>
                    <a:ext uri="{9D8B030D-6E8A-4147-A177-3AD203B41FA5}">
                      <a16:colId xmlns:a16="http://schemas.microsoft.com/office/drawing/2014/main" val="809833680"/>
                    </a:ext>
                  </a:extLst>
                </a:gridCol>
                <a:gridCol w="1284993">
                  <a:extLst>
                    <a:ext uri="{9D8B030D-6E8A-4147-A177-3AD203B41FA5}">
                      <a16:colId xmlns:a16="http://schemas.microsoft.com/office/drawing/2014/main" val="1778610352"/>
                    </a:ext>
                  </a:extLst>
                </a:gridCol>
                <a:gridCol w="1284993">
                  <a:extLst>
                    <a:ext uri="{9D8B030D-6E8A-4147-A177-3AD203B41FA5}">
                      <a16:colId xmlns:a16="http://schemas.microsoft.com/office/drawing/2014/main" val="439970650"/>
                    </a:ext>
                  </a:extLst>
                </a:gridCol>
              </a:tblGrid>
              <a:tr h="3845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Insurance Buffer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04569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 Cars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40413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54113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$65,360,040.00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60593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Price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43172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Rentals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100,000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100,000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8152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Time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21379"/>
                  </a:ext>
                </a:extLst>
              </a:tr>
              <a:tr h="3334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Gross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$648.76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$648.76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14595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Accident Charge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$100.00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773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079700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Annual Outgoing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$30,320,297.92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$30,320,297.92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4977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Outgoing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$7,580.07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$7,580.07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41762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Accidents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538070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6632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$34,545,742.08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$35,039,742.08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2379"/>
                  </a:ext>
                </a:extLst>
              </a:tr>
              <a:tr h="3307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$8,636.44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$8,759.94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68" marR="11643" marT="16134" marB="12100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635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A3DE6E4-4051-4EDE-9460-06BACA154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70" y="200109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8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5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EC354-43CA-4341-A662-ED7DEEC0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8" y="1447801"/>
            <a:ext cx="5170717" cy="748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dirty="0"/>
              <a:t>more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Content Placeholder 6">
            <a:extLst>
              <a:ext uri="{FF2B5EF4-FFF2-40B4-BE49-F238E27FC236}">
                <a16:creationId xmlns:a16="http://schemas.microsoft.com/office/drawing/2014/main" id="{93120154-C3DC-4933-82B1-BAE47153C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98477"/>
              </p:ext>
            </p:extLst>
          </p:nvPr>
        </p:nvGraphicFramePr>
        <p:xfrm>
          <a:off x="6441057" y="1083158"/>
          <a:ext cx="4950845" cy="4806161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1634087">
                  <a:extLst>
                    <a:ext uri="{9D8B030D-6E8A-4147-A177-3AD203B41FA5}">
                      <a16:colId xmlns:a16="http://schemas.microsoft.com/office/drawing/2014/main" val="695523241"/>
                    </a:ext>
                  </a:extLst>
                </a:gridCol>
                <a:gridCol w="1471528">
                  <a:extLst>
                    <a:ext uri="{9D8B030D-6E8A-4147-A177-3AD203B41FA5}">
                      <a16:colId xmlns:a16="http://schemas.microsoft.com/office/drawing/2014/main" val="1137024434"/>
                    </a:ext>
                  </a:extLst>
                </a:gridCol>
                <a:gridCol w="211246">
                  <a:extLst>
                    <a:ext uri="{9D8B030D-6E8A-4147-A177-3AD203B41FA5}">
                      <a16:colId xmlns:a16="http://schemas.microsoft.com/office/drawing/2014/main" val="456753858"/>
                    </a:ext>
                  </a:extLst>
                </a:gridCol>
                <a:gridCol w="1633984">
                  <a:extLst>
                    <a:ext uri="{9D8B030D-6E8A-4147-A177-3AD203B41FA5}">
                      <a16:colId xmlns:a16="http://schemas.microsoft.com/office/drawing/2014/main" val="1872047755"/>
                    </a:ext>
                  </a:extLst>
                </a:gridCol>
              </a:tblGrid>
              <a:tr h="33452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23" marR="92923" marT="92923" marB="9292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US" sz="16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23" marR="92923" marT="92923" marB="929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23" marR="92923" marT="92923" marB="929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More rentals</a:t>
                      </a:r>
                      <a:endParaRPr lang="en-US" sz="16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23" marR="92923" marT="92923" marB="9292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641871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 Cars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54310"/>
                  </a:ext>
                </a:extLst>
              </a:tr>
              <a:tr h="3159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88055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$71,364,082.61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551627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Price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$162.21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74084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Rentals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100,000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110,000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05146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Rental Time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57686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Gross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$648.76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$648.76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37775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Accident Charge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90979"/>
                  </a:ext>
                </a:extLst>
              </a:tr>
              <a:tr h="3159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80078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Annual Outgoing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$30,320,297.92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$30,320,297.92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39482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Outgoing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$7,580.07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$7,580.07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34006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of Accidents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4940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87156"/>
                  </a:ext>
                </a:extLst>
              </a:tr>
              <a:tr h="3159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16711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$34,545,742.08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$41,043,784.69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352152"/>
                  </a:ext>
                </a:extLst>
              </a:tr>
              <a:tr h="2857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$8,636.44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$10,260.95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68" marR="50676" marT="33784" marB="619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1541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A857C92-BBF1-443C-A878-FF9512AF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06" y="2393644"/>
            <a:ext cx="4000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0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C12EF-DB8C-48B2-9D59-704364D4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5280108" cy="157539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Higher, higher, higher!!!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7B39CA30-3FE3-4F44-85E4-EE5385A42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13" y="2709863"/>
            <a:ext cx="4667249" cy="3500437"/>
          </a:xfrm>
        </p:spPr>
      </p:pic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67F1A353-50D2-4C1B-BF4F-0546A9D01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798096"/>
              </p:ext>
            </p:extLst>
          </p:nvPr>
        </p:nvGraphicFramePr>
        <p:xfrm>
          <a:off x="6523040" y="723900"/>
          <a:ext cx="4862492" cy="5629180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685950">
                  <a:extLst>
                    <a:ext uri="{9D8B030D-6E8A-4147-A177-3AD203B41FA5}">
                      <a16:colId xmlns:a16="http://schemas.microsoft.com/office/drawing/2014/main" val="2795591445"/>
                    </a:ext>
                  </a:extLst>
                </a:gridCol>
                <a:gridCol w="1123991">
                  <a:extLst>
                    <a:ext uri="{9D8B030D-6E8A-4147-A177-3AD203B41FA5}">
                      <a16:colId xmlns:a16="http://schemas.microsoft.com/office/drawing/2014/main" val="2738093076"/>
                    </a:ext>
                  </a:extLst>
                </a:gridCol>
                <a:gridCol w="337287">
                  <a:extLst>
                    <a:ext uri="{9D8B030D-6E8A-4147-A177-3AD203B41FA5}">
                      <a16:colId xmlns:a16="http://schemas.microsoft.com/office/drawing/2014/main" val="2798991289"/>
                    </a:ext>
                  </a:extLst>
                </a:gridCol>
                <a:gridCol w="337287">
                  <a:extLst>
                    <a:ext uri="{9D8B030D-6E8A-4147-A177-3AD203B41FA5}">
                      <a16:colId xmlns:a16="http://schemas.microsoft.com/office/drawing/2014/main" val="2384310786"/>
                    </a:ext>
                  </a:extLst>
                </a:gridCol>
                <a:gridCol w="1377977">
                  <a:extLst>
                    <a:ext uri="{9D8B030D-6E8A-4147-A177-3AD203B41FA5}">
                      <a16:colId xmlns:a16="http://schemas.microsoft.com/office/drawing/2014/main" val="1231149075"/>
                    </a:ext>
                  </a:extLst>
                </a:gridCol>
              </a:tblGrid>
              <a:tr h="64312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8720" marR="118720" marT="118720" marB="1187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6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8720" marR="118720" marT="118720" marB="118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8720" marR="118720" marT="118720" marB="118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8720" marR="118720" marT="118720" marB="118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all" spc="6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pricing</a:t>
                      </a:r>
                      <a:endParaRPr lang="en-U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8720" marR="118720" marT="118720" marB="118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359578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Rental Cars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63775"/>
                  </a:ext>
                </a:extLst>
              </a:tr>
              <a:tr h="33845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20393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Revenue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$64,866,040.00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$71,373,539.60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97882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Rental Price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$162.21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$178.43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97259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Rentals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100,000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100,000 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634929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Rental Time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35254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Gross Per Car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$648.76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$713.74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256352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Accident Charge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$0.00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$0.00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2402"/>
                  </a:ext>
                </a:extLst>
              </a:tr>
              <a:tr h="33845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4396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Annual Outgoing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$30,320,297.92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$30,320,297.92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710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Outgoing Per Car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$7,580.07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$7,580.07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44096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Accidents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4940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4940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99864"/>
                  </a:ext>
                </a:extLst>
              </a:tr>
              <a:tr h="338453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68259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$34,545,742.08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$41,053,241.68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17721"/>
                  </a:ext>
                </a:extLst>
              </a:tr>
              <a:tr h="315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 Per Car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$8,636.44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$10,263.31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791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4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03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0F0A-71C0-4CA4-948A-6516DE5F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44003"/>
            <a:ext cx="5295900" cy="99385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All forces combined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E81A62-B5D9-4F48-9E03-DB28A3DC4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906811"/>
              </p:ext>
            </p:extLst>
          </p:nvPr>
        </p:nvGraphicFramePr>
        <p:xfrm>
          <a:off x="6652470" y="944003"/>
          <a:ext cx="4586078" cy="523442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501629">
                  <a:extLst>
                    <a:ext uri="{9D8B030D-6E8A-4147-A177-3AD203B41FA5}">
                      <a16:colId xmlns:a16="http://schemas.microsoft.com/office/drawing/2014/main" val="971166235"/>
                    </a:ext>
                  </a:extLst>
                </a:gridCol>
                <a:gridCol w="1432782">
                  <a:extLst>
                    <a:ext uri="{9D8B030D-6E8A-4147-A177-3AD203B41FA5}">
                      <a16:colId xmlns:a16="http://schemas.microsoft.com/office/drawing/2014/main" val="2699973161"/>
                    </a:ext>
                  </a:extLst>
                </a:gridCol>
                <a:gridCol w="73283">
                  <a:extLst>
                    <a:ext uri="{9D8B030D-6E8A-4147-A177-3AD203B41FA5}">
                      <a16:colId xmlns:a16="http://schemas.microsoft.com/office/drawing/2014/main" val="2976347640"/>
                    </a:ext>
                  </a:extLst>
                </a:gridCol>
                <a:gridCol w="73283">
                  <a:extLst>
                    <a:ext uri="{9D8B030D-6E8A-4147-A177-3AD203B41FA5}">
                      <a16:colId xmlns:a16="http://schemas.microsoft.com/office/drawing/2014/main" val="342631522"/>
                    </a:ext>
                  </a:extLst>
                </a:gridCol>
                <a:gridCol w="73283">
                  <a:extLst>
                    <a:ext uri="{9D8B030D-6E8A-4147-A177-3AD203B41FA5}">
                      <a16:colId xmlns:a16="http://schemas.microsoft.com/office/drawing/2014/main" val="941030633"/>
                    </a:ext>
                  </a:extLst>
                </a:gridCol>
                <a:gridCol w="1431818">
                  <a:extLst>
                    <a:ext uri="{9D8B030D-6E8A-4147-A177-3AD203B41FA5}">
                      <a16:colId xmlns:a16="http://schemas.microsoft.com/office/drawing/2014/main" val="502325798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Strategy Combined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65149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Rental Cars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4000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368485"/>
                  </a:ext>
                </a:extLst>
              </a:tr>
              <a:tr h="30617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25547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Revenue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$64,866,040.00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$79,004,893.56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5144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Rental Price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$162.21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$178.43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69078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Rentals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100,000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110,000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641834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Rental Time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77030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Gross Per Car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$648.76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$713.74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33930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Accident Charge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$0.00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$100.00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53619"/>
                  </a:ext>
                </a:extLst>
              </a:tr>
              <a:tr h="30617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347119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Gross Annual Outgoing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$30,320,297.92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$30,320,297.92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70923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Outgoing Per Car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$7,580.07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$7,580.07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52070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Accidents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4940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4940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87876"/>
                  </a:ext>
                </a:extLst>
              </a:tr>
              <a:tr h="30617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76966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$34,545,742.08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$48,684,595.64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40140"/>
                  </a:ext>
                </a:extLst>
              </a:tr>
              <a:tr h="28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 Per Car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$8,636.44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$12,171.15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883" marR="0" marT="13681" marB="10260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97962"/>
                  </a:ext>
                </a:extLst>
              </a:tr>
            </a:tbl>
          </a:graphicData>
        </a:graphic>
      </p:graphicFrame>
      <p:pic>
        <p:nvPicPr>
          <p:cNvPr id="6" name="Picture 5" descr="A cat lying on the grass&#10;&#10;Description automatically generated">
            <a:extLst>
              <a:ext uri="{FF2B5EF4-FFF2-40B4-BE49-F238E27FC236}">
                <a16:creationId xmlns:a16="http://schemas.microsoft.com/office/drawing/2014/main" id="{CA43DB72-3F7C-443F-8DA5-64298D048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0" y="2522814"/>
            <a:ext cx="476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7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0B84F-B548-4A3E-8A7C-6B6028C1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65071"/>
            <a:ext cx="5715000" cy="11641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Playing favorites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0D0749B-20A8-4F92-B5A2-78CC83E3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4" y="2640719"/>
            <a:ext cx="5279058" cy="316743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650B970-0AF5-446B-8E2E-4BF640BA8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29442"/>
              </p:ext>
            </p:extLst>
          </p:nvPr>
        </p:nvGraphicFramePr>
        <p:xfrm>
          <a:off x="7258345" y="3850796"/>
          <a:ext cx="4260732" cy="15767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797">
                  <a:extLst>
                    <a:ext uri="{9D8B030D-6E8A-4147-A177-3AD203B41FA5}">
                      <a16:colId xmlns:a16="http://schemas.microsoft.com/office/drawing/2014/main" val="3355688704"/>
                    </a:ext>
                  </a:extLst>
                </a:gridCol>
                <a:gridCol w="1030259">
                  <a:extLst>
                    <a:ext uri="{9D8B030D-6E8A-4147-A177-3AD203B41FA5}">
                      <a16:colId xmlns:a16="http://schemas.microsoft.com/office/drawing/2014/main" val="702242548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1367082814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1069410827"/>
                    </a:ext>
                  </a:extLst>
                </a:gridCol>
              </a:tblGrid>
              <a:tr h="262787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Rentals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5658"/>
                  </a:ext>
                </a:extLst>
              </a:tr>
              <a:tr h="26278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Corbin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-$784,913.59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9264964"/>
                  </a:ext>
                </a:extLst>
              </a:tr>
              <a:tr h="262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Aptera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-$1,367,808.87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218914"/>
                  </a:ext>
                </a:extLst>
              </a:tr>
              <a:tr h="262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Hillman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-$1,673,492.56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8193079"/>
                  </a:ext>
                </a:extLst>
              </a:tr>
              <a:tr h="262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Peugeot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-$2,580,097.84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9469891"/>
                  </a:ext>
                </a:extLst>
              </a:tr>
              <a:tr h="262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Smart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-$1,225,914.09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77992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CFD8A9C8-CE06-42CE-9E08-ED13EA28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115964"/>
              </p:ext>
            </p:extLst>
          </p:nvPr>
        </p:nvGraphicFramePr>
        <p:xfrm>
          <a:off x="7258345" y="1484602"/>
          <a:ext cx="4260732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797">
                  <a:extLst>
                    <a:ext uri="{9D8B030D-6E8A-4147-A177-3AD203B41FA5}">
                      <a16:colId xmlns:a16="http://schemas.microsoft.com/office/drawing/2014/main" val="259784914"/>
                    </a:ext>
                  </a:extLst>
                </a:gridCol>
                <a:gridCol w="1030259">
                  <a:extLst>
                    <a:ext uri="{9D8B030D-6E8A-4147-A177-3AD203B41FA5}">
                      <a16:colId xmlns:a16="http://schemas.microsoft.com/office/drawing/2014/main" val="2615121568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3521526663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2077376559"/>
                    </a:ext>
                  </a:extLst>
                </a:gridCol>
              </a:tblGrid>
              <a:tr h="20495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Rentals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 Revenue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9153"/>
                  </a:ext>
                </a:extLst>
              </a:tr>
              <a:tr h="2509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 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$4,411,461.91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4651593"/>
                  </a:ext>
                </a:extLst>
              </a:tr>
              <a:tr h="250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Chevrolet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$2,545,216.16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8659922"/>
                  </a:ext>
                </a:extLst>
              </a:tr>
              <a:tr h="250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Dodge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5736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$1,285,483.60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0436425"/>
                  </a:ext>
                </a:extLst>
              </a:tr>
              <a:tr h="250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Toyota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4667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$2,094,652.75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23619391"/>
                  </a:ext>
                </a:extLst>
              </a:tr>
              <a:tr h="250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GMC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4061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$1,796,281.96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54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3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F0803E-C34B-4629-83E4-3D042F26FFEC}"/>
              </a:ext>
            </a:extLst>
          </p:cNvPr>
          <p:cNvSpPr txBox="1"/>
          <p:nvPr/>
        </p:nvSpPr>
        <p:spPr>
          <a:xfrm>
            <a:off x="2494533" y="847288"/>
            <a:ext cx="7202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ARE THEY AS GOOD AS THEY SAY?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4EABC2-3041-41D6-80BA-180B2E37F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881491"/>
              </p:ext>
            </p:extLst>
          </p:nvPr>
        </p:nvGraphicFramePr>
        <p:xfrm>
          <a:off x="700630" y="2073981"/>
          <a:ext cx="5395368" cy="3414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79C2CB-DEA5-4C1A-A2E4-D54CDDD2F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82392"/>
              </p:ext>
            </p:extLst>
          </p:nvPr>
        </p:nvGraphicFramePr>
        <p:xfrm>
          <a:off x="6095998" y="2073981"/>
          <a:ext cx="5229140" cy="3414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727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CE75-9F8D-4159-BE89-A7A60BEB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8A6E-3B2C-4A56-92F0-6E91670E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Charging for Accidents</a:t>
            </a:r>
          </a:p>
          <a:p>
            <a:r>
              <a:rPr lang="en-US" sz="3200" dirty="0"/>
              <a:t>Marketing for more rentals</a:t>
            </a:r>
          </a:p>
          <a:p>
            <a:r>
              <a:rPr lang="en-US" sz="3200" dirty="0"/>
              <a:t>Charging higher prices</a:t>
            </a:r>
          </a:p>
          <a:p>
            <a:r>
              <a:rPr lang="en-US" sz="3200" dirty="0"/>
              <a:t>All of the above</a:t>
            </a:r>
          </a:p>
          <a:p>
            <a:r>
              <a:rPr lang="en-US" sz="3200" dirty="0"/>
              <a:t>Top and bottom performers</a:t>
            </a:r>
          </a:p>
        </p:txBody>
      </p:sp>
    </p:spTree>
    <p:extLst>
      <p:ext uri="{BB962C8B-B14F-4D97-AF65-F5344CB8AC3E}">
        <p14:creationId xmlns:p14="http://schemas.microsoft.com/office/powerpoint/2010/main" val="483068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E1834"/>
      </a:dk2>
      <a:lt2>
        <a:srgbClr val="F0F3F3"/>
      </a:lt2>
      <a:accent1>
        <a:srgbClr val="E72940"/>
      </a:accent1>
      <a:accent2>
        <a:srgbClr val="D5177D"/>
      </a:accent2>
      <a:accent3>
        <a:srgbClr val="E729DE"/>
      </a:accent3>
      <a:accent4>
        <a:srgbClr val="8F17D5"/>
      </a:accent4>
      <a:accent5>
        <a:srgbClr val="5229E7"/>
      </a:accent5>
      <a:accent6>
        <a:srgbClr val="173ED5"/>
      </a:accent6>
      <a:hlink>
        <a:srgbClr val="7B4EC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500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Make trends and income strategies</vt:lpstr>
      <vt:lpstr>PowerPoint Presentation</vt:lpstr>
      <vt:lpstr>Accidents happen</vt:lpstr>
      <vt:lpstr>more</vt:lpstr>
      <vt:lpstr>Higher, higher, higher!!!</vt:lpstr>
      <vt:lpstr>All forces combined</vt:lpstr>
      <vt:lpstr>Playing favorites</vt:lpstr>
      <vt:lpstr>PowerPoint Presentation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trends and income strategies</dc:title>
  <dc:creator>Djanna Dimaculangan</dc:creator>
  <cp:lastModifiedBy>Djanna Dimaculangan</cp:lastModifiedBy>
  <cp:revision>16</cp:revision>
  <dcterms:created xsi:type="dcterms:W3CDTF">2020-11-25T21:54:29Z</dcterms:created>
  <dcterms:modified xsi:type="dcterms:W3CDTF">2020-11-28T04:05:04Z</dcterms:modified>
</cp:coreProperties>
</file>