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77ckfq0fgMVNN85+rQszxwwy6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בדיקות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גיליון1!$A$2:$A$3</c:f>
              <c:strCache>
                <c:ptCount val="2"/>
                <c:pt idx="0">
                  <c:v>עבר</c:v>
                </c:pt>
                <c:pt idx="1">
                  <c:v>נכשל</c:v>
                </c:pt>
              </c:strCache>
            </c:str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105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24-47D1-8A7F-86C10B399BEF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עבר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גיליון1!$A$2:$A$5</c:f>
              <c:strCache>
                <c:ptCount val="4"/>
                <c:pt idx="0">
                  <c:v>Xiaomi Redmi 8</c:v>
                </c:pt>
                <c:pt idx="1">
                  <c:v>Samsung Galaxy s8 plus</c:v>
                </c:pt>
                <c:pt idx="2">
                  <c:v>Samsung Galaxy a11</c:v>
                </c:pt>
                <c:pt idx="3">
                  <c:v>iphone 10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105</c:v>
                </c:pt>
                <c:pt idx="1">
                  <c:v>105</c:v>
                </c:pt>
                <c:pt idx="2">
                  <c:v>105</c:v>
                </c:pt>
                <c:pt idx="3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1-417B-B4CD-E935EB4AF85B}"/>
            </c:ext>
          </c:extLst>
        </c:ser>
        <c:ser>
          <c:idx val="1"/>
          <c:order val="1"/>
          <c:tx>
            <c:strRef>
              <c:f>גיליון1!$C$1</c:f>
              <c:strCache>
                <c:ptCount val="1"/>
                <c:pt idx="0">
                  <c:v>נכשל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גיליון1!$A$2:$A$5</c:f>
              <c:strCache>
                <c:ptCount val="4"/>
                <c:pt idx="0">
                  <c:v>Xiaomi Redmi 8</c:v>
                </c:pt>
                <c:pt idx="1">
                  <c:v>Samsung Galaxy s8 plus</c:v>
                </c:pt>
                <c:pt idx="2">
                  <c:v>Samsung Galaxy a11</c:v>
                </c:pt>
                <c:pt idx="3">
                  <c:v>iphone 10</c:v>
                </c:pt>
              </c:strCache>
            </c:strRef>
          </c:cat>
          <c:val>
            <c:numRef>
              <c:f>גיליון1!$C$2:$C$5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1-417B-B4CD-E935EB4AF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9350271"/>
        <c:axId val="2009352351"/>
      </c:barChart>
      <c:catAx>
        <c:axId val="200935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09352351"/>
        <c:crosses val="autoZero"/>
        <c:auto val="1"/>
        <c:lblAlgn val="ctr"/>
        <c:lblOffset val="100"/>
        <c:noMultiLvlLbl val="0"/>
      </c:catAx>
      <c:valAx>
        <c:axId val="200935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0935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תקלות/bugs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גיליון1!$A$2:$A$5</c:f>
              <c:strCache>
                <c:ptCount val="4"/>
                <c:pt idx="0">
                  <c:v>נמוכה/Low</c:v>
                </c:pt>
                <c:pt idx="1">
                  <c:v>בינונית/Medium</c:v>
                </c:pt>
                <c:pt idx="2">
                  <c:v>גבוהה/High</c:v>
                </c:pt>
                <c:pt idx="3">
                  <c:v>קריטית/Critical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7-4068-B4FD-55053973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5066863"/>
        <c:axId val="2015065199"/>
        <c:axId val="0"/>
      </c:bar3DChart>
      <c:catAx>
        <c:axId val="201506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15065199"/>
        <c:crosses val="autoZero"/>
        <c:auto val="1"/>
        <c:lblAlgn val="ctr"/>
        <c:lblOffset val="100"/>
        <c:noMultiLvlLbl val="0"/>
      </c:catAx>
      <c:valAx>
        <c:axId val="201506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1506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D845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35FF8F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כיתוב">
  <p:cSld name="כותרת וכיתוב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ציטוט עם כיתוב">
  <p:cSld name="ציטוט עם כיתוב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35FF8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35FF8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35FF8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">
  <p:cSld name="כרטיס שם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 עם ציטוט">
  <p:cSld name="כרטיס שם עם ציטוט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35FF8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>
                <a:solidFill>
                  <a:srgbClr val="35FF8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נכון או לא נכון">
  <p:cSld name="נכון או לא נכון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D845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35FF8F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585295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</a:pPr>
            <a:r>
              <a:rPr b="1" lang="iw-IL" sz="11500">
                <a:latin typeface="Calibri"/>
                <a:ea typeface="Calibri"/>
                <a:cs typeface="Calibri"/>
                <a:sym typeface="Calibri"/>
              </a:rPr>
              <a:t>מסמך STR</a:t>
            </a:r>
            <a:br>
              <a:rPr b="1" lang="iw-IL" sz="8000">
                <a:latin typeface="Calibri"/>
                <a:ea typeface="Calibri"/>
                <a:cs typeface="Calibri"/>
                <a:sym typeface="Calibri"/>
              </a:rPr>
            </a:br>
            <a:r>
              <a:rPr b="1" lang="iw-IL" sz="8000">
                <a:latin typeface="Calibri"/>
                <a:ea typeface="Calibri"/>
                <a:cs typeface="Calibri"/>
                <a:sym typeface="Calibri"/>
              </a:rPr>
              <a:t>אפליקציית Spotify</a:t>
            </a:r>
            <a:endParaRPr b="1" sz="8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639614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iw-IL" sz="2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מגישים: הדיל חסאן, דימה שינדין, אבישי גול, ללי שרייבר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11134725" y="70906"/>
            <a:ext cx="647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בס"ד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ctrTitle"/>
          </p:nvPr>
        </p:nvSpPr>
        <p:spPr>
          <a:xfrm>
            <a:off x="1507067" y="-46005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הערות כלליות: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1209040" y="1544320"/>
            <a:ext cx="760984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שינוי שפה באפליקציה אינו אפשרי – ניתן רק באמצעות שינוי שפת המכשיר.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4">
            <a:alphaModFix/>
          </a:blip>
          <a:srcRect b="6112" l="0" r="0" t="13499"/>
          <a:stretch/>
        </p:blipFill>
        <p:spPr>
          <a:xfrm>
            <a:off x="689528" y="2967268"/>
            <a:ext cx="1850472" cy="3223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תמונה שמכילה טקסט, אלקטרוניקה, צילום מסך, תצוגה&#10;&#10;התיאור נוצר באופן אוטומטי" id="212" name="Google Shape;212;p10"/>
          <p:cNvPicPr preferRelativeResize="0"/>
          <p:nvPr/>
        </p:nvPicPr>
        <p:blipFill rotWithShape="1">
          <a:blip r:embed="rId5">
            <a:alphaModFix/>
          </a:blip>
          <a:srcRect b="7999" l="0" r="0" t="13779"/>
          <a:stretch/>
        </p:blipFill>
        <p:spPr>
          <a:xfrm>
            <a:off x="2730696" y="2936076"/>
            <a:ext cx="1926364" cy="326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1348780" y="4283614"/>
            <a:ext cx="316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40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sz="5400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1285843" y="4578520"/>
            <a:ext cx="316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40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sz="5400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614764" y="5380568"/>
            <a:ext cx="316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40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sz="5400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2743403" y="5438432"/>
            <a:ext cx="316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40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sz="5400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4257623" y="5438432"/>
            <a:ext cx="316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40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sz="5400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2901688" y="5878985"/>
            <a:ext cx="316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40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sz="5400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4784647" y="3727544"/>
            <a:ext cx="432485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באפשרויות נוספות המוצעות על גבי הנגן ישנם כפילויות של לחצנים (ראה צילומי מסך).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2094614" y="1873924"/>
            <a:ext cx="538456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בנגן פודקסט, חסרים לחצני מעבר בין פרקים (ישנם לחצני הרצה בתוך הפודקסט הנוכחי). </a:t>
            </a:r>
            <a:endParaRPr/>
          </a:p>
        </p:txBody>
      </p:sp>
      <p:pic>
        <p:nvPicPr>
          <p:cNvPr descr="תמונה שמכילה טקסט, אלקטרוניקה, צילום מסך&#10;&#10;התיאור נוצר באופן אוטומטי" id="226" name="Google Shape;226;p11"/>
          <p:cNvPicPr preferRelativeResize="0"/>
          <p:nvPr/>
        </p:nvPicPr>
        <p:blipFill rotWithShape="1">
          <a:blip r:embed="rId4">
            <a:alphaModFix/>
          </a:blip>
          <a:srcRect b="6111" l="0" r="0" t="16691"/>
          <a:stretch/>
        </p:blipFill>
        <p:spPr>
          <a:xfrm>
            <a:off x="7618252" y="1242669"/>
            <a:ext cx="1833277" cy="298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5">
            <a:alphaModFix/>
          </a:blip>
          <a:srcRect b="15813" l="0" r="0" t="3257"/>
          <a:stretch/>
        </p:blipFill>
        <p:spPr>
          <a:xfrm>
            <a:off x="713220" y="3171103"/>
            <a:ext cx="2027251" cy="3463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2874343" y="4174105"/>
            <a:ext cx="538456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בחיפוש, ישנם תוצאות שלא נראות קשורות למטרת החיפוש. נראה שיש קשר אם בודקים לעומק, מציעים לבדוק את האפשרות להראות את הקשר כבר בתוצאות.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1507067" y="-460057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הערות כלליות:</a:t>
            </a:r>
            <a:endParaRPr b="1"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ctrTitle"/>
          </p:nvPr>
        </p:nvSpPr>
        <p:spPr>
          <a:xfrm>
            <a:off x="1507067" y="-470692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צילומי מסך: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284" y="2296633"/>
            <a:ext cx="1999481" cy="422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6519" y="1801329"/>
            <a:ext cx="1999481" cy="42211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תמונה שמכילה טקסט, חוץ, לוח תוצאות, צילום מסך&#10;&#10;התיאור נוצר באופן אוטומטי" id="238" name="Google Shape;23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7882" y="1343023"/>
            <a:ext cx="1999482" cy="422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ctrTitle"/>
          </p:nvPr>
        </p:nvSpPr>
        <p:spPr>
          <a:xfrm>
            <a:off x="1507067" y="-470692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שורה תחתונה: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 txBox="1"/>
          <p:nvPr/>
        </p:nvSpPr>
        <p:spPr>
          <a:xfrm>
            <a:off x="1151174" y="1419443"/>
            <a:ext cx="7767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אפליקציית Spotify היא </a:t>
            </a:r>
            <a:r>
              <a:rPr b="1" lang="iw-IL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אפליקציה עם מאות מיליוני משתמשים, ובהתאם לכך מתוחזקת ברמה מצוינת.</a:t>
            </a:r>
            <a:endParaRPr b="1"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-IL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האפליקציה נראית טוב מבחינה ויזואלית, וגם נוחות השימוש ברמה גבוהה.</a:t>
            </a:r>
            <a:endParaRPr/>
          </a:p>
          <a:p>
            <a:pPr indent="0" lvl="0" marL="0" marR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-IL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מאתגר למצוא בעיות במערכת שכזו, ואנו מקווים שהצלחנו לעשות את המיטב.</a:t>
            </a:r>
            <a:endParaRPr/>
          </a:p>
          <a:p>
            <a:pPr indent="0" lvl="0" marL="0" marR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-IL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אנו מרגישים כי ניתן עוד להמשיך ולהתעמק באפליקציה עם הרבה תסריטים נוספים, וכן לגשת לנושאים נוספים אותם לא הספקנו במגבלת הזמן.</a:t>
            </a:r>
            <a:endParaRPr/>
          </a:p>
          <a:p>
            <a:pPr indent="0" lvl="0" marL="0" marR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-IL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תודה רבה לכל חברי הצוות שנתנו מעל ומעבר בשביל הפרוייקט.</a:t>
            </a:r>
            <a:endParaRPr/>
          </a:p>
          <a:p>
            <a:pPr indent="0" lvl="0" marL="0" marR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-IL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ותודה גם לרונית ושובל שהיו כאן בשבילנו.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ctrTitle"/>
          </p:nvPr>
        </p:nvSpPr>
        <p:spPr>
          <a:xfrm>
            <a:off x="1507067" y="-406896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תיאור האפליקציה: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/>
        </p:nvSpPr>
        <p:spPr>
          <a:xfrm>
            <a:off x="1209040" y="2194560"/>
            <a:ext cx="7609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אפליקצייתSpotify  היא </a:t>
            </a: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אפליקציה המיועדת להזרמת קבצי אודיו (מוזיקה ופודקאסטים). השירות חינמי, אך ישנן תכונות משודרגות למנויי פרימיום בתשלום.</a:t>
            </a:r>
            <a:b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המערכת מציעה למשתמש תוכן על פי תחומי העניין וההיסטוריה שלו.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ctrTitle"/>
          </p:nvPr>
        </p:nvSpPr>
        <p:spPr>
          <a:xfrm>
            <a:off x="1507067" y="-438795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מטרות הבדיקה: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953854" y="2153920"/>
            <a:ext cx="760984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בדיקות E2E של תהליכים מרכזיים (פונקציונלי)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איתור תקלות באפליקציה (פונקציונלי)</a:t>
            </a:r>
            <a:endParaRPr/>
          </a:p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וידוא תקינות האפליקציה (פונקציונלי)</a:t>
            </a:r>
            <a:endParaRPr/>
          </a:p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שיפור וייעול האפליקציה (לא פונקציונלי)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ctrTitle"/>
          </p:nvPr>
        </p:nvSpPr>
        <p:spPr>
          <a:xfrm>
            <a:off x="1507067" y="-53448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iw-IL" sz="4000">
                <a:latin typeface="Calibri"/>
                <a:ea typeface="Calibri"/>
                <a:cs typeface="Calibri"/>
                <a:sym typeface="Calibri"/>
              </a:rPr>
              <a:t>במה השתמשנו בשביל לבדוק?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 txBox="1"/>
          <p:nvPr>
            <p:ph idx="1" type="subTitle"/>
          </p:nvPr>
        </p:nvSpPr>
        <p:spPr>
          <a:xfrm>
            <a:off x="4567072" y="1461150"/>
            <a:ext cx="40476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1" algn="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i="0" lang="iw-IL" sz="3600" u="none" strike="noStrike">
                <a:solidFill>
                  <a:srgbClr val="009A00"/>
                </a:solidFill>
                <a:latin typeface="Calibri"/>
                <a:ea typeface="Calibri"/>
                <a:cs typeface="Calibri"/>
                <a:sym typeface="Calibri"/>
              </a:rPr>
              <a:t>מסמכים:</a:t>
            </a:r>
            <a:endParaRPr/>
          </a:p>
          <a:p>
            <a:pPr indent="-457200" lvl="1" marL="91440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אפליקציית SPOTIFY</a:t>
            </a:r>
            <a:endParaRPr/>
          </a:p>
          <a:p>
            <a:pPr indent="-457200" lvl="1" marL="91440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מסמך דרישות</a:t>
            </a:r>
            <a:endParaRPr/>
          </a:p>
          <a:p>
            <a:pPr indent="-457200" lvl="1" marL="91440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מסמך אפיון</a:t>
            </a:r>
            <a:endParaRPr b="1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1" algn="r"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lang="iw-IL" sz="3600">
                <a:solidFill>
                  <a:srgbClr val="009A00"/>
                </a:solidFill>
                <a:latin typeface="Calibri"/>
                <a:ea typeface="Calibri"/>
                <a:cs typeface="Calibri"/>
                <a:sym typeface="Calibri"/>
              </a:rPr>
              <a:t>כלים:</a:t>
            </a:r>
            <a:endParaRPr/>
          </a:p>
          <a:p>
            <a:pPr indent="-285750" lvl="1" marL="74295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Docs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Sheets</a:t>
            </a:r>
            <a:endParaRPr/>
          </a:p>
          <a:p>
            <a:pPr indent="-285750" lvl="1" marL="74295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Slides</a:t>
            </a:r>
            <a:endParaRPr/>
          </a:p>
          <a:p>
            <a:pPr indent="-285750" lvl="1" marL="74295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>
            <p:ph idx="1" type="subTitle"/>
          </p:nvPr>
        </p:nvSpPr>
        <p:spPr>
          <a:xfrm>
            <a:off x="528648" y="1384950"/>
            <a:ext cx="40476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lang="iw-IL" sz="3600">
                <a:solidFill>
                  <a:srgbClr val="009A00"/>
                </a:solidFill>
                <a:latin typeface="Calibri"/>
                <a:ea typeface="Calibri"/>
                <a:cs typeface="Calibri"/>
                <a:sym typeface="Calibri"/>
              </a:rPr>
              <a:t>סביבות עבודה:</a:t>
            </a:r>
            <a:endParaRPr/>
          </a:p>
          <a:p>
            <a:pPr indent="-228600" lvl="0" marL="228600" rtl="1" algn="r"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1" lang="iw-IL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iw-IL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מערכת Android :</a:t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Xiaomi Redmi 8</a:t>
            </a:r>
            <a:endParaRPr/>
          </a:p>
          <a:p>
            <a:pPr indent="-285750" lvl="1" marL="74295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Samsung Galaxy s8 plus</a:t>
            </a:r>
            <a:endParaRPr/>
          </a:p>
          <a:p>
            <a:pPr indent="-285750" lvl="1" marL="74295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Samsung Galaxy a11</a:t>
            </a:r>
            <a:endParaRPr/>
          </a:p>
          <a:p>
            <a:pPr indent="-228600" lvl="0" marL="228600" rtl="1" algn="r">
              <a:spcBef>
                <a:spcPts val="1400"/>
              </a:spcBef>
              <a:spcAft>
                <a:spcPts val="0"/>
              </a:spcAft>
              <a:buSzPts val="2080"/>
              <a:buNone/>
            </a:pPr>
            <a:r>
              <a:rPr b="1" lang="iw-IL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מערכת IOS :</a:t>
            </a:r>
            <a:endParaRPr b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1" algn="r">
              <a:spcBef>
                <a:spcPts val="14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b="1" lang="iw-I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iphone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ctrTitle"/>
          </p:nvPr>
        </p:nvSpPr>
        <p:spPr>
          <a:xfrm>
            <a:off x="1507067" y="-438795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מה לא בדקנו?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1209040" y="2174240"/>
            <a:ext cx="7609840" cy="390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כל מה שקשור להעלאת תוכן למערכת Spotify</a:t>
            </a:r>
            <a:endParaRPr/>
          </a:p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שימוש במספר מכשירים על אותו משתמש</a:t>
            </a:r>
            <a:endParaRPr/>
          </a:p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השוואת ובדיקת סוגי חיבורים לרשת</a:t>
            </a:r>
            <a:endParaRPr/>
          </a:p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בדיקה לעומק של ההבדלים בין משתמש רגיל לפרמיום</a:t>
            </a:r>
            <a:endParaRPr/>
          </a:p>
          <a:p>
            <a:pPr indent="-4572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מסך ההגדרות</a:t>
            </a:r>
            <a:b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ctrTitle"/>
          </p:nvPr>
        </p:nvSpPr>
        <p:spPr>
          <a:xfrm>
            <a:off x="1507067" y="-428162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בדיקות שהורצו: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6"/>
          <p:cNvGraphicFramePr/>
          <p:nvPr/>
        </p:nvGraphicFramePr>
        <p:xfrm>
          <a:off x="1839437" y="1860691"/>
          <a:ext cx="6544930" cy="4064984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ctrTitle"/>
          </p:nvPr>
        </p:nvSpPr>
        <p:spPr>
          <a:xfrm>
            <a:off x="1507067" y="-449428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פילוח על פי מכשיר: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7"/>
          <p:cNvGraphicFramePr/>
          <p:nvPr/>
        </p:nvGraphicFramePr>
        <p:xfrm>
          <a:off x="1978839" y="1818164"/>
          <a:ext cx="6750493" cy="4075617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ctrTitle"/>
          </p:nvPr>
        </p:nvSpPr>
        <p:spPr>
          <a:xfrm>
            <a:off x="1507067" y="-491956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iw-IL" sz="4800">
                <a:latin typeface="Calibri"/>
                <a:ea typeface="Calibri"/>
                <a:cs typeface="Calibri"/>
                <a:sym typeface="Calibri"/>
              </a:rPr>
              <a:t>פילוח על פי דרגת חומרה: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8"/>
          <p:cNvGraphicFramePr/>
          <p:nvPr/>
        </p:nvGraphicFramePr>
        <p:xfrm>
          <a:off x="1350332" y="1520456"/>
          <a:ext cx="7389628" cy="4617877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ctrTitle"/>
          </p:nvPr>
        </p:nvSpPr>
        <p:spPr>
          <a:xfrm>
            <a:off x="1507067" y="-491956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b="1" lang="iw-IL">
                <a:latin typeface="Calibri"/>
                <a:ea typeface="Calibri"/>
                <a:cs typeface="Calibri"/>
                <a:sym typeface="Calibri"/>
              </a:rPr>
              <a:t>סיכום תוצאות הבדיקה: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108" y="147106"/>
            <a:ext cx="1195917" cy="119591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>
            <a:off x="1166508" y="1864949"/>
            <a:ext cx="760984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ברמת התהליכים העיקריים האפליקציה מתפקדת מעולה.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כשל עיקרי שמצאנו במערכת הוא האפשרות להירשם ולהתחבר באמצעות מייל שאינו ברשותי. נשלח מייל לאישור החשבון, אך אין לו משמעות מכיוון שאפשר להתנהל באפליקציה כרגיל גם ללא אישור החשבון.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בעיות נוספות קשורות לאורך הנתונים שניתן להזין בשדות, בהרבה מקרים לא נראה שיש לכך הגבלה.</a:t>
            </a:r>
            <a:br>
              <a:rPr b="1" lang="iw-I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פיאה">
  <a:themeElements>
    <a:clrScheme name="התאמה אישית 2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0B050"/>
      </a:accent1>
      <a:accent2>
        <a:srgbClr val="B7E995"/>
      </a:accent2>
      <a:accent3>
        <a:srgbClr val="B7E995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2022-08-23T08:30:15Z</dcterms:created>
  <dc:creator>אבישי</dc:creator>
</cp:coreProperties>
</file>