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87" r:id="rId9"/>
    <p:sldId id="288" r:id="rId10"/>
    <p:sldId id="289" r:id="rId11"/>
    <p:sldId id="279" r:id="rId12"/>
    <p:sldId id="284" r:id="rId13"/>
    <p:sldId id="285" r:id="rId14"/>
    <p:sldId id="286" r:id="rId15"/>
    <p:sldId id="282" r:id="rId16"/>
    <p:sldId id="283" r:id="rId17"/>
    <p:sldId id="264" r:id="rId18"/>
    <p:sldId id="271" r:id="rId19"/>
    <p:sldId id="266" r:id="rId20"/>
    <p:sldId id="272" r:id="rId21"/>
    <p:sldId id="273" r:id="rId22"/>
    <p:sldId id="265" r:id="rId23"/>
    <p:sldId id="281" r:id="rId24"/>
    <p:sldId id="280" r:id="rId25"/>
    <p:sldId id="275" r:id="rId26"/>
    <p:sldId id="274" r:id="rId27"/>
    <p:sldId id="276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89F00-7B9B-4C14-94B9-4193C0612B57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12A6-1BBC-488B-BB69-ED207C64DA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87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ен триъгъл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Свободна форм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Свободна форм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аво съединение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  <p:sp>
        <p:nvSpPr>
          <p:cNvPr id="7" name="V-образна стрел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-образна стрел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авоъгълен триъгъл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аво съединение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образна стрел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-образна стрел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803526-0D62-456B-AEBC-5B02E1695DED}" type="datetimeFigureOut">
              <a:rPr lang="bg-BG" smtClean="0"/>
              <a:t>5.3.2019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AA56AEF-3465-48AF-B8BE-673FC464F41D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Софтуерна </a:t>
            </a:r>
            <a:r>
              <a:rPr lang="bg-BG" dirty="0"/>
              <a:t>спецификация на</a:t>
            </a:r>
            <a:r>
              <a:rPr lang="bg-BG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“</a:t>
            </a:r>
            <a:r>
              <a:rPr lang="en-US" b="1" dirty="0" err="1" smtClean="0"/>
              <a:t>Zend</a:t>
            </a:r>
            <a:r>
              <a:rPr lang="en-US" b="1" dirty="0" smtClean="0"/>
              <a:t>”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Екип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Елица Терзиева</a:t>
            </a:r>
          </a:p>
          <a:p>
            <a:r>
              <a:rPr lang="bg-BG" dirty="0">
                <a:solidFill>
                  <a:schemeClr val="tx1"/>
                </a:solidFill>
              </a:rPr>
              <a:t>Даниел Динев</a:t>
            </a:r>
          </a:p>
          <a:p>
            <a:r>
              <a:rPr lang="bg-BG" dirty="0">
                <a:solidFill>
                  <a:schemeClr val="tx1"/>
                </a:solidFill>
              </a:rPr>
              <a:t>Теодор </a:t>
            </a:r>
            <a:r>
              <a:rPr lang="bg-BG" dirty="0" err="1">
                <a:solidFill>
                  <a:schemeClr val="tx1"/>
                </a:solidFill>
              </a:rPr>
              <a:t>Думанов</a:t>
            </a:r>
            <a:endParaRPr lang="bg-BG" dirty="0">
              <a:solidFill>
                <a:schemeClr val="tx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69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r>
              <a:rPr lang="en-US" dirty="0" smtClean="0"/>
              <a:t>Zend Engine</a:t>
            </a:r>
          </a:p>
          <a:p>
            <a:r>
              <a:rPr lang="en-US" dirty="0" smtClean="0"/>
              <a:t>Zend Framework</a:t>
            </a:r>
          </a:p>
          <a:p>
            <a:r>
              <a:rPr lang="en-US" dirty="0" smtClean="0"/>
              <a:t>Simple Cloud API</a:t>
            </a:r>
          </a:p>
          <a:p>
            <a:r>
              <a:rPr lang="en-US" dirty="0" err="1" smtClean="0"/>
              <a:t>Apigility</a:t>
            </a:r>
            <a:endParaRPr lang="en-US" dirty="0"/>
          </a:p>
          <a:p>
            <a:r>
              <a:rPr lang="en-US" dirty="0" smtClean="0"/>
              <a:t>Social 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Спонсорирани продукти от компанията: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9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Composer </a:t>
            </a:r>
            <a:r>
              <a:rPr lang="bg-BG" dirty="0"/>
              <a:t>е</a:t>
            </a:r>
            <a:r>
              <a:rPr lang="bg-BG" dirty="0" smtClean="0"/>
              <a:t> </a:t>
            </a:r>
            <a:r>
              <a:rPr lang="bg-BG" dirty="0"/>
              <a:t>инструмент за управление на зависимостта в PHP. Позволява да декларирате библиотеките, от които зависи проектът ви и ще ги управлява (инсталира / актуализира) за вас</a:t>
            </a:r>
            <a:r>
              <a:rPr lang="bg-BG" dirty="0" smtClean="0"/>
              <a:t>.</a:t>
            </a:r>
          </a:p>
          <a:p>
            <a:r>
              <a:rPr lang="bg-BG" dirty="0"/>
              <a:t>За да се инсталират пакети от източници вместо обикновени </a:t>
            </a:r>
            <a:r>
              <a:rPr lang="bg-BG" dirty="0" err="1"/>
              <a:t>zip</a:t>
            </a:r>
            <a:r>
              <a:rPr lang="bg-BG" dirty="0"/>
              <a:t> архиви</a:t>
            </a:r>
            <a:r>
              <a:rPr lang="bg-BG" dirty="0" smtClean="0"/>
              <a:t>, </a:t>
            </a:r>
            <a:r>
              <a:rPr lang="bg-BG" dirty="0"/>
              <a:t>е необходим </a:t>
            </a:r>
            <a:r>
              <a:rPr lang="bg-BG" dirty="0" err="1"/>
              <a:t>git</a:t>
            </a:r>
            <a:r>
              <a:rPr lang="bg-BG" dirty="0"/>
              <a:t>, </a:t>
            </a:r>
            <a:r>
              <a:rPr lang="bg-BG" dirty="0" smtClean="0"/>
              <a:t>s</a:t>
            </a:r>
            <a:r>
              <a:rPr lang="en-US" dirty="0" err="1" smtClean="0"/>
              <a:t>ubversion</a:t>
            </a:r>
            <a:r>
              <a:rPr lang="bg-BG" dirty="0" smtClean="0"/>
              <a:t>, </a:t>
            </a:r>
            <a:r>
              <a:rPr lang="bg-BG" dirty="0" err="1"/>
              <a:t>fossil</a:t>
            </a:r>
            <a:r>
              <a:rPr lang="bg-BG" dirty="0"/>
              <a:t> или </a:t>
            </a:r>
            <a:r>
              <a:rPr lang="bg-BG" dirty="0" err="1"/>
              <a:t>hg</a:t>
            </a:r>
            <a:r>
              <a:rPr lang="bg-BG" dirty="0"/>
              <a:t> в зависимост от това как пакетът се контролира от версия.</a:t>
            </a:r>
          </a:p>
          <a:p>
            <a:endParaRPr lang="bg-BG" dirty="0"/>
          </a:p>
          <a:p>
            <a:pPr marL="109728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89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Composer</a:t>
            </a:r>
          </a:p>
          <a:p>
            <a:pPr marL="109728" indent="0" algn="ctr">
              <a:buNone/>
            </a:pPr>
            <a:endParaRPr lang="en-US" sz="2000" dirty="0"/>
          </a:p>
          <a:p>
            <a:pPr marL="109728" indent="0" algn="ctr">
              <a:buNone/>
            </a:pPr>
            <a:endParaRPr lang="en-US" sz="2000" dirty="0" smtClean="0"/>
          </a:p>
          <a:p>
            <a:pPr marL="109728" indent="0" algn="ctr">
              <a:buNone/>
            </a:pPr>
            <a:endParaRPr lang="en-US" sz="2000" dirty="0"/>
          </a:p>
          <a:p>
            <a:pPr marL="109728" indent="0" algn="ctr">
              <a:buNone/>
            </a:pPr>
            <a:endParaRPr lang="en-US" sz="2000" dirty="0" smtClean="0"/>
          </a:p>
          <a:p>
            <a:pPr marL="109728" indent="0" algn="ctr">
              <a:buNone/>
            </a:pPr>
            <a:endParaRPr lang="en-US" sz="2000" dirty="0" smtClean="0"/>
          </a:p>
          <a:p>
            <a:pPr marL="109728" indent="0" algn="ctr">
              <a:buNone/>
            </a:pPr>
            <a:endParaRPr lang="en-US" sz="2000" dirty="0"/>
          </a:p>
          <a:p>
            <a:pPr marL="109728" indent="0" algn="ctr">
              <a:buNone/>
            </a:pPr>
            <a:endParaRPr lang="en-US" sz="2000" dirty="0" smtClean="0"/>
          </a:p>
          <a:p>
            <a:pPr marL="109728" indent="0" algn="ctr">
              <a:buNone/>
            </a:pPr>
            <a:endParaRPr lang="en-US" sz="2000" dirty="0"/>
          </a:p>
          <a:p>
            <a:pPr marL="109728" indent="0" algn="ctr">
              <a:buNone/>
            </a:pPr>
            <a:endParaRPr lang="en-US" sz="2000" dirty="0" smtClean="0"/>
          </a:p>
          <a:p>
            <a:pPr marL="109728" indent="0" algn="ctr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https</a:t>
            </a:r>
            <a:r>
              <a:rPr lang="en-US" sz="2000" dirty="0"/>
              <a:t>://getcomposer.org/download/?fbclid=IwAR3AHg6Ear5gCx1BajrjGZxx3qWJah9xQnCEI4dCfoCiYUbAbwAeIpLaC5Q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Нужни допълнения за проекта: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" y="1628800"/>
            <a:ext cx="916129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1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pPr marL="109728" indent="0" algn="ctr">
              <a:buNone/>
            </a:pPr>
            <a:r>
              <a:rPr lang="en-U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WampServer</a:t>
            </a:r>
            <a:endParaRPr lang="en-U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2000" dirty="0"/>
              <a:t>http://www.wampserver.com/en/?fbclid=IwAR3zSYra1Ioz7m7VTzbcm5SbALl7RXSNEz-4bUu0ilstU3AYJ8xOVz2m0OY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Нужни допълнения за проекта: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36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7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Zend Studio</a:t>
            </a:r>
          </a:p>
          <a:p>
            <a:pPr marL="109728" indent="0" algn="ctr">
              <a:buNone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indent="0" algn="ctr">
              <a:buNone/>
            </a:pPr>
            <a:endParaRPr lang="en-U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indent="0" algn="ctr">
              <a:buNone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indent="0" algn="ctr">
              <a:buNone/>
            </a:pPr>
            <a:endParaRPr lang="en-U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indent="0" algn="ctr">
              <a:buNone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indent="0" algn="ctr">
              <a:buNone/>
            </a:pPr>
            <a:endParaRPr lang="en-U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indent="0" algn="ctr">
              <a:buNone/>
            </a:pPr>
            <a:endParaRPr lang="en-U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indent="0">
              <a:buNone/>
            </a:pPr>
            <a:endParaRPr lang="en-US" sz="2000" dirty="0" smtClean="0">
              <a:latin typeface="+mj-lt"/>
              <a:cs typeface="Aharoni" panose="02010803020104030203" pitchFamily="2" charset="-79"/>
            </a:endParaRPr>
          </a:p>
          <a:p>
            <a:pPr marL="109728" indent="0">
              <a:buNone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http</a:t>
            </a:r>
            <a:r>
              <a:rPr lang="en-US" sz="2000" dirty="0">
                <a:latin typeface="+mj-lt"/>
                <a:cs typeface="Aharoni" panose="02010803020104030203" pitchFamily="2" charset="-79"/>
              </a:rPr>
              <a:t>://www.zend.com/en/products/studio/downloads?fbclid=IwAR0sN2aqeQPh_jbJDI8B38hiE8M17-Jy4uJND0hBEQevaNkeJJYRQmIiEbs#Windows</a:t>
            </a:r>
            <a:endParaRPr lang="en-US" sz="2000" dirty="0" smtClean="0"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925" y="451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Нужни допълнения за проекта: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Създаденият проект е магазин с категории, продукти и потребители</a:t>
            </a:r>
            <a:r>
              <a:rPr lang="en-US" dirty="0" smtClean="0"/>
              <a:t> </a:t>
            </a:r>
            <a:r>
              <a:rPr lang="bg-BG" dirty="0" smtClean="0"/>
              <a:t>на които могат да се прилагат </a:t>
            </a:r>
            <a:r>
              <a:rPr lang="en-US" dirty="0" smtClean="0"/>
              <a:t>CRUD </a:t>
            </a:r>
            <a:r>
              <a:rPr lang="bg-BG" dirty="0" smtClean="0"/>
              <a:t>операции. </a:t>
            </a:r>
          </a:p>
          <a:p>
            <a:endParaRPr lang="bg-BG" dirty="0" smtClean="0"/>
          </a:p>
          <a:p>
            <a:r>
              <a:rPr lang="bg-BG" dirty="0" smtClean="0"/>
              <a:t>Използвана е </a:t>
            </a:r>
            <a:r>
              <a:rPr lang="en-US" dirty="0" smtClean="0"/>
              <a:t>MVC </a:t>
            </a:r>
            <a:r>
              <a:rPr lang="bg-BG" dirty="0" smtClean="0"/>
              <a:t>архитектура.</a:t>
            </a:r>
            <a:endParaRPr lang="en-US" dirty="0" smtClean="0"/>
          </a:p>
          <a:p>
            <a:endParaRPr lang="bg-BG" dirty="0" smtClean="0"/>
          </a:p>
          <a:p>
            <a:r>
              <a:rPr lang="en-US" dirty="0" smtClean="0"/>
              <a:t>Login </a:t>
            </a:r>
            <a:r>
              <a:rPr lang="bg-BG" dirty="0" smtClean="0"/>
              <a:t>форма с проверки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bg-BG" dirty="0" smtClean="0"/>
              <a:t>Използван е </a:t>
            </a:r>
            <a:r>
              <a:rPr lang="en-US" dirty="0" smtClean="0"/>
              <a:t>apache (</a:t>
            </a:r>
            <a:r>
              <a:rPr lang="en-US" dirty="0" err="1" smtClean="0"/>
              <a:t>wamp</a:t>
            </a:r>
            <a:r>
              <a:rPr lang="en-US" dirty="0" smtClean="0"/>
              <a:t>)</a:t>
            </a:r>
            <a:r>
              <a:rPr lang="bg-BG" dirty="0" smtClean="0"/>
              <a:t> 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bg-BG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Проект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78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78" y="1124744"/>
            <a:ext cx="7023454" cy="4967809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MVC </a:t>
            </a:r>
            <a:r>
              <a:rPr lang="bg-BG" dirty="0" smtClean="0"/>
              <a:t>архитектура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482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1138"/>
            <a:ext cx="7272807" cy="4324126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77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User</a:t>
            </a:r>
          </a:p>
          <a:p>
            <a:r>
              <a:rPr lang="bg-BG" dirty="0" smtClean="0"/>
              <a:t>Атрибути</a:t>
            </a:r>
            <a:r>
              <a:rPr lang="en-US" dirty="0"/>
              <a:t>:</a:t>
            </a:r>
            <a:endParaRPr lang="bg-BG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Id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Password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Role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Status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Email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19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1" y="139297"/>
            <a:ext cx="7925907" cy="5772956"/>
          </a:xfrm>
        </p:spPr>
      </p:pic>
    </p:spTree>
    <p:extLst>
      <p:ext uri="{BB962C8B-B14F-4D97-AF65-F5344CB8AC3E}">
        <p14:creationId xmlns:p14="http://schemas.microsoft.com/office/powerpoint/2010/main" val="23667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>
                <a:latin typeface="+mj-lt"/>
              </a:rPr>
              <a:t>Zend</a:t>
            </a:r>
            <a:r>
              <a:rPr lang="bg-BG" dirty="0">
                <a:latin typeface="+mj-lt"/>
              </a:rPr>
              <a:t> (</a:t>
            </a:r>
            <a:r>
              <a:rPr lang="bg-BG" dirty="0" err="1">
                <a:latin typeface="+mj-lt"/>
              </a:rPr>
              <a:t>Zend</a:t>
            </a:r>
            <a:r>
              <a:rPr lang="bg-BG" dirty="0">
                <a:latin typeface="+mj-lt"/>
              </a:rPr>
              <a:t> </a:t>
            </a:r>
            <a:r>
              <a:rPr lang="bg-BG" dirty="0" err="1">
                <a:latin typeface="+mj-lt"/>
              </a:rPr>
              <a:t>Platform</a:t>
            </a:r>
            <a:r>
              <a:rPr lang="bg-BG" dirty="0">
                <a:latin typeface="+mj-lt"/>
              </a:rPr>
              <a:t>) </a:t>
            </a:r>
            <a:r>
              <a:rPr lang="en-US" dirty="0">
                <a:latin typeface="+mj-lt"/>
              </a:rPr>
              <a:t>e</a:t>
            </a:r>
            <a:r>
              <a:rPr lang="bg-BG" dirty="0">
                <a:latin typeface="+mj-lt"/>
              </a:rPr>
              <a:t> уеб платформа с </a:t>
            </a:r>
            <a:r>
              <a:rPr lang="bg-BG" dirty="0" smtClean="0">
                <a:latin typeface="+mj-lt"/>
              </a:rPr>
              <a:t>отворен код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bg-BG" dirty="0" err="1" smtClean="0">
                <a:latin typeface="+mj-lt"/>
              </a:rPr>
              <a:t>Zend</a:t>
            </a:r>
            <a:r>
              <a:rPr lang="bg-BG" dirty="0" smtClean="0">
                <a:latin typeface="+mj-lt"/>
              </a:rPr>
              <a:t> </a:t>
            </a:r>
            <a:r>
              <a:rPr lang="bg-BG" dirty="0">
                <a:latin typeface="+mj-lt"/>
              </a:rPr>
              <a:t>Framework е колекция от професионални PHP пакети с над 379 милиона инсталации. Тя може да се използва за разработване на уеб приложения и услуги, използващи PHP, и осигурява 100% обектно-ориентиран код, използвайки широк спектър от езикови функции. </a:t>
            </a: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17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350205"/>
            <a:ext cx="7380392" cy="4461128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72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2123"/>
            <a:ext cx="7327437" cy="4526367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User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87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1138"/>
            <a:ext cx="7499985" cy="4540150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225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 се </a:t>
            </a:r>
            <a:r>
              <a:rPr lang="en-US" dirty="0" smtClean="0"/>
              <a:t>PHP </a:t>
            </a:r>
            <a:r>
              <a:rPr lang="bg-BG" dirty="0" smtClean="0"/>
              <a:t>и </a:t>
            </a:r>
            <a:r>
              <a:rPr lang="en-US" dirty="0" smtClean="0"/>
              <a:t>HTML</a:t>
            </a:r>
            <a:r>
              <a:rPr lang="bg-BG" dirty="0" smtClean="0"/>
              <a:t> код за създаване на визуализацията на категориите.</a:t>
            </a:r>
          </a:p>
          <a:p>
            <a:endParaRPr lang="bg-BG" dirty="0" smtClean="0"/>
          </a:p>
          <a:p>
            <a:r>
              <a:rPr lang="bg-BG" dirty="0" smtClean="0"/>
              <a:t>Създават се бутони за операциите</a:t>
            </a:r>
            <a:endParaRPr lang="en-US" dirty="0" smtClean="0"/>
          </a:p>
          <a:p>
            <a:pPr marL="109728" indent="0">
              <a:buNone/>
            </a:pPr>
            <a:endParaRPr lang="bg-BG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Create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Update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Delete</a:t>
            </a:r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74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7" y="1481138"/>
            <a:ext cx="7654646" cy="4525962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593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574291" cy="4650335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713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26245"/>
            <a:ext cx="6699593" cy="4780855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71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0" y="1306283"/>
            <a:ext cx="7775666" cy="4700817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822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Zend</a:t>
            </a:r>
            <a:r>
              <a:rPr lang="bg-BG" dirty="0"/>
              <a:t> Framework използва</a:t>
            </a:r>
            <a:r>
              <a:rPr lang="en-US" dirty="0" smtClean="0"/>
              <a:t>:</a:t>
            </a:r>
            <a:endParaRPr lang="bg-BG" dirty="0" smtClean="0"/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bg-BG" b="1" dirty="0" err="1"/>
              <a:t>Composer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като мениджър на зависимостта от пакети;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bg-BG" b="1" dirty="0" err="1" smtClean="0"/>
              <a:t>PHPUnit</a:t>
            </a:r>
            <a:r>
              <a:rPr lang="bg-BG" dirty="0" smtClean="0"/>
              <a:t> </a:t>
            </a:r>
            <a:r>
              <a:rPr lang="en-US" dirty="0"/>
              <a:t>- </a:t>
            </a:r>
            <a:r>
              <a:rPr lang="bg-BG" dirty="0"/>
              <a:t>за тестване на всички пакети;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bg-BG" b="1" dirty="0" err="1"/>
              <a:t>Travis</a:t>
            </a:r>
            <a:r>
              <a:rPr lang="bg-BG" b="1" dirty="0"/>
              <a:t> CI </a:t>
            </a:r>
            <a:r>
              <a:rPr lang="en-US" dirty="0"/>
              <a:t>- </a:t>
            </a:r>
            <a:r>
              <a:rPr lang="bg-BG" dirty="0"/>
              <a:t>като услуга за непрекъсната интеграция. </a:t>
            </a:r>
            <a:br>
              <a:rPr lang="bg-BG" dirty="0"/>
            </a:b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89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57200" y="1888340"/>
            <a:ext cx="8229600" cy="4972008"/>
          </a:xfrm>
        </p:spPr>
        <p:txBody>
          <a:bodyPr>
            <a:normAutofit/>
          </a:bodyPr>
          <a:lstStyle/>
          <a:p>
            <a:r>
              <a:rPr lang="bg-BG" dirty="0" err="1"/>
              <a:t>Zend</a:t>
            </a:r>
            <a:r>
              <a:rPr lang="bg-BG" dirty="0"/>
              <a:t> </a:t>
            </a:r>
            <a:r>
              <a:rPr lang="bg-BG" dirty="0" err="1"/>
              <a:t>Engine</a:t>
            </a:r>
            <a:r>
              <a:rPr lang="bg-BG" dirty="0"/>
              <a:t> се използва вътрешно от PHP като компилатор и </a:t>
            </a:r>
            <a:r>
              <a:rPr lang="bg-BG" dirty="0" err="1"/>
              <a:t>Runtime</a:t>
            </a:r>
            <a:r>
              <a:rPr lang="bg-BG" dirty="0"/>
              <a:t> </a:t>
            </a:r>
            <a:r>
              <a:rPr lang="bg-BG" dirty="0" err="1"/>
              <a:t>engine</a:t>
            </a:r>
            <a:r>
              <a:rPr lang="bg-BG" dirty="0"/>
              <a:t>. PHP скриптовете се зареждат в паметта и се компилират в </a:t>
            </a:r>
            <a:r>
              <a:rPr lang="bg-BG" dirty="0" err="1"/>
              <a:t>Zend</a:t>
            </a:r>
            <a:r>
              <a:rPr lang="bg-BG" dirty="0"/>
              <a:t> </a:t>
            </a:r>
            <a:r>
              <a:rPr lang="bg-BG" dirty="0" err="1"/>
              <a:t>opcodes</a:t>
            </a:r>
            <a:r>
              <a:rPr lang="bg-BG" dirty="0"/>
              <a:t>. Тези </a:t>
            </a:r>
            <a:r>
              <a:rPr lang="bg-BG" dirty="0" err="1"/>
              <a:t>опкодове</a:t>
            </a:r>
            <a:r>
              <a:rPr lang="bg-BG" dirty="0"/>
              <a:t> се изпълняват и генерираният HTML се изпраща на клиента.</a:t>
            </a:r>
          </a:p>
          <a:p>
            <a:pPr lvl="0"/>
            <a:endParaRPr lang="bg-BG" dirty="0"/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75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bg-BG" dirty="0"/>
              <a:t>За да</a:t>
            </a:r>
            <a:r>
              <a:rPr lang="en-US" dirty="0"/>
              <a:t> </a:t>
            </a:r>
            <a:r>
              <a:rPr lang="bg-BG" dirty="0"/>
              <a:t>се приложи интерпретатор на уеб скриптове, трябват три части:</a:t>
            </a:r>
            <a:endParaRPr lang="en-US" dirty="0"/>
          </a:p>
          <a:p>
            <a:pPr lvl="0"/>
            <a:r>
              <a:rPr lang="bg-BG" dirty="0"/>
              <a:t>Интерпретаторът анализира входния код, превежда го и го изпълнява.</a:t>
            </a:r>
          </a:p>
          <a:p>
            <a:pPr lvl="0"/>
            <a:r>
              <a:rPr lang="bg-BG" dirty="0"/>
              <a:t>Функционалната част реализира функционалността на езика</a:t>
            </a:r>
            <a:r>
              <a:rPr lang="en-US" dirty="0"/>
              <a:t>.</a:t>
            </a:r>
          </a:p>
          <a:p>
            <a:pPr lvl="0"/>
            <a:r>
              <a:rPr lang="bg-BG" dirty="0" err="1"/>
              <a:t>Интерфейсната</a:t>
            </a:r>
            <a:r>
              <a:rPr lang="bg-BG" dirty="0"/>
              <a:t> част говори с уеб сървъра и т.н.</a:t>
            </a:r>
          </a:p>
          <a:p>
            <a:pPr marL="109728" indent="0">
              <a:buNone/>
            </a:pPr>
            <a:r>
              <a:rPr lang="bg-BG" dirty="0"/>
              <a:t>Самата </a:t>
            </a:r>
            <a:r>
              <a:rPr lang="bg-BG" dirty="0" err="1"/>
              <a:t>Zend</a:t>
            </a:r>
            <a:r>
              <a:rPr lang="bg-BG" dirty="0"/>
              <a:t> платформа формира само езиковото ядро, прилагайки PHP на базата си с някои предварително дефинирани функции.</a:t>
            </a: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64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bg-BG" dirty="0"/>
              <a:t>При инсталация на </a:t>
            </a:r>
            <a:r>
              <a:rPr lang="bg-BG" dirty="0" err="1"/>
              <a:t>Zend</a:t>
            </a:r>
            <a:r>
              <a:rPr lang="bg-BG" dirty="0"/>
              <a:t> </a:t>
            </a:r>
            <a:r>
              <a:rPr lang="bg-BG" dirty="0" err="1"/>
              <a:t>Studio</a:t>
            </a:r>
            <a:r>
              <a:rPr lang="bg-BG" dirty="0"/>
              <a:t> автоматично се инсталират всички необходими компоненти за пълноценната клиент-сървърна среда за разработка, в която влиза и сървър HTTP/PHP с поддръжка на разширения за разработчика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Studio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65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180524" cy="529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70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49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Zend server </a:t>
            </a:r>
            <a:r>
              <a:rPr lang="bg-BG" sz="2000" dirty="0" smtClean="0"/>
              <a:t>е сървър за уеб приложения написани на </a:t>
            </a:r>
            <a:r>
              <a:rPr lang="en-US" sz="2000" dirty="0" smtClean="0"/>
              <a:t>PHP</a:t>
            </a:r>
            <a:r>
              <a:rPr lang="bg-BG" sz="2000" dirty="0" smtClean="0"/>
              <a:t>. Има вградени: мониторинг, диагностициране на проблеми, кеширане, възможности за оптимизация и уеб базирана администраторска конзола.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Zend Server</a:t>
            </a:r>
            <a:endParaRPr lang="en-US" sz="32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636912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>
                <a:effectLst/>
              </a:rPr>
              <a:t>Zend Server Community Edition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1756" y="3779912"/>
            <a:ext cx="8229600" cy="14939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Community Edition </a:t>
            </a:r>
            <a:r>
              <a:rPr lang="bg-BG" sz="2000" dirty="0" smtClean="0"/>
              <a:t>е създадено от </a:t>
            </a:r>
            <a:r>
              <a:rPr lang="en-US" sz="2000" dirty="0" smtClean="0"/>
              <a:t>Zend </a:t>
            </a:r>
            <a:r>
              <a:rPr lang="bg-BG" sz="2000" dirty="0" smtClean="0"/>
              <a:t>компанията, като е било безплатно в началото и е направено с цел улеснено писане на </a:t>
            </a:r>
            <a:r>
              <a:rPr lang="en-US" sz="2000" dirty="0" smtClean="0"/>
              <a:t>PHP </a:t>
            </a:r>
            <a:r>
              <a:rPr lang="bg-BG" sz="2000" dirty="0" smtClean="0"/>
              <a:t>приложения. Поддържа се на </a:t>
            </a:r>
            <a:r>
              <a:rPr lang="en-US" sz="2000" dirty="0" smtClean="0"/>
              <a:t>Linux, Windows, iSeries i5/OS, Mac OS X.</a:t>
            </a:r>
            <a:r>
              <a:rPr lang="bg-BG" sz="2000" dirty="0" smtClean="0"/>
              <a:t> В момента се предлага само срещу заплащане.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1605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8613"/>
            <a:ext cx="8229600" cy="4776691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000" dirty="0" smtClean="0"/>
              <a:t>   Zend </a:t>
            </a:r>
            <a:r>
              <a:rPr lang="bg-BG" sz="2000" dirty="0" smtClean="0"/>
              <a:t>предлагат и </a:t>
            </a:r>
            <a:r>
              <a:rPr lang="en-US" sz="2000" dirty="0" smtClean="0"/>
              <a:t>PHP </a:t>
            </a:r>
            <a:r>
              <a:rPr lang="bg-BG" sz="2000" dirty="0" smtClean="0"/>
              <a:t>сертифицирано тестване и верификация на хора, успешно преминали изпита за </a:t>
            </a:r>
            <a:r>
              <a:rPr lang="en-US" sz="2000" dirty="0"/>
              <a:t>Zend Certified PHP Engineers (ZCE</a:t>
            </a:r>
            <a:r>
              <a:rPr lang="en-US" sz="2000" dirty="0" smtClean="0"/>
              <a:t>)</a:t>
            </a:r>
            <a:r>
              <a:rPr lang="bg-BG" sz="2000" dirty="0" smtClean="0"/>
              <a:t>. Предназначено е да докаже, че даден човек е квалифициран да работи с </a:t>
            </a:r>
            <a:r>
              <a:rPr lang="en-US" sz="2000" dirty="0" smtClean="0"/>
              <a:t>PHP </a:t>
            </a:r>
            <a:r>
              <a:rPr lang="bg-BG" sz="2000" dirty="0" smtClean="0"/>
              <a:t>приложения. За успешно полагане на изпита са ни нужни познания по следните теми:</a:t>
            </a:r>
            <a:endParaRPr lang="en-US" sz="2000" dirty="0" smtClean="0"/>
          </a:p>
          <a:p>
            <a:pPr marL="109728" indent="0">
              <a:buNone/>
            </a:pPr>
            <a:endParaRPr lang="bg-BG" sz="2000" dirty="0" smtClean="0"/>
          </a:p>
          <a:p>
            <a:r>
              <a:rPr lang="bg-BG" sz="2000" dirty="0" smtClean="0"/>
              <a:t>Основи на </a:t>
            </a:r>
            <a:r>
              <a:rPr lang="en-US" sz="2000" dirty="0" smtClean="0"/>
              <a:t>PHP</a:t>
            </a:r>
          </a:p>
          <a:p>
            <a:r>
              <a:rPr lang="bg-BG" sz="2000" dirty="0" smtClean="0"/>
              <a:t>Функции</a:t>
            </a:r>
          </a:p>
          <a:p>
            <a:r>
              <a:rPr lang="bg-BG" sz="2000" dirty="0" smtClean="0"/>
              <a:t>Масиви</a:t>
            </a:r>
          </a:p>
          <a:p>
            <a:r>
              <a:rPr lang="bg-BG" sz="2000" dirty="0" smtClean="0"/>
              <a:t>ООП</a:t>
            </a:r>
          </a:p>
          <a:p>
            <a:r>
              <a:rPr lang="bg-BG" sz="2000" dirty="0" smtClean="0"/>
              <a:t>Сигурност</a:t>
            </a:r>
          </a:p>
          <a:p>
            <a:r>
              <a:rPr lang="en-US" sz="2000" dirty="0" smtClean="0"/>
              <a:t>XML </a:t>
            </a:r>
            <a:r>
              <a:rPr lang="bg-BG" sz="2000" dirty="0" smtClean="0"/>
              <a:t>и Уеб сървъри</a:t>
            </a:r>
          </a:p>
          <a:p>
            <a:r>
              <a:rPr lang="bg-BG" sz="2000" dirty="0" smtClean="0"/>
              <a:t>Бази данни</a:t>
            </a:r>
          </a:p>
          <a:p>
            <a:r>
              <a:rPr lang="bg-BG" sz="2000" dirty="0" smtClean="0"/>
              <a:t>Дизайн и теория</a:t>
            </a:r>
          </a:p>
          <a:p>
            <a:r>
              <a:rPr lang="bg-BG" sz="2000" dirty="0" smtClean="0"/>
              <a:t>Настройки на </a:t>
            </a:r>
            <a:r>
              <a:rPr lang="en-US" sz="2000" dirty="0" smtClean="0"/>
              <a:t>php.ini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Zend Certification </a:t>
            </a:r>
            <a:r>
              <a:rPr lang="en-US" dirty="0" smtClean="0">
                <a:effectLst/>
              </a:rPr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62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511</Words>
  <Application>Microsoft Office PowerPoint</Application>
  <PresentationFormat>On-screen Show (4:3)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Aharoni</vt:lpstr>
      <vt:lpstr>Calibri</vt:lpstr>
      <vt:lpstr>Lucida Sans Unicode</vt:lpstr>
      <vt:lpstr>Verdana</vt:lpstr>
      <vt:lpstr>Wingdings 2</vt:lpstr>
      <vt:lpstr>Wingdings 3</vt:lpstr>
      <vt:lpstr>Открито място</vt:lpstr>
      <vt:lpstr> Софтуерна спецификация на  “Zend”  </vt:lpstr>
      <vt:lpstr>Zend</vt:lpstr>
      <vt:lpstr>Zend Framework</vt:lpstr>
      <vt:lpstr>Zend Framework</vt:lpstr>
      <vt:lpstr>Zend Framework</vt:lpstr>
      <vt:lpstr>Zend Studio</vt:lpstr>
      <vt:lpstr>PowerPoint Presentation</vt:lpstr>
      <vt:lpstr>Zend Server</vt:lpstr>
      <vt:lpstr>Zend Certification Test</vt:lpstr>
      <vt:lpstr>Спонсорирани продукти от компанията: </vt:lpstr>
      <vt:lpstr>Composer</vt:lpstr>
      <vt:lpstr>Нужни допълнения за проекта:</vt:lpstr>
      <vt:lpstr>Нужни допълнения за проекта:</vt:lpstr>
      <vt:lpstr>Нужни допълнения за проекта:</vt:lpstr>
      <vt:lpstr>Проект</vt:lpstr>
      <vt:lpstr>Zend MVC архитектура</vt:lpstr>
      <vt:lpstr>Login</vt:lpstr>
      <vt:lpstr>User</vt:lpstr>
      <vt:lpstr>PowerPoint Presentation</vt:lpstr>
      <vt:lpstr>Add User</vt:lpstr>
      <vt:lpstr>Edit User</vt:lpstr>
      <vt:lpstr>Categories</vt:lpstr>
      <vt:lpstr>Categories</vt:lpstr>
      <vt:lpstr>Categories</vt:lpstr>
      <vt:lpstr>Products</vt:lpstr>
      <vt:lpstr>Exceptions</vt:lpstr>
      <vt:lpstr>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Софтуерна спецификация на  “Zend Framework”</dc:title>
  <dc:creator>ACER</dc:creator>
  <cp:lastModifiedBy>Teodor Dumanov</cp:lastModifiedBy>
  <cp:revision>17</cp:revision>
  <dcterms:created xsi:type="dcterms:W3CDTF">2019-03-03T17:00:50Z</dcterms:created>
  <dcterms:modified xsi:type="dcterms:W3CDTF">2019-03-05T09:18:58Z</dcterms:modified>
</cp:coreProperties>
</file>