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34AE"/>
    <a:srgbClr val="4A206A"/>
    <a:srgbClr val="F4ECFA"/>
    <a:srgbClr val="C7A1E3"/>
    <a:srgbClr val="DCC4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910" autoAdjust="0"/>
  </p:normalViewPr>
  <p:slideViewPr>
    <p:cSldViewPr snapToGrid="0">
      <p:cViewPr>
        <p:scale>
          <a:sx n="25" d="100"/>
          <a:sy n="25" d="100"/>
        </p:scale>
        <p:origin x="246"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7EADEF-EDFD-4417-ADDD-724BD2618CE3}"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DB1A5-6931-4C11-8322-88DC1650892B}" type="slidenum">
              <a:rPr lang="en-US" smtClean="0"/>
              <a:t>‹#›</a:t>
            </a:fld>
            <a:endParaRPr lang="en-US"/>
          </a:p>
        </p:txBody>
      </p:sp>
    </p:spTree>
    <p:extLst>
      <p:ext uri="{BB962C8B-B14F-4D97-AF65-F5344CB8AC3E}">
        <p14:creationId xmlns:p14="http://schemas.microsoft.com/office/powerpoint/2010/main" val="1112192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7EADEF-EDFD-4417-ADDD-724BD2618CE3}"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DB1A5-6931-4C11-8322-88DC1650892B}" type="slidenum">
              <a:rPr lang="en-US" smtClean="0"/>
              <a:t>‹#›</a:t>
            </a:fld>
            <a:endParaRPr lang="en-US"/>
          </a:p>
        </p:txBody>
      </p:sp>
    </p:spTree>
    <p:extLst>
      <p:ext uri="{BB962C8B-B14F-4D97-AF65-F5344CB8AC3E}">
        <p14:creationId xmlns:p14="http://schemas.microsoft.com/office/powerpoint/2010/main" val="1143923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7EADEF-EDFD-4417-ADDD-724BD2618CE3}"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DB1A5-6931-4C11-8322-88DC1650892B}" type="slidenum">
              <a:rPr lang="en-US" smtClean="0"/>
              <a:t>‹#›</a:t>
            </a:fld>
            <a:endParaRPr lang="en-US"/>
          </a:p>
        </p:txBody>
      </p:sp>
    </p:spTree>
    <p:extLst>
      <p:ext uri="{BB962C8B-B14F-4D97-AF65-F5344CB8AC3E}">
        <p14:creationId xmlns:p14="http://schemas.microsoft.com/office/powerpoint/2010/main" val="685670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7EADEF-EDFD-4417-ADDD-724BD2618CE3}"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DB1A5-6931-4C11-8322-88DC1650892B}" type="slidenum">
              <a:rPr lang="en-US" smtClean="0"/>
              <a:t>‹#›</a:t>
            </a:fld>
            <a:endParaRPr lang="en-US"/>
          </a:p>
        </p:txBody>
      </p:sp>
    </p:spTree>
    <p:extLst>
      <p:ext uri="{BB962C8B-B14F-4D97-AF65-F5344CB8AC3E}">
        <p14:creationId xmlns:p14="http://schemas.microsoft.com/office/powerpoint/2010/main" val="2487797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tint val="82000"/>
                  </a:schemeClr>
                </a:solidFill>
              </a:defRPr>
            </a:lvl1pPr>
            <a:lvl2pPr marL="2194560" indent="0">
              <a:buNone/>
              <a:defRPr sz="9600">
                <a:solidFill>
                  <a:schemeClr val="tx1">
                    <a:tint val="82000"/>
                  </a:schemeClr>
                </a:solidFill>
              </a:defRPr>
            </a:lvl2pPr>
            <a:lvl3pPr marL="4389120" indent="0">
              <a:buNone/>
              <a:defRPr sz="8640">
                <a:solidFill>
                  <a:schemeClr val="tx1">
                    <a:tint val="82000"/>
                  </a:schemeClr>
                </a:solidFill>
              </a:defRPr>
            </a:lvl3pPr>
            <a:lvl4pPr marL="6583680" indent="0">
              <a:buNone/>
              <a:defRPr sz="7680">
                <a:solidFill>
                  <a:schemeClr val="tx1">
                    <a:tint val="82000"/>
                  </a:schemeClr>
                </a:solidFill>
              </a:defRPr>
            </a:lvl4pPr>
            <a:lvl5pPr marL="8778240" indent="0">
              <a:buNone/>
              <a:defRPr sz="7680">
                <a:solidFill>
                  <a:schemeClr val="tx1">
                    <a:tint val="82000"/>
                  </a:schemeClr>
                </a:solidFill>
              </a:defRPr>
            </a:lvl5pPr>
            <a:lvl6pPr marL="10972800" indent="0">
              <a:buNone/>
              <a:defRPr sz="7680">
                <a:solidFill>
                  <a:schemeClr val="tx1">
                    <a:tint val="82000"/>
                  </a:schemeClr>
                </a:solidFill>
              </a:defRPr>
            </a:lvl6pPr>
            <a:lvl7pPr marL="13167360" indent="0">
              <a:buNone/>
              <a:defRPr sz="7680">
                <a:solidFill>
                  <a:schemeClr val="tx1">
                    <a:tint val="82000"/>
                  </a:schemeClr>
                </a:solidFill>
              </a:defRPr>
            </a:lvl7pPr>
            <a:lvl8pPr marL="15361920" indent="0">
              <a:buNone/>
              <a:defRPr sz="7680">
                <a:solidFill>
                  <a:schemeClr val="tx1">
                    <a:tint val="82000"/>
                  </a:schemeClr>
                </a:solidFill>
              </a:defRPr>
            </a:lvl8pPr>
            <a:lvl9pPr marL="17556480" indent="0">
              <a:buNone/>
              <a:defRPr sz="7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7EADEF-EDFD-4417-ADDD-724BD2618CE3}"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DB1A5-6931-4C11-8322-88DC1650892B}" type="slidenum">
              <a:rPr lang="en-US" smtClean="0"/>
              <a:t>‹#›</a:t>
            </a:fld>
            <a:endParaRPr lang="en-US"/>
          </a:p>
        </p:txBody>
      </p:sp>
    </p:spTree>
    <p:extLst>
      <p:ext uri="{BB962C8B-B14F-4D97-AF65-F5344CB8AC3E}">
        <p14:creationId xmlns:p14="http://schemas.microsoft.com/office/powerpoint/2010/main" val="280301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7EADEF-EDFD-4417-ADDD-724BD2618CE3}"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DB1A5-6931-4C11-8322-88DC1650892B}" type="slidenum">
              <a:rPr lang="en-US" smtClean="0"/>
              <a:t>‹#›</a:t>
            </a:fld>
            <a:endParaRPr lang="en-US"/>
          </a:p>
        </p:txBody>
      </p:sp>
    </p:spTree>
    <p:extLst>
      <p:ext uri="{BB962C8B-B14F-4D97-AF65-F5344CB8AC3E}">
        <p14:creationId xmlns:p14="http://schemas.microsoft.com/office/powerpoint/2010/main" val="901419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7EADEF-EDFD-4417-ADDD-724BD2618CE3}" type="datetimeFigureOut">
              <a:rPr lang="en-US" smtClean="0"/>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EDB1A5-6931-4C11-8322-88DC1650892B}" type="slidenum">
              <a:rPr lang="en-US" smtClean="0"/>
              <a:t>‹#›</a:t>
            </a:fld>
            <a:endParaRPr lang="en-US"/>
          </a:p>
        </p:txBody>
      </p:sp>
    </p:spTree>
    <p:extLst>
      <p:ext uri="{BB962C8B-B14F-4D97-AF65-F5344CB8AC3E}">
        <p14:creationId xmlns:p14="http://schemas.microsoft.com/office/powerpoint/2010/main" val="87386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7EADEF-EDFD-4417-ADDD-724BD2618CE3}" type="datetimeFigureOut">
              <a:rPr lang="en-US" smtClean="0"/>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EDB1A5-6931-4C11-8322-88DC1650892B}" type="slidenum">
              <a:rPr lang="en-US" smtClean="0"/>
              <a:t>‹#›</a:t>
            </a:fld>
            <a:endParaRPr lang="en-US"/>
          </a:p>
        </p:txBody>
      </p:sp>
    </p:spTree>
    <p:extLst>
      <p:ext uri="{BB962C8B-B14F-4D97-AF65-F5344CB8AC3E}">
        <p14:creationId xmlns:p14="http://schemas.microsoft.com/office/powerpoint/2010/main" val="345356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EADEF-EDFD-4417-ADDD-724BD2618CE3}" type="datetimeFigureOut">
              <a:rPr lang="en-US" smtClean="0"/>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EDB1A5-6931-4C11-8322-88DC1650892B}" type="slidenum">
              <a:rPr lang="en-US" smtClean="0"/>
              <a:t>‹#›</a:t>
            </a:fld>
            <a:endParaRPr lang="en-US"/>
          </a:p>
        </p:txBody>
      </p:sp>
    </p:spTree>
    <p:extLst>
      <p:ext uri="{BB962C8B-B14F-4D97-AF65-F5344CB8AC3E}">
        <p14:creationId xmlns:p14="http://schemas.microsoft.com/office/powerpoint/2010/main" val="373256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E7EADEF-EDFD-4417-ADDD-724BD2618CE3}"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DB1A5-6931-4C11-8322-88DC1650892B}" type="slidenum">
              <a:rPr lang="en-US" smtClean="0"/>
              <a:t>‹#›</a:t>
            </a:fld>
            <a:endParaRPr lang="en-US"/>
          </a:p>
        </p:txBody>
      </p:sp>
    </p:spTree>
    <p:extLst>
      <p:ext uri="{BB962C8B-B14F-4D97-AF65-F5344CB8AC3E}">
        <p14:creationId xmlns:p14="http://schemas.microsoft.com/office/powerpoint/2010/main" val="2846898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E7EADEF-EDFD-4417-ADDD-724BD2618CE3}"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DB1A5-6931-4C11-8322-88DC1650892B}" type="slidenum">
              <a:rPr lang="en-US" smtClean="0"/>
              <a:t>‹#›</a:t>
            </a:fld>
            <a:endParaRPr lang="en-US"/>
          </a:p>
        </p:txBody>
      </p:sp>
    </p:spTree>
    <p:extLst>
      <p:ext uri="{BB962C8B-B14F-4D97-AF65-F5344CB8AC3E}">
        <p14:creationId xmlns:p14="http://schemas.microsoft.com/office/powerpoint/2010/main" val="159979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82000"/>
                  </a:schemeClr>
                </a:solidFill>
              </a:defRPr>
            </a:lvl1pPr>
          </a:lstStyle>
          <a:p>
            <a:fld id="{6E7EADEF-EDFD-4417-ADDD-724BD2618CE3}" type="datetimeFigureOut">
              <a:rPr lang="en-US" smtClean="0"/>
              <a:t>4/12/2024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82000"/>
                  </a:schemeClr>
                </a:solidFill>
              </a:defRPr>
            </a:lvl1pPr>
          </a:lstStyle>
          <a:p>
            <a:fld id="{D2EDB1A5-6931-4C11-8322-88DC1650892B}" type="slidenum">
              <a:rPr lang="en-US" smtClean="0"/>
              <a:t>‹#›</a:t>
            </a:fld>
            <a:endParaRPr lang="en-US"/>
          </a:p>
        </p:txBody>
      </p:sp>
    </p:spTree>
    <p:extLst>
      <p:ext uri="{BB962C8B-B14F-4D97-AF65-F5344CB8AC3E}">
        <p14:creationId xmlns:p14="http://schemas.microsoft.com/office/powerpoint/2010/main" val="2612738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microsoft.com/office/2007/relationships/hdphoto" Target="../media/hdphoto1.wdp"/><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hyperlink" Target="https://doi.org/10.1016/j.atech.2024.100442"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69FCE9F-647B-D629-B3DD-2E20EC048534}"/>
              </a:ext>
            </a:extLst>
          </p:cNvPr>
          <p:cNvSpPr/>
          <p:nvPr/>
        </p:nvSpPr>
        <p:spPr>
          <a:xfrm>
            <a:off x="31683372" y="25892477"/>
            <a:ext cx="11174439" cy="1128041"/>
          </a:xfrm>
          <a:prstGeom prst="rect">
            <a:avLst/>
          </a:prstGeom>
          <a:solidFill>
            <a:srgbClr val="4A206A"/>
          </a:solidFill>
          <a:ln>
            <a:solidFill>
              <a:srgbClr val="4A20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EABDDDA-67E7-8EDE-C38E-2BC41F5570C0}"/>
              </a:ext>
            </a:extLst>
          </p:cNvPr>
          <p:cNvSpPr/>
          <p:nvPr/>
        </p:nvSpPr>
        <p:spPr>
          <a:xfrm>
            <a:off x="13165551" y="10951191"/>
            <a:ext cx="17785029" cy="1128041"/>
          </a:xfrm>
          <a:prstGeom prst="rect">
            <a:avLst/>
          </a:prstGeom>
          <a:solidFill>
            <a:srgbClr val="4A206A"/>
          </a:solidFill>
          <a:ln>
            <a:solidFill>
              <a:srgbClr val="4A20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EC8AAAF8-BC6F-AA58-C5D6-787BEE0DCDFE}"/>
              </a:ext>
            </a:extLst>
          </p:cNvPr>
          <p:cNvSpPr/>
          <p:nvPr/>
        </p:nvSpPr>
        <p:spPr>
          <a:xfrm>
            <a:off x="31686892" y="4881505"/>
            <a:ext cx="11174439" cy="1128041"/>
          </a:xfrm>
          <a:prstGeom prst="rect">
            <a:avLst/>
          </a:prstGeom>
          <a:solidFill>
            <a:srgbClr val="4A206A"/>
          </a:solidFill>
          <a:ln>
            <a:solidFill>
              <a:srgbClr val="4A20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E6309194-FED8-F414-0F88-D6E746538C3F}"/>
              </a:ext>
            </a:extLst>
          </p:cNvPr>
          <p:cNvSpPr/>
          <p:nvPr/>
        </p:nvSpPr>
        <p:spPr>
          <a:xfrm>
            <a:off x="1200440" y="4912283"/>
            <a:ext cx="11174439" cy="1128041"/>
          </a:xfrm>
          <a:prstGeom prst="rect">
            <a:avLst/>
          </a:prstGeom>
          <a:solidFill>
            <a:srgbClr val="4A206A"/>
          </a:solidFill>
          <a:ln>
            <a:solidFill>
              <a:srgbClr val="4A20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801FC897-C339-C5CE-2EE8-AFF53EE13971}"/>
              </a:ext>
            </a:extLst>
          </p:cNvPr>
          <p:cNvSpPr txBox="1"/>
          <p:nvPr/>
        </p:nvSpPr>
        <p:spPr>
          <a:xfrm>
            <a:off x="5631766" y="351692"/>
            <a:ext cx="32627668" cy="4093428"/>
          </a:xfrm>
          <a:prstGeom prst="rect">
            <a:avLst/>
          </a:prstGeom>
          <a:noFill/>
        </p:spPr>
        <p:txBody>
          <a:bodyPr wrap="square" rtlCol="0">
            <a:spAutoFit/>
          </a:bodyPr>
          <a:lstStyle/>
          <a:p>
            <a:pPr algn="ctr"/>
            <a:r>
              <a:rPr lang="en-US" sz="8500" b="1" kern="100" dirty="0">
                <a:effectLst/>
                <a:latin typeface="Times New Roman" panose="02020603050405020304" pitchFamily="18" charset="0"/>
                <a:ea typeface="Calibri" panose="020F0502020204030204" pitchFamily="34" charset="0"/>
                <a:cs typeface="Times New Roman" panose="02020603050405020304" pitchFamily="18" charset="0"/>
              </a:rPr>
              <a:t>Optimizing Crop Yield Prediction: A Comparative Analysis of Machine Learning Methods</a:t>
            </a:r>
            <a:endParaRPr lang="en-US" sz="85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5400" i="1" dirty="0"/>
              <a:t>Dina </a:t>
            </a:r>
            <a:r>
              <a:rPr lang="en-US" sz="5600" i="1" dirty="0"/>
              <a:t>Dinh</a:t>
            </a:r>
            <a:r>
              <a:rPr lang="en-US" sz="5600" i="1" baseline="30000" dirty="0"/>
              <a:t>1</a:t>
            </a:r>
            <a:r>
              <a:rPr lang="en-US" sz="5400" i="1" dirty="0"/>
              <a:t>, Leticia Santos</a:t>
            </a:r>
            <a:r>
              <a:rPr lang="en-US" sz="5400" i="1" baseline="30000" dirty="0"/>
              <a:t>2</a:t>
            </a:r>
            <a:r>
              <a:rPr lang="en-US" sz="5400" i="1" dirty="0"/>
              <a:t>, Yinan Yang</a:t>
            </a:r>
            <a:r>
              <a:rPr lang="en-US" sz="5400" i="1" baseline="30000" dirty="0"/>
              <a:t>1</a:t>
            </a:r>
            <a:r>
              <a:rPr lang="en-US" sz="5400" i="1" dirty="0"/>
              <a:t>, Phillip Lanza</a:t>
            </a:r>
            <a:r>
              <a:rPr lang="en-US" sz="5400" i="1" baseline="30000" dirty="0"/>
              <a:t>4</a:t>
            </a:r>
            <a:r>
              <a:rPr lang="en-US" sz="5400" i="1" dirty="0"/>
              <a:t>, Tri Setiyono</a:t>
            </a:r>
            <a:r>
              <a:rPr lang="en-US" sz="5400" i="1" baseline="30000" dirty="0"/>
              <a:t>3</a:t>
            </a:r>
            <a:r>
              <a:rPr lang="en-US" sz="5400" i="1" dirty="0"/>
              <a:t>, Maria Bampasidou</a:t>
            </a:r>
            <a:r>
              <a:rPr lang="en-US" sz="5400" i="1" baseline="30000" dirty="0"/>
              <a:t>5</a:t>
            </a:r>
            <a:r>
              <a:rPr lang="en-US" sz="5400" i="1" dirty="0"/>
              <a:t>, Thanos Gentimis</a:t>
            </a:r>
            <a:r>
              <a:rPr lang="en-US" sz="5400" i="1" baseline="30000" dirty="0"/>
              <a:t>1</a:t>
            </a:r>
          </a:p>
          <a:p>
            <a:pPr algn="ctr"/>
            <a:r>
              <a:rPr lang="en-US" sz="3200" i="1" baseline="30000" dirty="0"/>
              <a:t>1</a:t>
            </a:r>
            <a:r>
              <a:rPr lang="en-US" sz="3200" i="1" dirty="0"/>
              <a:t>Experimental Statistics LSU, </a:t>
            </a:r>
            <a:r>
              <a:rPr lang="en-US" sz="3200" i="1" baseline="30000" dirty="0"/>
              <a:t>2</a:t>
            </a:r>
            <a:r>
              <a:rPr lang="en-US" sz="3200" i="1" dirty="0"/>
              <a:t>North Carolina State University, </a:t>
            </a:r>
            <a:r>
              <a:rPr lang="en-US" sz="3200" i="1" baseline="30000" dirty="0"/>
              <a:t>3</a:t>
            </a:r>
            <a:r>
              <a:rPr lang="en-US" sz="3200" i="1" dirty="0"/>
              <a:t>School of Plant Environmental and Soil Sciences LSU, </a:t>
            </a:r>
            <a:r>
              <a:rPr lang="en-US" sz="3200" i="1" baseline="30000" dirty="0"/>
              <a:t>4</a:t>
            </a:r>
            <a:r>
              <a:rPr lang="en-US" sz="3200" i="1" dirty="0"/>
              <a:t>Cornell University, </a:t>
            </a:r>
            <a:r>
              <a:rPr lang="en-US" sz="3200" i="1" baseline="30000" dirty="0"/>
              <a:t>5</a:t>
            </a:r>
            <a:r>
              <a:rPr lang="en-US" sz="3200" baseline="30000" dirty="0"/>
              <a:t> </a:t>
            </a:r>
            <a:r>
              <a:rPr lang="en-US" sz="3200" dirty="0"/>
              <a:t>Agricultural Economics and Agribusiness LSU</a:t>
            </a:r>
            <a:endParaRPr lang="en-US" sz="3200" i="1" dirty="0"/>
          </a:p>
        </p:txBody>
      </p:sp>
      <p:pic>
        <p:nvPicPr>
          <p:cNvPr id="11" name="Picture 10" descr="A close-up of a logo&#10;&#10;Description automatically generated">
            <a:extLst>
              <a:ext uri="{FF2B5EF4-FFF2-40B4-BE49-F238E27FC236}">
                <a16:creationId xmlns:a16="http://schemas.microsoft.com/office/drawing/2014/main" id="{BEC0051B-D988-B00B-76F7-237212B3ECF7}"/>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Effect>
                      <a14:saturation sat="119000"/>
                    </a14:imgEffect>
                    <a14:imgEffect>
                      <a14:brightnessContrast bright="6000" contrast="15000"/>
                    </a14:imgEffect>
                  </a14:imgLayer>
                </a14:imgProps>
              </a:ext>
              <a:ext uri="{28A0092B-C50C-407E-A947-70E740481C1C}">
                <a14:useLocalDpi xmlns:a14="http://schemas.microsoft.com/office/drawing/2010/main" val="0"/>
              </a:ext>
            </a:extLst>
          </a:blip>
          <a:stretch>
            <a:fillRect/>
          </a:stretch>
        </p:blipFill>
        <p:spPr>
          <a:xfrm>
            <a:off x="1200441" y="855314"/>
            <a:ext cx="4431325" cy="2532185"/>
          </a:xfrm>
          <a:prstGeom prst="rect">
            <a:avLst/>
          </a:prstGeom>
        </p:spPr>
      </p:pic>
      <p:sp>
        <p:nvSpPr>
          <p:cNvPr id="15" name="TextBox 14">
            <a:extLst>
              <a:ext uri="{FF2B5EF4-FFF2-40B4-BE49-F238E27FC236}">
                <a16:creationId xmlns:a16="http://schemas.microsoft.com/office/drawing/2014/main" id="{366317A6-791D-AB55-6F5A-B1D5A95686A0}"/>
              </a:ext>
            </a:extLst>
          </p:cNvPr>
          <p:cNvSpPr txBox="1"/>
          <p:nvPr/>
        </p:nvSpPr>
        <p:spPr>
          <a:xfrm>
            <a:off x="20264094" y="11099712"/>
            <a:ext cx="3580893" cy="830997"/>
          </a:xfrm>
          <a:prstGeom prst="rect">
            <a:avLst/>
          </a:prstGeom>
          <a:solidFill>
            <a:srgbClr val="4A206A"/>
          </a:solidFill>
        </p:spPr>
        <p:txBody>
          <a:bodyPr wrap="square" rtlCol="0">
            <a:spAutoFit/>
          </a:bodyPr>
          <a:lstStyle/>
          <a:p>
            <a:pPr algn="ctr"/>
            <a:r>
              <a:rPr lang="en-US" sz="4800" dirty="0">
                <a:solidFill>
                  <a:srgbClr val="FFFF00"/>
                </a:solidFill>
                <a:latin typeface="Times New Roman" panose="02020603050405020304" pitchFamily="18" charset="0"/>
                <a:cs typeface="Times New Roman" panose="02020603050405020304" pitchFamily="18" charset="0"/>
              </a:rPr>
              <a:t>Results</a:t>
            </a:r>
            <a:endParaRPr lang="en-US" sz="4000" dirty="0">
              <a:solidFill>
                <a:srgbClr val="FFFF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952F1E89-2DA3-E63C-AE37-6026C2915139}"/>
              </a:ext>
            </a:extLst>
          </p:cNvPr>
          <p:cNvSpPr txBox="1"/>
          <p:nvPr/>
        </p:nvSpPr>
        <p:spPr>
          <a:xfrm>
            <a:off x="4423902" y="5060804"/>
            <a:ext cx="4600720" cy="830997"/>
          </a:xfrm>
          <a:prstGeom prst="rect">
            <a:avLst/>
          </a:prstGeom>
          <a:noFill/>
        </p:spPr>
        <p:txBody>
          <a:bodyPr wrap="square" rtlCol="0">
            <a:spAutoFit/>
          </a:bodyPr>
          <a:lstStyle/>
          <a:p>
            <a:pPr algn="ctr"/>
            <a:r>
              <a:rPr lang="en-US" sz="4800" dirty="0">
                <a:solidFill>
                  <a:srgbClr val="FFFF00"/>
                </a:solidFill>
                <a:latin typeface="Times New Roman" panose="02020603050405020304" pitchFamily="18" charset="0"/>
                <a:cs typeface="Times New Roman" panose="02020603050405020304" pitchFamily="18" charset="0"/>
              </a:rPr>
              <a:t>Introduction</a:t>
            </a:r>
            <a:endParaRPr lang="en-US" sz="4000" dirty="0">
              <a:solidFill>
                <a:srgbClr val="FFFF00"/>
              </a:solidFill>
              <a:latin typeface="Times New Roman" panose="02020603050405020304" pitchFamily="18" charset="0"/>
              <a:cs typeface="Times New Roman" panose="02020603050405020304" pitchFamily="18" charset="0"/>
            </a:endParaRPr>
          </a:p>
        </p:txBody>
      </p:sp>
      <p:grpSp>
        <p:nvGrpSpPr>
          <p:cNvPr id="27" name="Group 26">
            <a:extLst>
              <a:ext uri="{FF2B5EF4-FFF2-40B4-BE49-F238E27FC236}">
                <a16:creationId xmlns:a16="http://schemas.microsoft.com/office/drawing/2014/main" id="{9FC6BF9A-2F4A-895B-27BD-A5249735B54B}"/>
              </a:ext>
            </a:extLst>
          </p:cNvPr>
          <p:cNvGrpSpPr/>
          <p:nvPr/>
        </p:nvGrpSpPr>
        <p:grpSpPr>
          <a:xfrm>
            <a:off x="1200440" y="13421722"/>
            <a:ext cx="11174439" cy="1128041"/>
            <a:chOff x="1200440" y="20909279"/>
            <a:chExt cx="11174439" cy="1128041"/>
          </a:xfrm>
          <a:solidFill>
            <a:srgbClr val="4A206A"/>
          </a:solidFill>
        </p:grpSpPr>
        <p:sp>
          <p:nvSpPr>
            <p:cNvPr id="24" name="Rectangle 23">
              <a:extLst>
                <a:ext uri="{FF2B5EF4-FFF2-40B4-BE49-F238E27FC236}">
                  <a16:creationId xmlns:a16="http://schemas.microsoft.com/office/drawing/2014/main" id="{D1F9A6B1-70A7-1CD9-878B-5DDBB553B9D2}"/>
                </a:ext>
              </a:extLst>
            </p:cNvPr>
            <p:cNvSpPr/>
            <p:nvPr/>
          </p:nvSpPr>
          <p:spPr>
            <a:xfrm>
              <a:off x="1200440" y="20909279"/>
              <a:ext cx="11174439" cy="1128041"/>
            </a:xfrm>
            <a:prstGeom prst="rect">
              <a:avLst/>
            </a:prstGeom>
            <a:grpFill/>
            <a:ln>
              <a:solidFill>
                <a:srgbClr val="4A20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228F0B67-4D4F-4A96-36AE-80A412E3EB87}"/>
                </a:ext>
              </a:extLst>
            </p:cNvPr>
            <p:cNvSpPr txBox="1"/>
            <p:nvPr/>
          </p:nvSpPr>
          <p:spPr>
            <a:xfrm>
              <a:off x="3859819" y="21039502"/>
              <a:ext cx="5852160" cy="830997"/>
            </a:xfrm>
            <a:prstGeom prst="rect">
              <a:avLst/>
            </a:prstGeom>
            <a:grpFill/>
            <a:ln>
              <a:solidFill>
                <a:srgbClr val="4A206A"/>
              </a:solidFill>
            </a:ln>
          </p:spPr>
          <p:txBody>
            <a:bodyPr wrap="square" rtlCol="0">
              <a:spAutoFit/>
            </a:bodyPr>
            <a:lstStyle/>
            <a:p>
              <a:pPr algn="ctr"/>
              <a:r>
                <a:rPr lang="en-US" sz="4800" dirty="0">
                  <a:solidFill>
                    <a:srgbClr val="FFFF00"/>
                  </a:solidFill>
                  <a:latin typeface="Times New Roman" panose="02020603050405020304" pitchFamily="18" charset="0"/>
                  <a:cs typeface="Times New Roman" panose="02020603050405020304" pitchFamily="18" charset="0"/>
                </a:rPr>
                <a:t>Data</a:t>
              </a:r>
              <a:r>
                <a:rPr lang="en-US" sz="4800" dirty="0">
                  <a:solidFill>
                    <a:srgbClr val="FFFF00"/>
                  </a:solidFill>
                </a:rPr>
                <a:t> </a:t>
              </a:r>
              <a:r>
                <a:rPr lang="en-US" sz="4800" dirty="0">
                  <a:solidFill>
                    <a:srgbClr val="FFFF00"/>
                  </a:solidFill>
                  <a:latin typeface="Times New Roman" panose="02020603050405020304" pitchFamily="18" charset="0"/>
                  <a:cs typeface="Times New Roman" panose="02020603050405020304" pitchFamily="18" charset="0"/>
                </a:rPr>
                <a:t>Description</a:t>
              </a:r>
            </a:p>
          </p:txBody>
        </p:sp>
      </p:grpSp>
      <p:sp>
        <p:nvSpPr>
          <p:cNvPr id="21" name="TextBox 20">
            <a:extLst>
              <a:ext uri="{FF2B5EF4-FFF2-40B4-BE49-F238E27FC236}">
                <a16:creationId xmlns:a16="http://schemas.microsoft.com/office/drawing/2014/main" id="{E329713D-AC58-09F5-236C-6F4065E7E1F9}"/>
              </a:ext>
            </a:extLst>
          </p:cNvPr>
          <p:cNvSpPr txBox="1"/>
          <p:nvPr/>
        </p:nvSpPr>
        <p:spPr>
          <a:xfrm>
            <a:off x="35475791" y="26040998"/>
            <a:ext cx="3596640" cy="830997"/>
          </a:xfrm>
          <a:prstGeom prst="rect">
            <a:avLst/>
          </a:prstGeom>
          <a:noFill/>
        </p:spPr>
        <p:txBody>
          <a:bodyPr wrap="square" rtlCol="0">
            <a:spAutoFit/>
          </a:bodyPr>
          <a:lstStyle/>
          <a:p>
            <a:pPr algn="ctr"/>
            <a:r>
              <a:rPr lang="en-US" sz="4800" dirty="0">
                <a:solidFill>
                  <a:srgbClr val="FFFF00"/>
                </a:solidFill>
                <a:latin typeface="Times New Roman" panose="02020603050405020304" pitchFamily="18" charset="0"/>
                <a:cs typeface="Times New Roman" panose="02020603050405020304" pitchFamily="18" charset="0"/>
              </a:rPr>
              <a:t>References</a:t>
            </a:r>
          </a:p>
        </p:txBody>
      </p:sp>
      <p:sp>
        <p:nvSpPr>
          <p:cNvPr id="23" name="TextBox 22">
            <a:extLst>
              <a:ext uri="{FF2B5EF4-FFF2-40B4-BE49-F238E27FC236}">
                <a16:creationId xmlns:a16="http://schemas.microsoft.com/office/drawing/2014/main" id="{500DCBF5-2C01-AC41-7CEE-7A88DDBE46BF}"/>
              </a:ext>
            </a:extLst>
          </p:cNvPr>
          <p:cNvSpPr txBox="1"/>
          <p:nvPr/>
        </p:nvSpPr>
        <p:spPr>
          <a:xfrm>
            <a:off x="35323341" y="5016208"/>
            <a:ext cx="3894500" cy="830997"/>
          </a:xfrm>
          <a:prstGeom prst="rect">
            <a:avLst/>
          </a:prstGeom>
          <a:noFill/>
        </p:spPr>
        <p:txBody>
          <a:bodyPr wrap="square" rtlCol="0">
            <a:spAutoFit/>
          </a:bodyPr>
          <a:lstStyle/>
          <a:p>
            <a:pPr algn="ctr"/>
            <a:r>
              <a:rPr lang="en-US" sz="4800" dirty="0">
                <a:solidFill>
                  <a:srgbClr val="FFFF00"/>
                </a:solidFill>
                <a:latin typeface="Times New Roman" panose="02020603050405020304" pitchFamily="18" charset="0"/>
                <a:cs typeface="Times New Roman" panose="02020603050405020304" pitchFamily="18" charset="0"/>
              </a:rPr>
              <a:t>Methodology</a:t>
            </a:r>
          </a:p>
        </p:txBody>
      </p:sp>
      <p:sp>
        <p:nvSpPr>
          <p:cNvPr id="26" name="TextBox 25">
            <a:extLst>
              <a:ext uri="{FF2B5EF4-FFF2-40B4-BE49-F238E27FC236}">
                <a16:creationId xmlns:a16="http://schemas.microsoft.com/office/drawing/2014/main" id="{77AFCA04-7861-2A26-D99B-A0653E2DDB38}"/>
              </a:ext>
            </a:extLst>
          </p:cNvPr>
          <p:cNvSpPr txBox="1"/>
          <p:nvPr/>
        </p:nvSpPr>
        <p:spPr>
          <a:xfrm>
            <a:off x="1200440" y="6237759"/>
            <a:ext cx="11174439" cy="6986528"/>
          </a:xfrm>
          <a:prstGeom prst="rect">
            <a:avLst/>
          </a:prstGeom>
          <a:noFill/>
        </p:spPr>
        <p:txBody>
          <a:bodyPr wrap="square" rtlCol="0">
            <a:spAutoFit/>
          </a:bodyPr>
          <a:lstStyle/>
          <a:p>
            <a:pPr algn="just"/>
            <a:r>
              <a:rPr lang="en-US" sz="3200" dirty="0">
                <a:latin typeface="Arial" panose="020B0604020202020204" pitchFamily="34" charset="0"/>
                <a:cs typeface="Arial" panose="020B0604020202020204" pitchFamily="34" charset="0"/>
              </a:rPr>
              <a:t>Agriculture is embracing AI-driven big data fueled decision support algorithms. The surge in data generated by precision agriculture has surpassed traditional scientific methods, leading to a need for AI-driven analytics to manage this data saturation. Among AI analytics tools, Machine Learning techniques like Neural Networks, Random Forests, and XGBOOST are widely used.</a:t>
            </a:r>
          </a:p>
          <a:p>
            <a:pPr algn="just"/>
            <a:r>
              <a:rPr lang="en-US" sz="3200" dirty="0">
                <a:latin typeface="Arial" panose="020B0604020202020204" pitchFamily="34" charset="0"/>
                <a:cs typeface="Arial" panose="020B0604020202020204" pitchFamily="34" charset="0"/>
              </a:rPr>
              <a:t>A critical aspect of Machine Learning is hyperparameter tuning, especially when using pre-built Neural Networks or Random Forests. Default hyperparameters and pre-defined architectures often fall short in achieving high prediction accuracies. Hence, the choice of specific hyperparameter ranges is crucial, especially for practical Machine Learning applications. </a:t>
            </a:r>
          </a:p>
        </p:txBody>
      </p:sp>
      <p:sp>
        <p:nvSpPr>
          <p:cNvPr id="31" name="TextBox 30">
            <a:extLst>
              <a:ext uri="{FF2B5EF4-FFF2-40B4-BE49-F238E27FC236}">
                <a16:creationId xmlns:a16="http://schemas.microsoft.com/office/drawing/2014/main" id="{D738C53D-159C-533E-8ECA-14B0803E297A}"/>
              </a:ext>
            </a:extLst>
          </p:cNvPr>
          <p:cNvSpPr txBox="1"/>
          <p:nvPr/>
        </p:nvSpPr>
        <p:spPr>
          <a:xfrm>
            <a:off x="15692356" y="24173245"/>
            <a:ext cx="12502960" cy="584775"/>
          </a:xfrm>
          <a:prstGeom prst="rect">
            <a:avLst/>
          </a:prstGeom>
          <a:noFill/>
        </p:spPr>
        <p:txBody>
          <a:bodyPr wrap="square" rtlCol="0">
            <a:spAutoFit/>
          </a:bodyPr>
          <a:lstStyle/>
          <a:p>
            <a:endParaRPr lang="en-US" sz="3200" dirty="0"/>
          </a:p>
        </p:txBody>
      </p:sp>
      <p:sp>
        <p:nvSpPr>
          <p:cNvPr id="32" name="TextBox 31">
            <a:extLst>
              <a:ext uri="{FF2B5EF4-FFF2-40B4-BE49-F238E27FC236}">
                <a16:creationId xmlns:a16="http://schemas.microsoft.com/office/drawing/2014/main" id="{3608680C-B047-86F5-A089-47A06FB6286C}"/>
              </a:ext>
            </a:extLst>
          </p:cNvPr>
          <p:cNvSpPr txBox="1"/>
          <p:nvPr/>
        </p:nvSpPr>
        <p:spPr>
          <a:xfrm>
            <a:off x="31676327" y="27152955"/>
            <a:ext cx="11181484" cy="6001643"/>
          </a:xfrm>
          <a:prstGeom prst="rect">
            <a:avLst/>
          </a:prstGeom>
          <a:noFill/>
        </p:spPr>
        <p:txBody>
          <a:bodyPr wrap="square" rtlCol="0">
            <a:spAutoFit/>
          </a:bodyPr>
          <a:lstStyle/>
          <a:p>
            <a:r>
              <a:rPr lang="en-US" sz="3200" dirty="0">
                <a:effectLst/>
                <a:latin typeface="Arial" panose="020B0604020202020204" pitchFamily="34" charset="0"/>
                <a:cs typeface="Arial" panose="020B0604020202020204" pitchFamily="34" charset="0"/>
              </a:rPr>
              <a:t>Thanos </a:t>
            </a:r>
            <a:r>
              <a:rPr lang="en-US" sz="3200" dirty="0" err="1">
                <a:effectLst/>
                <a:latin typeface="Arial" panose="020B0604020202020204" pitchFamily="34" charset="0"/>
                <a:cs typeface="Arial" panose="020B0604020202020204" pitchFamily="34" charset="0"/>
              </a:rPr>
              <a:t>Gentimis</a:t>
            </a:r>
            <a:r>
              <a:rPr lang="en-US" sz="3200" dirty="0">
                <a:effectLst/>
                <a:latin typeface="Arial" panose="020B0604020202020204" pitchFamily="34" charset="0"/>
                <a:cs typeface="Arial" panose="020B0604020202020204" pitchFamily="34" charset="0"/>
              </a:rPr>
              <a:t>, Yinan Yang, Phillip Lanza, Tri </a:t>
            </a:r>
            <a:r>
              <a:rPr lang="en-US" sz="3200" dirty="0" err="1">
                <a:effectLst/>
                <a:latin typeface="Arial" panose="020B0604020202020204" pitchFamily="34" charset="0"/>
                <a:cs typeface="Arial" panose="020B0604020202020204" pitchFamily="34" charset="0"/>
              </a:rPr>
              <a:t>Setiyono</a:t>
            </a:r>
            <a:r>
              <a:rPr lang="en-US" sz="3200" dirty="0">
                <a:effectLst/>
                <a:latin typeface="Arial" panose="020B0604020202020204" pitchFamily="34" charset="0"/>
                <a:cs typeface="Arial" panose="020B0604020202020204" pitchFamily="34" charset="0"/>
              </a:rPr>
              <a:t>, 	Maria 	</a:t>
            </a:r>
            <a:r>
              <a:rPr lang="en-US" sz="3200" dirty="0" err="1">
                <a:effectLst/>
                <a:latin typeface="Arial" panose="020B0604020202020204" pitchFamily="34" charset="0"/>
                <a:cs typeface="Arial" panose="020B0604020202020204" pitchFamily="34" charset="0"/>
              </a:rPr>
              <a:t>Bampasidou</a:t>
            </a:r>
            <a:r>
              <a:rPr lang="en-US" sz="3200" dirty="0">
                <a:effectLst/>
                <a:latin typeface="Arial" panose="020B0604020202020204" pitchFamily="34" charset="0"/>
                <a:cs typeface="Arial" panose="020B0604020202020204" pitchFamily="34" charset="0"/>
              </a:rPr>
              <a:t>. </a:t>
            </a:r>
            <a:r>
              <a:rPr lang="en-US" sz="3200" i="1" dirty="0">
                <a:effectLst/>
                <a:latin typeface="Arial" panose="020B0604020202020204" pitchFamily="34" charset="0"/>
                <a:cs typeface="Arial" panose="020B0604020202020204" pitchFamily="34" charset="0"/>
              </a:rPr>
              <a:t>Hyperparameter Estimation for 	Neural 	Network 	Architectures in Agriculture-Based 	Structured 	Data Sets for Yield 	Prediction</a:t>
            </a:r>
            <a:r>
              <a:rPr lang="en-US" sz="3200" dirty="0">
                <a:effectLst/>
                <a:latin typeface="Arial" panose="020B0604020202020204" pitchFamily="34" charset="0"/>
                <a:cs typeface="Arial" panose="020B0604020202020204" pitchFamily="34" charset="0"/>
              </a:rPr>
              <a:t>. </a:t>
            </a:r>
          </a:p>
          <a:p>
            <a:pPr algn="just"/>
            <a:r>
              <a:rPr lang="en-US" sz="3200" dirty="0" err="1">
                <a:effectLst/>
                <a:latin typeface="Arial" panose="020B0604020202020204" pitchFamily="34" charset="0"/>
                <a:cs typeface="Arial" panose="020B0604020202020204" pitchFamily="34" charset="0"/>
              </a:rPr>
              <a:t>Letícia</a:t>
            </a:r>
            <a:r>
              <a:rPr lang="en-US" sz="3200" dirty="0">
                <a:effectLst/>
                <a:latin typeface="Arial" panose="020B0604020202020204" pitchFamily="34" charset="0"/>
                <a:cs typeface="Arial" panose="020B0604020202020204" pitchFamily="34" charset="0"/>
              </a:rPr>
              <a:t> </a:t>
            </a:r>
            <a:r>
              <a:rPr lang="en-US" sz="3200" dirty="0" err="1">
                <a:effectLst/>
                <a:latin typeface="Arial" panose="020B0604020202020204" pitchFamily="34" charset="0"/>
                <a:cs typeface="Arial" panose="020B0604020202020204" pitchFamily="34" charset="0"/>
              </a:rPr>
              <a:t>Bernabé</a:t>
            </a:r>
            <a:r>
              <a:rPr lang="en-US" sz="3200" dirty="0">
                <a:effectLst/>
                <a:latin typeface="Arial" panose="020B0604020202020204" pitchFamily="34" charset="0"/>
                <a:cs typeface="Arial" panose="020B0604020202020204" pitchFamily="34" charset="0"/>
              </a:rPr>
              <a:t> Santos, Donna Gentry, Alex </a:t>
            </a:r>
            <a:r>
              <a:rPr lang="en-US" sz="3200" dirty="0" err="1">
                <a:effectLst/>
                <a:latin typeface="Arial" panose="020B0604020202020204" pitchFamily="34" charset="0"/>
                <a:cs typeface="Arial" panose="020B0604020202020204" pitchFamily="34" charset="0"/>
              </a:rPr>
              <a:t>Tryforos</a:t>
            </a:r>
            <a:r>
              <a:rPr lang="en-US" sz="3200" dirty="0">
                <a:effectLst/>
                <a:latin typeface="Arial" panose="020B0604020202020204" pitchFamily="34" charset="0"/>
                <a:cs typeface="Arial" panose="020B0604020202020204" pitchFamily="34" charset="0"/>
              </a:rPr>
              <a:t>, Lisa 	Fultz, Jeffrey Beasley, Thanos </a:t>
            </a:r>
            <a:r>
              <a:rPr lang="en-US" sz="3200" dirty="0" err="1">
                <a:effectLst/>
                <a:latin typeface="Arial" panose="020B0604020202020204" pitchFamily="34" charset="0"/>
                <a:cs typeface="Arial" panose="020B0604020202020204" pitchFamily="34" charset="0"/>
              </a:rPr>
              <a:t>Gentimis</a:t>
            </a:r>
            <a:r>
              <a:rPr lang="en-US" sz="3200" dirty="0">
                <a:effectLst/>
                <a:latin typeface="Arial" panose="020B0604020202020204" pitchFamily="34" charset="0"/>
                <a:cs typeface="Arial" panose="020B0604020202020204" pitchFamily="34" charset="0"/>
              </a:rPr>
              <a:t>, </a:t>
            </a:r>
            <a:r>
              <a:rPr lang="en-US" sz="3200" i="1" dirty="0">
                <a:effectLst/>
                <a:latin typeface="Arial" panose="020B0604020202020204" pitchFamily="34" charset="0"/>
                <a:cs typeface="Arial" panose="020B0604020202020204" pitchFamily="34" charset="0"/>
              </a:rPr>
              <a:t>Soybean yield 	prediction using machine learning algorithms under a 	cover 	crop management system</a:t>
            </a:r>
            <a:r>
              <a:rPr lang="en-US" sz="3200" dirty="0">
                <a:effectLst/>
                <a:latin typeface="Arial" panose="020B0604020202020204" pitchFamily="34" charset="0"/>
                <a:cs typeface="Arial" panose="020B0604020202020204" pitchFamily="34" charset="0"/>
              </a:rPr>
              <a:t>, Smart Agricultural 	Technology, 	2024, 	</a:t>
            </a:r>
            <a:r>
              <a:rPr lang="en-US" sz="3200" dirty="0">
                <a:effectLst/>
                <a:latin typeface="Arial" panose="020B0604020202020204" pitchFamily="34" charset="0"/>
                <a:cs typeface="Arial" panose="020B0604020202020204" pitchFamily="34" charset="0"/>
                <a:hlinkClick r:id="rId4"/>
              </a:rPr>
              <a:t>https://doi.org/10.1016/j.atech.2024.100442</a:t>
            </a:r>
            <a:r>
              <a:rPr lang="en-US" sz="3200" dirty="0">
                <a:effectLst/>
                <a:latin typeface="Arial" panose="020B0604020202020204" pitchFamily="34" charset="0"/>
                <a:cs typeface="Arial" panose="020B0604020202020204" pitchFamily="34" charset="0"/>
              </a:rPr>
              <a:t>.</a:t>
            </a:r>
          </a:p>
          <a:p>
            <a:pPr algn="just"/>
            <a:r>
              <a:rPr lang="en-US" sz="3200" dirty="0" err="1">
                <a:solidFill>
                  <a:srgbClr val="FF0000"/>
                </a:solidFill>
                <a:latin typeface="Arial" panose="020B0604020202020204" pitchFamily="34" charset="0"/>
                <a:cs typeface="Arial" panose="020B0604020202020204" pitchFamily="34" charset="0"/>
              </a:rPr>
              <a:t>Github</a:t>
            </a:r>
            <a:r>
              <a:rPr lang="en-US" sz="3200" dirty="0">
                <a:solidFill>
                  <a:srgbClr val="FF0000"/>
                </a:solidFill>
                <a:latin typeface="Arial" panose="020B0604020202020204" pitchFamily="34" charset="0"/>
                <a:cs typeface="Arial" panose="020B0604020202020204" pitchFamily="34" charset="0"/>
              </a:rPr>
              <a:t> link</a:t>
            </a:r>
            <a:endParaRPr lang="en-US" sz="3200" dirty="0">
              <a:solidFill>
                <a:srgbClr val="FF0000"/>
              </a:solidFill>
              <a:effectLst/>
              <a:latin typeface="Arial" panose="020B0604020202020204" pitchFamily="34" charset="0"/>
              <a:cs typeface="Arial" panose="020B0604020202020204" pitchFamily="34" charset="0"/>
            </a:endParaRPr>
          </a:p>
          <a:p>
            <a:pPr algn="just"/>
            <a:endParaRPr lang="en-US" sz="3200"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7FAD1D52-33B2-1BF7-5EDB-197A74E7C5BF}"/>
              </a:ext>
            </a:extLst>
          </p:cNvPr>
          <p:cNvSpPr txBox="1"/>
          <p:nvPr/>
        </p:nvSpPr>
        <p:spPr>
          <a:xfrm>
            <a:off x="31686893" y="6171052"/>
            <a:ext cx="11170918" cy="19543812"/>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a:latin typeface="Arial" panose="020B0604020202020204" pitchFamily="34" charset="0"/>
                <a:cs typeface="Arial" panose="020B0604020202020204" pitchFamily="34" charset="0"/>
              </a:rPr>
              <a:t>The dataset was divided into 20 unique Grid IDs using QGIS. For the model training and testing, an 80-20 split was employed, with 16 grids allocated for training and 4 grids reserved for testing.</a:t>
            </a:r>
          </a:p>
          <a:p>
            <a:pPr algn="just">
              <a:lnSpc>
                <a:spcPct val="150000"/>
              </a:lnSpc>
            </a:pPr>
            <a:endParaRPr lang="en-US" sz="32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3200" dirty="0">
                <a:latin typeface="Arial" panose="020B0604020202020204" pitchFamily="34" charset="0"/>
                <a:cs typeface="Arial" panose="020B0604020202020204" pitchFamily="34" charset="0"/>
              </a:rPr>
              <a:t>In our study, we began by comparing the default settings of a neural network and random forest models based on prediction accuracy using mean squared error. This comparison was conducted over multiple iterations to ensure the reliability and robustness of the results.</a:t>
            </a:r>
          </a:p>
          <a:p>
            <a:pPr algn="just">
              <a:lnSpc>
                <a:spcPct val="150000"/>
              </a:lnSpc>
            </a:pPr>
            <a:endParaRPr lang="en-US" sz="32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3200" dirty="0">
                <a:latin typeface="Arial" panose="020B0604020202020204" pitchFamily="34" charset="0"/>
                <a:cs typeface="Arial" panose="020B0604020202020204" pitchFamily="34" charset="0"/>
              </a:rPr>
              <a:t>To optimize the neural network, we developed a custom algorithm in Python using </a:t>
            </a:r>
            <a:r>
              <a:rPr lang="en-US" sz="3200" dirty="0" err="1">
                <a:latin typeface="Arial" panose="020B0604020202020204" pitchFamily="34" charset="0"/>
                <a:cs typeface="Arial" panose="020B0604020202020204" pitchFamily="34" charset="0"/>
              </a:rPr>
              <a:t>Keras</a:t>
            </a:r>
            <a:r>
              <a:rPr lang="en-US" sz="3200" dirty="0">
                <a:latin typeface="Arial" panose="020B0604020202020204" pitchFamily="34" charset="0"/>
                <a:cs typeface="Arial" panose="020B0604020202020204" pitchFamily="34" charset="0"/>
              </a:rPr>
              <a:t>. This algorithm focused on two main phases: architecture determination and hyperparameter tuning. </a:t>
            </a:r>
          </a:p>
          <a:p>
            <a:pPr marL="457200" indent="-457200" algn="jus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3200" dirty="0">
                <a:latin typeface="Arial" panose="020B0604020202020204" pitchFamily="34" charset="0"/>
                <a:cs typeface="Arial" panose="020B0604020202020204" pitchFamily="34" charset="0"/>
              </a:rPr>
              <a:t>In the architecture determination phase, we started with an empty Sequential model and gradually added layers while optimizing the number of neurons to minimize the Mean Squared Error (MSE) in yield predictions. </a:t>
            </a:r>
          </a:p>
          <a:p>
            <a:pPr marL="457200" indent="-457200" algn="jus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3200" dirty="0">
                <a:latin typeface="Arial" panose="020B0604020202020204" pitchFamily="34" charset="0"/>
                <a:cs typeface="Arial" panose="020B0604020202020204" pitchFamily="34" charset="0"/>
              </a:rPr>
              <a:t>Statistical analysis guided us to identify the optimal architecture that balances model complexity and accuracy. Subsequently, in the hyperparameter tuning phase, we systematically varied epochs and batch sizes to optimize model training.</a:t>
            </a:r>
          </a:p>
          <a:p>
            <a:pPr algn="just">
              <a:lnSpc>
                <a:spcPct val="150000"/>
              </a:lnSpc>
            </a:pPr>
            <a:endParaRPr lang="en-US" sz="32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3200" dirty="0">
                <a:latin typeface="Arial" panose="020B0604020202020204" pitchFamily="34" charset="0"/>
                <a:cs typeface="Arial" panose="020B0604020202020204" pitchFamily="34" charset="0"/>
              </a:rPr>
              <a:t>For the optimization of the random forest model, we employed a grid search technique combined with cross-validation. This involved tuning key hyperparameters: </a:t>
            </a:r>
          </a:p>
          <a:p>
            <a:pPr marL="914400" lvl="1" indent="-457200" algn="just">
              <a:buFont typeface="Arial" panose="020B0604020202020204" pitchFamily="34" charset="0"/>
              <a:buChar char="•"/>
            </a:pPr>
            <a:r>
              <a:rPr lang="en-US" sz="3200" dirty="0">
                <a:solidFill>
                  <a:schemeClr val="accent6">
                    <a:lumMod val="50000"/>
                  </a:schemeClr>
                </a:solidFill>
                <a:latin typeface="Arial" panose="020B0604020202020204" pitchFamily="34" charset="0"/>
                <a:cs typeface="Arial" panose="020B0604020202020204" pitchFamily="34" charset="0"/>
              </a:rPr>
              <a:t>tree depth </a:t>
            </a:r>
          </a:p>
          <a:p>
            <a:pPr marL="914400" lvl="1" indent="-457200" algn="just">
              <a:buFont typeface="Arial" panose="020B0604020202020204" pitchFamily="34" charset="0"/>
              <a:buChar char="•"/>
            </a:pPr>
            <a:r>
              <a:rPr lang="en-US" sz="3200" dirty="0">
                <a:solidFill>
                  <a:schemeClr val="accent6">
                    <a:lumMod val="50000"/>
                  </a:schemeClr>
                </a:solidFill>
                <a:latin typeface="Arial" panose="020B0604020202020204" pitchFamily="34" charset="0"/>
                <a:cs typeface="Arial" panose="020B0604020202020204" pitchFamily="34" charset="0"/>
              </a:rPr>
              <a:t>maximum features </a:t>
            </a:r>
          </a:p>
          <a:p>
            <a:pPr marL="914400" lvl="1" indent="-457200" algn="just">
              <a:buFont typeface="Arial" panose="020B0604020202020204" pitchFamily="34" charset="0"/>
              <a:buChar char="•"/>
            </a:pPr>
            <a:r>
              <a:rPr lang="en-US" sz="3200" dirty="0">
                <a:solidFill>
                  <a:schemeClr val="accent6">
                    <a:lumMod val="50000"/>
                  </a:schemeClr>
                </a:solidFill>
                <a:latin typeface="Arial" panose="020B0604020202020204" pitchFamily="34" charset="0"/>
                <a:cs typeface="Arial" panose="020B0604020202020204" pitchFamily="34" charset="0"/>
              </a:rPr>
              <a:t>number of trees</a:t>
            </a:r>
          </a:p>
          <a:p>
            <a:pPr marL="914400" lvl="1" indent="-457200" algn="jus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3200" dirty="0">
                <a:latin typeface="Arial" panose="020B0604020202020204" pitchFamily="34" charset="0"/>
                <a:cs typeface="Arial" panose="020B0604020202020204" pitchFamily="34" charset="0"/>
              </a:rPr>
              <a:t>After training and optimizing both the neural network and random forest models, we compared their performance by evaluating prediction accuracy across multiple iterations using mean squared error as the evaluation metric. </a:t>
            </a:r>
          </a:p>
        </p:txBody>
      </p:sp>
      <p:pic>
        <p:nvPicPr>
          <p:cNvPr id="6" name="image3.png" descr="A picture containing pattern, colorfulness, art, ground&#10;&#10;Description automatically generated">
            <a:extLst>
              <a:ext uri="{FF2B5EF4-FFF2-40B4-BE49-F238E27FC236}">
                <a16:creationId xmlns:a16="http://schemas.microsoft.com/office/drawing/2014/main" id="{A9BF00F7-0004-DA9A-0530-B561F0CABF29}"/>
              </a:ext>
            </a:extLst>
          </p:cNvPr>
          <p:cNvPicPr/>
          <p:nvPr/>
        </p:nvPicPr>
        <p:blipFill rotWithShape="1">
          <a:blip r:embed="rId5"/>
          <a:srcRect l="6090" t="30757"/>
          <a:stretch/>
        </p:blipFill>
        <p:spPr>
          <a:xfrm>
            <a:off x="1200440" y="15042630"/>
            <a:ext cx="11170918" cy="4124206"/>
          </a:xfrm>
          <a:prstGeom prst="rect">
            <a:avLst/>
          </a:prstGeom>
          <a:ln/>
        </p:spPr>
      </p:pic>
      <p:pic>
        <p:nvPicPr>
          <p:cNvPr id="10" name="Picture 9" descr="A purple and yellow letter s&#10;&#10;Description automatically generated">
            <a:extLst>
              <a:ext uri="{FF2B5EF4-FFF2-40B4-BE49-F238E27FC236}">
                <a16:creationId xmlns:a16="http://schemas.microsoft.com/office/drawing/2014/main" id="{37C9C2C5-63DC-4B2C-31E7-1C43490E47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59433" y="780996"/>
            <a:ext cx="4431326" cy="1459222"/>
          </a:xfrm>
          <a:prstGeom prst="rect">
            <a:avLst/>
          </a:prstGeom>
        </p:spPr>
      </p:pic>
      <p:sp>
        <p:nvSpPr>
          <p:cNvPr id="12" name="TextBox 11">
            <a:extLst>
              <a:ext uri="{FF2B5EF4-FFF2-40B4-BE49-F238E27FC236}">
                <a16:creationId xmlns:a16="http://schemas.microsoft.com/office/drawing/2014/main" id="{B2F62FD7-931D-15C0-B35C-425A3C6EB619}"/>
              </a:ext>
            </a:extLst>
          </p:cNvPr>
          <p:cNvSpPr txBox="1"/>
          <p:nvPr/>
        </p:nvSpPr>
        <p:spPr>
          <a:xfrm>
            <a:off x="1212730" y="14679986"/>
            <a:ext cx="11170918"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Figure: Grid IDs created using QGIS.</a:t>
            </a:r>
          </a:p>
        </p:txBody>
      </p:sp>
      <p:pic>
        <p:nvPicPr>
          <p:cNvPr id="28" name="Picture 27" descr="A black and white text on a black background&#10;&#10;Description automatically generated">
            <a:extLst>
              <a:ext uri="{FF2B5EF4-FFF2-40B4-BE49-F238E27FC236}">
                <a16:creationId xmlns:a16="http://schemas.microsoft.com/office/drawing/2014/main" id="{CF1FB99F-8BB9-5C59-3A57-880DF7DDC8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65550" y="6194397"/>
            <a:ext cx="17785030" cy="4487049"/>
          </a:xfrm>
          <a:prstGeom prst="rect">
            <a:avLst/>
          </a:prstGeom>
        </p:spPr>
      </p:pic>
      <p:sp>
        <p:nvSpPr>
          <p:cNvPr id="34" name="Rectangle 33">
            <a:extLst>
              <a:ext uri="{FF2B5EF4-FFF2-40B4-BE49-F238E27FC236}">
                <a16:creationId xmlns:a16="http://schemas.microsoft.com/office/drawing/2014/main" id="{7EDEE040-981B-F410-41CB-C7AD0D4C24D6}"/>
              </a:ext>
            </a:extLst>
          </p:cNvPr>
          <p:cNvSpPr/>
          <p:nvPr/>
        </p:nvSpPr>
        <p:spPr>
          <a:xfrm>
            <a:off x="13167312" y="4881505"/>
            <a:ext cx="17785029" cy="1128041"/>
          </a:xfrm>
          <a:prstGeom prst="rect">
            <a:avLst/>
          </a:prstGeom>
          <a:solidFill>
            <a:srgbClr val="4A206A"/>
          </a:solidFill>
          <a:ln>
            <a:solidFill>
              <a:srgbClr val="4A20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F27A3D6F-6AD5-24D2-9C04-7D6C5324A952}"/>
              </a:ext>
            </a:extLst>
          </p:cNvPr>
          <p:cNvSpPr txBox="1"/>
          <p:nvPr/>
        </p:nvSpPr>
        <p:spPr>
          <a:xfrm>
            <a:off x="20351145" y="5066356"/>
            <a:ext cx="3580893" cy="830997"/>
          </a:xfrm>
          <a:prstGeom prst="rect">
            <a:avLst/>
          </a:prstGeom>
          <a:solidFill>
            <a:srgbClr val="4A206A"/>
          </a:solidFill>
        </p:spPr>
        <p:txBody>
          <a:bodyPr wrap="square" rtlCol="0">
            <a:spAutoFit/>
          </a:bodyPr>
          <a:lstStyle/>
          <a:p>
            <a:pPr algn="ctr"/>
            <a:r>
              <a:rPr lang="en-US" sz="4800" dirty="0">
                <a:solidFill>
                  <a:srgbClr val="FFFF00"/>
                </a:solidFill>
                <a:latin typeface="Times New Roman" panose="02020603050405020304" pitchFamily="18" charset="0"/>
                <a:cs typeface="Times New Roman" panose="02020603050405020304" pitchFamily="18" charset="0"/>
              </a:rPr>
              <a:t>Process Flow</a:t>
            </a:r>
            <a:endParaRPr lang="en-US" sz="4000" dirty="0">
              <a:solidFill>
                <a:srgbClr val="FFFF00"/>
              </a:solidFill>
              <a:latin typeface="Times New Roman" panose="02020603050405020304" pitchFamily="18" charset="0"/>
              <a:cs typeface="Times New Roman" panose="02020603050405020304" pitchFamily="18" charset="0"/>
            </a:endParaRPr>
          </a:p>
        </p:txBody>
      </p:sp>
      <p:graphicFrame>
        <p:nvGraphicFramePr>
          <p:cNvPr id="36" name="Table 35">
            <a:extLst>
              <a:ext uri="{FF2B5EF4-FFF2-40B4-BE49-F238E27FC236}">
                <a16:creationId xmlns:a16="http://schemas.microsoft.com/office/drawing/2014/main" id="{A39D3C2E-CE77-5277-6645-6695487CDE94}"/>
              </a:ext>
            </a:extLst>
          </p:cNvPr>
          <p:cNvGraphicFramePr>
            <a:graphicFrameLocks noGrp="1"/>
          </p:cNvGraphicFramePr>
          <p:nvPr>
            <p:extLst>
              <p:ext uri="{D42A27DB-BD31-4B8C-83A1-F6EECF244321}">
                <p14:modId xmlns:p14="http://schemas.microsoft.com/office/powerpoint/2010/main" val="644027748"/>
              </p:ext>
            </p:extLst>
          </p:nvPr>
        </p:nvGraphicFramePr>
        <p:xfrm>
          <a:off x="1226814" y="19333657"/>
          <a:ext cx="11144544" cy="13271426"/>
        </p:xfrm>
        <a:graphic>
          <a:graphicData uri="http://schemas.openxmlformats.org/drawingml/2006/table">
            <a:tbl>
              <a:tblPr firstRow="1" bandRow="1">
                <a:tableStyleId>{0505E3EF-67EA-436B-97B2-0124C06EBD24}</a:tableStyleId>
              </a:tblPr>
              <a:tblGrid>
                <a:gridCol w="4602485">
                  <a:extLst>
                    <a:ext uri="{9D8B030D-6E8A-4147-A177-3AD203B41FA5}">
                      <a16:colId xmlns:a16="http://schemas.microsoft.com/office/drawing/2014/main" val="2908781661"/>
                    </a:ext>
                  </a:extLst>
                </a:gridCol>
                <a:gridCol w="6542059">
                  <a:extLst>
                    <a:ext uri="{9D8B030D-6E8A-4147-A177-3AD203B41FA5}">
                      <a16:colId xmlns:a16="http://schemas.microsoft.com/office/drawing/2014/main" val="1890460675"/>
                    </a:ext>
                  </a:extLst>
                </a:gridCol>
              </a:tblGrid>
              <a:tr h="814650">
                <a:tc>
                  <a:txBody>
                    <a:bodyPr/>
                    <a:lstStyle/>
                    <a:p>
                      <a:r>
                        <a:rPr lang="en-US" sz="2800" dirty="0">
                          <a:latin typeface="Times New Roman" panose="02020603050405020304" pitchFamily="18" charset="0"/>
                          <a:cs typeface="Times New Roman" panose="02020603050405020304" pitchFamily="18" charset="0"/>
                        </a:rPr>
                        <a:t>Variable</a:t>
                      </a:r>
                    </a:p>
                  </a:txBody>
                  <a:tcPr/>
                </a:tc>
                <a:tc>
                  <a:txBody>
                    <a:bodyPr/>
                    <a:lstStyle/>
                    <a:p>
                      <a:r>
                        <a:rPr lang="en-US" sz="2800"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2354326038"/>
                  </a:ext>
                </a:extLst>
              </a:tr>
              <a:tr h="814650">
                <a:tc>
                  <a:txBody>
                    <a:bodyPr/>
                    <a:lstStyle/>
                    <a:p>
                      <a:r>
                        <a:rPr lang="en-US" sz="2800" dirty="0">
                          <a:latin typeface="Times New Roman" panose="02020603050405020304" pitchFamily="18" charset="0"/>
                          <a:cs typeface="Times New Roman" panose="02020603050405020304" pitchFamily="18" charset="0"/>
                        </a:rPr>
                        <a:t>x</a:t>
                      </a:r>
                    </a:p>
                  </a:txBody>
                  <a:tcPr/>
                </a:tc>
                <a:tc>
                  <a:txBody>
                    <a:bodyPr/>
                    <a:lstStyle/>
                    <a:p>
                      <a:r>
                        <a:rPr lang="en-US" sz="2800" dirty="0">
                          <a:latin typeface="Times New Roman" panose="02020603050405020304" pitchFamily="18" charset="0"/>
                          <a:cs typeface="Times New Roman" panose="02020603050405020304" pitchFamily="18" charset="0"/>
                        </a:rPr>
                        <a:t>longitude coordinate</a:t>
                      </a:r>
                    </a:p>
                  </a:txBody>
                  <a:tcPr/>
                </a:tc>
                <a:extLst>
                  <a:ext uri="{0D108BD9-81ED-4DB2-BD59-A6C34878D82A}">
                    <a16:rowId xmlns:a16="http://schemas.microsoft.com/office/drawing/2014/main" val="2068917725"/>
                  </a:ext>
                </a:extLst>
              </a:tr>
              <a:tr h="814650">
                <a:tc>
                  <a:txBody>
                    <a:bodyPr/>
                    <a:lstStyle/>
                    <a:p>
                      <a:r>
                        <a:rPr lang="en-US" sz="2800" dirty="0">
                          <a:latin typeface="Times New Roman" panose="02020603050405020304" pitchFamily="18" charset="0"/>
                          <a:cs typeface="Times New Roman" panose="02020603050405020304" pitchFamily="18" charset="0"/>
                        </a:rPr>
                        <a:t>y</a:t>
                      </a:r>
                    </a:p>
                  </a:txBody>
                  <a:tcPr/>
                </a:tc>
                <a:tc>
                  <a:txBody>
                    <a:bodyPr/>
                    <a:lstStyle/>
                    <a:p>
                      <a:r>
                        <a:rPr lang="en-US" sz="2800" dirty="0">
                          <a:latin typeface="Times New Roman" panose="02020603050405020304" pitchFamily="18" charset="0"/>
                          <a:cs typeface="Times New Roman" panose="02020603050405020304" pitchFamily="18" charset="0"/>
                        </a:rPr>
                        <a:t>latitude coordinate</a:t>
                      </a:r>
                    </a:p>
                  </a:txBody>
                  <a:tcPr/>
                </a:tc>
                <a:extLst>
                  <a:ext uri="{0D108BD9-81ED-4DB2-BD59-A6C34878D82A}">
                    <a16:rowId xmlns:a16="http://schemas.microsoft.com/office/drawing/2014/main" val="3263566495"/>
                  </a:ext>
                </a:extLst>
              </a:tr>
              <a:tr h="814650">
                <a:tc>
                  <a:txBody>
                    <a:bodyPr/>
                    <a:lstStyle/>
                    <a:p>
                      <a:r>
                        <a:rPr lang="en-US" sz="2800" dirty="0" err="1">
                          <a:latin typeface="Times New Roman" panose="02020603050405020304" pitchFamily="18" charset="0"/>
                          <a:cs typeface="Times New Roman" panose="02020603050405020304" pitchFamily="18" charset="0"/>
                        </a:rPr>
                        <a:t>VRYieldVOI</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volumetric yield</a:t>
                      </a:r>
                    </a:p>
                  </a:txBody>
                  <a:tcPr/>
                </a:tc>
                <a:extLst>
                  <a:ext uri="{0D108BD9-81ED-4DB2-BD59-A6C34878D82A}">
                    <a16:rowId xmlns:a16="http://schemas.microsoft.com/office/drawing/2014/main" val="372189498"/>
                  </a:ext>
                </a:extLst>
              </a:tr>
              <a:tr h="932087">
                <a:tc>
                  <a:txBody>
                    <a:bodyPr/>
                    <a:lstStyle/>
                    <a:p>
                      <a:r>
                        <a:rPr lang="en-US" sz="2800" dirty="0">
                          <a:latin typeface="Times New Roman" panose="02020603050405020304" pitchFamily="18" charset="0"/>
                          <a:cs typeface="Times New Roman" panose="02020603050405020304" pitchFamily="18" charset="0"/>
                        </a:rPr>
                        <a:t>Row &amp; Column</a:t>
                      </a:r>
                    </a:p>
                  </a:txBody>
                  <a:tcPr/>
                </a:tc>
                <a:tc>
                  <a:txBody>
                    <a:bodyPr/>
                    <a:lstStyle/>
                    <a:p>
                      <a:r>
                        <a:rPr lang="en-US" sz="2800" dirty="0">
                          <a:latin typeface="Times New Roman" panose="02020603050405020304" pitchFamily="18" charset="0"/>
                          <a:cs typeface="Times New Roman" panose="02020603050405020304" pitchFamily="18" charset="0"/>
                        </a:rPr>
                        <a:t>location within 10ft x 10ft data point sample grid</a:t>
                      </a:r>
                    </a:p>
                  </a:txBody>
                  <a:tcPr/>
                </a:tc>
                <a:extLst>
                  <a:ext uri="{0D108BD9-81ED-4DB2-BD59-A6C34878D82A}">
                    <a16:rowId xmlns:a16="http://schemas.microsoft.com/office/drawing/2014/main" val="2581642007"/>
                  </a:ext>
                </a:extLst>
              </a:tr>
              <a:tr h="932087">
                <a:tc>
                  <a:txBody>
                    <a:bodyPr/>
                    <a:lstStyle/>
                    <a:p>
                      <a:r>
                        <a:rPr lang="en-US" sz="2800" dirty="0">
                          <a:latin typeface="Times New Roman" panose="02020603050405020304" pitchFamily="18" charset="0"/>
                          <a:cs typeface="Times New Roman" panose="02020603050405020304" pitchFamily="18" charset="0"/>
                        </a:rPr>
                        <a:t>Relative_Elevation1</a:t>
                      </a:r>
                    </a:p>
                  </a:txBody>
                  <a:tcPr/>
                </a:tc>
                <a:tc>
                  <a:txBody>
                    <a:bodyPr/>
                    <a:lstStyle/>
                    <a:p>
                      <a:r>
                        <a:rPr lang="en-US" sz="2800" dirty="0">
                          <a:latin typeface="Times New Roman" panose="02020603050405020304" pitchFamily="18" charset="0"/>
                          <a:cs typeface="Times New Roman" panose="02020603050405020304" pitchFamily="18" charset="0"/>
                        </a:rPr>
                        <a:t>standardized elevation value relative to the mean elevation</a:t>
                      </a:r>
                    </a:p>
                  </a:txBody>
                  <a:tcPr/>
                </a:tc>
                <a:extLst>
                  <a:ext uri="{0D108BD9-81ED-4DB2-BD59-A6C34878D82A}">
                    <a16:rowId xmlns:a16="http://schemas.microsoft.com/office/drawing/2014/main" val="1571603527"/>
                  </a:ext>
                </a:extLst>
              </a:tr>
              <a:tr h="814650">
                <a:tc>
                  <a:txBody>
                    <a:bodyPr/>
                    <a:lstStyle/>
                    <a:p>
                      <a:r>
                        <a:rPr lang="en-US" sz="2800" dirty="0">
                          <a:latin typeface="Times New Roman" panose="02020603050405020304" pitchFamily="18" charset="0"/>
                          <a:cs typeface="Times New Roman" panose="02020603050405020304" pitchFamily="18" charset="0"/>
                        </a:rPr>
                        <a:t>Slope1</a:t>
                      </a:r>
                    </a:p>
                  </a:txBody>
                  <a:tcPr/>
                </a:tc>
                <a:tc>
                  <a:txBody>
                    <a:bodyPr/>
                    <a:lstStyle/>
                    <a:p>
                      <a:r>
                        <a:rPr lang="en-US" sz="2800" dirty="0">
                          <a:latin typeface="Times New Roman" panose="02020603050405020304" pitchFamily="18" charset="0"/>
                          <a:cs typeface="Times New Roman" panose="02020603050405020304" pitchFamily="18" charset="0"/>
                        </a:rPr>
                        <a:t>slope value present in the 10ft x 10ft cell</a:t>
                      </a:r>
                    </a:p>
                  </a:txBody>
                  <a:tcPr/>
                </a:tc>
                <a:extLst>
                  <a:ext uri="{0D108BD9-81ED-4DB2-BD59-A6C34878D82A}">
                    <a16:rowId xmlns:a16="http://schemas.microsoft.com/office/drawing/2014/main" val="360434153"/>
                  </a:ext>
                </a:extLst>
              </a:tr>
              <a:tr h="814650">
                <a:tc>
                  <a:txBody>
                    <a:bodyPr/>
                    <a:lstStyle/>
                    <a:p>
                      <a:r>
                        <a:rPr lang="en-US" sz="2800" dirty="0">
                          <a:latin typeface="Times New Roman" panose="02020603050405020304" pitchFamily="18" charset="0"/>
                          <a:cs typeface="Times New Roman" panose="02020603050405020304" pitchFamily="18" charset="0"/>
                        </a:rPr>
                        <a:t>TRI1</a:t>
                      </a:r>
                    </a:p>
                  </a:txBody>
                  <a:tcPr/>
                </a:tc>
                <a:tc>
                  <a:txBody>
                    <a:bodyPr/>
                    <a:lstStyle/>
                    <a:p>
                      <a:r>
                        <a:rPr lang="en-US" sz="2800" dirty="0">
                          <a:latin typeface="Times New Roman" panose="02020603050405020304" pitchFamily="18" charset="0"/>
                          <a:cs typeface="Times New Roman" panose="02020603050405020304" pitchFamily="18" charset="0"/>
                        </a:rPr>
                        <a:t>terrain ruggedness index value</a:t>
                      </a:r>
                    </a:p>
                  </a:txBody>
                  <a:tcPr/>
                </a:tc>
                <a:extLst>
                  <a:ext uri="{0D108BD9-81ED-4DB2-BD59-A6C34878D82A}">
                    <a16:rowId xmlns:a16="http://schemas.microsoft.com/office/drawing/2014/main" val="405139442"/>
                  </a:ext>
                </a:extLst>
              </a:tr>
              <a:tr h="814650">
                <a:tc>
                  <a:txBody>
                    <a:bodyPr/>
                    <a:lstStyle/>
                    <a:p>
                      <a:r>
                        <a:rPr lang="en-US" sz="2800" dirty="0">
                          <a:latin typeface="Times New Roman" panose="02020603050405020304" pitchFamily="18" charset="0"/>
                          <a:cs typeface="Times New Roman" panose="02020603050405020304" pitchFamily="18" charset="0"/>
                        </a:rPr>
                        <a:t>TPI1</a:t>
                      </a:r>
                    </a:p>
                  </a:txBody>
                  <a:tcPr/>
                </a:tc>
                <a:tc>
                  <a:txBody>
                    <a:bodyPr/>
                    <a:lstStyle/>
                    <a:p>
                      <a:r>
                        <a:rPr lang="en-US" sz="2800" dirty="0">
                          <a:latin typeface="Times New Roman" panose="02020603050405020304" pitchFamily="18" charset="0"/>
                          <a:cs typeface="Times New Roman" panose="02020603050405020304" pitchFamily="18" charset="0"/>
                        </a:rPr>
                        <a:t>topographic position index</a:t>
                      </a:r>
                    </a:p>
                  </a:txBody>
                  <a:tcPr/>
                </a:tc>
                <a:extLst>
                  <a:ext uri="{0D108BD9-81ED-4DB2-BD59-A6C34878D82A}">
                    <a16:rowId xmlns:a16="http://schemas.microsoft.com/office/drawing/2014/main" val="2961490497"/>
                  </a:ext>
                </a:extLst>
              </a:tr>
              <a:tr h="814650">
                <a:tc>
                  <a:txBody>
                    <a:bodyPr/>
                    <a:lstStyle/>
                    <a:p>
                      <a:r>
                        <a:rPr lang="en-US" sz="2800" dirty="0">
                          <a:latin typeface="Times New Roman" panose="02020603050405020304" pitchFamily="18" charset="0"/>
                          <a:cs typeface="Times New Roman" panose="02020603050405020304" pitchFamily="18" charset="0"/>
                        </a:rPr>
                        <a:t>Elevation1</a:t>
                      </a:r>
                    </a:p>
                  </a:txBody>
                  <a:tcPr/>
                </a:tc>
                <a:tc>
                  <a:txBody>
                    <a:bodyPr/>
                    <a:lstStyle/>
                    <a:p>
                      <a:r>
                        <a:rPr lang="en-US" sz="2800" dirty="0">
                          <a:latin typeface="Times New Roman" panose="02020603050405020304" pitchFamily="18" charset="0"/>
                          <a:cs typeface="Times New Roman" panose="02020603050405020304" pitchFamily="18" charset="0"/>
                        </a:rPr>
                        <a:t>absolute elevation value</a:t>
                      </a:r>
                    </a:p>
                  </a:txBody>
                  <a:tcPr/>
                </a:tc>
                <a:extLst>
                  <a:ext uri="{0D108BD9-81ED-4DB2-BD59-A6C34878D82A}">
                    <a16:rowId xmlns:a16="http://schemas.microsoft.com/office/drawing/2014/main" val="1826255365"/>
                  </a:ext>
                </a:extLst>
              </a:tr>
              <a:tr h="814650">
                <a:tc>
                  <a:txBody>
                    <a:bodyPr/>
                    <a:lstStyle/>
                    <a:p>
                      <a:r>
                        <a:rPr lang="en-US" sz="2800" dirty="0">
                          <a:latin typeface="Times New Roman" panose="02020603050405020304" pitchFamily="18" charset="0"/>
                          <a:cs typeface="Times New Roman" panose="02020603050405020304" pitchFamily="18" charset="0"/>
                        </a:rPr>
                        <a:t>Application_&lt;#&gt;_&lt;N_Rate</a:t>
                      </a:r>
                    </a:p>
                  </a:txBody>
                  <a:tcPr/>
                </a:tc>
                <a:tc>
                  <a:txBody>
                    <a:bodyPr/>
                    <a:lstStyle/>
                    <a:p>
                      <a:r>
                        <a:rPr lang="en-US" sz="2800" dirty="0">
                          <a:latin typeface="Times New Roman" panose="02020603050405020304" pitchFamily="18" charset="0"/>
                          <a:cs typeface="Times New Roman" panose="02020603050405020304" pitchFamily="18" charset="0"/>
                        </a:rPr>
                        <a:t>application rates of nitrogen</a:t>
                      </a:r>
                    </a:p>
                  </a:txBody>
                  <a:tcPr/>
                </a:tc>
                <a:extLst>
                  <a:ext uri="{0D108BD9-81ED-4DB2-BD59-A6C34878D82A}">
                    <a16:rowId xmlns:a16="http://schemas.microsoft.com/office/drawing/2014/main" val="2412293807"/>
                  </a:ext>
                </a:extLst>
              </a:tr>
              <a:tr h="814650">
                <a:tc>
                  <a:txBody>
                    <a:bodyPr/>
                    <a:lstStyle/>
                    <a:p>
                      <a:r>
                        <a:rPr lang="en-US" sz="2800" dirty="0">
                          <a:latin typeface="Times New Roman" panose="02020603050405020304" pitchFamily="18" charset="0"/>
                          <a:cs typeface="Times New Roman" panose="02020603050405020304" pitchFamily="18" charset="0"/>
                        </a:rPr>
                        <a:t>ph_mean_30_60</a:t>
                      </a:r>
                    </a:p>
                  </a:txBody>
                  <a:tcPr/>
                </a:tc>
                <a:tc>
                  <a:txBody>
                    <a:bodyPr/>
                    <a:lstStyle/>
                    <a:p>
                      <a:r>
                        <a:rPr lang="en-US" sz="2800" dirty="0">
                          <a:latin typeface="Times New Roman" panose="02020603050405020304" pitchFamily="18" charset="0"/>
                          <a:cs typeface="Times New Roman" panose="02020603050405020304" pitchFamily="18" charset="0"/>
                        </a:rPr>
                        <a:t>mean soil pH value</a:t>
                      </a:r>
                    </a:p>
                  </a:txBody>
                  <a:tcPr/>
                </a:tc>
                <a:extLst>
                  <a:ext uri="{0D108BD9-81ED-4DB2-BD59-A6C34878D82A}">
                    <a16:rowId xmlns:a16="http://schemas.microsoft.com/office/drawing/2014/main" val="972371925"/>
                  </a:ext>
                </a:extLst>
              </a:tr>
              <a:tr h="1475636">
                <a:tc>
                  <a:txBody>
                    <a:bodyPr/>
                    <a:lstStyle/>
                    <a:p>
                      <a:r>
                        <a:rPr lang="en-US" sz="2800" dirty="0">
                          <a:latin typeface="Times New Roman" panose="02020603050405020304" pitchFamily="18" charset="0"/>
                          <a:cs typeface="Times New Roman" panose="02020603050405020304" pitchFamily="18" charset="0"/>
                        </a:rPr>
                        <a:t>Clay_mean_30, 60, silt_mean_30_60, and sand_mean_30_60</a:t>
                      </a:r>
                    </a:p>
                  </a:txBody>
                  <a:tcPr/>
                </a:tc>
                <a:tc>
                  <a:txBody>
                    <a:bodyPr/>
                    <a:lstStyle/>
                    <a:p>
                      <a:r>
                        <a:rPr lang="en-US" sz="2800" dirty="0">
                          <a:latin typeface="Times New Roman" panose="02020603050405020304" pitchFamily="18" charset="0"/>
                          <a:cs typeface="Times New Roman" panose="02020603050405020304" pitchFamily="18" charset="0"/>
                        </a:rPr>
                        <a:t>percentages of clay, silt, and sand, respectively</a:t>
                      </a:r>
                    </a:p>
                  </a:txBody>
                  <a:tcPr/>
                </a:tc>
                <a:extLst>
                  <a:ext uri="{0D108BD9-81ED-4DB2-BD59-A6C34878D82A}">
                    <a16:rowId xmlns:a16="http://schemas.microsoft.com/office/drawing/2014/main" val="745016523"/>
                  </a:ext>
                </a:extLst>
              </a:tr>
              <a:tr h="932087">
                <a:tc>
                  <a:txBody>
                    <a:bodyPr/>
                    <a:lstStyle/>
                    <a:p>
                      <a:r>
                        <a:rPr lang="en-US" sz="2800" dirty="0">
                          <a:latin typeface="Times New Roman" panose="02020603050405020304" pitchFamily="18" charset="0"/>
                          <a:cs typeface="Times New Roman" panose="02020603050405020304" pitchFamily="18" charset="0"/>
                        </a:rPr>
                        <a:t>ksat_mean_30_60</a:t>
                      </a:r>
                    </a:p>
                  </a:txBody>
                  <a:tcPr/>
                </a:tc>
                <a:tc>
                  <a:txBody>
                    <a:bodyPr/>
                    <a:lstStyle/>
                    <a:p>
                      <a:r>
                        <a:rPr lang="en-US" sz="2800" dirty="0">
                          <a:latin typeface="Times New Roman" panose="02020603050405020304" pitchFamily="18" charset="0"/>
                          <a:cs typeface="Times New Roman" panose="02020603050405020304" pitchFamily="18" charset="0"/>
                        </a:rPr>
                        <a:t>mean saturated hydraulic conductivity of soil</a:t>
                      </a:r>
                    </a:p>
                  </a:txBody>
                  <a:tcPr/>
                </a:tc>
                <a:extLst>
                  <a:ext uri="{0D108BD9-81ED-4DB2-BD59-A6C34878D82A}">
                    <a16:rowId xmlns:a16="http://schemas.microsoft.com/office/drawing/2014/main" val="3232412163"/>
                  </a:ext>
                </a:extLst>
              </a:tr>
              <a:tr h="814650">
                <a:tc>
                  <a:txBody>
                    <a:bodyPr/>
                    <a:lstStyle/>
                    <a:p>
                      <a:r>
                        <a:rPr lang="en-US" sz="2800" dirty="0">
                          <a:latin typeface="Times New Roman" panose="02020603050405020304" pitchFamily="18" charset="0"/>
                          <a:cs typeface="Times New Roman" panose="02020603050405020304" pitchFamily="18" charset="0"/>
                        </a:rPr>
                        <a:t>om_mean_30_60</a:t>
                      </a:r>
                    </a:p>
                  </a:txBody>
                  <a:tcPr/>
                </a:tc>
                <a:tc>
                  <a:txBody>
                    <a:bodyPr/>
                    <a:lstStyle/>
                    <a:p>
                      <a:r>
                        <a:rPr lang="en-US" sz="2800" dirty="0">
                          <a:latin typeface="Times New Roman" panose="02020603050405020304" pitchFamily="18" charset="0"/>
                          <a:cs typeface="Times New Roman" panose="02020603050405020304" pitchFamily="18" charset="0"/>
                        </a:rPr>
                        <a:t>mean organic matter (OM) percentage</a:t>
                      </a:r>
                    </a:p>
                  </a:txBody>
                  <a:tcPr/>
                </a:tc>
                <a:extLst>
                  <a:ext uri="{0D108BD9-81ED-4DB2-BD59-A6C34878D82A}">
                    <a16:rowId xmlns:a16="http://schemas.microsoft.com/office/drawing/2014/main" val="109341101"/>
                  </a:ext>
                </a:extLst>
              </a:tr>
            </a:tbl>
          </a:graphicData>
        </a:graphic>
      </p:graphicFrame>
      <p:sp>
        <p:nvSpPr>
          <p:cNvPr id="37" name="TextBox 36">
            <a:extLst>
              <a:ext uri="{FF2B5EF4-FFF2-40B4-BE49-F238E27FC236}">
                <a16:creationId xmlns:a16="http://schemas.microsoft.com/office/drawing/2014/main" id="{2248CDFB-DCD2-FB76-D353-268C475B0D5C}"/>
              </a:ext>
            </a:extLst>
          </p:cNvPr>
          <p:cNvSpPr txBox="1"/>
          <p:nvPr/>
        </p:nvSpPr>
        <p:spPr>
          <a:xfrm>
            <a:off x="15795547" y="12109089"/>
            <a:ext cx="3581400"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Optimized</a:t>
            </a:r>
          </a:p>
        </p:txBody>
      </p:sp>
      <p:sp>
        <p:nvSpPr>
          <p:cNvPr id="38" name="TextBox 37">
            <a:extLst>
              <a:ext uri="{FF2B5EF4-FFF2-40B4-BE49-F238E27FC236}">
                <a16:creationId xmlns:a16="http://schemas.microsoft.com/office/drawing/2014/main" id="{5B0E16C6-FD53-9D9F-8547-567EB1BC1F06}"/>
              </a:ext>
            </a:extLst>
          </p:cNvPr>
          <p:cNvSpPr txBox="1"/>
          <p:nvPr/>
        </p:nvSpPr>
        <p:spPr>
          <a:xfrm>
            <a:off x="25015348" y="12070209"/>
            <a:ext cx="3581400"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Un-optimized</a:t>
            </a:r>
          </a:p>
        </p:txBody>
      </p:sp>
      <p:cxnSp>
        <p:nvCxnSpPr>
          <p:cNvPr id="40" name="Straight Connector 39">
            <a:extLst>
              <a:ext uri="{FF2B5EF4-FFF2-40B4-BE49-F238E27FC236}">
                <a16:creationId xmlns:a16="http://schemas.microsoft.com/office/drawing/2014/main" id="{60D74E62-0A71-A3D8-F696-98A853018B45}"/>
              </a:ext>
            </a:extLst>
          </p:cNvPr>
          <p:cNvCxnSpPr/>
          <p:nvPr/>
        </p:nvCxnSpPr>
        <p:spPr>
          <a:xfrm>
            <a:off x="13162025" y="12753888"/>
            <a:ext cx="17785030" cy="0"/>
          </a:xfrm>
          <a:prstGeom prst="line">
            <a:avLst/>
          </a:prstGeom>
          <a:ln w="57150"/>
        </p:spPr>
        <p:style>
          <a:lnRef idx="2">
            <a:schemeClr val="dk1"/>
          </a:lnRef>
          <a:fillRef idx="0">
            <a:schemeClr val="dk1"/>
          </a:fillRef>
          <a:effectRef idx="1">
            <a:schemeClr val="dk1"/>
          </a:effectRef>
          <a:fontRef idx="minor">
            <a:schemeClr val="tx1"/>
          </a:fontRef>
        </p:style>
      </p:cxnSp>
      <p:pic>
        <p:nvPicPr>
          <p:cNvPr id="42" name="Picture 41" descr="A graph with a red line and a red line&#10;&#10;Description automatically generated">
            <a:extLst>
              <a:ext uri="{FF2B5EF4-FFF2-40B4-BE49-F238E27FC236}">
                <a16:creationId xmlns:a16="http://schemas.microsoft.com/office/drawing/2014/main" id="{5041F4A1-B345-6D9B-DA16-8D8F32C873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627563" y="12851687"/>
            <a:ext cx="8356971" cy="7215025"/>
          </a:xfrm>
          <a:prstGeom prst="rect">
            <a:avLst/>
          </a:prstGeom>
        </p:spPr>
      </p:pic>
      <p:pic>
        <p:nvPicPr>
          <p:cNvPr id="44" name="Picture 43" descr="A chart with numbers and colored circles&#10;&#10;Description automatically generated">
            <a:extLst>
              <a:ext uri="{FF2B5EF4-FFF2-40B4-BE49-F238E27FC236}">
                <a16:creationId xmlns:a16="http://schemas.microsoft.com/office/drawing/2014/main" id="{F566C9F5-DA7D-9502-BF31-8A0478EC00F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13479" y="19934547"/>
            <a:ext cx="8356971" cy="6914399"/>
          </a:xfrm>
          <a:prstGeom prst="rect">
            <a:avLst/>
          </a:prstGeom>
        </p:spPr>
      </p:pic>
      <p:pic>
        <p:nvPicPr>
          <p:cNvPr id="46" name="Picture 45" descr="A graph with lines and a line on it&#10;&#10;Description automatically generated with medium confidence">
            <a:extLst>
              <a:ext uri="{FF2B5EF4-FFF2-40B4-BE49-F238E27FC236}">
                <a16:creationId xmlns:a16="http://schemas.microsoft.com/office/drawing/2014/main" id="{05C05F26-7093-919A-7C8E-F8E4700204F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355733" y="26734945"/>
            <a:ext cx="8446178" cy="5944400"/>
          </a:xfrm>
          <a:prstGeom prst="rect">
            <a:avLst/>
          </a:prstGeom>
        </p:spPr>
      </p:pic>
      <p:pic>
        <p:nvPicPr>
          <p:cNvPr id="55" name="Picture 54" descr="A graph with green dots and red line&#10;&#10;Description automatically generated">
            <a:extLst>
              <a:ext uri="{FF2B5EF4-FFF2-40B4-BE49-F238E27FC236}">
                <a16:creationId xmlns:a16="http://schemas.microsoft.com/office/drawing/2014/main" id="{2751117C-C37F-568A-4BDD-2FB0E2E8340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360420" y="12839302"/>
            <a:ext cx="8356971" cy="7215025"/>
          </a:xfrm>
          <a:prstGeom prst="rect">
            <a:avLst/>
          </a:prstGeom>
        </p:spPr>
      </p:pic>
      <p:pic>
        <p:nvPicPr>
          <p:cNvPr id="57" name="Picture 56" descr="A chart with green and blue dots&#10;&#10;Description automatically generated">
            <a:extLst>
              <a:ext uri="{FF2B5EF4-FFF2-40B4-BE49-F238E27FC236}">
                <a16:creationId xmlns:a16="http://schemas.microsoft.com/office/drawing/2014/main" id="{706BC803-F1D6-A95F-20E3-E9679380A4F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360420" y="20066712"/>
            <a:ext cx="8356971" cy="6914399"/>
          </a:xfrm>
          <a:prstGeom prst="rect">
            <a:avLst/>
          </a:prstGeom>
        </p:spPr>
      </p:pic>
      <p:pic>
        <p:nvPicPr>
          <p:cNvPr id="59" name="Picture 58" descr="A graph with a line and a line&#10;&#10;Description automatically generated with medium confidence">
            <a:extLst>
              <a:ext uri="{FF2B5EF4-FFF2-40B4-BE49-F238E27FC236}">
                <a16:creationId xmlns:a16="http://schemas.microsoft.com/office/drawing/2014/main" id="{97A521CD-9074-061F-5942-DAF50A68985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360420" y="26734945"/>
            <a:ext cx="8451654" cy="5948253"/>
          </a:xfrm>
          <a:prstGeom prst="rect">
            <a:avLst/>
          </a:prstGeom>
        </p:spPr>
      </p:pic>
    </p:spTree>
    <p:extLst>
      <p:ext uri="{BB962C8B-B14F-4D97-AF65-F5344CB8AC3E}">
        <p14:creationId xmlns:p14="http://schemas.microsoft.com/office/powerpoint/2010/main" val="3126856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601</TotalTime>
  <Words>666</Words>
  <Application>Microsoft Office PowerPoint</Application>
  <PresentationFormat>Custom</PresentationFormat>
  <Paragraphs>63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Calibri</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Dina Dinh</dc:creator>
  <cp:lastModifiedBy>Dina Dinh</cp:lastModifiedBy>
  <cp:revision>9</cp:revision>
  <dcterms:created xsi:type="dcterms:W3CDTF">2024-04-11T05:45:45Z</dcterms:created>
  <dcterms:modified xsi:type="dcterms:W3CDTF">2024-04-12T13:42:30Z</dcterms:modified>
</cp:coreProperties>
</file>