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0" r:id="rId6"/>
    <p:sldId id="266" r:id="rId7"/>
    <p:sldId id="268" r:id="rId8"/>
    <p:sldId id="267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6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F622-7797-413A-88C1-A70761F82B5A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82B1-1F9D-4CC4-9F57-79F000A4B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7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1126" y="149629"/>
            <a:ext cx="2726481" cy="8238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Name: Ana - 01000000000</a:t>
            </a:r>
          </a:p>
          <a:p>
            <a:pPr algn="ctr"/>
            <a:r>
              <a:rPr lang="en-US" sz="1400" smtClean="0"/>
              <a:t>Cấp bậc: Giám đốc(trưởng chi nhánh + độc quyền)  </a:t>
            </a:r>
            <a:endParaRPr lang="en-US" sz="1400" dirty="0" smtClean="0"/>
          </a:p>
          <a:p>
            <a:pPr algn="ctr"/>
            <a:r>
              <a:rPr lang="en-US" sz="1400" smtClean="0"/>
              <a:t>Khu vực hoạt động: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685011" y="1267050"/>
            <a:ext cx="2768138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Name: </a:t>
            </a:r>
            <a:r>
              <a:rPr lang="en-US" sz="1400" dirty="0"/>
              <a:t>Bibi - </a:t>
            </a:r>
            <a:r>
              <a:rPr lang="en-US" sz="1400" dirty="0" smtClean="0"/>
              <a:t>01000000001</a:t>
            </a:r>
          </a:p>
          <a:p>
            <a:pPr algn="ctr"/>
            <a:r>
              <a:rPr lang="en-US" sz="1400" smtClean="0"/>
              <a:t>Cấp bậc: Tổng giám (trưởng chi nhánh)</a:t>
            </a:r>
            <a:endParaRPr lang="en-US" sz="1400" dirty="0" smtClean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5917524" y="1315165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Conan - </a:t>
            </a:r>
            <a:r>
              <a:rPr lang="en-US" sz="1400" dirty="0" smtClean="0"/>
              <a:t>01000000002</a:t>
            </a:r>
            <a:endParaRPr lang="en-US" sz="1400" dirty="0"/>
          </a:p>
          <a:p>
            <a:pPr algn="ctr"/>
            <a:r>
              <a:rPr lang="en-US" sz="1400" smtClean="0"/>
              <a:t>Cấp bậc: Phó 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857607" y="1378128"/>
            <a:ext cx="2505891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David - </a:t>
            </a:r>
            <a:r>
              <a:rPr lang="en-US" sz="1400" dirty="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377009" y="2597910"/>
            <a:ext cx="2248439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Grow - </a:t>
            </a:r>
            <a:r>
              <a:rPr lang="en-US" sz="1400" dirty="0" smtClean="0"/>
              <a:t>01000000006</a:t>
            </a:r>
            <a:endParaRPr lang="en-US" sz="1400" dirty="0"/>
          </a:p>
          <a:p>
            <a:pPr algn="ctr"/>
            <a:r>
              <a:rPr lang="en-US" sz="1400" smtClean="0"/>
              <a:t>Cấp bậc : Thành viên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9809018" y="2597910"/>
            <a:ext cx="2211186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Hai - </a:t>
            </a:r>
            <a:r>
              <a:rPr lang="en-US" sz="1400" dirty="0" smtClean="0"/>
              <a:t>01000000007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871261" y="2733721"/>
            <a:ext cx="2322178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</a:t>
            </a:r>
            <a:r>
              <a:rPr lang="en-US" sz="1400" dirty="0" err="1" smtClean="0"/>
              <a:t>Fho</a:t>
            </a:r>
            <a:r>
              <a:rPr lang="en-US" sz="1400" dirty="0" smtClean="0"/>
              <a:t> </a:t>
            </a:r>
            <a:r>
              <a:rPr lang="en-US" sz="1400" dirty="0"/>
              <a:t>- </a:t>
            </a:r>
            <a:r>
              <a:rPr lang="en-US" sz="1400" dirty="0" smtClean="0"/>
              <a:t>01000000005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556269" y="3817692"/>
            <a:ext cx="2446517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Kane - </a:t>
            </a:r>
            <a:r>
              <a:rPr lang="en-US" sz="1400" dirty="0" smtClean="0"/>
              <a:t>01000000010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0082841" y="3817692"/>
            <a:ext cx="2369623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Lemon - </a:t>
            </a:r>
            <a:r>
              <a:rPr lang="en-US" sz="1400" dirty="0" smtClean="0"/>
              <a:t>01000000011</a:t>
            </a:r>
            <a:endParaRPr lang="en-US" sz="1400" dirty="0"/>
          </a:p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344189" y="2717149"/>
            <a:ext cx="2251818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Event - </a:t>
            </a:r>
            <a:r>
              <a:rPr lang="en-US" sz="1400" dirty="0" smtClean="0"/>
              <a:t>01000000004</a:t>
            </a:r>
            <a:endParaRPr lang="en-US" sz="1400" dirty="0"/>
          </a:p>
          <a:p>
            <a:pPr algn="ctr"/>
            <a:r>
              <a:rPr lang="en-US" sz="1400" smtClean="0"/>
              <a:t>Cấp bậc : Thành viên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4596007" y="3833897"/>
            <a:ext cx="2888738" cy="8609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Jet - </a:t>
            </a:r>
            <a:r>
              <a:rPr lang="en-US" sz="1400" dirty="0" smtClean="0"/>
              <a:t>01000000009</a:t>
            </a:r>
            <a:endParaRPr lang="en-US" sz="1400" dirty="0"/>
          </a:p>
          <a:p>
            <a:pPr algn="ctr"/>
            <a:r>
              <a:rPr lang="en-US" sz="1400" smtClean="0"/>
              <a:t>Cấp bậc : Giám đốc (</a:t>
            </a:r>
            <a:r>
              <a:rPr lang="en-US" sz="1400"/>
              <a:t>t</a:t>
            </a:r>
            <a:r>
              <a:rPr lang="en-US" sz="1400" smtClean="0"/>
              <a:t>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161309" y="3845363"/>
            <a:ext cx="2251818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Indi - </a:t>
            </a:r>
            <a:r>
              <a:rPr lang="en-US" sz="1400" dirty="0" smtClean="0"/>
              <a:t>01000000008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367400" y="4934075"/>
            <a:ext cx="2719465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Ong - </a:t>
            </a:r>
            <a:r>
              <a:rPr lang="en-US" sz="1400" dirty="0" smtClean="0"/>
              <a:t>01000000014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017726" y="4934075"/>
            <a:ext cx="2285793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None - </a:t>
            </a:r>
            <a:r>
              <a:rPr lang="en-US" sz="1400" dirty="0" smtClean="0"/>
              <a:t>01000000013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81154" y="4934075"/>
            <a:ext cx="2327563" cy="85989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Messi - </a:t>
            </a:r>
            <a:r>
              <a:rPr lang="en-US" sz="1400" dirty="0" smtClean="0"/>
              <a:t>01000000012</a:t>
            </a:r>
            <a:endParaRPr lang="en-US" sz="1400" dirty="0"/>
          </a:p>
          <a:p>
            <a:pPr algn="ctr"/>
            <a:r>
              <a:rPr lang="en-US" sz="1400" smtClean="0"/>
              <a:t>Cấp bậc : Phó giám đốc (chi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367401" y="5995116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Pepe - </a:t>
            </a:r>
            <a:r>
              <a:rPr lang="en-US" sz="1400" dirty="0" smtClean="0"/>
              <a:t>01000000015</a:t>
            </a:r>
            <a:endParaRPr lang="en-US" sz="1400" dirty="0"/>
          </a:p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18" name="Straight Connector 17"/>
          <p:cNvCxnSpPr>
            <a:stCxn id="2" idx="2"/>
            <a:endCxn id="4" idx="0"/>
          </p:cNvCxnSpPr>
          <p:nvPr/>
        </p:nvCxnSpPr>
        <p:spPr>
          <a:xfrm flipH="1">
            <a:off x="7268911" y="973526"/>
            <a:ext cx="225456" cy="341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39244" y="2179794"/>
            <a:ext cx="0" cy="53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30931" y="2402378"/>
            <a:ext cx="1679171" cy="16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01790" y="2402378"/>
            <a:ext cx="8312" cy="357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13961" y="1097280"/>
            <a:ext cx="5295057" cy="1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" idx="0"/>
          </p:cNvCxnSpPr>
          <p:nvPr/>
        </p:nvCxnSpPr>
        <p:spPr>
          <a:xfrm flipH="1">
            <a:off x="4069080" y="1101138"/>
            <a:ext cx="461508" cy="16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809018" y="1113905"/>
            <a:ext cx="0" cy="26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07782" y="2179794"/>
            <a:ext cx="24938" cy="41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673542" y="3399576"/>
            <a:ext cx="8313" cy="41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734074" y="3562309"/>
            <a:ext cx="194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736676" y="3562309"/>
            <a:ext cx="16626" cy="25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086865" y="2179794"/>
            <a:ext cx="0" cy="41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86865" y="2179794"/>
            <a:ext cx="1" cy="41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01047" y="3562309"/>
            <a:ext cx="33251" cy="255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7260" y="4619358"/>
            <a:ext cx="0" cy="31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334298" y="5735741"/>
            <a:ext cx="66502" cy="25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06735" y="3518815"/>
            <a:ext cx="0" cy="32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06735" y="4619358"/>
            <a:ext cx="0" cy="31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12669" y="4776716"/>
            <a:ext cx="2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12669" y="4776716"/>
            <a:ext cx="8313" cy="157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225" y="489428"/>
            <a:ext cx="110204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Điểm trợ cấp – </a:t>
            </a:r>
            <a:r>
              <a:rPr lang="en-US">
                <a:solidFill>
                  <a:srgbClr val="FF0000"/>
                </a:solidFill>
              </a:rPr>
              <a:t>dựa trên chênh lệch giá mua của mỗi cấp bậc – chức vụ (tối đa 50%)</a:t>
            </a:r>
          </a:p>
          <a:p>
            <a:r>
              <a:rPr lang="en-US">
                <a:solidFill>
                  <a:srgbClr val="FF0000"/>
                </a:solidFill>
              </a:rPr>
              <a:t>(giá mua của thằng nhận trợ cấp trước đó – trừ đi giá mua của nó</a:t>
            </a:r>
            <a:r>
              <a:rPr lang="en-US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Cùng cấp cũng không nhận được trợ cấp vì thằng đứng trước nhận rồi (ví dụ A có cấp bậc </a:t>
            </a:r>
            <a:endParaRPr lang="en-US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là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cố vấn thì giá mua của A và giá mua của B là bằng nhau (trừ đi thì = 0) nên A không nhận trợ cấp)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A0 nhận mức trợ cấp cao nhất rồi, nên những thằng đứng sau A0 sẽ không nhận trợ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cấp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 smtClean="0"/>
              <a:t> </a:t>
            </a:r>
            <a:r>
              <a:rPr lang="en-US"/>
              <a:t> </a:t>
            </a:r>
            <a:r>
              <a:rPr lang="en-US" smtClean="0"/>
              <a:t>Hình bên: A0 giới thiệu A, A giới thiệu B, B giới thiệu C</a:t>
            </a:r>
            <a:endParaRPr lang="en-US"/>
          </a:p>
          <a:p>
            <a:r>
              <a:rPr lang="en-US" smtClean="0"/>
              <a:t>  Ví dụ: Nhà hàng Y mua license giá 100.000 và nhập mã giới thiệu của seller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mã giới thiệu của C thì C không nhận điểm trợ cấp (C là thành viên bình thường), </a:t>
            </a:r>
          </a:p>
          <a:p>
            <a:r>
              <a:rPr lang="en-US" smtClean="0"/>
              <a:t>B nhận 30.000 (Giá mua license 100.000 trừ đi giá chiết khấu của B là 70.000)</a:t>
            </a:r>
          </a:p>
          <a:p>
            <a:r>
              <a:rPr lang="en-US" smtClean="0"/>
              <a:t>, A không nhận (giống C), A0 nhận 20.000 (Giá mua của B là 70.000 – giá mua của A0 là 50.000)</a:t>
            </a:r>
          </a:p>
          <a:p>
            <a:pPr marL="285750" indent="-285750">
              <a:buFontTx/>
              <a:buChar char="-"/>
            </a:pPr>
            <a:r>
              <a:rPr lang="en-US"/>
              <a:t>Nhập mã giới thiệu của </a:t>
            </a:r>
            <a:r>
              <a:rPr lang="en-US" smtClean="0"/>
              <a:t>B thì B </a:t>
            </a:r>
            <a:r>
              <a:rPr lang="en-US"/>
              <a:t>nhận 30.000 (Giá mua license 100.000 trừ đi giá chiết khấu </a:t>
            </a:r>
            <a:endParaRPr lang="en-US" smtClean="0"/>
          </a:p>
          <a:p>
            <a:r>
              <a:rPr lang="en-US" smtClean="0"/>
              <a:t>của </a:t>
            </a:r>
            <a:r>
              <a:rPr lang="en-US"/>
              <a:t>B là 70.000</a:t>
            </a:r>
            <a:r>
              <a:rPr lang="en-US" smtClean="0"/>
              <a:t>), A </a:t>
            </a:r>
            <a:r>
              <a:rPr lang="en-US"/>
              <a:t>không nhận </a:t>
            </a:r>
            <a:r>
              <a:rPr lang="en-US" smtClean="0"/>
              <a:t>(thành viên bình thường), </a:t>
            </a:r>
            <a:r>
              <a:rPr lang="en-US"/>
              <a:t>A0 nhận 20.000 (Giá mua của B </a:t>
            </a:r>
            <a:endParaRPr lang="en-US" smtClean="0"/>
          </a:p>
          <a:p>
            <a:r>
              <a:rPr lang="en-US" smtClean="0"/>
              <a:t>là </a:t>
            </a:r>
            <a:r>
              <a:rPr lang="en-US"/>
              <a:t>70.000 – giá mua của A0 là 50.000)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Nhập </a:t>
            </a:r>
            <a:r>
              <a:rPr lang="en-US"/>
              <a:t>mã giới thiệu của </a:t>
            </a:r>
            <a:r>
              <a:rPr lang="en-US" smtClean="0"/>
              <a:t>A </a:t>
            </a:r>
            <a:r>
              <a:rPr lang="en-US"/>
              <a:t>thì </a:t>
            </a:r>
            <a:r>
              <a:rPr lang="en-US" smtClean="0"/>
              <a:t>A không nhận (thành viên bình thường), A0 </a:t>
            </a:r>
            <a:r>
              <a:rPr lang="en-US"/>
              <a:t>nhận </a:t>
            </a:r>
            <a:r>
              <a:rPr lang="en-US" smtClean="0"/>
              <a:t>50.000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</a:t>
            </a:r>
            <a:r>
              <a:rPr lang="en-US"/>
              <a:t>mã giới thiệu của </a:t>
            </a:r>
            <a:r>
              <a:rPr lang="en-US" smtClean="0"/>
              <a:t>A0 </a:t>
            </a:r>
            <a:r>
              <a:rPr lang="en-US"/>
              <a:t>thì </a:t>
            </a:r>
            <a:r>
              <a:rPr lang="en-US" smtClean="0"/>
              <a:t>A0 nhận 50.000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0837" y="3827664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C </a:t>
            </a:r>
            <a:r>
              <a:rPr lang="en-US" sz="1400"/>
              <a:t>- </a:t>
            </a:r>
            <a:r>
              <a:rPr lang="en-US" sz="1400" smtClean="0"/>
              <a:t>0100000003</a:t>
            </a:r>
            <a:endParaRPr lang="en-US" sz="1400" dirty="0"/>
          </a:p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590837" y="2715392"/>
            <a:ext cx="2364916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B </a:t>
            </a:r>
            <a:r>
              <a:rPr lang="en-US" sz="1400"/>
              <a:t>- </a:t>
            </a:r>
            <a:r>
              <a:rPr lang="en-US" sz="1400" smtClean="0"/>
              <a:t>0100000002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515010" y="1625548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A </a:t>
            </a:r>
            <a:r>
              <a:rPr lang="en-US" sz="1400"/>
              <a:t>- </a:t>
            </a:r>
            <a:r>
              <a:rPr lang="en-US" sz="1400" smtClean="0"/>
              <a:t>0100000001</a:t>
            </a:r>
            <a:endParaRPr lang="en-US" sz="1400" dirty="0"/>
          </a:p>
          <a:p>
            <a:pPr algn="ctr"/>
            <a:r>
              <a:rPr lang="en-US" sz="1400" smtClean="0"/>
              <a:t>Cấp bậc : Thành viên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515010" y="415645"/>
            <a:ext cx="2364916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A0 </a:t>
            </a:r>
            <a:r>
              <a:rPr lang="en-US" sz="1400"/>
              <a:t>- </a:t>
            </a:r>
            <a:r>
              <a:rPr lang="en-US" sz="1400" smtClean="0"/>
              <a:t>0100000000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557164" y="1296833"/>
            <a:ext cx="8312" cy="21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573789" y="2468882"/>
            <a:ext cx="1" cy="165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773295" y="3574669"/>
            <a:ext cx="1" cy="19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590837" y="4777872"/>
            <a:ext cx="2364916" cy="801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Nhà hàng Y</a:t>
            </a:r>
            <a:endParaRPr lang="en-US" sz="1400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58CFB003-19CE-AFF7-91B3-0C30D06BB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06951"/>
              </p:ext>
            </p:extLst>
          </p:nvPr>
        </p:nvGraphicFramePr>
        <p:xfrm>
          <a:off x="212996" y="5890144"/>
          <a:ext cx="11666930" cy="859790"/>
        </p:xfrm>
        <a:graphic>
          <a:graphicData uri="http://schemas.openxmlformats.org/drawingml/2006/table">
            <a:tbl>
              <a:tblPr/>
              <a:tblGrid>
                <a:gridCol w="1017976">
                  <a:extLst>
                    <a:ext uri="{9D8B030D-6E8A-4147-A177-3AD203B41FA5}">
                      <a16:colId xmlns:a16="http://schemas.microsoft.com/office/drawing/2014/main" val="3122653046"/>
                    </a:ext>
                  </a:extLst>
                </a:gridCol>
                <a:gridCol w="1315410">
                  <a:extLst>
                    <a:ext uri="{9D8B030D-6E8A-4147-A177-3AD203B41FA5}">
                      <a16:colId xmlns:a16="http://schemas.microsoft.com/office/drawing/2014/main" val="2077147193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2829645084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253711361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98126410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2532827912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3475526913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3066379411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3958284526"/>
                    </a:ext>
                  </a:extLst>
                </a:gridCol>
                <a:gridCol w="1166693">
                  <a:extLst>
                    <a:ext uri="{9D8B030D-6E8A-4147-A177-3AD203B41FA5}">
                      <a16:colId xmlns:a16="http://schemas.microsoft.com/office/drawing/2014/main" val="4057580449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Cấp</a:t>
                      </a:r>
                      <a:r>
                        <a:rPr lang="en-US" altLang="ko-KR" sz="10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bậc và chức vụ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Cố</a:t>
                      </a:r>
                      <a:r>
                        <a:rPr lang="en-US" altLang="ko-KR" sz="10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vấn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Phó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giám đốc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Phó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giám đốc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(chi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nhánh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Phó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giám đốc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(Trưởng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 nhánh + độc quyền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Giám</a:t>
                      </a:r>
                      <a:r>
                        <a:rPr lang="en-US" altLang="ko-KR" sz="10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đốc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Giám</a:t>
                      </a:r>
                      <a:r>
                        <a:rPr lang="en-US" altLang="ko-KR" sz="10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đốc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(Trưởng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 nhánh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Giám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đốc (trưởng chi nhánh + độc quyền)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giám đốc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(trưởng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 nhánh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giám đốc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(trưởng</a:t>
                      </a:r>
                      <a:r>
                        <a:rPr lang="en-US" altLang="ko-KR" sz="1000" b="0" i="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 nhánh + độc quyền</a:t>
                      </a:r>
                      <a:r>
                        <a:rPr lang="en-US" altLang="ko-KR" sz="10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44391"/>
                  </a:ext>
                </a:extLst>
              </a:tr>
              <a:tr h="2693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Chiết</a:t>
                      </a:r>
                      <a:r>
                        <a:rPr lang="en-US" altLang="ko-KR" sz="1000" b="1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khấu khi mua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98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79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575" y="432263"/>
            <a:ext cx="8507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Thưởng hiệu suất theo </a:t>
            </a:r>
            <a:r>
              <a:rPr lang="en-US" smtClean="0"/>
              <a:t>tháng (</a:t>
            </a:r>
            <a:r>
              <a:rPr lang="en-US" smtClean="0">
                <a:solidFill>
                  <a:srgbClr val="FF0000"/>
                </a:solidFill>
              </a:rPr>
              <a:t>70% giá trị PV</a:t>
            </a:r>
            <a:r>
              <a:rPr lang="en-US" smtClean="0"/>
              <a:t>)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TH 1: Theo nhóm (chỉ dành cho hội viên có cấp bậc </a:t>
            </a:r>
            <a:r>
              <a:rPr lang="en-US" smtClean="0">
                <a:solidFill>
                  <a:srgbClr val="FF0000"/>
                </a:solidFill>
              </a:rPr>
              <a:t>giám đốc và tổng giám đốc</a:t>
            </a:r>
            <a:r>
              <a:rPr lang="en-US" smtClean="0"/>
              <a:t>)</a:t>
            </a:r>
          </a:p>
          <a:p>
            <a:r>
              <a:rPr lang="en-US"/>
              <a:t>	</a:t>
            </a:r>
            <a:r>
              <a:rPr lang="en-US" smtClean="0"/>
              <a:t>TH 2: Trưởng chi nhánh (hội viên có chức vụ </a:t>
            </a:r>
            <a:r>
              <a:rPr lang="en-US" smtClean="0">
                <a:solidFill>
                  <a:srgbClr val="FF0000"/>
                </a:solidFill>
              </a:rPr>
              <a:t>trưởng chi nhánh</a:t>
            </a:r>
            <a:r>
              <a:rPr lang="en-US" smtClean="0"/>
              <a:t>)</a:t>
            </a:r>
          </a:p>
          <a:p>
            <a:r>
              <a:rPr lang="en-US"/>
              <a:t>	</a:t>
            </a:r>
            <a:r>
              <a:rPr lang="en-US" smtClean="0"/>
              <a:t>TH 3: Theo khu vực (hội viên có chức vụ </a:t>
            </a:r>
            <a:r>
              <a:rPr lang="en-US" smtClean="0">
                <a:solidFill>
                  <a:srgbClr val="FF0000"/>
                </a:solidFill>
              </a:rPr>
              <a:t>độc quyền</a:t>
            </a:r>
            <a:r>
              <a:rPr lang="en-US" smtClean="0"/>
              <a:t> trong khu vực đó)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2282" y="1690841"/>
            <a:ext cx="2150547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bậc: Phó giám đốc (trưởng chi nhánh + độc quyền)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75285" y="2662919"/>
            <a:ext cx="1668409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448638" y="4117471"/>
            <a:ext cx="2047702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bậc: Tổng giám đốc (trưởng chi nhánh + độc quyền)</a:t>
            </a:r>
            <a:endParaRPr lang="en-US" sz="1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9756210" y="1922026"/>
            <a:ext cx="1657165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bậc: Tổng giám (trưởng chi nhánh)</a:t>
            </a: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86529" y="3571073"/>
            <a:ext cx="1657165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Giám đốc (Trưởng chi nhánh)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86529" y="4629382"/>
            <a:ext cx="170636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Giám đốc (trưởng chi nhánh + độc quyền)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4053839" y="1728431"/>
            <a:ext cx="1421476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2 lợi ích TH2 + TH3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7523" y="2028514"/>
            <a:ext cx="1421476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2 lợi ích TH1 + TH2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83629" y="2711090"/>
            <a:ext cx="1421476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1 lợi ích TH1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41540" y="4353987"/>
            <a:ext cx="1784465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3 lợi ích TH1 + TH2 + TH3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97929" y="3571073"/>
            <a:ext cx="1421476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2 lợi ích TH1 + TH2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67693" y="4713012"/>
            <a:ext cx="1751215" cy="6344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Có 3 lợi ích TH1 + TH2 + TH3</a:t>
            </a: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25833" y="2028514"/>
            <a:ext cx="889462" cy="1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13004" y="3028292"/>
            <a:ext cx="1081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2890" y="3888275"/>
            <a:ext cx="121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76451" y="5030214"/>
            <a:ext cx="120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778240" y="2345716"/>
            <a:ext cx="814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595360" y="4629381"/>
            <a:ext cx="739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2282" y="5960225"/>
            <a:ext cx="979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PV là giá trị đại diện cho các trường hợp trên</a:t>
            </a:r>
            <a:br>
              <a:rPr lang="en-US" smtClean="0"/>
            </a:br>
            <a:r>
              <a:rPr lang="en-US" smtClean="0">
                <a:solidFill>
                  <a:srgbClr val="FF0000"/>
                </a:solidFill>
              </a:rPr>
              <a:t>PV</a:t>
            </a:r>
            <a:r>
              <a:rPr lang="en-US" smtClean="0"/>
              <a:t> = Tổng </a:t>
            </a:r>
            <a:r>
              <a:rPr lang="en-US" smtClean="0">
                <a:solidFill>
                  <a:srgbClr val="FF0000"/>
                </a:solidFill>
              </a:rPr>
              <a:t>giá trị license mà thành viên giới thiệu được</a:t>
            </a:r>
            <a:r>
              <a:rPr lang="en-US" smtClean="0"/>
              <a:t> + </a:t>
            </a:r>
            <a:r>
              <a:rPr lang="en-US" smtClean="0">
                <a:solidFill>
                  <a:srgbClr val="FF0000"/>
                </a:solidFill>
              </a:rPr>
              <a:t>giá trị điểm giới thiệu thành viên mua cấp bậc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0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581891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 1: Theo nhóm (chỉ áp dụng với hộ viên cấp bậc giám đốc và tổng giám đốc)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2" y="951223"/>
            <a:ext cx="11029950" cy="586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4731" y="1135889"/>
            <a:ext cx="427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PV = Tổng của các thành viên trong 1 nhóm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59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581891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 1: Theo nhóm (chỉ áp dụng với hộ viên cấp bậc giám đốc và tổng giám đốc)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75" y="1496291"/>
            <a:ext cx="10809676" cy="50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3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581891"/>
            <a:ext cx="749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 1: Theo nhóm (chỉ áp dụng với hộ viên cấp bậc giám đốc và tổng giám đốc)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1" y="1388225"/>
            <a:ext cx="9108592" cy="47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556" y="438150"/>
            <a:ext cx="14265132" cy="599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125" y="361950"/>
            <a:ext cx="109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Bảng quy đổi PV </a:t>
            </a:r>
            <a:r>
              <a:rPr lang="en-US" smtClean="0">
                <a:solidFill>
                  <a:srgbClr val="FF0000"/>
                </a:solidFill>
              </a:rPr>
              <a:t>theo nhóm</a:t>
            </a:r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58630"/>
              </p:ext>
            </p:extLst>
          </p:nvPr>
        </p:nvGraphicFramePr>
        <p:xfrm>
          <a:off x="2032000" y="719666"/>
          <a:ext cx="5418668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5168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75017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68648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1880566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mtClean="0"/>
                        <a:t>Tổng</a:t>
                      </a:r>
                      <a:r>
                        <a:rPr lang="en-US" baseline="0" smtClean="0"/>
                        <a:t> giám đốc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mtClean="0"/>
                        <a:t>Giám</a:t>
                      </a:r>
                      <a:r>
                        <a:rPr lang="en-US" baseline="0" smtClean="0"/>
                        <a:t> đốc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Điều</a:t>
                      </a:r>
                      <a:r>
                        <a:rPr lang="en-US" baseline="0" smtClean="0"/>
                        <a:t> kiện (PV)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Giá</a:t>
                      </a:r>
                      <a:r>
                        <a:rPr lang="en-US" baseline="0" smtClean="0"/>
                        <a:t> trị(%)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Điều</a:t>
                      </a:r>
                      <a:r>
                        <a:rPr lang="en-US" baseline="0" smtClean="0"/>
                        <a:t> kiện (PV)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Giá</a:t>
                      </a:r>
                      <a:r>
                        <a:rPr lang="en-US" baseline="0" smtClean="0"/>
                        <a:t> trị(%)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&gt;10.000.000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&gt;20.000.000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&gt;30.000.000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8.000.000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769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300" y="3676650"/>
            <a:ext cx="980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Ví dụ: với cấp bậc Tổng giám đốc</a:t>
            </a:r>
            <a:br>
              <a:rPr lang="en-US" smtClean="0"/>
            </a:br>
            <a:r>
              <a:rPr lang="en-US" smtClean="0"/>
              <a:t>Tháng 2025-02 có PV là 15.000.000 thì sẽ nhận thưởng là </a:t>
            </a:r>
            <a:r>
              <a:rPr lang="en-US" smtClean="0"/>
              <a:t>15.000.000*70%*3</a:t>
            </a:r>
            <a:r>
              <a:rPr lang="en-US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52419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581891"/>
            <a:ext cx="607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 2: Trưởng chi nhánh (hội viên có chức vụ </a:t>
            </a:r>
            <a:r>
              <a:rPr lang="en-US" smtClean="0">
                <a:solidFill>
                  <a:srgbClr val="FF0000"/>
                </a:solidFill>
              </a:rPr>
              <a:t>trưởng chi nhánh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243137"/>
            <a:ext cx="6619875" cy="498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325" y="951223"/>
            <a:ext cx="9010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Trường hợp trưởng chi nhánh lại chia làm 2 loại</a:t>
            </a:r>
            <a:br>
              <a:rPr lang="en-US" smtClean="0"/>
            </a:br>
            <a:r>
              <a:rPr lang="en-US" smtClean="0"/>
              <a:t>- Loại 1: bao gồm tất cả thành viên không có chức vụ center (giống với group)</a:t>
            </a:r>
          </a:p>
          <a:p>
            <a:r>
              <a:rPr lang="en-US" smtClean="0"/>
              <a:t>- Loại 2: Tổng các thành viên là center đầu tiên của mỗi nhánh (</a:t>
            </a:r>
            <a:r>
              <a:rPr lang="en-US"/>
              <a:t>mỗi thành viên tính như loại 1</a:t>
            </a:r>
            <a:r>
              <a:rPr lang="en-US" smtClean="0"/>
              <a:t>)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86201"/>
              </p:ext>
            </p:extLst>
          </p:nvPr>
        </p:nvGraphicFramePr>
        <p:xfrm>
          <a:off x="9172572" y="328943"/>
          <a:ext cx="28194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1">
                  <a:extLst>
                    <a:ext uri="{9D8B030D-6E8A-4147-A177-3AD203B41FA5}">
                      <a16:colId xmlns:a16="http://schemas.microsoft.com/office/drawing/2014/main" val="4158379345"/>
                    </a:ext>
                  </a:extLst>
                </a:gridCol>
                <a:gridCol w="1409701">
                  <a:extLst>
                    <a:ext uri="{9D8B030D-6E8A-4147-A177-3AD203B41FA5}">
                      <a16:colId xmlns:a16="http://schemas.microsoft.com/office/drawing/2014/main" val="22791739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mtClean="0"/>
                        <a:t>Trưởng</a:t>
                      </a:r>
                      <a:r>
                        <a:rPr lang="en-US" baseline="0" smtClean="0"/>
                        <a:t> chi nhánh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97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Loại</a:t>
                      </a:r>
                      <a:r>
                        <a:rPr lang="en-US" baseline="0" smtClean="0"/>
                        <a:t>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27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Loại</a:t>
                      </a:r>
                      <a:r>
                        <a:rPr lang="en-US" baseline="0" smtClean="0"/>
                        <a:t>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3999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150" y="5964521"/>
            <a:ext cx="10591800" cy="365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274" y="1688454"/>
            <a:ext cx="10344150" cy="402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8" y="7593296"/>
            <a:ext cx="9620250" cy="7534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174" y="10134600"/>
            <a:ext cx="9658350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462" y="581891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 3: Độc quyền (hội viên có chức vụ </a:t>
            </a:r>
            <a:r>
              <a:rPr lang="en-US" smtClean="0">
                <a:solidFill>
                  <a:srgbClr val="FF0000"/>
                </a:solidFill>
              </a:rPr>
              <a:t>độc quyền</a:t>
            </a:r>
            <a:r>
              <a:rPr lang="en-US" smtClean="0"/>
              <a:t>)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7757" y="1522723"/>
            <a:ext cx="13706475" cy="609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550" y="951223"/>
            <a:ext cx="9260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Trong cùng 1 khu vực chỉ có duy nhất 1 thành viên có chức vụ </a:t>
            </a:r>
            <a:r>
              <a:rPr lang="en-US" smtClean="0">
                <a:solidFill>
                  <a:srgbClr val="FF0000"/>
                </a:solidFill>
              </a:rPr>
              <a:t>độc quyền</a:t>
            </a:r>
          </a:p>
          <a:p>
            <a:r>
              <a:rPr lang="en-US" smtClean="0">
                <a:solidFill>
                  <a:srgbClr val="FF0000"/>
                </a:solidFill>
              </a:rPr>
              <a:t>PV = Tổng của tất cả các thành viên cùng khu vực (bao gồm cả các thành viên không cùng nhánh)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7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125" y="361950"/>
            <a:ext cx="1096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Bảng quy đổi PV theo </a:t>
            </a:r>
            <a:r>
              <a:rPr lang="en-US" smtClean="0">
                <a:solidFill>
                  <a:srgbClr val="FF0000"/>
                </a:solidFill>
              </a:rPr>
              <a:t>độc quyền</a:t>
            </a:r>
          </a:p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85819"/>
              </p:ext>
            </p:extLst>
          </p:nvPr>
        </p:nvGraphicFramePr>
        <p:xfrm>
          <a:off x="2032000" y="719666"/>
          <a:ext cx="2709334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5168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0750170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mtClean="0"/>
                        <a:t>Độc</a:t>
                      </a:r>
                      <a:r>
                        <a:rPr lang="en-US" baseline="0" smtClean="0"/>
                        <a:t> quyền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2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Điều</a:t>
                      </a:r>
                      <a:r>
                        <a:rPr lang="en-US" baseline="0" smtClean="0"/>
                        <a:t> kiện (PV)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Giá</a:t>
                      </a:r>
                      <a:r>
                        <a:rPr lang="en-US" baseline="0" smtClean="0"/>
                        <a:t> trị(%)</a:t>
                      </a:r>
                      <a:endParaRPr lang="en-US" smtClean="0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79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&gt;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769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6300" y="3676650"/>
            <a:ext cx="980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Ví dụ:</a:t>
            </a:r>
            <a:br>
              <a:rPr lang="en-US" smtClean="0"/>
            </a:br>
            <a:r>
              <a:rPr lang="en-US" smtClean="0"/>
              <a:t>Tháng 2025-02 có PV là 15.000.000 thì sẽ nhận thưởng là </a:t>
            </a:r>
            <a:r>
              <a:rPr lang="en-US" smtClean="0"/>
              <a:t>15.000.000*70%*5</a:t>
            </a:r>
            <a:r>
              <a:rPr lang="en-US" smtClean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7635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455" y="399011"/>
            <a:ext cx="109894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Như ví dụ mô hình tổ chức bên trên</a:t>
            </a:r>
            <a:br>
              <a:rPr lang="en-US" smtClean="0"/>
            </a:br>
            <a:r>
              <a:rPr lang="en-US" smtClean="0"/>
              <a:t>- Mỗi thành viên khi tham gia vào hệ thống sẽ chứ những thông tin</a:t>
            </a:r>
          </a:p>
          <a:p>
            <a:r>
              <a:rPr lang="en-US"/>
              <a:t> </a:t>
            </a:r>
            <a:r>
              <a:rPr lang="en-US" smtClean="0"/>
              <a:t>  + </a:t>
            </a:r>
            <a:r>
              <a:rPr lang="en-US" smtClean="0">
                <a:solidFill>
                  <a:srgbClr val="FF0000"/>
                </a:solidFill>
              </a:rPr>
              <a:t>Cấp bậc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Thành viên</a:t>
            </a:r>
            <a:r>
              <a:rPr lang="en-US" smtClean="0"/>
              <a:t> bình thường, </a:t>
            </a:r>
            <a:r>
              <a:rPr lang="en-US" smtClean="0">
                <a:solidFill>
                  <a:srgbClr val="FF0000"/>
                </a:solidFill>
              </a:rPr>
              <a:t>Cố vấn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Phó giám đốc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Giám đốc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Tổng giám đốc</a:t>
            </a:r>
            <a:r>
              <a:rPr lang="en-US" smtClean="0"/>
              <a:t>)</a:t>
            </a:r>
          </a:p>
          <a:p>
            <a:r>
              <a:rPr lang="en-US"/>
              <a:t> </a:t>
            </a:r>
            <a:r>
              <a:rPr lang="en-US" smtClean="0"/>
              <a:t>  +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Khu vực hoạt động: </a:t>
            </a:r>
            <a:r>
              <a:rPr lang="en-US"/>
              <a:t>mỗi thành viên có thể chọn 1 khu vực hoạt động hoặc không</a:t>
            </a:r>
            <a:endParaRPr lang="en-US" smtClean="0"/>
          </a:p>
          <a:p>
            <a:r>
              <a:rPr lang="en-US" smtClean="0"/>
              <a:t>   + </a:t>
            </a:r>
            <a:r>
              <a:rPr lang="en-US" smtClean="0">
                <a:solidFill>
                  <a:srgbClr val="FF0000"/>
                </a:solidFill>
              </a:rPr>
              <a:t>Chức vụ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Thành viên</a:t>
            </a:r>
            <a:r>
              <a:rPr lang="en-US" smtClean="0"/>
              <a:t> bình thường và </a:t>
            </a:r>
            <a:r>
              <a:rPr lang="en-US" smtClean="0">
                <a:solidFill>
                  <a:srgbClr val="FF0000"/>
                </a:solidFill>
              </a:rPr>
              <a:t>cố vấn</a:t>
            </a:r>
            <a:r>
              <a:rPr lang="en-US" smtClean="0"/>
              <a:t> không có chức vụ)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en-US"/>
              <a:t>	</a:t>
            </a:r>
            <a:r>
              <a:rPr lang="en-US" smtClean="0"/>
              <a:t>* Phó giám đốc có các chức vụ (</a:t>
            </a:r>
            <a:r>
              <a:rPr lang="en-US" smtClean="0">
                <a:solidFill>
                  <a:srgbClr val="FF0000"/>
                </a:solidFill>
              </a:rPr>
              <a:t>chi nhánh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trưởng chi nhánh + độc quyền</a:t>
            </a:r>
            <a:r>
              <a:rPr lang="en-US" smtClean="0"/>
              <a:t>)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* Giám đốc có các chức vụ (</a:t>
            </a:r>
            <a:r>
              <a:rPr lang="en-US" smtClean="0">
                <a:solidFill>
                  <a:srgbClr val="FF0000"/>
                </a:solidFill>
              </a:rPr>
              <a:t>trưởng chi nhánh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trưởng chi nhánh + độc quyền</a:t>
            </a:r>
            <a:r>
              <a:rPr lang="en-US" smtClean="0"/>
              <a:t>)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/>
              <a:t>	</a:t>
            </a:r>
            <a:r>
              <a:rPr lang="en-US" smtClean="0"/>
              <a:t>* Tổng giám đốc có các chức vụ (</a:t>
            </a:r>
            <a:r>
              <a:rPr lang="en-US" smtClean="0">
                <a:solidFill>
                  <a:srgbClr val="FF0000"/>
                </a:solidFill>
              </a:rPr>
              <a:t>trưởng chi nhánh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trưởng chi nhánh + độc quyền</a:t>
            </a:r>
            <a:r>
              <a:rPr lang="en-US" smtClean="0"/>
              <a:t>)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3" name="Rectangle 2"/>
          <p:cNvSpPr/>
          <p:nvPr/>
        </p:nvSpPr>
        <p:spPr>
          <a:xfrm>
            <a:off x="2035480" y="2211077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Conan - </a:t>
            </a:r>
            <a:r>
              <a:rPr lang="en-US" sz="1400" dirty="0" smtClean="0"/>
              <a:t>01000000002</a:t>
            </a:r>
            <a:endParaRPr lang="en-US" sz="1400" dirty="0"/>
          </a:p>
          <a:p>
            <a:pPr algn="ctr"/>
            <a:r>
              <a:rPr lang="en-US" sz="1400" smtClean="0"/>
              <a:t>Cấp bậc: 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8402905" y="2211077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Conan - </a:t>
            </a:r>
            <a:r>
              <a:rPr lang="en-US" sz="1400" dirty="0" smtClean="0"/>
              <a:t>01000000002</a:t>
            </a:r>
            <a:endParaRPr lang="en-US" sz="1400" dirty="0"/>
          </a:p>
          <a:p>
            <a:pPr algn="ctr"/>
            <a:r>
              <a:rPr lang="en-US" sz="1400" smtClean="0"/>
              <a:t>Cấp bậc: Phó 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192931" y="2211077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Conan - </a:t>
            </a:r>
            <a:r>
              <a:rPr lang="en-US" sz="1400" dirty="0" smtClean="0"/>
              <a:t>01000000002</a:t>
            </a:r>
            <a:endParaRPr lang="en-US" sz="1400" dirty="0"/>
          </a:p>
          <a:p>
            <a:pPr algn="ctr"/>
            <a:r>
              <a:rPr lang="en-US" sz="1400" smtClean="0"/>
              <a:t>Cấp bậc: Phó giám đốc (chi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004560" y="4823167"/>
            <a:ext cx="2768138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Name: </a:t>
            </a:r>
            <a:r>
              <a:rPr lang="en-US" sz="1400" dirty="0"/>
              <a:t>Bibi - </a:t>
            </a:r>
            <a:r>
              <a:rPr lang="en-US" sz="1400" dirty="0" smtClean="0"/>
              <a:t>01000000001</a:t>
            </a:r>
          </a:p>
          <a:p>
            <a:pPr algn="ctr"/>
            <a:r>
              <a:rPr lang="en-US" sz="1400" smtClean="0"/>
              <a:t>Cấp bậc: Tổng giám đốc (trưởng chi nhánh + độc quyền)</a:t>
            </a:r>
            <a:endParaRPr lang="en-US" sz="1400" dirty="0" smtClean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6920" y="4823167"/>
            <a:ext cx="2768138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Name: </a:t>
            </a:r>
            <a:r>
              <a:rPr lang="en-US" sz="1400" dirty="0"/>
              <a:t>Bibi - </a:t>
            </a:r>
            <a:r>
              <a:rPr lang="en-US" sz="1400" dirty="0" smtClean="0"/>
              <a:t>01000000001</a:t>
            </a:r>
          </a:p>
          <a:p>
            <a:pPr algn="ctr"/>
            <a:r>
              <a:rPr lang="en-US" sz="1400" smtClean="0"/>
              <a:t>Cấp bậc: Tổng giám (trưởng chi nhánh)</a:t>
            </a:r>
            <a:endParaRPr lang="en-US" sz="1400" dirty="0" smtClean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Hanoi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379876" y="3571073"/>
            <a:ext cx="2888738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Jet - </a:t>
            </a:r>
            <a:r>
              <a:rPr lang="en-US" sz="1400" dirty="0" smtClean="0"/>
              <a:t>01000000009</a:t>
            </a:r>
            <a:endParaRPr lang="en-US" sz="1400" dirty="0"/>
          </a:p>
          <a:p>
            <a:pPr algn="ctr"/>
            <a:r>
              <a:rPr lang="en-US" sz="1400" smtClean="0"/>
              <a:t>Cấp bậc : Giám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95184" y="3549084"/>
            <a:ext cx="3094825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Jet - </a:t>
            </a:r>
            <a:r>
              <a:rPr lang="en-US" sz="1400" dirty="0" smtClean="0"/>
              <a:t>01000000009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128462" y="3549084"/>
            <a:ext cx="311259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Jet - </a:t>
            </a:r>
            <a:r>
              <a:rPr lang="en-US" sz="1400" dirty="0" smtClean="0"/>
              <a:t>01000000009</a:t>
            </a:r>
            <a:endParaRPr lang="en-US" sz="1400" dirty="0"/>
          </a:p>
          <a:p>
            <a:pPr algn="ctr"/>
            <a:r>
              <a:rPr lang="en-US" sz="1400" smtClean="0"/>
              <a:t>Cấp bậc : 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Haiphong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919875" y="5764045"/>
            <a:ext cx="10919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Thành viên</a:t>
            </a:r>
            <a:r>
              <a:rPr lang="en-US" smtClean="0"/>
              <a:t> là những người mới đăng ký vào hệ thống và không mua cấp bậc (gọi chung là </a:t>
            </a:r>
            <a:r>
              <a:rPr lang="en-US" smtClean="0">
                <a:solidFill>
                  <a:srgbClr val="FF0000"/>
                </a:solidFill>
              </a:rPr>
              <a:t>thành viên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rgbClr val="FF0000"/>
                </a:solidFill>
              </a:rPr>
              <a:t>Hội viên</a:t>
            </a:r>
            <a:r>
              <a:rPr lang="en-US" smtClean="0"/>
              <a:t> là những người từ cấp bậc cố vấn trở lên (gọi chung là </a:t>
            </a:r>
            <a:r>
              <a:rPr lang="en-US" smtClean="0">
                <a:solidFill>
                  <a:srgbClr val="FF0000"/>
                </a:solidFill>
              </a:rPr>
              <a:t>hội viên</a:t>
            </a:r>
            <a:r>
              <a:rPr lang="en-US" smtClean="0"/>
              <a:t>)</a:t>
            </a:r>
          </a:p>
          <a:p>
            <a:r>
              <a:rPr lang="en-US" smtClean="0">
                <a:solidFill>
                  <a:srgbClr val="FF0000"/>
                </a:solidFill>
              </a:rPr>
              <a:t>-&gt; Thành viên muốn trở thành hội viên phải mất 1 khoản phí (tùy vào cấp bậc và chức vụ - khoản phí sẽ khác nhau)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5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887" y="781396"/>
            <a:ext cx="112221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Giới thiệu thành viên vào hệ thống đa cấp (seller)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Khi </a:t>
            </a:r>
            <a:r>
              <a:rPr lang="en-US" smtClean="0">
                <a:solidFill>
                  <a:srgbClr val="FF0000"/>
                </a:solidFill>
              </a:rPr>
              <a:t>thành viên</a:t>
            </a:r>
            <a:r>
              <a:rPr lang="en-US" smtClean="0"/>
              <a:t> B (seller) đăng ký tài khoản vào hệ thống</a:t>
            </a:r>
          </a:p>
          <a:p>
            <a:r>
              <a:rPr lang="en-US"/>
              <a:t>v</a:t>
            </a:r>
            <a:r>
              <a:rPr lang="en-US" smtClean="0"/>
              <a:t>à nhập mã giới thiệu của </a:t>
            </a:r>
            <a:r>
              <a:rPr lang="en-US" smtClean="0">
                <a:solidFill>
                  <a:srgbClr val="FF0000"/>
                </a:solidFill>
              </a:rPr>
              <a:t>hội viên</a:t>
            </a:r>
            <a:r>
              <a:rPr lang="en-US" smtClean="0"/>
              <a:t> A (seller)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mtClean="0">
                <a:sym typeface="Wingdings" panose="05000000000000000000" pitchFamily="2" charset="2"/>
              </a:rPr>
              <a:t>Hội viên A sẽ nhận được </a:t>
            </a:r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1000 điểm</a:t>
            </a:r>
            <a:r>
              <a:rPr lang="en-US" smtClean="0">
                <a:sym typeface="Wingdings" panose="05000000000000000000" pitchFamily="2" charset="2"/>
              </a:rPr>
              <a:t> (điểm tích lũy) giới thiệu thành viên mới</a:t>
            </a:r>
          </a:p>
          <a:p>
            <a:r>
              <a:rPr lang="en-US" smtClean="0">
                <a:sym typeface="Wingdings" panose="05000000000000000000" pitchFamily="2" charset="2"/>
              </a:rPr>
              <a:t>(khi 1 thành viên đăng ký tài khoản hoặc cập nhật người giới thiệu lần đầu -&gt; thì</a:t>
            </a:r>
          </a:p>
          <a:p>
            <a:r>
              <a:rPr lang="en-US">
                <a:sym typeface="Wingdings" panose="05000000000000000000" pitchFamily="2" charset="2"/>
              </a:rPr>
              <a:t>n</a:t>
            </a:r>
            <a:r>
              <a:rPr lang="en-US" smtClean="0">
                <a:sym typeface="Wingdings" panose="05000000000000000000" pitchFamily="2" charset="2"/>
              </a:rPr>
              <a:t>gười giới thiệu sẽ được nhận 1000 điểm)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 smtClean="0">
                <a:solidFill>
                  <a:srgbClr val="FF0000"/>
                </a:solidFill>
                <a:sym typeface="Wingdings" panose="05000000000000000000" pitchFamily="2" charset="2"/>
              </a:rPr>
              <a:t>Không thể thay đổi người giới thiệu – khi đã nhập mã người giới thiệu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84323" y="1111199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A</a:t>
            </a:r>
            <a:r>
              <a:rPr lang="en-US" sz="1400" smtClean="0"/>
              <a:t> </a:t>
            </a:r>
            <a:r>
              <a:rPr lang="en-US" sz="1400" dirty="0"/>
              <a:t>- </a:t>
            </a:r>
            <a:r>
              <a:rPr lang="en-US" sz="1400" dirty="0" smtClean="0"/>
              <a:t>01000000002</a:t>
            </a:r>
            <a:endParaRPr lang="en-US" sz="1400" dirty="0"/>
          </a:p>
          <a:p>
            <a:pPr algn="ctr"/>
            <a:r>
              <a:rPr lang="en-US" sz="1400" smtClean="0"/>
              <a:t>Cấp bậc: Phó giám đốc (chi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822181" y="2719901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B</a:t>
            </a:r>
            <a:r>
              <a:rPr lang="en-US" sz="1400" smtClean="0"/>
              <a:t> </a:t>
            </a:r>
            <a:r>
              <a:rPr lang="en-US" sz="1400" dirty="0"/>
              <a:t>- </a:t>
            </a:r>
            <a:r>
              <a:rPr lang="en-US" sz="1400" dirty="0" smtClean="0"/>
              <a:t>01000000015</a:t>
            </a:r>
            <a:endParaRPr lang="en-US" sz="1400" dirty="0"/>
          </a:p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835710" y="2161649"/>
            <a:ext cx="0" cy="3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6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5265" y="399011"/>
            <a:ext cx="345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Sơ đồ tổ chức và lộ trình thăng cấp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879" y="1022465"/>
            <a:ext cx="784018" cy="6869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Thành viên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078098" y="1022465"/>
            <a:ext cx="778318" cy="686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Cố vấn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142515" y="1019694"/>
            <a:ext cx="983699" cy="6869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40590" y="1022465"/>
            <a:ext cx="1045533" cy="6869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72222" y="964276"/>
            <a:ext cx="1294681" cy="7451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8907" y="936001"/>
            <a:ext cx="71817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408152" y="916604"/>
            <a:ext cx="848023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39940" y="916604"/>
            <a:ext cx="1003136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47610" y="824923"/>
            <a:ext cx="822960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07947" y="824923"/>
            <a:ext cx="916568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0602" y="1365929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197684" y="1365929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58171" y="1363158"/>
            <a:ext cx="183094" cy="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08192" y="1365928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34937" y="1370084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336560" y="1430096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803231" y="1438409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937716" y="1493947"/>
            <a:ext cx="188636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8098" y="2016964"/>
            <a:ext cx="778318" cy="686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Cố vấn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142515" y="2984269"/>
            <a:ext cx="983699" cy="686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390401" y="4026130"/>
            <a:ext cx="1045533" cy="686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813511" y="5198224"/>
            <a:ext cx="1294681" cy="7451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1230" y="2734464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1.7 triệu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2278337" y="374913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5.9 triệu</a:t>
            </a:r>
            <a:endParaRPr 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557140" y="4713058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9.9 triệu</a:t>
            </a:r>
            <a:endParaRPr 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5057746" y="6020762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22 triệu</a:t>
            </a:r>
            <a:endParaRPr lang="en-US" sz="1200"/>
          </a:p>
        </p:txBody>
      </p:sp>
      <p:sp>
        <p:nvSpPr>
          <p:cNvPr id="34" name="Rectangle 33"/>
          <p:cNvSpPr/>
          <p:nvPr/>
        </p:nvSpPr>
        <p:spPr>
          <a:xfrm>
            <a:off x="2181363" y="2016964"/>
            <a:ext cx="944851" cy="6869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Phó giám đốc</a:t>
            </a:r>
            <a:endParaRPr lang="en-US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930602" y="2360428"/>
            <a:ext cx="18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48907" y="1932798"/>
            <a:ext cx="71817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7409789" y="1932798"/>
            <a:ext cx="848023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53102" y="1821720"/>
            <a:ext cx="822960" cy="8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2002" y="2333631"/>
            <a:ext cx="2910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134937" y="2278092"/>
            <a:ext cx="188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430878" y="2333631"/>
            <a:ext cx="1466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375111" y="2869531"/>
            <a:ext cx="71817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6416760" y="3911392"/>
            <a:ext cx="71817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  <a:endParaRPr lang="en-US" sz="1200" dirty="0"/>
          </a:p>
        </p:txBody>
      </p:sp>
      <p:sp>
        <p:nvSpPr>
          <p:cNvPr id="52" name="Rectangle 51"/>
          <p:cNvSpPr/>
          <p:nvPr/>
        </p:nvSpPr>
        <p:spPr>
          <a:xfrm>
            <a:off x="7408151" y="2869531"/>
            <a:ext cx="848023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8291" y="3911392"/>
            <a:ext cx="848023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047610" y="2818723"/>
            <a:ext cx="822960" cy="8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047610" y="3835439"/>
            <a:ext cx="822960" cy="8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292002" y="3327733"/>
            <a:ext cx="2910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159935" y="3270364"/>
            <a:ext cx="178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336560" y="3259809"/>
            <a:ext cx="156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558171" y="4369594"/>
            <a:ext cx="164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3" idx="1"/>
          </p:cNvCxnSpPr>
          <p:nvPr/>
        </p:nvCxnSpPr>
        <p:spPr>
          <a:xfrm flipV="1">
            <a:off x="7159935" y="4312225"/>
            <a:ext cx="278356" cy="1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525196" y="4321150"/>
            <a:ext cx="1372353" cy="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39940" y="5081210"/>
            <a:ext cx="1003136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1204145" y="5025671"/>
            <a:ext cx="916568" cy="912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Tổng giám đốc</a:t>
            </a:r>
          </a:p>
          <a:p>
            <a:pPr algn="ctr"/>
            <a:r>
              <a:rPr lang="en-US" sz="1200" b="1" smtClean="0">
                <a:solidFill>
                  <a:srgbClr val="FF0000"/>
                </a:solidFill>
              </a:rPr>
              <a:t>Trưởng chi nhánh + độc quyền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6296828" y="5570783"/>
            <a:ext cx="213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803231" y="5482043"/>
            <a:ext cx="122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2385" y="5361709"/>
            <a:ext cx="396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-&gt; Lộ trình thăng cấp sẽ không phân biệt</a:t>
            </a:r>
          </a:p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smtClean="0">
                <a:solidFill>
                  <a:srgbClr val="FF0000"/>
                </a:solidFill>
              </a:rPr>
              <a:t>hức vụ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8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075" y="1019175"/>
            <a:ext cx="878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Quá trình lên cấp (Cố vấn -&gt; Phó giám đốc)</a:t>
            </a:r>
          </a:p>
          <a:p>
            <a:r>
              <a:rPr lang="en-US" smtClean="0">
                <a:solidFill>
                  <a:srgbClr val="FF0000"/>
                </a:solidFill>
              </a:rPr>
              <a:t>(cần tối thiểu 3 thành viên cấp dưới có cấp bậc từ cố vấn trở lên) – không phân biệt chức vụ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7832" y="1919964"/>
            <a:ext cx="2505891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David - </a:t>
            </a:r>
            <a:r>
              <a:rPr lang="en-US" sz="1400" dirty="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485653" y="3119118"/>
            <a:ext cx="2505891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78304" y="3152010"/>
            <a:ext cx="2505891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1603" y="2440293"/>
            <a:ext cx="184332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8674" y="1919964"/>
            <a:ext cx="2702774" cy="8655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David </a:t>
            </a:r>
            <a:r>
              <a:rPr lang="en-US" sz="1400"/>
              <a:t>- </a:t>
            </a:r>
            <a:r>
              <a:rPr lang="en-US" sz="140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bậc: 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0754" y="1822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Lên cấp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6141" y="5510621"/>
            <a:ext cx="2505891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56141" y="4257152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74720" y="2785554"/>
            <a:ext cx="0" cy="2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4509" y="2785554"/>
            <a:ext cx="0" cy="26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61709" y="3920784"/>
            <a:ext cx="0" cy="3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56787" y="5179219"/>
            <a:ext cx="0" cy="26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5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075" y="1019175"/>
            <a:ext cx="10892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Quá trình lên cấp (Phó giám đốc -&gt; Giám đốc) – </a:t>
            </a:r>
            <a:r>
              <a:rPr lang="en-US" smtClean="0">
                <a:solidFill>
                  <a:srgbClr val="FF0000"/>
                </a:solidFill>
              </a:rPr>
              <a:t>không phân biệt chức vụ</a:t>
            </a:r>
          </a:p>
          <a:p>
            <a:r>
              <a:rPr lang="en-US" smtClean="0">
                <a:solidFill>
                  <a:srgbClr val="FF0000"/>
                </a:solidFill>
              </a:rPr>
              <a:t>(cần tối thiểu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 smtClean="0">
                <a:solidFill>
                  <a:srgbClr val="FF0000"/>
                </a:solidFill>
              </a:rPr>
              <a:t> thành viên cấp dưới có cấp bậc từ phó giám đốc trở lên trong đó có 3 thành viên trực tiếp) – không</a:t>
            </a:r>
          </a:p>
          <a:p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 smtClean="0">
                <a:solidFill>
                  <a:srgbClr val="FF0000"/>
                </a:solidFill>
              </a:rPr>
              <a:t>hân biệt chức vụ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7832" y="1919964"/>
            <a:ext cx="2505891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David - </a:t>
            </a:r>
            <a:r>
              <a:rPr lang="en-US" sz="1400" dirty="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 : 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1603" y="2440293"/>
            <a:ext cx="184332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8674" y="1919964"/>
            <a:ext cx="2702774" cy="865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David </a:t>
            </a:r>
            <a:r>
              <a:rPr lang="en-US" sz="1400"/>
              <a:t>- </a:t>
            </a:r>
            <a:r>
              <a:rPr lang="en-US" sz="140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bậc: </a:t>
            </a:r>
            <a:r>
              <a:rPr lang="en-US" sz="1400"/>
              <a:t>G</a:t>
            </a:r>
            <a:r>
              <a:rPr lang="en-US" sz="1400" smtClean="0"/>
              <a:t>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0754" y="1822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Lên cấp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6141" y="5510621"/>
            <a:ext cx="2505891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274329" y="4275230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74720" y="2785554"/>
            <a:ext cx="0" cy="2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4509" y="2785554"/>
            <a:ext cx="0" cy="26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61709" y="3920784"/>
            <a:ext cx="0" cy="3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56787" y="5179219"/>
            <a:ext cx="0" cy="26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08636" y="4263692"/>
            <a:ext cx="2505891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 (chi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5462" y="3920784"/>
            <a:ext cx="8313" cy="25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96538" y="2315077"/>
            <a:ext cx="1533811" cy="6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1804" y="3058635"/>
            <a:ext cx="2033412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61581" y="3086059"/>
            <a:ext cx="205541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42594" y="3075708"/>
            <a:ext cx="2219438" cy="8450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592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075" y="1019175"/>
            <a:ext cx="11048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Quá trình lên cấp (Giám đốc -&gt; Giám đốc (trưởng chi nhánh))</a:t>
            </a:r>
          </a:p>
          <a:p>
            <a:r>
              <a:rPr lang="en-US" smtClean="0">
                <a:solidFill>
                  <a:srgbClr val="FF0000"/>
                </a:solidFill>
              </a:rPr>
              <a:t>(cần tối thiểu 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 thành viên cấp dưới có cấp bậc từ giám đốc trở lên trong đó có 2 thành viên trực tiếp) – không phân</a:t>
            </a:r>
          </a:p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 smtClean="0">
                <a:solidFill>
                  <a:srgbClr val="FF0000"/>
                </a:solidFill>
              </a:rPr>
              <a:t>iệt chức vụ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7832" y="1919964"/>
            <a:ext cx="250589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David - </a:t>
            </a:r>
            <a:r>
              <a:rPr lang="en-US" sz="1400" dirty="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485653" y="3119118"/>
            <a:ext cx="250589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278304" y="3152010"/>
            <a:ext cx="250589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1603" y="2440293"/>
            <a:ext cx="184332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8674" y="1919964"/>
            <a:ext cx="2702774" cy="8655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David </a:t>
            </a:r>
            <a:r>
              <a:rPr lang="en-US" sz="1400"/>
              <a:t>- </a:t>
            </a:r>
            <a:r>
              <a:rPr lang="en-US" sz="140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bậc: </a:t>
            </a:r>
            <a:r>
              <a:rPr lang="en-US" sz="1400"/>
              <a:t>G</a:t>
            </a:r>
            <a:r>
              <a:rPr lang="en-US" sz="1400" smtClean="0"/>
              <a:t>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0754" y="1822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Lên cấp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6141" y="5510621"/>
            <a:ext cx="2505891" cy="8016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:Phó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56141" y="4257152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74720" y="2785554"/>
            <a:ext cx="0" cy="2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4509" y="2785554"/>
            <a:ext cx="0" cy="26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61709" y="3920784"/>
            <a:ext cx="0" cy="3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56787" y="5179219"/>
            <a:ext cx="0" cy="26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1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075" y="1019175"/>
            <a:ext cx="1104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Quá trình lên cấp (Giám đốc (trưởng chi nhánh) -&gt; Tổng giám đốc(trưởng chi nhánh))</a:t>
            </a:r>
          </a:p>
          <a:p>
            <a:r>
              <a:rPr lang="en-US"/>
              <a:t>Quá trình lên cấp (Giám đốc (trưởng chi </a:t>
            </a:r>
            <a:r>
              <a:rPr lang="en-US" smtClean="0"/>
              <a:t>nhánh + độc quyền) </a:t>
            </a:r>
            <a:r>
              <a:rPr lang="en-US"/>
              <a:t>-&gt; Tổng giám đốc(trưởng chi </a:t>
            </a:r>
            <a:r>
              <a:rPr lang="en-US" smtClean="0"/>
              <a:t>nhánh + độc quyền))</a:t>
            </a:r>
          </a:p>
          <a:p>
            <a:r>
              <a:rPr lang="en-US" smtClean="0">
                <a:solidFill>
                  <a:srgbClr val="FF0000"/>
                </a:solidFill>
              </a:rPr>
              <a:t>(cần tối thiểu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 smtClean="0">
                <a:solidFill>
                  <a:srgbClr val="FF0000"/>
                </a:solidFill>
              </a:rPr>
              <a:t> thành viên cấp dưới có cấp bậc từ giám đốc trở lên trong đó có 3 thành viên trực tiếp) – không phân</a:t>
            </a:r>
          </a:p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 smtClean="0">
                <a:solidFill>
                  <a:srgbClr val="FF0000"/>
                </a:solidFill>
              </a:rPr>
              <a:t>iệt chức vụ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37832" y="1919964"/>
            <a:ext cx="250589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Name: David - </a:t>
            </a:r>
            <a:r>
              <a:rPr lang="en-US" sz="1400" dirty="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 : </a:t>
            </a:r>
            <a:r>
              <a:rPr lang="en-US" sz="1400"/>
              <a:t>G</a:t>
            </a:r>
            <a:r>
              <a:rPr lang="en-US" sz="1400" smtClean="0"/>
              <a:t>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71603" y="2440293"/>
            <a:ext cx="1843323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898674" y="1919964"/>
            <a:ext cx="2702774" cy="8655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David </a:t>
            </a:r>
            <a:r>
              <a:rPr lang="en-US" sz="1400"/>
              <a:t>- </a:t>
            </a:r>
            <a:r>
              <a:rPr lang="en-US" sz="1400" smtClean="0"/>
              <a:t>01000000003</a:t>
            </a:r>
            <a:endParaRPr lang="en-US" sz="1400" dirty="0"/>
          </a:p>
          <a:p>
            <a:pPr algn="ctr"/>
            <a:r>
              <a:rPr lang="en-US" sz="1400" smtClean="0"/>
              <a:t>Cấp bậc: Tổng giám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70754" y="1822393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Lên cấp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6141" y="5510621"/>
            <a:ext cx="2505891" cy="8016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:Tổng giám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274329" y="4275230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74720" y="2785554"/>
            <a:ext cx="0" cy="29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04509" y="2785554"/>
            <a:ext cx="0" cy="26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361709" y="3920784"/>
            <a:ext cx="0" cy="33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456787" y="5179219"/>
            <a:ext cx="0" cy="26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08636" y="4263692"/>
            <a:ext cx="2505891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:Giám đốc (trưởng chi nhánh + độc quyền)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175462" y="3920784"/>
            <a:ext cx="8313" cy="25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96538" y="2315077"/>
            <a:ext cx="1533811" cy="6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1804" y="3058635"/>
            <a:ext cx="2033412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61581" y="3086059"/>
            <a:ext cx="2055417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bậc: Giám đốc (trưởng chi nhánh)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42594" y="3075709"/>
            <a:ext cx="2058018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Cấp bậc :Giám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960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225" y="489428"/>
            <a:ext cx="11020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Điểm thưởng gồm 2 loại</a:t>
            </a:r>
          </a:p>
          <a:p>
            <a:r>
              <a:rPr lang="en-US"/>
              <a:t>	</a:t>
            </a:r>
            <a:r>
              <a:rPr lang="en-US" smtClean="0"/>
              <a:t>- Điểm tích lũy</a:t>
            </a:r>
          </a:p>
          <a:p>
            <a:r>
              <a:rPr lang="en-US"/>
              <a:t>	</a:t>
            </a:r>
            <a:r>
              <a:rPr lang="en-US" smtClean="0"/>
              <a:t>- Điểm trợ cấp (</a:t>
            </a:r>
            <a:r>
              <a:rPr lang="en-US" smtClean="0">
                <a:solidFill>
                  <a:srgbClr val="FF0000"/>
                </a:solidFill>
              </a:rPr>
              <a:t>từ cấp bậc cố vấn trở lên mới có</a:t>
            </a:r>
            <a:r>
              <a:rPr lang="en-US" smtClean="0"/>
              <a:t>)</a:t>
            </a:r>
          </a:p>
          <a:p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FF0000"/>
                </a:solidFill>
              </a:rPr>
              <a:t>Điểm tích lũy</a:t>
            </a:r>
            <a:r>
              <a:rPr lang="en-US" smtClean="0"/>
              <a:t> – </a:t>
            </a:r>
            <a:r>
              <a:rPr lang="en-US" smtClean="0">
                <a:solidFill>
                  <a:srgbClr val="FF0000"/>
                </a:solidFill>
              </a:rPr>
              <a:t>có 3 mức 10%, 3%, 2% (không quan tâm cấp bậc, chức vụ - tối đa 15%)</a:t>
            </a:r>
          </a:p>
          <a:p>
            <a:r>
              <a:rPr lang="en-US" smtClean="0"/>
              <a:t> </a:t>
            </a:r>
            <a:r>
              <a:rPr lang="en-US"/>
              <a:t> </a:t>
            </a:r>
            <a:r>
              <a:rPr lang="en-US" smtClean="0"/>
              <a:t>Hình bên: A0 giới thiệu A, A giới thiệu B, B giới thiệu C</a:t>
            </a:r>
            <a:endParaRPr lang="en-US"/>
          </a:p>
          <a:p>
            <a:r>
              <a:rPr lang="en-US" smtClean="0"/>
              <a:t>  Ví dụ: Nhà hàng Y mua license giá 100.000 và nhập mã giới thiệu của seller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mã giới thiệu của C thì C nhận 10.000 (10%), B nhận 3.000 (3%), A nhận 2.000 (2%)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</a:t>
            </a:r>
            <a:r>
              <a:rPr lang="en-US"/>
              <a:t>mã giới thiệu của </a:t>
            </a:r>
            <a:r>
              <a:rPr lang="en-US" smtClean="0"/>
              <a:t>B </a:t>
            </a:r>
            <a:r>
              <a:rPr lang="en-US"/>
              <a:t>thì </a:t>
            </a:r>
            <a:r>
              <a:rPr lang="en-US" smtClean="0"/>
              <a:t>B </a:t>
            </a:r>
            <a:r>
              <a:rPr lang="en-US"/>
              <a:t>nhận 10.000 (10%), </a:t>
            </a:r>
            <a:r>
              <a:rPr lang="en-US" smtClean="0"/>
              <a:t>A </a:t>
            </a:r>
            <a:r>
              <a:rPr lang="en-US"/>
              <a:t>nhận 3.000 (3%), </a:t>
            </a:r>
            <a:r>
              <a:rPr lang="en-US" smtClean="0"/>
              <a:t>A0 </a:t>
            </a:r>
            <a:r>
              <a:rPr lang="en-US"/>
              <a:t>nhận 2.000 (2</a:t>
            </a:r>
            <a:r>
              <a:rPr lang="en-US" smtClean="0"/>
              <a:t>%)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</a:t>
            </a:r>
            <a:r>
              <a:rPr lang="en-US"/>
              <a:t>mã giới thiệu của </a:t>
            </a:r>
            <a:r>
              <a:rPr lang="en-US" smtClean="0"/>
              <a:t>A </a:t>
            </a:r>
            <a:r>
              <a:rPr lang="en-US"/>
              <a:t>thì </a:t>
            </a:r>
            <a:r>
              <a:rPr lang="en-US" smtClean="0"/>
              <a:t>A </a:t>
            </a:r>
            <a:r>
              <a:rPr lang="en-US"/>
              <a:t>nhận 10.000 (10%), </a:t>
            </a:r>
            <a:r>
              <a:rPr lang="en-US" smtClean="0"/>
              <a:t>A0 </a:t>
            </a:r>
            <a:r>
              <a:rPr lang="en-US"/>
              <a:t>nhận 3.000 (3</a:t>
            </a:r>
            <a:r>
              <a:rPr lang="en-US" smtClean="0"/>
              <a:t>%)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Nhập </a:t>
            </a:r>
            <a:r>
              <a:rPr lang="en-US"/>
              <a:t>mã giới thiệu của </a:t>
            </a:r>
            <a:r>
              <a:rPr lang="en-US" smtClean="0"/>
              <a:t>A0 </a:t>
            </a:r>
            <a:r>
              <a:rPr lang="en-US"/>
              <a:t>thì </a:t>
            </a:r>
            <a:r>
              <a:rPr lang="en-US" smtClean="0"/>
              <a:t>A0 </a:t>
            </a:r>
            <a:r>
              <a:rPr lang="en-US"/>
              <a:t>nhận 10.000 (10</a:t>
            </a:r>
            <a:r>
              <a:rPr lang="en-US" smtClean="0"/>
              <a:t>%)</a:t>
            </a:r>
          </a:p>
        </p:txBody>
      </p:sp>
      <p:sp>
        <p:nvSpPr>
          <p:cNvPr id="4" name="Rectangle 3"/>
          <p:cNvSpPr/>
          <p:nvPr/>
        </p:nvSpPr>
        <p:spPr>
          <a:xfrm>
            <a:off x="9590837" y="4329641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C </a:t>
            </a:r>
            <a:r>
              <a:rPr lang="en-US" sz="1400"/>
              <a:t>- </a:t>
            </a:r>
            <a:r>
              <a:rPr lang="en-US" sz="1400" smtClean="0"/>
              <a:t>0100000003</a:t>
            </a:r>
            <a:endParaRPr lang="en-US" sz="1400" dirty="0"/>
          </a:p>
          <a:p>
            <a:pPr algn="ctr"/>
            <a:r>
              <a:rPr lang="en-US" sz="1400" smtClean="0"/>
              <a:t>Cấp bậc : Thành viên 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9590837" y="3018380"/>
            <a:ext cx="2364916" cy="8016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B </a:t>
            </a:r>
            <a:r>
              <a:rPr lang="en-US" sz="1400"/>
              <a:t>- </a:t>
            </a:r>
            <a:r>
              <a:rPr lang="en-US" sz="1400" smtClean="0"/>
              <a:t>0100000002</a:t>
            </a:r>
            <a:endParaRPr lang="en-US" sz="1400" dirty="0"/>
          </a:p>
          <a:p>
            <a:pPr algn="ctr"/>
            <a:r>
              <a:rPr lang="en-US" sz="1400" smtClean="0"/>
              <a:t>Cấp bậc : Cố vấn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9515010" y="1726197"/>
            <a:ext cx="2364916" cy="80166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A </a:t>
            </a:r>
            <a:r>
              <a:rPr lang="en-US" sz="1400"/>
              <a:t>- </a:t>
            </a:r>
            <a:r>
              <a:rPr lang="en-US" sz="1400" smtClean="0"/>
              <a:t>0100000001</a:t>
            </a:r>
            <a:endParaRPr lang="en-US" sz="1400" dirty="0"/>
          </a:p>
          <a:p>
            <a:pPr algn="ctr"/>
            <a:r>
              <a:rPr lang="en-US" sz="1400" smtClean="0"/>
              <a:t>Cấp bậc : Thành viên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9515010" y="415645"/>
            <a:ext cx="2364916" cy="8016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</a:t>
            </a:r>
            <a:r>
              <a:rPr lang="en-US" sz="1400"/>
              <a:t>: </a:t>
            </a:r>
            <a:r>
              <a:rPr lang="en-US" sz="1400" smtClean="0"/>
              <a:t>A0 </a:t>
            </a:r>
            <a:r>
              <a:rPr lang="en-US" sz="1400"/>
              <a:t>- </a:t>
            </a:r>
            <a:r>
              <a:rPr lang="en-US" sz="1400" smtClean="0"/>
              <a:t>0100000000</a:t>
            </a:r>
            <a:endParaRPr lang="en-US" sz="1400" dirty="0"/>
          </a:p>
          <a:p>
            <a:pPr algn="ctr"/>
            <a:r>
              <a:rPr lang="en-US" sz="1400" smtClean="0"/>
              <a:t>Cấp bậc : Giám đốc</a:t>
            </a:r>
            <a:endParaRPr lang="en-US" sz="1400" dirty="0"/>
          </a:p>
          <a:p>
            <a:pPr algn="ctr"/>
            <a:r>
              <a:rPr lang="en-US" sz="1400" smtClean="0"/>
              <a:t>Khu vực hoạt động : </a:t>
            </a:r>
            <a:r>
              <a:rPr lang="en-US" sz="1400" dirty="0" smtClean="0"/>
              <a:t>HCM</a:t>
            </a:r>
            <a:endParaRPr lang="en-US" sz="1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557163" y="1296833"/>
            <a:ext cx="8313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565476" y="2575183"/>
            <a:ext cx="8313" cy="4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0781608" y="3930485"/>
            <a:ext cx="8313" cy="39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119752" y="5876602"/>
            <a:ext cx="2364916" cy="801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Nhà hàng 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4451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2348</Words>
  <Application>Microsoft Office PowerPoint</Application>
  <PresentationFormat>Widescreen</PresentationFormat>
  <Paragraphs>366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</dc:creator>
  <cp:lastModifiedBy>Tien Nguyen</cp:lastModifiedBy>
  <cp:revision>54</cp:revision>
  <dcterms:created xsi:type="dcterms:W3CDTF">2025-02-26T06:59:02Z</dcterms:created>
  <dcterms:modified xsi:type="dcterms:W3CDTF">2025-03-04T02:32:25Z</dcterms:modified>
</cp:coreProperties>
</file>