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65" r:id="rId5"/>
    <p:sldId id="301" r:id="rId6"/>
    <p:sldId id="302" r:id="rId7"/>
    <p:sldId id="258" r:id="rId8"/>
    <p:sldId id="266" r:id="rId9"/>
    <p:sldId id="267" r:id="rId10"/>
    <p:sldId id="269" r:id="rId11"/>
    <p:sldId id="270" r:id="rId12"/>
    <p:sldId id="271" r:id="rId13"/>
    <p:sldId id="272" r:id="rId14"/>
    <p:sldId id="274" r:id="rId15"/>
    <p:sldId id="275" r:id="rId16"/>
    <p:sldId id="276" r:id="rId17"/>
    <p:sldId id="281" r:id="rId18"/>
    <p:sldId id="260" r:id="rId19"/>
    <p:sldId id="277" r:id="rId20"/>
    <p:sldId id="278" r:id="rId21"/>
    <p:sldId id="282" r:id="rId22"/>
    <p:sldId id="284" r:id="rId23"/>
    <p:sldId id="279" r:id="rId24"/>
    <p:sldId id="280" r:id="rId25"/>
    <p:sldId id="283" r:id="rId26"/>
    <p:sldId id="290" r:id="rId27"/>
    <p:sldId id="291" r:id="rId28"/>
    <p:sldId id="294" r:id="rId29"/>
    <p:sldId id="293" r:id="rId30"/>
    <p:sldId id="295" r:id="rId31"/>
    <p:sldId id="299" r:id="rId32"/>
    <p:sldId id="296" r:id="rId33"/>
    <p:sldId id="297" r:id="rId34"/>
    <p:sldId id="298" r:id="rId35"/>
    <p:sldId id="285" r:id="rId36"/>
    <p:sldId id="286" r:id="rId37"/>
    <p:sldId id="287" r:id="rId38"/>
    <p:sldId id="288" r:id="rId39"/>
    <p:sldId id="289" r:id="rId40"/>
    <p:sldId id="262" r:id="rId41"/>
    <p:sldId id="263"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2024-07-02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2024-07-02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2024-07-02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2024-07-02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2024-07-02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2024-07-02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2024-07-02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2024-07-02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2024-07-02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2024-07-02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2024-07-02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2024-07-02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vi.legacy.reactjs.org/docs/getting-started.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panose="02020603050405020304" pitchFamily="18" charset="0"/>
                <a:cs typeface="Times New Roman" panose="02020603050405020304" pitchFamily="18" charset="0"/>
              </a:rPr>
              <a:t>React </a:t>
            </a:r>
            <a:r>
              <a:rPr lang="en-US" dirty="0" err="1" smtClean="0">
                <a:latin typeface="Times New Roman" panose="02020603050405020304" pitchFamily="18" charset="0"/>
                <a:cs typeface="Times New Roman" panose="02020603050405020304" pitchFamily="18" charset="0"/>
              </a:rPr>
              <a:t>TypeScript</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00088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mục</a:t>
            </a:r>
            <a:endParaRPr lang="en-US" dirty="0"/>
          </a:p>
        </p:txBody>
      </p:sp>
      <p:sp>
        <p:nvSpPr>
          <p:cNvPr id="3" name="Content Placeholder 2"/>
          <p:cNvSpPr>
            <a:spLocks noGrp="1"/>
          </p:cNvSpPr>
          <p:nvPr>
            <p:ph sz="half" idx="1"/>
          </p:nvPr>
        </p:nvSpPr>
        <p:spPr>
          <a:xfrm>
            <a:off x="1097278" y="1845733"/>
            <a:ext cx="6675121" cy="4332997"/>
          </a:xfrm>
        </p:spPr>
        <p:txBody>
          <a:bodyPr>
            <a:normAutofit lnSpcReduction="10000"/>
          </a:bodyPr>
          <a:lstStyle/>
          <a:p>
            <a:pPr algn="just"/>
            <a:r>
              <a:rPr lang="en-US" sz="2400" dirty="0">
                <a:latin typeface="Times New Roman" panose="02020603050405020304" pitchFamily="18" charset="0"/>
                <a:cs typeface="Times New Roman" panose="02020603050405020304" pitchFamily="18" charset="0"/>
              </a:rPr>
              <a:t>1. </a:t>
            </a:r>
            <a:r>
              <a:rPr lang="en-US" sz="2400" dirty="0" err="1">
                <a:latin typeface="Times New Roman" panose="02020603050405020304" pitchFamily="18" charset="0"/>
                <a:cs typeface="Times New Roman" panose="02020603050405020304" pitchFamily="18" charset="0"/>
              </a:rPr>
              <a:t>Cấu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trúc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mục</a:t>
            </a:r>
            <a:endParaRPr lang="en-US" sz="2400"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node_module</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tất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gói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thư</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viện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mà</a:t>
            </a:r>
            <a:r>
              <a:rPr lang="en-US" sz="2000" dirty="0" smtClean="0">
                <a:latin typeface="Times New Roman" panose="02020603050405020304" pitchFamily="18" charset="0"/>
                <a:cs typeface="Times New Roman" panose="02020603050405020304" pitchFamily="18" charset="0"/>
              </a:rPr>
              <a:t> project </a:t>
            </a:r>
            <a:r>
              <a:rPr lang="en-US" sz="2000" dirty="0" err="1" smtClean="0">
                <a:latin typeface="Times New Roman" panose="02020603050405020304" pitchFamily="18" charset="0"/>
                <a:cs typeface="Times New Roman" panose="02020603050405020304" pitchFamily="18" charset="0"/>
              </a:rPr>
              <a:t>dùng</a:t>
            </a:r>
            <a:r>
              <a:rPr lang="en-US" sz="2000" dirty="0" smtClean="0">
                <a:latin typeface="Times New Roman" panose="02020603050405020304" pitchFamily="18" charset="0"/>
                <a:cs typeface="Times New Roman" panose="02020603050405020304" pitchFamily="18" charset="0"/>
              </a:rPr>
              <a:t>.</a:t>
            </a:r>
          </a:p>
          <a:p>
            <a:pPr lvl="1" algn="just"/>
            <a:r>
              <a:rPr lang="en-US" sz="2000" dirty="0" smtClean="0">
                <a:latin typeface="Times New Roman" panose="02020603050405020304" pitchFamily="18" charset="0"/>
                <a:cs typeface="Times New Roman" panose="02020603050405020304" pitchFamily="18" charset="0"/>
              </a:rPr>
              <a:t> public: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file </a:t>
            </a:r>
            <a:r>
              <a:rPr lang="en-US" sz="2000" dirty="0" err="1" smtClean="0">
                <a:latin typeface="Times New Roman" panose="02020603050405020304" pitchFamily="18" charset="0"/>
                <a:cs typeface="Times New Roman" panose="02020603050405020304" pitchFamily="18" charset="0"/>
              </a:rPr>
              <a:t>tĩnh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như</a:t>
            </a:r>
            <a:r>
              <a:rPr lang="en-US" sz="2000" dirty="0" smtClean="0">
                <a:latin typeface="Times New Roman" panose="02020603050405020304" pitchFamily="18" charset="0"/>
                <a:cs typeface="Times New Roman" panose="02020603050405020304" pitchFamily="18" charset="0"/>
              </a:rPr>
              <a:t> html, images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file </a:t>
            </a:r>
            <a:r>
              <a:rPr lang="en-US" sz="2000" dirty="0" err="1" smtClean="0">
                <a:latin typeface="Times New Roman" panose="02020603050405020304" pitchFamily="18" charset="0"/>
                <a:cs typeface="Times New Roman" panose="02020603050405020304" pitchFamily="18" charset="0"/>
              </a:rPr>
              <a:t>khác</a:t>
            </a:r>
            <a:endParaRPr lang="en-US" sz="2000" dirty="0" smtClean="0">
              <a:latin typeface="Times New Roman" panose="02020603050405020304" pitchFamily="18" charset="0"/>
              <a:cs typeface="Times New Roman" panose="02020603050405020304" pitchFamily="18" charset="0"/>
            </a:endParaRPr>
          </a:p>
          <a:p>
            <a:pPr marL="384048" lvl="2" indent="0" algn="just">
              <a:buNone/>
            </a:pPr>
            <a:r>
              <a:rPr lang="en-US" sz="2000" dirty="0" smtClean="0">
                <a:latin typeface="Times New Roman" panose="02020603050405020304" pitchFamily="18" charset="0"/>
                <a:cs typeface="Times New Roman" panose="02020603050405020304" pitchFamily="18" charset="0"/>
              </a:rPr>
              <a:t>- index.html: file html </a:t>
            </a:r>
            <a:r>
              <a:rPr lang="en-US" sz="2000" dirty="0" err="1" smtClean="0">
                <a:latin typeface="Times New Roman" panose="02020603050405020304" pitchFamily="18" charset="0"/>
                <a:cs typeface="Times New Roman" panose="02020603050405020304" pitchFamily="18" charset="0"/>
              </a:rPr>
              <a:t>chính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Đây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nơi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mà</a:t>
            </a:r>
            <a:r>
              <a:rPr lang="en-US" sz="2000" dirty="0" smtClean="0">
                <a:latin typeface="Times New Roman" panose="02020603050405020304" pitchFamily="18" charset="0"/>
                <a:cs typeface="Times New Roman" panose="02020603050405020304" pitchFamily="18" charset="0"/>
              </a:rPr>
              <a:t> React </a:t>
            </a:r>
            <a:r>
              <a:rPr lang="en-US" sz="2000" dirty="0" err="1" smtClean="0">
                <a:latin typeface="Times New Roman" panose="02020603050405020304" pitchFamily="18" charset="0"/>
                <a:cs typeface="Times New Roman" panose="02020603050405020304" pitchFamily="18" charset="0"/>
              </a:rPr>
              <a:t>được</a:t>
            </a:r>
            <a:r>
              <a:rPr lang="en-US" sz="2000" dirty="0" smtClean="0">
                <a:latin typeface="Times New Roman" panose="02020603050405020304" pitchFamily="18" charset="0"/>
                <a:cs typeface="Times New Roman" panose="02020603050405020304" pitchFamily="18" charset="0"/>
              </a:rPr>
              <a:t> render </a:t>
            </a:r>
            <a:r>
              <a:rPr lang="en-US" sz="2000" dirty="0" err="1" smtClean="0">
                <a:latin typeface="Times New Roman" panose="02020603050405020304" pitchFamily="18" charset="0"/>
                <a:cs typeface="Times New Roman" panose="02020603050405020304" pitchFamily="18" charset="0"/>
              </a:rPr>
              <a:t>vào</a:t>
            </a:r>
            <a:endParaRPr lang="en-US" sz="2000" dirty="0" smtClean="0">
              <a:latin typeface="Times New Roman" panose="02020603050405020304" pitchFamily="18" charset="0"/>
              <a:cs typeface="Times New Roman" panose="02020603050405020304" pitchFamily="18" charset="0"/>
            </a:endParaRPr>
          </a:p>
          <a:p>
            <a:pPr marL="384048" lvl="2" indent="0" algn="just">
              <a:buNone/>
            </a:pPr>
            <a:r>
              <a:rPr lang="en-US" sz="2000" dirty="0" smtClean="0">
                <a:latin typeface="Times New Roman" panose="02020603050405020304" pitchFamily="18" charset="0"/>
                <a:cs typeface="Times New Roman" panose="02020603050405020304" pitchFamily="18" charset="0"/>
              </a:rPr>
              <a:t>- favicon.ico: Icon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trang</a:t>
            </a:r>
            <a:r>
              <a:rPr lang="en-US" sz="2000" dirty="0" smtClean="0">
                <a:latin typeface="Times New Roman" panose="02020603050405020304" pitchFamily="18" charset="0"/>
                <a:cs typeface="Times New Roman" panose="02020603050405020304" pitchFamily="18" charset="0"/>
              </a:rPr>
              <a:t> web</a:t>
            </a:r>
          </a:p>
          <a:p>
            <a:pPr marL="384048" lvl="2" indent="0" algn="just">
              <a:buNone/>
            </a:pP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mainfest.json</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a:t>
            </a:r>
            <a:r>
              <a:rPr lang="en-US" sz="2000" dirty="0" err="1" smtClean="0">
                <a:latin typeface="Times New Roman" panose="02020603050405020304" pitchFamily="18" charset="0"/>
                <a:cs typeface="Times New Roman" panose="02020603050405020304" pitchFamily="18" charset="0"/>
              </a:rPr>
              <a:t>ung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cấp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thông</a:t>
            </a:r>
            <a:r>
              <a:rPr lang="en-US" sz="2000" dirty="0" smtClean="0">
                <a:latin typeface="Times New Roman" panose="02020603050405020304" pitchFamily="18" charset="0"/>
                <a:cs typeface="Times New Roman" panose="02020603050405020304" pitchFamily="18" charset="0"/>
              </a:rPr>
              <a:t> tin </a:t>
            </a:r>
            <a:r>
              <a:rPr lang="en-US" sz="2000" dirty="0" err="1" smtClean="0">
                <a:latin typeface="Times New Roman" panose="02020603050405020304" pitchFamily="18" charset="0"/>
                <a:cs typeface="Times New Roman" panose="02020603050405020304" pitchFamily="18" charset="0"/>
              </a:rPr>
              <a:t>về</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như</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tên</a:t>
            </a:r>
            <a:r>
              <a:rPr lang="en-US" sz="2000" dirty="0" smtClean="0">
                <a:latin typeface="Times New Roman" panose="02020603050405020304" pitchFamily="18" charset="0"/>
                <a:cs typeface="Times New Roman" panose="02020603050405020304" pitchFamily="18" charset="0"/>
              </a:rPr>
              <a:t>, icon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màu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sắc</a:t>
            </a:r>
            <a:endParaRPr lang="en-US" sz="2000" dirty="0" smtClean="0">
              <a:latin typeface="Times New Roman" panose="02020603050405020304" pitchFamily="18" charset="0"/>
              <a:cs typeface="Times New Roman" panose="02020603050405020304" pitchFamily="18" charset="0"/>
            </a:endParaRPr>
          </a:p>
          <a:p>
            <a:pPr lvl="1" algn="just"/>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src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nguồn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chính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endParaRPr lang="en-US" sz="2000" dirty="0" smtClean="0">
              <a:latin typeface="Times New Roman" panose="02020603050405020304" pitchFamily="18" charset="0"/>
              <a:cs typeface="Times New Roman" panose="02020603050405020304" pitchFamily="18" charset="0"/>
            </a:endParaRPr>
          </a:p>
          <a:p>
            <a:pPr marL="384048" lvl="2" indent="0" algn="just">
              <a:buNone/>
            </a:pPr>
            <a:r>
              <a:rPr lang="en-US" sz="2000" dirty="0" smtClean="0">
                <a:latin typeface="Times New Roman" panose="02020603050405020304" pitchFamily="18" charset="0"/>
                <a:cs typeface="Times New Roman" panose="02020603050405020304" pitchFamily="18" charset="0"/>
              </a:rPr>
              <a:t>- assets: </a:t>
            </a:r>
            <a:r>
              <a:rPr lang="en-US" sz="2000" dirty="0" err="1" smtClean="0">
                <a:latin typeface="Times New Roman" panose="02020603050405020304" pitchFamily="18" charset="0"/>
                <a:cs typeface="Times New Roman" panose="02020603050405020304" pitchFamily="18" charset="0"/>
              </a:rPr>
              <a:t>thư</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mục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tài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nguyên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tĩnh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như</a:t>
            </a:r>
            <a:r>
              <a:rPr lang="en-US" sz="2000" dirty="0" smtClean="0">
                <a:latin typeface="Times New Roman" panose="02020603050405020304" pitchFamily="18" charset="0"/>
                <a:cs typeface="Times New Roman" panose="02020603050405020304" pitchFamily="18" charset="0"/>
              </a:rPr>
              <a:t> images, fonts, </a:t>
            </a:r>
            <a:r>
              <a:rPr lang="en-US" sz="2000" dirty="0" err="1" smtClean="0">
                <a:latin typeface="Times New Roman" panose="02020603050405020304" pitchFamily="18" charset="0"/>
                <a:cs typeface="Times New Roman" panose="02020603050405020304" pitchFamily="18" charset="0"/>
              </a:rPr>
              <a:t>css</a:t>
            </a:r>
            <a:r>
              <a:rPr lang="en-US" sz="2000" dirty="0" smtClean="0">
                <a:latin typeface="Times New Roman" panose="02020603050405020304" pitchFamily="18" charset="0"/>
                <a:cs typeface="Times New Roman" panose="02020603050405020304" pitchFamily="18" charset="0"/>
              </a:rPr>
              <a:t>, i18n, …</a:t>
            </a:r>
          </a:p>
          <a:p>
            <a:pPr marL="384048" lvl="2" indent="0" algn="just">
              <a:buNone/>
            </a:pPr>
            <a:r>
              <a:rPr lang="en-US" sz="2000" dirty="0" smtClean="0">
                <a:latin typeface="Times New Roman" panose="02020603050405020304" pitchFamily="18" charset="0"/>
                <a:cs typeface="Times New Roman" panose="02020603050405020304" pitchFamily="18" charset="0"/>
              </a:rPr>
              <a:t>- app: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nguồn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chính</a:t>
            </a:r>
            <a:endParaRPr lang="en-US" sz="2000" dirty="0" smtClean="0">
              <a:latin typeface="Times New Roman" panose="02020603050405020304" pitchFamily="18" charset="0"/>
              <a:cs typeface="Times New Roman" panose="02020603050405020304" pitchFamily="18" charset="0"/>
            </a:endParaRPr>
          </a:p>
          <a:p>
            <a:pPr algn="just"/>
            <a:endParaRPr lang="en-US" dirty="0"/>
          </a:p>
        </p:txBody>
      </p:sp>
      <p:pic>
        <p:nvPicPr>
          <p:cNvPr id="5" name="Content Placeholder 4"/>
          <p:cNvPicPr>
            <a:picLocks noGrp="1" noChangeAspect="1"/>
          </p:cNvPicPr>
          <p:nvPr>
            <p:ph sz="half" idx="2"/>
          </p:nvPr>
        </p:nvPicPr>
        <p:blipFill>
          <a:blip r:embed="rId2"/>
          <a:stretch>
            <a:fillRect/>
          </a:stretch>
        </p:blipFill>
        <p:spPr>
          <a:xfrm>
            <a:off x="7977411" y="1845734"/>
            <a:ext cx="3178269" cy="4477129"/>
          </a:xfrm>
          <a:prstGeom prst="rect">
            <a:avLst/>
          </a:prstGeom>
        </p:spPr>
      </p:pic>
    </p:spTree>
    <p:extLst>
      <p:ext uri="{BB962C8B-B14F-4D97-AF65-F5344CB8AC3E}">
        <p14:creationId xmlns:p14="http://schemas.microsoft.com/office/powerpoint/2010/main" val="7552360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mục</a:t>
            </a:r>
            <a:endParaRPr lang="en-US" dirty="0"/>
          </a:p>
        </p:txBody>
      </p:sp>
      <p:sp>
        <p:nvSpPr>
          <p:cNvPr id="3" name="Content Placeholder 2"/>
          <p:cNvSpPr>
            <a:spLocks noGrp="1"/>
          </p:cNvSpPr>
          <p:nvPr>
            <p:ph sz="half" idx="1"/>
          </p:nvPr>
        </p:nvSpPr>
        <p:spPr>
          <a:xfrm>
            <a:off x="1097278" y="1845733"/>
            <a:ext cx="6675121" cy="4332997"/>
          </a:xfrm>
        </p:spPr>
        <p:txBody>
          <a:bodyPr>
            <a:normAutofit/>
          </a:bodyPr>
          <a:lstStyle/>
          <a:p>
            <a:pPr algn="just"/>
            <a:r>
              <a:rPr lang="en-US" sz="2400" dirty="0">
                <a:latin typeface="Times New Roman" panose="02020603050405020304" pitchFamily="18" charset="0"/>
                <a:cs typeface="Times New Roman" panose="02020603050405020304" pitchFamily="18" charset="0"/>
              </a:rPr>
              <a:t>1. </a:t>
            </a:r>
            <a:r>
              <a:rPr lang="en-US" sz="2400" dirty="0" err="1">
                <a:latin typeface="Times New Roman" panose="02020603050405020304" pitchFamily="18" charset="0"/>
                <a:cs typeface="Times New Roman" panose="02020603050405020304" pitchFamily="18" charset="0"/>
              </a:rPr>
              <a:t>Cấu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trúc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mục</a:t>
            </a:r>
            <a:endParaRPr lang="en-US" sz="2400"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gitignore</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a:t>
            </a:r>
            <a:r>
              <a:rPr lang="en-US" sz="2000" dirty="0" err="1" smtClean="0">
                <a:latin typeface="Times New Roman" panose="02020603050405020304" pitchFamily="18" charset="0"/>
                <a:cs typeface="Times New Roman" panose="02020603050405020304" pitchFamily="18" charset="0"/>
              </a:rPr>
              <a:t>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danh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sách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file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thư</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mục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bỏ</a:t>
            </a:r>
            <a:r>
              <a:rPr lang="en-US" sz="2000" dirty="0" smtClean="0">
                <a:latin typeface="Times New Roman" panose="02020603050405020304" pitchFamily="18" charset="0"/>
                <a:cs typeface="Times New Roman" panose="02020603050405020304" pitchFamily="18" charset="0"/>
              </a:rPr>
              <a:t> qua </a:t>
            </a:r>
            <a:r>
              <a:rPr lang="en-US" sz="2000" dirty="0" err="1" smtClean="0">
                <a:latin typeface="Times New Roman" panose="02020603050405020304" pitchFamily="18" charset="0"/>
                <a:cs typeface="Times New Roman" panose="02020603050405020304" pitchFamily="18" charset="0"/>
              </a:rPr>
              <a:t>khi</a:t>
            </a:r>
            <a:r>
              <a:rPr lang="en-US" sz="2000" dirty="0" smtClean="0">
                <a:latin typeface="Times New Roman" panose="02020603050405020304" pitchFamily="18" charset="0"/>
                <a:cs typeface="Times New Roman" panose="02020603050405020304" pitchFamily="18" charset="0"/>
              </a:rPr>
              <a:t> commit </a:t>
            </a:r>
            <a:r>
              <a:rPr lang="en-US" sz="2000" dirty="0" err="1" smtClean="0">
                <a:latin typeface="Times New Roman" panose="02020603050405020304" pitchFamily="18" charset="0"/>
                <a:cs typeface="Times New Roman" panose="02020603050405020304" pitchFamily="18" charset="0"/>
              </a:rPr>
              <a:t>lên</a:t>
            </a:r>
            <a:r>
              <a:rPr lang="en-US" sz="2000" dirty="0" smtClean="0">
                <a:latin typeface="Times New Roman" panose="02020603050405020304" pitchFamily="18" charset="0"/>
                <a:cs typeface="Times New Roman" panose="02020603050405020304" pitchFamily="18" charset="0"/>
              </a:rPr>
              <a:t> repository</a:t>
            </a:r>
          </a:p>
          <a:p>
            <a:pPr lvl="1" algn="just"/>
            <a:r>
              <a:rPr lang="en-US" sz="2000" dirty="0" err="1">
                <a:latin typeface="Times New Roman" panose="02020603050405020304" pitchFamily="18" charset="0"/>
                <a:cs typeface="Times New Roman" panose="02020603050405020304" pitchFamily="18" charset="0"/>
              </a:rPr>
              <a:t>p</a:t>
            </a:r>
            <a:r>
              <a:rPr lang="en-US" sz="2000" dirty="0" err="1" smtClean="0">
                <a:latin typeface="Times New Roman" panose="02020603050405020304" pitchFamily="18" charset="0"/>
                <a:cs typeface="Times New Roman" panose="02020603050405020304" pitchFamily="18" charset="0"/>
              </a:rPr>
              <a:t>ackage.json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thông</a:t>
            </a:r>
            <a:r>
              <a:rPr lang="en-US" sz="2000" dirty="0" smtClean="0">
                <a:latin typeface="Times New Roman" panose="02020603050405020304" pitchFamily="18" charset="0"/>
                <a:cs typeface="Times New Roman" panose="02020603050405020304" pitchFamily="18" charset="0"/>
              </a:rPr>
              <a:t> tin </a:t>
            </a:r>
            <a:r>
              <a:rPr lang="en-US" sz="2000" dirty="0" err="1" smtClean="0">
                <a:latin typeface="Times New Roman" panose="02020603050405020304" pitchFamily="18" charset="0"/>
                <a:cs typeface="Times New Roman" panose="02020603050405020304" pitchFamily="18" charset="0"/>
              </a:rPr>
              <a:t>về</a:t>
            </a:r>
            <a:r>
              <a:rPr lang="en-US" sz="2000" dirty="0" smtClean="0">
                <a:latin typeface="Times New Roman" panose="02020603050405020304" pitchFamily="18" charset="0"/>
                <a:cs typeface="Times New Roman" panose="02020603050405020304" pitchFamily="18" charset="0"/>
              </a:rPr>
              <a:t> project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dependency </a:t>
            </a:r>
            <a:r>
              <a:rPr lang="en-US" sz="2000" dirty="0" err="1" smtClean="0">
                <a:latin typeface="Times New Roman" panose="02020603050405020304" pitchFamily="18" charset="0"/>
                <a:cs typeface="Times New Roman" panose="02020603050405020304" pitchFamily="18" charset="0"/>
              </a:rPr>
              <a:t>cần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thiết</a:t>
            </a:r>
            <a:endParaRPr lang="en-US" sz="2000" dirty="0" smtClean="0">
              <a:latin typeface="Times New Roman" panose="02020603050405020304" pitchFamily="18" charset="0"/>
              <a:cs typeface="Times New Roman" panose="02020603050405020304" pitchFamily="18" charset="0"/>
            </a:endParaRPr>
          </a:p>
          <a:p>
            <a:pPr lvl="1" algn="just"/>
            <a:r>
              <a:rPr lang="en-US" sz="2000" dirty="0" smtClean="0">
                <a:latin typeface="Times New Roman" panose="02020603050405020304" pitchFamily="18" charset="0"/>
                <a:cs typeface="Times New Roman" panose="02020603050405020304" pitchFamily="18" charset="0"/>
              </a:rPr>
              <a:t>App.css: </a:t>
            </a:r>
            <a:r>
              <a:rPr lang="en-US" sz="2000" dirty="0" err="1" smtClean="0">
                <a:latin typeface="Times New Roman" panose="02020603050405020304" pitchFamily="18" charset="0"/>
                <a:cs typeface="Times New Roman" panose="02020603050405020304" pitchFamily="18" charset="0"/>
              </a:rPr>
              <a:t>css</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cho</a:t>
            </a:r>
            <a:r>
              <a:rPr lang="en-US" sz="2000" dirty="0" smtClean="0">
                <a:latin typeface="Times New Roman" panose="02020603050405020304" pitchFamily="18" charset="0"/>
                <a:cs typeface="Times New Roman" panose="02020603050405020304" pitchFamily="18" charset="0"/>
              </a:rPr>
              <a:t> component App</a:t>
            </a:r>
          </a:p>
          <a:p>
            <a:pPr lvl="1" algn="just"/>
            <a:r>
              <a:rPr lang="en-US" sz="2000" dirty="0" err="1" smtClean="0">
                <a:latin typeface="Times New Roman" panose="02020603050405020304" pitchFamily="18" charset="0"/>
                <a:cs typeface="Times New Roman" panose="02020603050405020304" pitchFamily="18" charset="0"/>
              </a:rPr>
              <a:t>App.tsx</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a:t>
            </a:r>
            <a:r>
              <a:rPr lang="en-US" sz="2000" dirty="0" smtClean="0">
                <a:latin typeface="Times New Roman" panose="02020603050405020304" pitchFamily="18" charset="0"/>
                <a:cs typeface="Times New Roman" panose="02020603050405020304" pitchFamily="18" charset="0"/>
              </a:rPr>
              <a:t>omponent </a:t>
            </a:r>
            <a:r>
              <a:rPr lang="en-US" sz="2000" dirty="0" err="1" smtClean="0">
                <a:latin typeface="Times New Roman" panose="02020603050405020304" pitchFamily="18" charset="0"/>
                <a:cs typeface="Times New Roman" panose="02020603050405020304" pitchFamily="18" charset="0"/>
              </a:rPr>
              <a:t>chính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endParaRPr lang="en-US" sz="2000" dirty="0" smtClean="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ndex.css: </a:t>
            </a:r>
            <a:r>
              <a:rPr lang="en-US" sz="2000" dirty="0" err="1" smtClean="0">
                <a:latin typeface="Times New Roman" panose="02020603050405020304" pitchFamily="18" charset="0"/>
                <a:cs typeface="Times New Roman" panose="02020603050405020304" pitchFamily="18" charset="0"/>
              </a:rPr>
              <a:t>css</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chung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toàn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bộ</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endParaRPr lang="en-US" sz="2000" dirty="0" smtClean="0">
              <a:latin typeface="Times New Roman" panose="02020603050405020304" pitchFamily="18" charset="0"/>
              <a:cs typeface="Times New Roman" panose="02020603050405020304" pitchFamily="18" charset="0"/>
            </a:endParaRPr>
          </a:p>
          <a:p>
            <a:pPr lvl="1" algn="just"/>
            <a:r>
              <a:rPr lang="en-US" sz="2000" dirty="0" err="1">
                <a:latin typeface="Times New Roman" panose="02020603050405020304" pitchFamily="18" charset="0"/>
                <a:cs typeface="Times New Roman" panose="02020603050405020304" pitchFamily="18" charset="0"/>
              </a:rPr>
              <a:t>i</a:t>
            </a:r>
            <a:r>
              <a:rPr lang="en-US" sz="2000" dirty="0" err="1" smtClean="0">
                <a:latin typeface="Times New Roman" panose="02020603050405020304" pitchFamily="18" charset="0"/>
                <a:cs typeface="Times New Roman" panose="02020603050405020304" pitchFamily="18" charset="0"/>
              </a:rPr>
              <a:t>ndex.tsx</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Điểm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chính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 React. </a:t>
            </a:r>
            <a:r>
              <a:rPr lang="en-US" sz="2000" dirty="0" err="1" smtClean="0">
                <a:latin typeface="Times New Roman" panose="02020603050405020304" pitchFamily="18" charset="0"/>
                <a:cs typeface="Times New Roman" panose="02020603050405020304" pitchFamily="18" charset="0"/>
              </a:rPr>
              <a:t>Đây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nơi</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render </a:t>
            </a:r>
            <a:r>
              <a:rPr lang="en-US" sz="2000" dirty="0" err="1" smtClean="0">
                <a:latin typeface="Times New Roman" panose="02020603050405020304" pitchFamily="18" charset="0"/>
                <a:cs typeface="Times New Roman" panose="02020603050405020304" pitchFamily="18" charset="0"/>
              </a:rPr>
              <a:t>chính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endParaRPr lang="en-US" sz="2000" dirty="0" smtClean="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sz="half" idx="2"/>
          </p:nvPr>
        </p:nvPicPr>
        <p:blipFill>
          <a:blip r:embed="rId2"/>
          <a:stretch>
            <a:fillRect/>
          </a:stretch>
        </p:blipFill>
        <p:spPr>
          <a:xfrm>
            <a:off x="7977411" y="1845734"/>
            <a:ext cx="3178269" cy="4477129"/>
          </a:xfrm>
          <a:prstGeom prst="rect">
            <a:avLst/>
          </a:prstGeom>
        </p:spPr>
      </p:pic>
    </p:spTree>
    <p:extLst>
      <p:ext uri="{BB962C8B-B14F-4D97-AF65-F5344CB8AC3E}">
        <p14:creationId xmlns:p14="http://schemas.microsoft.com/office/powerpoint/2010/main" val="5570392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mục</a:t>
            </a:r>
            <a:endParaRPr lang="en-US" dirty="0"/>
          </a:p>
        </p:txBody>
      </p:sp>
      <p:sp>
        <p:nvSpPr>
          <p:cNvPr id="3" name="Content Placeholder 2"/>
          <p:cNvSpPr>
            <a:spLocks noGrp="1"/>
          </p:cNvSpPr>
          <p:nvPr>
            <p:ph sz="half" idx="1"/>
          </p:nvPr>
        </p:nvSpPr>
        <p:spPr>
          <a:xfrm>
            <a:off x="1097278" y="1845733"/>
            <a:ext cx="6675121" cy="4332997"/>
          </a:xfrm>
        </p:spPr>
        <p:txBody>
          <a:bodyPr>
            <a:normAutofit/>
          </a:bodyPr>
          <a:lstStyle/>
          <a:p>
            <a:pPr algn="just"/>
            <a:r>
              <a:rPr lang="en-US" sz="2400" dirty="0">
                <a:latin typeface="Times New Roman" panose="02020603050405020304" pitchFamily="18" charset="0"/>
                <a:cs typeface="Times New Roman" panose="02020603050405020304" pitchFamily="18" charset="0"/>
              </a:rPr>
              <a:t>1. </a:t>
            </a:r>
            <a:r>
              <a:rPr lang="en-US" sz="2400" dirty="0" err="1">
                <a:latin typeface="Times New Roman" panose="02020603050405020304" pitchFamily="18" charset="0"/>
                <a:cs typeface="Times New Roman" panose="02020603050405020304" pitchFamily="18" charset="0"/>
              </a:rPr>
              <a:t>Cấu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trúc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mục</a:t>
            </a:r>
            <a:endParaRPr lang="en-US" sz="2400"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comp: </a:t>
            </a:r>
            <a:r>
              <a:rPr lang="en-US" dirty="0" err="1" smtClean="0">
                <a:latin typeface="Times New Roman" panose="02020603050405020304" pitchFamily="18" charset="0"/>
                <a:cs typeface="Times New Roman" panose="02020603050405020304" pitchFamily="18" charset="0"/>
              </a:rPr>
              <a:t>chứa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component </a:t>
            </a:r>
            <a:r>
              <a:rPr lang="en-US" dirty="0" err="1" smtClean="0">
                <a:latin typeface="Times New Roman" panose="02020603050405020304" pitchFamily="18" charset="0"/>
                <a:cs typeface="Times New Roman" panose="02020603050405020304" pitchFamily="18" charset="0"/>
              </a:rPr>
              <a:t>dùng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chung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ứng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endParaRPr lang="en-US" dirty="0" smtClean="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config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file </a:t>
            </a:r>
            <a:r>
              <a:rPr lang="en-US" sz="2000" dirty="0" err="1" smtClean="0">
                <a:latin typeface="Times New Roman" panose="02020603050405020304" pitchFamily="18" charset="0"/>
                <a:cs typeface="Times New Roman" panose="02020603050405020304" pitchFamily="18" charset="0"/>
              </a:rPr>
              <a:t>config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endParaRPr lang="en-US" sz="2000" dirty="0">
              <a:latin typeface="Times New Roman" panose="02020603050405020304" pitchFamily="18" charset="0"/>
              <a:cs typeface="Times New Roman" panose="02020603050405020304" pitchFamily="18" charset="0"/>
            </a:endParaRPr>
          </a:p>
          <a:p>
            <a:pPr lvl="1" algn="just"/>
            <a:r>
              <a:rPr lang="en-US" sz="2000" dirty="0" smtClean="0">
                <a:latin typeface="Times New Roman" panose="02020603050405020304" pitchFamily="18" charset="0"/>
                <a:cs typeface="Times New Roman" panose="02020603050405020304" pitchFamily="18" charset="0"/>
              </a:rPr>
              <a:t> constants: </a:t>
            </a:r>
            <a:r>
              <a:rPr lang="en-US" sz="2000" dirty="0" err="1" smtClean="0">
                <a:latin typeface="Times New Roman" panose="02020603050405020304" pitchFamily="18" charset="0"/>
                <a:cs typeface="Times New Roman" panose="02020603050405020304" pitchFamily="18" charset="0"/>
              </a:rPr>
              <a:t>biến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hằng</a:t>
            </a:r>
            <a:endParaRPr lang="en-US" sz="2000" dirty="0" smtClean="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guard: </a:t>
            </a:r>
            <a:r>
              <a:rPr lang="en-US" sz="2000" dirty="0" err="1" smtClean="0">
                <a:latin typeface="Times New Roman" panose="02020603050405020304" pitchFamily="18" charset="0"/>
                <a:cs typeface="Times New Roman" panose="02020603050405020304" pitchFamily="18" charset="0"/>
              </a:rPr>
              <a:t>xác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thực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phân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quyền</a:t>
            </a:r>
            <a:endParaRPr lang="en-US" sz="2000" dirty="0" smtClean="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model: class model</a:t>
            </a:r>
          </a:p>
          <a:p>
            <a:pPr lvl="1"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pages: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component </a:t>
            </a:r>
            <a:r>
              <a:rPr lang="en-US" sz="2000" dirty="0" err="1" smtClean="0">
                <a:latin typeface="Times New Roman" panose="02020603050405020304" pitchFamily="18" charset="0"/>
                <a:cs typeface="Times New Roman" panose="02020603050405020304" pitchFamily="18" charset="0"/>
              </a:rPr>
              <a:t>giao</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diện</a:t>
            </a:r>
            <a:endParaRPr lang="en-US" sz="2000" dirty="0" smtClean="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reducers: </a:t>
            </a:r>
            <a:r>
              <a:rPr lang="en-US" sz="2000" dirty="0" err="1" smtClean="0">
                <a:latin typeface="Times New Roman" panose="02020603050405020304" pitchFamily="18" charset="0"/>
                <a:cs typeface="Times New Roman" panose="02020603050405020304" pitchFamily="18" charset="0"/>
              </a:rPr>
              <a:t>khai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báo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action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reducer</a:t>
            </a:r>
          </a:p>
          <a:p>
            <a:pPr lvl="1"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routers: </a:t>
            </a:r>
            <a:r>
              <a:rPr lang="en-US" sz="2000" dirty="0" err="1" smtClean="0">
                <a:latin typeface="Times New Roman" panose="02020603050405020304" pitchFamily="18" charset="0"/>
                <a:cs typeface="Times New Roman" panose="02020603050405020304" pitchFamily="18" charset="0"/>
              </a:rPr>
              <a:t>điều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hướng</a:t>
            </a:r>
            <a:endParaRPr lang="en-US" sz="2000" dirty="0" smtClean="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services: </a:t>
            </a:r>
            <a:r>
              <a:rPr lang="en-US" sz="2000" dirty="0" err="1" smtClean="0">
                <a:latin typeface="Times New Roman" panose="02020603050405020304" pitchFamily="18" charset="0"/>
                <a:cs typeface="Times New Roman" panose="02020603050405020304" pitchFamily="18" charset="0"/>
              </a:rPr>
              <a:t>dịch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vụ</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gọi</a:t>
            </a:r>
            <a:r>
              <a:rPr lang="en-US" sz="2000" dirty="0" smtClean="0">
                <a:latin typeface="Times New Roman" panose="02020603050405020304" pitchFamily="18" charset="0"/>
                <a:cs typeface="Times New Roman" panose="02020603050405020304" pitchFamily="18" charset="0"/>
              </a:rPr>
              <a:t> API</a:t>
            </a:r>
          </a:p>
          <a:p>
            <a:pPr lvl="1"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store: </a:t>
            </a:r>
            <a:r>
              <a:rPr lang="en-US" sz="2000" dirty="0" err="1" smtClean="0">
                <a:latin typeface="Times New Roman" panose="02020603050405020304" pitchFamily="18" charset="0"/>
                <a:cs typeface="Times New Roman" panose="02020603050405020304" pitchFamily="18" charset="0"/>
              </a:rPr>
              <a:t>cấu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hình</a:t>
            </a:r>
            <a:r>
              <a:rPr lang="en-US" sz="2000" dirty="0" smtClean="0">
                <a:latin typeface="Times New Roman" panose="02020603050405020304" pitchFamily="18" charset="0"/>
                <a:cs typeface="Times New Roman" panose="02020603050405020304" pitchFamily="18" charset="0"/>
              </a:rPr>
              <a:t> store</a:t>
            </a:r>
          </a:p>
          <a:p>
            <a:pPr lvl="1" algn="just"/>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utils</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function </a:t>
            </a:r>
            <a:r>
              <a:rPr lang="en-US" sz="2000" dirty="0" err="1" smtClean="0">
                <a:latin typeface="Times New Roman" panose="02020603050405020304" pitchFamily="18" charset="0"/>
                <a:cs typeface="Times New Roman" panose="02020603050405020304" pitchFamily="18" charset="0"/>
              </a:rPr>
              <a:t>dùng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chung</a:t>
            </a:r>
            <a:endParaRPr lang="en-US" sz="2000" dirty="0" smtClean="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sz="half" idx="2"/>
          </p:nvPr>
        </p:nvPicPr>
        <p:blipFill>
          <a:blip r:embed="rId2"/>
          <a:stretch>
            <a:fillRect/>
          </a:stretch>
        </p:blipFill>
        <p:spPr>
          <a:xfrm>
            <a:off x="7772399" y="286603"/>
            <a:ext cx="3644537" cy="6044046"/>
          </a:xfrm>
          <a:prstGeom prst="rect">
            <a:avLst/>
          </a:prstGeom>
        </p:spPr>
      </p:pic>
    </p:spTree>
    <p:extLst>
      <p:ext uri="{BB962C8B-B14F-4D97-AF65-F5344CB8AC3E}">
        <p14:creationId xmlns:p14="http://schemas.microsoft.com/office/powerpoint/2010/main" val="12395447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JSX</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JSX (JavaScript XML) là một cú pháp mở rộng cho JavaScript, được sử dụng chủ yếu với React để mô tả giao diện người dùng. JSX cho phép viết mã HTML trực tiếp trong JavaScript, giúp dễ dàng tạo các thành phần giao diện phức tạp</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Đặc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trưng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JSX</a:t>
            </a:r>
          </a:p>
          <a:p>
            <a:pPr lvl="1" algn="just"/>
            <a:r>
              <a:rPr lang="vi-VN" sz="2000" dirty="0">
                <a:latin typeface="Times New Roman" panose="02020603050405020304" pitchFamily="18" charset="0"/>
                <a:cs typeface="Times New Roman" panose="02020603050405020304" pitchFamily="18" charset="0"/>
              </a:rPr>
              <a:t>Cú pháp giống HTML: JSX trông giống như HTML, làm cho nó dễ đọc và viết</a:t>
            </a:r>
            <a:r>
              <a:rPr lang="vi-VN"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lvl="1" algn="just"/>
            <a:r>
              <a:rPr lang="en-US" sz="2000" dirty="0" err="1">
                <a:latin typeface="Times New Roman" panose="02020603050405020304" pitchFamily="18" charset="0"/>
                <a:cs typeface="Times New Roman" panose="02020603050405020304" pitchFamily="18" charset="0"/>
              </a:rPr>
              <a:t>Kết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hợp</a:t>
            </a:r>
            <a:r>
              <a:rPr lang="en-US" sz="2000" dirty="0">
                <a:latin typeface="Times New Roman" panose="02020603050405020304" pitchFamily="18" charset="0"/>
                <a:cs typeface="Times New Roman" panose="02020603050405020304" pitchFamily="18" charset="0"/>
              </a:rPr>
              <a:t> JavaScript: </a:t>
            </a:r>
            <a:r>
              <a:rPr lang="en-US" sz="2000" dirty="0" err="1">
                <a:latin typeface="Times New Roman" panose="02020603050405020304" pitchFamily="18" charset="0"/>
                <a:cs typeface="Times New Roman" panose="02020603050405020304" pitchFamily="18" charset="0"/>
              </a:rPr>
              <a:t>Bạn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nhúng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biểu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thức</a:t>
            </a:r>
            <a:r>
              <a:rPr lang="en-US" sz="2000" dirty="0">
                <a:latin typeface="Times New Roman" panose="02020603050405020304" pitchFamily="18" charset="0"/>
                <a:cs typeface="Times New Roman" panose="02020603050405020304" pitchFamily="18" charset="0"/>
              </a:rPr>
              <a:t> JavaScript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JSX </a:t>
            </a:r>
            <a:r>
              <a:rPr lang="en-US" sz="2000" dirty="0" err="1">
                <a:latin typeface="Times New Roman" panose="02020603050405020304" pitchFamily="18" charset="0"/>
                <a:cs typeface="Times New Roman" panose="02020603050405020304" pitchFamily="18" charset="0"/>
              </a:rPr>
              <a:t>bằng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dấu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ngoặc</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nhọn</a:t>
            </a:r>
            <a:endParaRPr lang="en-US" sz="2000" dirty="0" smtClean="0">
              <a:latin typeface="Times New Roman" panose="02020603050405020304" pitchFamily="18" charset="0"/>
              <a:cs typeface="Times New Roman" panose="02020603050405020304" pitchFamily="18" charset="0"/>
            </a:endParaRPr>
          </a:p>
          <a:p>
            <a:pPr lvl="1" algn="just"/>
            <a:r>
              <a:rPr lang="vi-VN" sz="2000" dirty="0">
                <a:latin typeface="Times New Roman" panose="02020603050405020304" pitchFamily="18" charset="0"/>
                <a:cs typeface="Times New Roman" panose="02020603050405020304" pitchFamily="18" charset="0"/>
              </a:rPr>
              <a:t>Sử dụng trong React: JSX được thiết kế để sử dụng với React, giúp việc tạo các thành phần giao diện dễ dàng và trực quan hơn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02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JSX</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Nhúng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biểu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thức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trong</a:t>
            </a:r>
            <a:r>
              <a:rPr lang="en-US" sz="2000" dirty="0" smtClean="0">
                <a:latin typeface="Times New Roman" panose="02020603050405020304" pitchFamily="18" charset="0"/>
                <a:cs typeface="Times New Roman" panose="02020603050405020304" pitchFamily="18" charset="0"/>
              </a:rPr>
              <a:t> JSX, </a:t>
            </a:r>
            <a:r>
              <a:rPr lang="en-US" sz="2000" dirty="0" err="1" smtClean="0">
                <a:latin typeface="Times New Roman" panose="02020603050405020304" pitchFamily="18" charset="0"/>
                <a:cs typeface="Times New Roman" panose="02020603050405020304" pitchFamily="18" charset="0"/>
              </a:rPr>
              <a:t>sử</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toán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tử</a:t>
            </a:r>
            <a:r>
              <a:rPr lang="en-US" sz="2000" dirty="0" smtClean="0">
                <a:latin typeface="Times New Roman" panose="02020603050405020304" pitchFamily="18" charset="0"/>
                <a:cs typeface="Times New Roman" panose="02020603050405020304" pitchFamily="18" charset="0"/>
              </a:rPr>
              <a:t>: &amp;&amp;, </a:t>
            </a:r>
            <a:r>
              <a:rPr lang="en-US" sz="2000" dirty="0" err="1" smtClean="0">
                <a:latin typeface="Times New Roman" panose="02020603050405020304" pitchFamily="18" charset="0"/>
                <a:cs typeface="Times New Roman" panose="02020603050405020304" pitchFamily="18" charset="0"/>
              </a:rPr>
              <a:t>toán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tử</a:t>
            </a:r>
            <a:r>
              <a:rPr lang="en-US" sz="2000" dirty="0" smtClean="0">
                <a:latin typeface="Times New Roman" panose="02020603050405020304" pitchFamily="18" charset="0"/>
                <a:cs typeface="Times New Roman" panose="02020603050405020304" pitchFamily="18" charset="0"/>
              </a:rPr>
              <a:t> 3 </a:t>
            </a:r>
            <a:r>
              <a:rPr lang="en-US" sz="2000" dirty="0" err="1" smtClean="0">
                <a:latin typeface="Times New Roman" panose="02020603050405020304" pitchFamily="18" charset="0"/>
                <a:cs typeface="Times New Roman" panose="02020603050405020304" pitchFamily="18" charset="0"/>
              </a:rPr>
              <a:t>ngôi</a:t>
            </a:r>
            <a:r>
              <a:rPr lang="en-US" sz="2000" dirty="0" smtClean="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Injection, </a:t>
            </a:r>
            <a:r>
              <a:rPr lang="en-US" dirty="0" err="1">
                <a:solidFill>
                  <a:srgbClr val="FF0000"/>
                </a:solidFill>
                <a:latin typeface="Times New Roman" panose="02020603050405020304" pitchFamily="18" charset="0"/>
                <a:cs typeface="Times New Roman" panose="02020603050405020304" pitchFamily="18" charset="0"/>
              </a:rPr>
              <a:t>dangerouslySetInnerHTML</a:t>
            </a:r>
            <a:r>
              <a:rPr lang="en-US" dirty="0">
                <a:solidFill>
                  <a:srgbClr val="FF0000"/>
                </a:solidFill>
                <a:latin typeface="Times New Roman" panose="02020603050405020304" pitchFamily="18" charset="0"/>
                <a:cs typeface="Times New Roman" panose="02020603050405020304" pitchFamily="18" charset="0"/>
              </a:rPr>
              <a:t>={{__html: </a:t>
            </a:r>
            <a:r>
              <a:rPr lang="en-US" dirty="0" smtClean="0">
                <a:solidFill>
                  <a:srgbClr val="FF0000"/>
                </a:solidFill>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tắc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đặt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class </a:t>
            </a:r>
            <a:r>
              <a:rPr lang="en-US" dirty="0">
                <a:latin typeface="Times New Roman" panose="02020603050405020304" pitchFamily="18" charset="0"/>
                <a:cs typeface="Times New Roman" panose="02020603050405020304" pitchFamily="18" charset="0"/>
                <a:sym typeface="Wingdings 3" panose="05040102010807070707" pitchFamily="18" charset="2"/>
              </a:rPr>
              <a: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className</a:t>
            </a:r>
            <a:endParaRPr lang="en-US"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Truy</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env</a:t>
            </a:r>
            <a:r>
              <a:rPr lang="en-US" dirty="0">
                <a:latin typeface="Times New Roman" panose="02020603050405020304" pitchFamily="18" charset="0"/>
                <a:cs typeface="Times New Roman" panose="02020603050405020304" pitchFamily="18" charset="0"/>
              </a:rPr>
              <a:t> REACT_APP_, </a:t>
            </a:r>
            <a:r>
              <a:rPr lang="en-US" dirty="0" err="1">
                <a:latin typeface="Times New Roman" panose="02020603050405020304" pitchFamily="18" charset="0"/>
                <a:cs typeface="Times New Roman" panose="02020603050405020304" pitchFamily="18" charset="0"/>
              </a:rPr>
              <a:t>truy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public “%PUBLIC_URL</a:t>
            </a:r>
            <a:r>
              <a:rPr lang="en-US" dirty="0" smtClean="0">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Chỉ</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thiết</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sym typeface="Wingdings 3" panose="05040102010807070707" pitchFamily="18" charset="2"/>
              </a:rPr>
              <a:t>Virtual</a:t>
            </a:r>
            <a:r>
              <a:rPr lang="en-US" dirty="0" smtClean="0">
                <a:latin typeface="Times New Roman" panose="02020603050405020304" pitchFamily="18" charset="0"/>
                <a:cs typeface="Times New Roman" panose="02020603050405020304" pitchFamily="18" charset="0"/>
              </a:rPr>
              <a:t> DOM)</a:t>
            </a:r>
          </a:p>
          <a:p>
            <a:pPr algn="just"/>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Nhúng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một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biểu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thức</a:t>
            </a:r>
            <a:r>
              <a:rPr lang="en-US" sz="2000" dirty="0" smtClean="0">
                <a:latin typeface="Times New Roman" panose="02020603050405020304" pitchFamily="18" charset="0"/>
                <a:cs typeface="Times New Roman" panose="02020603050405020304" pitchFamily="18" charset="0"/>
              </a:rPr>
              <a:t> JavaScript </a:t>
            </a:r>
            <a:r>
              <a:rPr lang="en-US" sz="2000" dirty="0" err="1" smtClean="0">
                <a:latin typeface="Times New Roman" panose="02020603050405020304" pitchFamily="18" charset="0"/>
                <a:cs typeface="Times New Roman" panose="02020603050405020304" pitchFamily="18" charset="0"/>
              </a:rPr>
              <a:t>vào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trong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thuộc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tính</a:t>
            </a:r>
            <a:r>
              <a:rPr lang="en-US" sz="2000" dirty="0" smtClean="0">
                <a:latin typeface="Times New Roman" panose="02020603050405020304" pitchFamily="18" charset="0"/>
                <a:cs typeface="Times New Roman" panose="02020603050405020304" pitchFamily="18" charset="0"/>
              </a:rPr>
              <a:t> (</a:t>
            </a:r>
            <a:r>
              <a:rPr lang="en-US" sz="2000" dirty="0" smtClean="0">
                <a:solidFill>
                  <a:srgbClr val="FF0000"/>
                </a:solidFill>
                <a:latin typeface="Yu Gothic" panose="020B0400000000000000" pitchFamily="34" charset="-128"/>
                <a:ea typeface="Yu Gothic" panose="020B0400000000000000" pitchFamily="34" charset="-128"/>
                <a:cs typeface="Times New Roman" panose="02020603050405020304" pitchFamily="18" charset="0"/>
              </a:rPr>
              <a:t>&lt;</a:t>
            </a:r>
            <a:r>
              <a:rPr lang="en-US" sz="2000" dirty="0" err="1" smtClean="0">
                <a:solidFill>
                  <a:srgbClr val="FF0000"/>
                </a:solidFill>
                <a:latin typeface="Times New Roman" panose="02020603050405020304" pitchFamily="18" charset="0"/>
                <a:cs typeface="Times New Roman" panose="02020603050405020304" pitchFamily="18" charset="0"/>
              </a:rPr>
              <a:t>img</a:t>
            </a:r>
            <a:r>
              <a:rPr lang="en-US" sz="2000" dirty="0" smtClean="0">
                <a:solidFill>
                  <a:srgbClr val="FF0000"/>
                </a:solidFill>
                <a:latin typeface="Times New Roman" panose="02020603050405020304" pitchFamily="18" charset="0"/>
                <a:cs typeface="Times New Roman" panose="02020603050405020304" pitchFamily="18" charset="0"/>
              </a:rPr>
              <a:t> </a:t>
            </a:r>
            <a:r>
              <a:rPr lang="en-US" sz="2000" dirty="0" err="1" smtClean="0">
                <a:solidFill>
                  <a:srgbClr val="FF0000"/>
                </a:solidFill>
                <a:latin typeface="Times New Roman" panose="02020603050405020304" pitchFamily="18" charset="0"/>
                <a:cs typeface="Times New Roman" panose="02020603050405020304" pitchFamily="18" charset="0"/>
              </a:rPr>
              <a:t>src</a:t>
            </a:r>
            <a:r>
              <a:rPr lang="en-US" sz="2000" dirty="0" smtClean="0">
                <a:solidFill>
                  <a:srgbClr val="FF0000"/>
                </a:solidFill>
                <a:latin typeface="Times New Roman" panose="02020603050405020304" pitchFamily="18" charset="0"/>
                <a:cs typeface="Times New Roman" panose="02020603050405020304" pitchFamily="18" charset="0"/>
              </a:rPr>
              <a:t>={</a:t>
            </a:r>
            <a:r>
              <a:rPr lang="en-US" dirty="0" err="1" smtClean="0">
                <a:solidFill>
                  <a:srgbClr val="FF0000"/>
                </a:solidFill>
                <a:latin typeface="Times New Roman" panose="02020603050405020304" pitchFamily="18" charset="0"/>
                <a:cs typeface="Times New Roman" panose="02020603050405020304" pitchFamily="18" charset="0"/>
              </a:rPr>
              <a:t>generateUrl</a:t>
            </a:r>
            <a:r>
              <a:rPr lang="en-US" sz="2000" dirty="0" smtClean="0">
                <a:solidFill>
                  <a:srgbClr val="FF0000"/>
                </a:solidFill>
                <a:latin typeface="Times New Roman" panose="02020603050405020304" pitchFamily="18" charset="0"/>
                <a:cs typeface="Times New Roman" panose="02020603050405020304" pitchFamily="18" charset="0"/>
              </a:rPr>
              <a:t>()} /</a:t>
            </a:r>
            <a:r>
              <a:rPr lang="en-US" sz="2000" dirty="0" smtClean="0">
                <a:solidFill>
                  <a:srgbClr val="FF0000"/>
                </a:solidFill>
                <a:latin typeface="Yu Gothic" panose="020B0400000000000000" pitchFamily="34" charset="-128"/>
                <a:ea typeface="Yu Gothic" panose="020B0400000000000000" pitchFamily="34" charset="-128"/>
                <a:cs typeface="Times New Roman" panose="02020603050405020304" pitchFamily="18" charset="0"/>
              </a:rPr>
              <a:t>&gt;</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8073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Components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Props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smtClean="0">
                <a:latin typeface="Times New Roman" panose="02020603050405020304" pitchFamily="18" charset="0"/>
                <a:cs typeface="Times New Roman" panose="02020603050405020304" pitchFamily="18" charset="0"/>
              </a:rPr>
              <a:t>- Components chia </a:t>
            </a:r>
            <a:r>
              <a:rPr lang="en-US" dirty="0" err="1" smtClean="0">
                <a:latin typeface="Times New Roman" panose="02020603050405020304" pitchFamily="18" charset="0"/>
                <a:cs typeface="Times New Roman" panose="02020603050405020304" pitchFamily="18" charset="0"/>
              </a:rPr>
              <a:t>thành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phần</a:t>
            </a:r>
            <a:r>
              <a:rPr lang="en-US" dirty="0" smtClean="0">
                <a:latin typeface="Times New Roman" panose="02020603050405020304" pitchFamily="18" charset="0"/>
                <a:cs typeface="Times New Roman" panose="02020603050405020304" pitchFamily="18" charset="0"/>
              </a:rPr>
              <a:t> UI </a:t>
            </a:r>
            <a:r>
              <a:rPr lang="en-US" dirty="0" err="1" smtClean="0">
                <a:latin typeface="Times New Roman" panose="02020603050405020304" pitchFamily="18" charset="0"/>
                <a:cs typeface="Times New Roman" panose="02020603050405020304" pitchFamily="18" charset="0"/>
              </a:rPr>
              <a:t>thành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độc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hoàn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toàn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tách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biệt</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 Function component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Class component</a:t>
            </a:r>
          </a:p>
          <a:p>
            <a:pPr algn="just"/>
            <a:r>
              <a:rPr lang="en-US" dirty="0" smtClean="0">
                <a:latin typeface="Times New Roman" panose="02020603050405020304" pitchFamily="18" charset="0"/>
                <a:cs typeface="Times New Roman" panose="02020603050405020304" pitchFamily="18" charset="0"/>
              </a:rPr>
              <a:t>- Function component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React component, </a:t>
            </a:r>
            <a:r>
              <a:rPr lang="en-US" dirty="0" err="1" smtClean="0">
                <a:latin typeface="Times New Roman" panose="02020603050405020304" pitchFamily="18" charset="0"/>
                <a:cs typeface="Times New Roman" panose="02020603050405020304" pitchFamily="18" charset="0"/>
              </a:rPr>
              <a:t>nhận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tham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số</a:t>
            </a:r>
            <a:r>
              <a:rPr lang="en-US" dirty="0" smtClean="0">
                <a:latin typeface="Times New Roman" panose="02020603050405020304" pitchFamily="18" charset="0"/>
                <a:cs typeface="Times New Roman" panose="02020603050405020304" pitchFamily="18" charset="0"/>
              </a:rPr>
              <a:t> object “props”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về</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React element</a:t>
            </a:r>
          </a:p>
          <a:p>
            <a:pPr algn="just"/>
            <a:endParaRPr lang="en-US" dirty="0" smtClean="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4564380" y="3202094"/>
            <a:ext cx="3599906" cy="3073090"/>
          </a:xfrm>
          <a:prstGeom prst="rect">
            <a:avLst/>
          </a:prstGeom>
        </p:spPr>
      </p:pic>
    </p:spTree>
    <p:extLst>
      <p:ext uri="{BB962C8B-B14F-4D97-AF65-F5344CB8AC3E}">
        <p14:creationId xmlns:p14="http://schemas.microsoft.com/office/powerpoint/2010/main" val="18149990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Components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Props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smtClean="0">
                <a:latin typeface="Times New Roman" panose="02020603050405020304" pitchFamily="18" charset="0"/>
                <a:cs typeface="Times New Roman" panose="02020603050405020304" pitchFamily="18" charset="0"/>
              </a:rPr>
              <a:t>- Fragment</a:t>
            </a:r>
          </a:p>
          <a:p>
            <a:pPr algn="just"/>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props.children</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a:t>
            </a:r>
            <a:r>
              <a:rPr lang="en-US" dirty="0" smtClean="0">
                <a:latin typeface="Times New Roman" panose="02020603050405020304" pitchFamily="18" charset="0"/>
                <a:cs typeface="Times New Roman" panose="02020603050405020304" pitchFamily="18" charset="0"/>
              </a:rPr>
              <a:t> props </a:t>
            </a:r>
            <a:r>
              <a:rPr lang="en-US" dirty="0" err="1" smtClean="0">
                <a:latin typeface="Times New Roman" panose="02020603050405020304" pitchFamily="18" charset="0"/>
                <a:cs typeface="Times New Roman" panose="02020603050405020304" pitchFamily="18" charset="0"/>
              </a:rPr>
              <a:t>trên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trang</a:t>
            </a:r>
            <a:r>
              <a:rPr lang="en-US" dirty="0" smtClean="0">
                <a:latin typeface="Times New Roman" panose="02020603050405020304" pitchFamily="18" charset="0"/>
                <a:cs typeface="Times New Roman" panose="02020603050405020304" pitchFamily="18" charset="0"/>
              </a:rPr>
              <a:t> docs</a:t>
            </a:r>
          </a:p>
          <a:p>
            <a:pPr marL="0" indent="0" algn="just">
              <a:buNone/>
            </a:pPr>
            <a:r>
              <a:rPr lang="en-US" dirty="0" smtClean="0">
                <a:latin typeface="Times New Roman" panose="02020603050405020304" pitchFamily="18" charset="0"/>
                <a:cs typeface="Times New Roman" panose="02020603050405020304" pitchFamily="18" charset="0"/>
                <a:sym typeface="Wingdings 3" panose="05040102010807070707" pitchFamily="18" charset="2"/>
              </a:rPr>
              <a:t>  props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chỉ</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dùng</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để</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đọc</a:t>
            </a:r>
            <a:endParaRPr lang="en-US"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326887" y="698450"/>
            <a:ext cx="3041572" cy="2791580"/>
          </a:xfrm>
          <a:prstGeom prst="rect">
            <a:avLst/>
          </a:prstGeom>
        </p:spPr>
      </p:pic>
      <p:pic>
        <p:nvPicPr>
          <p:cNvPr id="6" name="Picture 5"/>
          <p:cNvPicPr>
            <a:picLocks noChangeAspect="1"/>
          </p:cNvPicPr>
          <p:nvPr/>
        </p:nvPicPr>
        <p:blipFill>
          <a:blip r:embed="rId3"/>
          <a:stretch>
            <a:fillRect/>
          </a:stretch>
        </p:blipFill>
        <p:spPr>
          <a:xfrm>
            <a:off x="6651004" y="3752911"/>
            <a:ext cx="4393338" cy="2379064"/>
          </a:xfrm>
          <a:prstGeom prst="rect">
            <a:avLst/>
          </a:prstGeom>
        </p:spPr>
      </p:pic>
    </p:spTree>
    <p:extLst>
      <p:ext uri="{BB962C8B-B14F-4D97-AF65-F5344CB8AC3E}">
        <p14:creationId xmlns:p14="http://schemas.microsoft.com/office/powerpoint/2010/main" val="18978028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State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smtClean="0">
                <a:latin typeface="Times New Roman" panose="02020603050405020304" pitchFamily="18" charset="0"/>
                <a:cs typeface="Times New Roman" panose="02020603050405020304" pitchFamily="18" charset="0"/>
              </a:rPr>
              <a:t>- State </a:t>
            </a:r>
            <a:r>
              <a:rPr lang="en-US" dirty="0" err="1" smtClean="0">
                <a:latin typeface="Times New Roman" panose="02020603050405020304" pitchFamily="18" charset="0"/>
                <a:cs typeface="Times New Roman" panose="02020603050405020304" pitchFamily="18" charset="0"/>
              </a:rPr>
              <a:t>giống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như</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lưu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trữ</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dữ</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liệu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component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React, </a:t>
            </a:r>
            <a:r>
              <a:rPr lang="en-US" dirty="0" err="1" smtClean="0">
                <a:latin typeface="Times New Roman" panose="02020603050405020304" pitchFamily="18" charset="0"/>
                <a:cs typeface="Times New Roman" panose="02020603050405020304" pitchFamily="18" charset="0"/>
              </a:rPr>
              <a:t>chủ</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yếu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được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nhật</a:t>
            </a:r>
            <a:r>
              <a:rPr lang="en-US" dirty="0" smtClean="0">
                <a:latin typeface="Times New Roman" panose="02020603050405020304" pitchFamily="18" charset="0"/>
                <a:cs typeface="Times New Roman" panose="02020603050405020304" pitchFamily="18" charset="0"/>
              </a:rPr>
              <a:t> component </a:t>
            </a:r>
            <a:r>
              <a:rPr lang="en-US" dirty="0" err="1" smtClean="0">
                <a:latin typeface="Times New Roman" panose="02020603050405020304" pitchFamily="18" charset="0"/>
                <a:cs typeface="Times New Roman" panose="02020603050405020304" pitchFamily="18" charset="0"/>
              </a:rPr>
              <a:t>khi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người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dùng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thực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số</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hành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động</a:t>
            </a:r>
            <a:endParaRPr lang="en-US" dirty="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sửa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đổi</a:t>
            </a:r>
            <a:r>
              <a:rPr lang="en-US" dirty="0" smtClean="0">
                <a:latin typeface="Times New Roman" panose="02020603050405020304" pitchFamily="18" charset="0"/>
                <a:cs typeface="Times New Roman" panose="02020603050405020304" pitchFamily="18" charset="0"/>
              </a:rPr>
              <a:t> state </a:t>
            </a:r>
            <a:r>
              <a:rPr lang="en-US" dirty="0" err="1" smtClean="0">
                <a:latin typeface="Times New Roman" panose="02020603050405020304" pitchFamily="18" charset="0"/>
                <a:cs typeface="Times New Roman" panose="02020603050405020304" pitchFamily="18" charset="0"/>
              </a:rPr>
              <a:t>trực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tiếp</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nhật</a:t>
            </a:r>
            <a:r>
              <a:rPr lang="en-US" dirty="0" smtClean="0">
                <a:latin typeface="Times New Roman" panose="02020603050405020304" pitchFamily="18" charset="0"/>
                <a:cs typeface="Times New Roman" panose="02020603050405020304" pitchFamily="18" charset="0"/>
              </a:rPr>
              <a:t> state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bất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đồng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bộ</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được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gộp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lại</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8346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React hooks</a:t>
            </a: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Giới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thiệu</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useState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a:t>
            </a:r>
            <a:r>
              <a:rPr lang="en-US" dirty="0" smtClean="0">
                <a:latin typeface="Times New Roman" panose="02020603050405020304" pitchFamily="18" charset="0"/>
                <a:cs typeface="Times New Roman" panose="02020603050405020304" pitchFamily="18" charset="0"/>
              </a:rPr>
              <a:t> click count </a:t>
            </a:r>
            <a:r>
              <a:rPr lang="en-US" dirty="0" err="1" smtClean="0">
                <a:latin typeface="Times New Roman" panose="02020603050405020304" pitchFamily="18" charset="0"/>
                <a:cs typeface="Times New Roman" panose="02020603050405020304" pitchFamily="18" charset="0"/>
              </a:rPr>
              <a:t>nhiều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nhật</a:t>
            </a:r>
            <a:r>
              <a:rPr lang="en-US" dirty="0" smtClean="0">
                <a:latin typeface="Times New Roman" panose="02020603050405020304" pitchFamily="18" charset="0"/>
                <a:cs typeface="Times New Roman" panose="02020603050405020304" pitchFamily="18" charset="0"/>
              </a:rPr>
              <a:t> state vs </a:t>
            </a:r>
            <a:r>
              <a:rPr lang="en-US" dirty="0" err="1" smtClean="0">
                <a:latin typeface="Times New Roman" panose="02020603050405020304" pitchFamily="18" charset="0"/>
                <a:cs typeface="Times New Roman" panose="02020603050405020304" pitchFamily="18" charset="0"/>
              </a:rPr>
              <a:t>preState</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useEffect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hàm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hủy</a:t>
            </a:r>
            <a:r>
              <a:rPr lang="en-US" dirty="0" smtClean="0">
                <a:latin typeface="Times New Roman" panose="02020603050405020304" pitchFamily="18" charset="0"/>
                <a:cs typeface="Times New Roman" panose="02020603050405020304" pitchFamily="18" charset="0"/>
              </a:rPr>
              <a:t>, timer</a:t>
            </a: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useRef</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useCallback</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useMemo</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a:t>
            </a:r>
            <a:r>
              <a:rPr lang="en-US" dirty="0" err="1" smtClean="0">
                <a:latin typeface="Times New Roman" panose="02020603050405020304" pitchFamily="18" charset="0"/>
                <a:cs typeface="Times New Roman" panose="02020603050405020304" pitchFamily="18" charset="0"/>
              </a:rPr>
              <a:t>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lý</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sự</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onClick</a:t>
            </a:r>
            <a:r>
              <a:rPr lang="en-US" dirty="0" smtClean="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6732797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React hooks</a:t>
            </a:r>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React Hooks là một tính năng được giới thiệu trong React </a:t>
            </a:r>
            <a:r>
              <a:rPr lang="vi-VN" dirty="0" smtClean="0">
                <a:latin typeface="Times New Roman" panose="02020603050405020304" pitchFamily="18" charset="0"/>
                <a:cs typeface="Times New Roman" panose="02020603050405020304" pitchFamily="18" charset="0"/>
              </a:rPr>
              <a:t>16.8</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Hooks cho phép bạn sử dụng state, lifecycle methods, và nhiều tính năng khác một cách đơn giản và trực quan hơn trong các functional components.</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99289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Nội</a:t>
            </a:r>
            <a:r>
              <a:rPr lang="en-US" dirty="0" smtClean="0">
                <a:latin typeface="Times New Roman" panose="02020603050405020304" pitchFamily="18" charset="0"/>
                <a:cs typeface="Times New Roman" panose="02020603050405020304" pitchFamily="18" charset="0"/>
              </a:rPr>
              <a:t> dung </a:t>
            </a:r>
            <a:r>
              <a:rPr lang="en-US" dirty="0" err="1" smtClean="0">
                <a:latin typeface="Times New Roman" panose="02020603050405020304" pitchFamily="18" charset="0"/>
                <a:cs typeface="Times New Roman" panose="02020603050405020304" pitchFamily="18" charset="0"/>
              </a:rPr>
              <a:t>chính</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1. </a:t>
            </a:r>
            <a:r>
              <a:rPr lang="en-US" sz="2400" dirty="0" err="1" smtClean="0">
                <a:latin typeface="Times New Roman" panose="02020603050405020304" pitchFamily="18" charset="0"/>
                <a:cs typeface="Times New Roman" panose="02020603050405020304" pitchFamily="18" charset="0"/>
              </a:rPr>
              <a:t>Giới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thiệu</a:t>
            </a:r>
            <a:r>
              <a:rPr lang="en-US" sz="2400" dirty="0" smtClean="0">
                <a:latin typeface="Times New Roman" panose="02020603050405020304" pitchFamily="18" charset="0"/>
                <a:cs typeface="Times New Roman" panose="02020603050405020304" pitchFamily="18" charset="0"/>
              </a:rPr>
              <a:t> React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TypeScript</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2. </a:t>
            </a:r>
            <a:r>
              <a:rPr lang="en-US" sz="2400" dirty="0" err="1" smtClean="0">
                <a:latin typeface="Times New Roman" panose="02020603050405020304" pitchFamily="18" charset="0"/>
                <a:cs typeface="Times New Roman" panose="02020603050405020304" pitchFamily="18" charset="0"/>
              </a:rPr>
              <a:t>Cấu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trúc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thư</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mục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JSX</a:t>
            </a:r>
          </a:p>
          <a:p>
            <a:r>
              <a:rPr lang="en-US" sz="2400" dirty="0">
                <a:latin typeface="Times New Roman" panose="02020603050405020304" pitchFamily="18" charset="0"/>
                <a:cs typeface="Times New Roman" panose="02020603050405020304" pitchFamily="18" charset="0"/>
              </a:rPr>
              <a:t>3</a:t>
            </a:r>
            <a:r>
              <a:rPr lang="en-US" sz="2400" dirty="0" smtClean="0">
                <a:latin typeface="Times New Roman" panose="02020603050405020304" pitchFamily="18" charset="0"/>
                <a:cs typeface="Times New Roman" panose="02020603050405020304" pitchFamily="18" charset="0"/>
              </a:rPr>
              <a:t>. React hooks</a:t>
            </a:r>
          </a:p>
          <a:p>
            <a:r>
              <a:rPr lang="en-US" sz="2400" dirty="0" smtClean="0">
                <a:latin typeface="Times New Roman" panose="02020603050405020304" pitchFamily="18" charset="0"/>
                <a:cs typeface="Times New Roman" panose="02020603050405020304" pitchFamily="18" charset="0"/>
              </a:rPr>
              <a:t>4. </a:t>
            </a:r>
            <a:r>
              <a:rPr lang="en-US" sz="2400" dirty="0" err="1" smtClean="0">
                <a:latin typeface="Times New Roman" panose="02020603050405020304" pitchFamily="18" charset="0"/>
                <a:cs typeface="Times New Roman" panose="02020603050405020304" pitchFamily="18" charset="0"/>
              </a:rPr>
              <a:t>Redux</a:t>
            </a:r>
            <a:r>
              <a:rPr lang="en-US" sz="2400" dirty="0" smtClean="0">
                <a:latin typeface="Times New Roman" panose="02020603050405020304" pitchFamily="18" charset="0"/>
                <a:cs typeface="Times New Roman" panose="02020603050405020304" pitchFamily="18" charset="0"/>
              </a:rPr>
              <a:t> toolkit</a:t>
            </a:r>
          </a:p>
          <a:p>
            <a:r>
              <a:rPr lang="en-US" sz="2400" dirty="0" smtClean="0">
                <a:latin typeface="Times New Roman" panose="02020603050405020304" pitchFamily="18" charset="0"/>
                <a:cs typeface="Times New Roman" panose="02020603050405020304" pitchFamily="18" charset="0"/>
              </a:rPr>
              <a:t>5. Router</a:t>
            </a:r>
          </a:p>
          <a:p>
            <a:r>
              <a:rPr lang="en-US" sz="2400" dirty="0" smtClean="0">
                <a:latin typeface="Times New Roman" panose="02020603050405020304" pitchFamily="18" charset="0"/>
                <a:cs typeface="Times New Roman" panose="02020603050405020304" pitchFamily="18" charset="0"/>
              </a:rPr>
              <a:t>6. </a:t>
            </a:r>
            <a:r>
              <a:rPr lang="en-US" sz="2400" dirty="0" err="1" smtClean="0">
                <a:latin typeface="Times New Roman" panose="02020603050405020304" pitchFamily="18" charset="0"/>
                <a:cs typeface="Times New Roman" panose="02020603050405020304" pitchFamily="18" charset="0"/>
              </a:rPr>
              <a:t>Thực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hành</a:t>
            </a:r>
            <a:endParaRPr lang="en-US" sz="2400" dirty="0" smtClean="0">
              <a:latin typeface="Times New Roman" panose="02020603050405020304" pitchFamily="18" charset="0"/>
              <a:cs typeface="Times New Roman" panose="02020603050405020304" pitchFamily="18" charset="0"/>
            </a:endParaRPr>
          </a:p>
          <a:p>
            <a:r>
              <a:rPr lang="en-US" sz="2400" dirty="0" err="1" smtClean="0">
                <a:latin typeface="Times New Roman" panose="02020603050405020304" pitchFamily="18" charset="0"/>
                <a:cs typeface="Times New Roman" panose="02020603050405020304" pitchFamily="18" charset="0"/>
              </a:rPr>
              <a:t>Tài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liệu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tham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khảo</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hlinkClick r:id="rId2"/>
              </a:rPr>
              <a:t>https://vi.legacy.reactjs.org/docs/getting-started.html</a:t>
            </a: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28558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React </a:t>
            </a:r>
            <a:r>
              <a:rPr lang="en-US" dirty="0" smtClean="0">
                <a:latin typeface="Times New Roman" panose="02020603050405020304" pitchFamily="18" charset="0"/>
                <a:cs typeface="Times New Roman" panose="02020603050405020304" pitchFamily="18" charset="0"/>
              </a:rPr>
              <a:t>hooks - </a:t>
            </a:r>
            <a:r>
              <a:rPr lang="en-US" dirty="0" err="1" smtClean="0">
                <a:latin typeface="Times New Roman" panose="02020603050405020304" pitchFamily="18" charset="0"/>
                <a:cs typeface="Times New Roman" panose="02020603050405020304" pitchFamily="18" charset="0"/>
              </a:rPr>
              <a:t>useState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hook </a:t>
            </a:r>
            <a:r>
              <a:rPr lang="en-US" dirty="0" err="1" smtClean="0">
                <a:latin typeface="Times New Roman" panose="02020603050405020304" pitchFamily="18" charset="0"/>
                <a:cs typeface="Times New Roman" panose="02020603050405020304" pitchFamily="18" charset="0"/>
              </a:rPr>
              <a:t>dùng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khai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báo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lý</a:t>
            </a:r>
            <a:r>
              <a:rPr lang="en-US" dirty="0" smtClean="0">
                <a:latin typeface="Times New Roman" panose="02020603050405020304" pitchFamily="18" charset="0"/>
                <a:cs typeface="Times New Roman" panose="02020603050405020304" pitchFamily="18" charset="0"/>
              </a:rPr>
              <a:t> state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functional component</a:t>
            </a: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nhật</a:t>
            </a:r>
            <a:r>
              <a:rPr lang="en-US" dirty="0" smtClean="0">
                <a:latin typeface="Times New Roman" panose="02020603050405020304" pitchFamily="18" charset="0"/>
                <a:cs typeface="Times New Roman" panose="02020603050405020304" pitchFamily="18" charset="0"/>
              </a:rPr>
              <a:t> state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bất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đồng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bộ</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Gộp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setState</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sym typeface="Wingdings 3" panose="05040102010807070707" pitchFamily="18" charset="2"/>
              </a:rPr>
              <a:t> 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preState</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để</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xử</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lý</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khi</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bị</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gộp</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setState</a:t>
            </a:r>
            <a:endParaRPr lang="en-US" dirty="0" smtClean="0">
              <a:latin typeface="Times New Roman" panose="02020603050405020304" pitchFamily="18" charset="0"/>
              <a:cs typeface="Times New Roman" panose="02020603050405020304" pitchFamily="18" charset="0"/>
              <a:sym typeface="Wingdings 3" panose="05040102010807070707" pitchFamily="18" charset="2"/>
            </a:endParaRPr>
          </a:p>
          <a:p>
            <a:pPr marL="0" indent="0">
              <a:buNone/>
            </a:pPr>
            <a:r>
              <a:rPr lang="en-US" dirty="0">
                <a:latin typeface="Times New Roman" panose="02020603050405020304" pitchFamily="18" charset="0"/>
                <a:cs typeface="Times New Roman" panose="02020603050405020304" pitchFamily="18" charset="0"/>
                <a:sym typeface="Wingdings 3" panose="05040102010807070707" pitchFamily="18" charset="2"/>
              </a:rPr>
              <a:t>  </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preState</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trả</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về</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đối</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tượng</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mới</a:t>
            </a:r>
            <a:endParaRPr lang="en-US"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994344" y="2271602"/>
            <a:ext cx="4161336" cy="3705866"/>
          </a:xfrm>
          <a:prstGeom prst="rect">
            <a:avLst/>
          </a:prstGeom>
        </p:spPr>
      </p:pic>
    </p:spTree>
    <p:extLst>
      <p:ext uri="{BB962C8B-B14F-4D97-AF65-F5344CB8AC3E}">
        <p14:creationId xmlns:p14="http://schemas.microsoft.com/office/powerpoint/2010/main" val="14118879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React </a:t>
            </a:r>
            <a:r>
              <a:rPr lang="en-US" dirty="0" smtClean="0">
                <a:latin typeface="Times New Roman" panose="02020603050405020304" pitchFamily="18" charset="0"/>
                <a:cs typeface="Times New Roman" panose="02020603050405020304" pitchFamily="18" charset="0"/>
              </a:rPr>
              <a:t>hooks - </a:t>
            </a:r>
            <a:r>
              <a:rPr lang="en-US" dirty="0" err="1" smtClean="0">
                <a:latin typeface="Times New Roman" panose="02020603050405020304" pitchFamily="18" charset="0"/>
                <a:cs typeface="Times New Roman" panose="02020603050405020304" pitchFamily="18" charset="0"/>
              </a:rPr>
              <a:t>useEffect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là </a:t>
            </a:r>
            <a:r>
              <a:rPr lang="vi-VN" dirty="0">
                <a:latin typeface="Times New Roman" panose="02020603050405020304" pitchFamily="18" charset="0"/>
                <a:cs typeface="Times New Roman" panose="02020603050405020304" pitchFamily="18" charset="0"/>
              </a:rPr>
              <a:t>một hook dùng để thực hiện các tác vụ phụ (side effects) như gọi API, gắn kết DOM, và dọn dẹp khi component unmount</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Đây là hàm sẽ được thực thi mỗi khi component được render hoặc khi một trong các dependencies thay đổi</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Hàm </a:t>
            </a:r>
            <a:r>
              <a:rPr lang="vi-VN" dirty="0">
                <a:latin typeface="Times New Roman" panose="02020603050405020304" pitchFamily="18" charset="0"/>
                <a:cs typeface="Times New Roman" panose="02020603050405020304" pitchFamily="18" charset="0"/>
              </a:rPr>
              <a:t>này sẽ được thực thi khi component unmount hoặc trước khi thực thi hàm callback một lần nữa nếu dependencies thay đổi</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Đây là một mảng chứa các giá trị mà useEffect lắng nghe. Nếu bất kỳ giá trị nào trong mảng này thay đổi, useEffect sẽ được kích hoạt lại.</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99880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React hooks - </a:t>
            </a:r>
            <a:r>
              <a:rPr lang="en-US" dirty="0" err="1">
                <a:latin typeface="Times New Roman" panose="02020603050405020304" pitchFamily="18" charset="0"/>
                <a:cs typeface="Times New Roman" panose="02020603050405020304" pitchFamily="18" charset="0"/>
              </a:rPr>
              <a:t>useEffect</a:t>
            </a:r>
            <a:endParaRPr lang="en-US" dirty="0"/>
          </a:p>
        </p:txBody>
      </p:sp>
      <p:sp>
        <p:nvSpPr>
          <p:cNvPr id="3" name="Content Placeholder 2"/>
          <p:cNvSpPr>
            <a:spLocks noGrp="1"/>
          </p:cNvSpPr>
          <p:nvPr>
            <p:ph sz="half" idx="1"/>
          </p:nvPr>
        </p:nvSpPr>
        <p:spPr/>
        <p:txBody>
          <a:bodyPr>
            <a:normAutofit/>
          </a:bodyPr>
          <a:lstStyle/>
          <a:p>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Lưu ý khi sử dụng </a:t>
            </a:r>
            <a:r>
              <a:rPr lang="vi-VN" dirty="0" smtClean="0">
                <a:latin typeface="Times New Roman" panose="02020603050405020304" pitchFamily="18" charset="0"/>
                <a:cs typeface="Times New Roman" panose="02020603050405020304" pitchFamily="18" charset="0"/>
              </a:rPr>
              <a:t>useEffect</a:t>
            </a:r>
            <a:endParaRPr lang="en-US" dirty="0" smtClean="0">
              <a:latin typeface="Times New Roman" panose="02020603050405020304" pitchFamily="18" charset="0"/>
              <a:cs typeface="Times New Roman" panose="02020603050405020304" pitchFamily="18" charset="0"/>
            </a:endParaRPr>
          </a:p>
          <a:p>
            <a:pPr lvl="1"/>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bỏ</a:t>
            </a:r>
            <a:r>
              <a:rPr lang="en-US" sz="2000" dirty="0">
                <a:latin typeface="Times New Roman" panose="02020603050405020304" pitchFamily="18" charset="0"/>
                <a:cs typeface="Times New Roman" panose="02020603050405020304" pitchFamily="18" charset="0"/>
              </a:rPr>
              <a:t> qua </a:t>
            </a:r>
            <a:r>
              <a:rPr lang="en-US" sz="2000" dirty="0" smtClean="0">
                <a:latin typeface="Times New Roman" panose="02020603050405020304" pitchFamily="18" charset="0"/>
                <a:cs typeface="Times New Roman" panose="02020603050405020304" pitchFamily="18" charset="0"/>
              </a:rPr>
              <a:t>dependencies</a:t>
            </a:r>
          </a:p>
          <a:p>
            <a:pPr lvl="1"/>
            <a:r>
              <a:rPr lang="en-US" sz="2000" dirty="0" err="1">
                <a:latin typeface="Times New Roman" panose="02020603050405020304" pitchFamily="18" charset="0"/>
                <a:cs typeface="Times New Roman" panose="02020603050405020304" pitchFamily="18" charset="0"/>
              </a:rPr>
              <a:t>Quản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side effects </a:t>
            </a:r>
            <a:r>
              <a:rPr lang="en-US" sz="2000" dirty="0" err="1">
                <a:latin typeface="Times New Roman" panose="02020603050405020304" pitchFamily="18" charset="0"/>
                <a:cs typeface="Times New Roman" panose="02020603050405020304" pitchFamily="18" charset="0"/>
              </a:rPr>
              <a:t>đúng</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cách</a:t>
            </a:r>
            <a:endParaRPr lang="en-US" sz="2000" dirty="0" smtClean="0">
              <a:latin typeface="Times New Roman" panose="02020603050405020304" pitchFamily="18" charset="0"/>
              <a:cs typeface="Times New Roman" panose="02020603050405020304" pitchFamily="18" charset="0"/>
            </a:endParaRPr>
          </a:p>
          <a:p>
            <a:pPr lvl="1"/>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cleanup function </a:t>
            </a:r>
            <a:r>
              <a:rPr lang="en-US" sz="2000" dirty="0" err="1">
                <a:latin typeface="Times New Roman" panose="02020603050405020304" pitchFamily="18" charset="0"/>
                <a:cs typeface="Times New Roman" panose="02020603050405020304" pitchFamily="18" charset="0"/>
              </a:rPr>
              <a:t>nếu</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cần</a:t>
            </a:r>
            <a:endParaRPr lang="en-US" sz="2000" dirty="0" smtClean="0">
              <a:latin typeface="Times New Roman" panose="02020603050405020304" pitchFamily="18" charset="0"/>
              <a:cs typeface="Times New Roman" panose="02020603050405020304" pitchFamily="18" charset="0"/>
            </a:endParaRPr>
          </a:p>
          <a:p>
            <a:pPr lvl="1"/>
            <a:r>
              <a:rPr lang="en-US" sz="2000" dirty="0" err="1">
                <a:latin typeface="Times New Roman" panose="02020603050405020304" pitchFamily="18" charset="0"/>
                <a:cs typeface="Times New Roman" panose="02020603050405020304" pitchFamily="18" charset="0"/>
              </a:rPr>
              <a:t>Chạy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useEffect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component </a:t>
            </a:r>
            <a:r>
              <a:rPr lang="en-US" sz="2000" dirty="0" smtClean="0">
                <a:latin typeface="Times New Roman" panose="02020603050405020304" pitchFamily="18" charset="0"/>
                <a:cs typeface="Times New Roman" panose="02020603050405020304" pitchFamily="18" charset="0"/>
              </a:rPr>
              <a:t>mount []</a:t>
            </a:r>
            <a:endParaRPr lang="en-US" sz="20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lstStyle/>
          <a:p>
            <a:endParaRPr lang="en-US" dirty="0"/>
          </a:p>
        </p:txBody>
      </p:sp>
      <p:pic>
        <p:nvPicPr>
          <p:cNvPr id="5" name="Picture 4"/>
          <p:cNvPicPr>
            <a:picLocks noChangeAspect="1"/>
          </p:cNvPicPr>
          <p:nvPr/>
        </p:nvPicPr>
        <p:blipFill>
          <a:blip r:embed="rId2"/>
          <a:stretch>
            <a:fillRect/>
          </a:stretch>
        </p:blipFill>
        <p:spPr>
          <a:xfrm>
            <a:off x="5972793" y="2528843"/>
            <a:ext cx="5182887" cy="2657142"/>
          </a:xfrm>
          <a:prstGeom prst="rect">
            <a:avLst/>
          </a:prstGeom>
        </p:spPr>
      </p:pic>
    </p:spTree>
    <p:extLst>
      <p:ext uri="{BB962C8B-B14F-4D97-AF65-F5344CB8AC3E}">
        <p14:creationId xmlns:p14="http://schemas.microsoft.com/office/powerpoint/2010/main" val="37322394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React </a:t>
            </a:r>
            <a:r>
              <a:rPr lang="en-US" dirty="0" smtClean="0">
                <a:latin typeface="Times New Roman" panose="02020603050405020304" pitchFamily="18" charset="0"/>
                <a:cs typeface="Times New Roman" panose="02020603050405020304" pitchFamily="18" charset="0"/>
              </a:rPr>
              <a:t>hooks - </a:t>
            </a:r>
            <a:r>
              <a:rPr lang="en-US" dirty="0" err="1" smtClean="0">
                <a:latin typeface="Times New Roman" panose="02020603050405020304" pitchFamily="18" charset="0"/>
                <a:cs typeface="Times New Roman" panose="02020603050405020304" pitchFamily="18" charset="0"/>
              </a:rPr>
              <a:t>useRef</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là một hook trong React được sử dụng để tạo một đối tượng ref có thể duy trì giá trị của nó qua các lần render mà không gây ra việc render lại component khi giá trị của nó thay đổi. Ref thường được sử dụng để truy cập trực tiếp vào các DOM element hoặc để lưu trữ một giá trị bất biến trong suốt vòng đời của component</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Lưu</a:t>
            </a:r>
            <a:r>
              <a:rPr lang="en-US" dirty="0" smtClean="0">
                <a:latin typeface="Times New Roman" panose="02020603050405020304" pitchFamily="18" charset="0"/>
                <a:cs typeface="Times New Roman" panose="02020603050405020304" pitchFamily="18" charset="0"/>
              </a:rPr>
              <a:t> ý</a:t>
            </a:r>
          </a:p>
          <a:p>
            <a:pPr lvl="1"/>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kích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hoạt</a:t>
            </a:r>
            <a:r>
              <a:rPr lang="en-US" sz="2000" dirty="0">
                <a:latin typeface="Times New Roman" panose="02020603050405020304" pitchFamily="18" charset="0"/>
                <a:cs typeface="Times New Roman" panose="02020603050405020304" pitchFamily="18" charset="0"/>
              </a:rPr>
              <a:t> render </a:t>
            </a:r>
            <a:r>
              <a:rPr lang="en-US" sz="2000" dirty="0" err="1" smtClean="0">
                <a:latin typeface="Times New Roman" panose="02020603050405020304" pitchFamily="18" charset="0"/>
                <a:cs typeface="Times New Roman" panose="02020603050405020304" pitchFamily="18" charset="0"/>
              </a:rPr>
              <a:t>lại</a:t>
            </a:r>
            <a:endParaRPr lang="en-US" sz="2000" dirty="0" smtClean="0">
              <a:latin typeface="Times New Roman" panose="02020603050405020304" pitchFamily="18" charset="0"/>
              <a:cs typeface="Times New Roman" panose="02020603050405020304" pitchFamily="18" charset="0"/>
            </a:endParaRPr>
          </a:p>
          <a:p>
            <a:pPr lvl="1"/>
            <a:r>
              <a:rPr lang="en-US" sz="2000" dirty="0" err="1">
                <a:latin typeface="Times New Roman" panose="02020603050405020304" pitchFamily="18" charset="0"/>
                <a:cs typeface="Times New Roman" panose="02020603050405020304" pitchFamily="18" charset="0"/>
              </a:rPr>
              <a:t>Truy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cập</a:t>
            </a:r>
            <a:r>
              <a:rPr lang="en-US" sz="2000" dirty="0">
                <a:latin typeface="Times New Roman" panose="02020603050405020304" pitchFamily="18" charset="0"/>
                <a:cs typeface="Times New Roman" panose="02020603050405020304" pitchFamily="18" charset="0"/>
              </a:rPr>
              <a:t> DOM </a:t>
            </a:r>
            <a:r>
              <a:rPr lang="en-US" sz="2000" dirty="0" smtClean="0">
                <a:latin typeface="Times New Roman" panose="02020603050405020304" pitchFamily="18" charset="0"/>
                <a:cs typeface="Times New Roman" panose="02020603050405020304" pitchFamily="18" charset="0"/>
              </a:rPr>
              <a:t>elements</a:t>
            </a:r>
          </a:p>
          <a:p>
            <a:pPr lvl="1"/>
            <a:r>
              <a:rPr lang="vi-VN" sz="2000" dirty="0">
                <a:latin typeface="Times New Roman" panose="02020603050405020304" pitchFamily="18" charset="0"/>
                <a:cs typeface="Times New Roman" panose="02020603050405020304" pitchFamily="18" charset="0"/>
              </a:rPr>
              <a:t>Lưu trữ giá trị bất </a:t>
            </a:r>
            <a:r>
              <a:rPr lang="vi-VN" sz="2000" dirty="0" smtClean="0">
                <a:latin typeface="Times New Roman" panose="02020603050405020304" pitchFamily="18" charset="0"/>
                <a:cs typeface="Times New Roman" panose="02020603050405020304" pitchFamily="18" charset="0"/>
              </a:rPr>
              <a:t>biến</a:t>
            </a:r>
            <a:endParaRPr lang="en-US" sz="2000" dirty="0" smtClean="0">
              <a:latin typeface="Times New Roman" panose="02020603050405020304" pitchFamily="18" charset="0"/>
              <a:cs typeface="Times New Roman" panose="02020603050405020304" pitchFamily="18" charset="0"/>
            </a:endParaRPr>
          </a:p>
          <a:p>
            <a:pPr lvl="1"/>
            <a:r>
              <a:rPr lang="vi-VN" sz="2000" dirty="0">
                <a:latin typeface="Times New Roman" panose="02020603050405020304" pitchFamily="18" charset="0"/>
                <a:cs typeface="Times New Roman" panose="02020603050405020304" pitchFamily="18" charset="0"/>
              </a:rPr>
              <a:t>Không sử dụng ref như một cách để thay thế state</a:t>
            </a: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52331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React </a:t>
            </a:r>
            <a:r>
              <a:rPr lang="en-US" dirty="0" smtClean="0">
                <a:latin typeface="Times New Roman" panose="02020603050405020304" pitchFamily="18" charset="0"/>
                <a:cs typeface="Times New Roman" panose="02020603050405020304" pitchFamily="18" charset="0"/>
              </a:rPr>
              <a:t>hooks - </a:t>
            </a:r>
            <a:r>
              <a:rPr lang="en-US" dirty="0" err="1" smtClean="0">
                <a:latin typeface="Times New Roman" panose="02020603050405020304" pitchFamily="18" charset="0"/>
                <a:cs typeface="Times New Roman" panose="02020603050405020304" pitchFamily="18" charset="0"/>
              </a:rPr>
              <a:t>useCallback</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 l</a:t>
            </a:r>
            <a:r>
              <a:rPr lang="vi-VN" dirty="0" smtClean="0">
                <a:latin typeface="Times New Roman" panose="02020603050405020304" pitchFamily="18" charset="0"/>
                <a:cs typeface="Times New Roman" panose="02020603050405020304" pitchFamily="18" charset="0"/>
              </a:rPr>
              <a:t>à </a:t>
            </a:r>
            <a:r>
              <a:rPr lang="vi-VN" dirty="0">
                <a:latin typeface="Times New Roman" panose="02020603050405020304" pitchFamily="18" charset="0"/>
                <a:cs typeface="Times New Roman" panose="02020603050405020304" pitchFamily="18" charset="0"/>
              </a:rPr>
              <a:t>một hook trong React được sử dụng để ghi nhớ một hàm (callback) và chỉ tạo lại hàm đó khi một trong các dependencies của nó thay đổi. Điều này giúp tối ưu hóa hiệu suất của các component bằng cách tránh việc tạo ra các hàm mới trong mỗi lần render, đặc biệt là khi các hàm này được truyền xuống các component con qua props</a:t>
            </a:r>
            <a:endParaRPr lang="en-US"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933948" y="3523631"/>
            <a:ext cx="6385063" cy="1753764"/>
          </a:xfrm>
          <a:prstGeom prst="rect">
            <a:avLst/>
          </a:prstGeom>
        </p:spPr>
      </p:pic>
    </p:spTree>
    <p:extLst>
      <p:ext uri="{BB962C8B-B14F-4D97-AF65-F5344CB8AC3E}">
        <p14:creationId xmlns:p14="http://schemas.microsoft.com/office/powerpoint/2010/main" val="5979260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React </a:t>
            </a:r>
            <a:r>
              <a:rPr lang="en-US" dirty="0" smtClean="0">
                <a:latin typeface="Times New Roman" panose="02020603050405020304" pitchFamily="18" charset="0"/>
                <a:cs typeface="Times New Roman" panose="02020603050405020304" pitchFamily="18" charset="0"/>
              </a:rPr>
              <a:t>hooks - </a:t>
            </a:r>
            <a:r>
              <a:rPr lang="en-US" dirty="0" err="1" smtClean="0">
                <a:latin typeface="Times New Roman" panose="02020603050405020304" pitchFamily="18" charset="0"/>
                <a:cs typeface="Times New Roman" panose="02020603050405020304" pitchFamily="18" charset="0"/>
              </a:rPr>
              <a:t>useMemo</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là một hook trong React được sử dụng để ghi nhớ (memoize) một giá trị được tính toán từ các dependencies và chỉ tính toán lại giá trị đó khi một trong các dependencies thay đổi</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giúp tối ưu hóa hiệu suất của ứng dụng bằng cách tránh tính toán lại các giá trị không cần thiết trong mỗi lần render.</a:t>
            </a:r>
            <a:endParaRPr lang="en-US"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185144" y="3749040"/>
            <a:ext cx="5882672" cy="2120054"/>
          </a:xfrm>
          <a:prstGeom prst="rect">
            <a:avLst/>
          </a:prstGeom>
        </p:spPr>
      </p:pic>
    </p:spTree>
    <p:extLst>
      <p:ext uri="{BB962C8B-B14F-4D97-AF65-F5344CB8AC3E}">
        <p14:creationId xmlns:p14="http://schemas.microsoft.com/office/powerpoint/2010/main" val="14508336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toolkit</a:t>
            </a:r>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a:t>
            </a:r>
            <a:r>
              <a:rPr lang="en-US" dirty="0" err="1" smtClean="0">
                <a:latin typeface="Times New Roman" panose="02020603050405020304" pitchFamily="18" charset="0"/>
                <a:cs typeface="Times New Roman" panose="02020603050405020304" pitchFamily="18" charset="0"/>
              </a:rPr>
              <a:t>à</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hữu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state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React.</a:t>
            </a:r>
          </a:p>
          <a:p>
            <a:pPr algn="just"/>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chia </a:t>
            </a:r>
            <a:r>
              <a:rPr lang="en-US" dirty="0" err="1">
                <a:latin typeface="Times New Roman" panose="02020603050405020304" pitchFamily="18" charset="0"/>
                <a:cs typeface="Times New Roman" panose="02020603050405020304" pitchFamily="18" charset="0"/>
              </a:rPr>
              <a:t>sẻ</a:t>
            </a:r>
            <a:r>
              <a:rPr lang="en-US" dirty="0">
                <a:latin typeface="Times New Roman" panose="02020603050405020304" pitchFamily="18" charset="0"/>
                <a:cs typeface="Times New Roman" panose="02020603050405020304" pitchFamily="18" charset="0"/>
              </a:rPr>
              <a:t> state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state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phức</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tạp</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State cần được truy cập và cập nhật từ nhiều thành phần khác nhau trong ứng </a:t>
            </a:r>
            <a:r>
              <a:rPr lang="vi-VN" dirty="0" smtClean="0">
                <a:latin typeface="Times New Roman" panose="02020603050405020304" pitchFamily="18" charset="0"/>
                <a:cs typeface="Times New Roman" panose="02020603050405020304" pitchFamily="18" charset="0"/>
              </a:rPr>
              <a:t>dụng</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Sử </a:t>
            </a:r>
            <a:r>
              <a:rPr lang="vi-VN" dirty="0">
                <a:latin typeface="Times New Roman" panose="02020603050405020304" pitchFamily="18" charset="0"/>
                <a:cs typeface="Times New Roman" panose="02020603050405020304" pitchFamily="18" charset="0"/>
              </a:rPr>
              <a:t>dụng Redux giúp tránh việc truyền props qua nhiều cấp độ của component tree, làm cho mã dễ đọc và dễ quản lý </a:t>
            </a:r>
            <a:r>
              <a:rPr lang="vi-VN" dirty="0" smtClean="0">
                <a:latin typeface="Times New Roman" panose="02020603050405020304" pitchFamily="18" charset="0"/>
                <a:cs typeface="Times New Roman" panose="02020603050405020304" pitchFamily="18" charset="0"/>
              </a:rPr>
              <a:t>hơn</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Ứng dụng cần lưu trữ và đồng bộ hóa state từ nhiều nguồn khác </a:t>
            </a:r>
            <a:r>
              <a:rPr lang="vi-VN" dirty="0" smtClean="0">
                <a:latin typeface="Times New Roman" panose="02020603050405020304" pitchFamily="18" charset="0"/>
                <a:cs typeface="Times New Roman" panose="02020603050405020304" pitchFamily="18" charset="0"/>
              </a:rPr>
              <a:t>nhau</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Toolkit </a:t>
            </a:r>
            <a:r>
              <a:rPr lang="en-US" dirty="0" err="1">
                <a:latin typeface="Times New Roman" panose="02020603050405020304" pitchFamily="18" charset="0"/>
                <a:cs typeface="Times New Roman" panose="02020603050405020304" pitchFamily="18" charset="0"/>
              </a:rPr>
              <a:t>hỗ</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createAsyncThunk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giúp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state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dễ</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quán</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19199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toolkit - </a:t>
            </a:r>
            <a:r>
              <a:rPr lang="en-US" dirty="0" err="1">
                <a:latin typeface="Times New Roman" panose="02020603050405020304" pitchFamily="18" charset="0"/>
                <a:cs typeface="Times New Roman" panose="02020603050405020304" pitchFamily="18" charset="0"/>
              </a:rPr>
              <a:t>configureStore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gn="just">
              <a:buNone/>
            </a:pPr>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Tạo và cấu hình store với các thiết lập mặc định như tích hợp sẵn Redux Thunk middleware, và hỗ trợ DevTools của Redux</a:t>
            </a:r>
            <a:endParaRPr lang="en-US" dirty="0" smtClean="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487528" y="2657265"/>
            <a:ext cx="4625411" cy="2286000"/>
          </a:xfrm>
          <a:prstGeom prst="rect">
            <a:avLst/>
          </a:prstGeom>
        </p:spPr>
      </p:pic>
      <p:pic>
        <p:nvPicPr>
          <p:cNvPr id="6" name="Picture 5"/>
          <p:cNvPicPr>
            <a:picLocks noChangeAspect="1"/>
          </p:cNvPicPr>
          <p:nvPr/>
        </p:nvPicPr>
        <p:blipFill>
          <a:blip r:embed="rId3"/>
          <a:stretch>
            <a:fillRect/>
          </a:stretch>
        </p:blipFill>
        <p:spPr>
          <a:xfrm>
            <a:off x="5404525" y="3157326"/>
            <a:ext cx="5962650" cy="1400175"/>
          </a:xfrm>
          <a:prstGeom prst="rect">
            <a:avLst/>
          </a:prstGeom>
        </p:spPr>
      </p:pic>
    </p:spTree>
    <p:extLst>
      <p:ext uri="{BB962C8B-B14F-4D97-AF65-F5344CB8AC3E}">
        <p14:creationId xmlns:p14="http://schemas.microsoft.com/office/powerpoint/2010/main" val="600377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toolkit - </a:t>
            </a:r>
            <a:r>
              <a:rPr lang="en-US" dirty="0" err="1">
                <a:latin typeface="Times New Roman" panose="02020603050405020304" pitchFamily="18" charset="0"/>
                <a:cs typeface="Times New Roman" panose="02020603050405020304" pitchFamily="18" charset="0"/>
              </a:rPr>
              <a:t>createSlice</a:t>
            </a:r>
            <a:endParaRPr lang="en-US" dirty="0"/>
          </a:p>
        </p:txBody>
      </p:sp>
      <p:sp>
        <p:nvSpPr>
          <p:cNvPr id="3" name="Content Placeholder 2"/>
          <p:cNvSpPr>
            <a:spLocks noGrp="1"/>
          </p:cNvSpPr>
          <p:nvPr>
            <p:ph sz="half" idx="1"/>
          </p:nvPr>
        </p:nvSpPr>
        <p:spPr>
          <a:xfrm>
            <a:off x="1097278" y="1845734"/>
            <a:ext cx="6008916" cy="4023360"/>
          </a:xfrm>
        </p:spPr>
        <p:txBody>
          <a:bodyPr/>
          <a:lstStyle/>
          <a:p>
            <a:pPr algn="just"/>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Đơn </a:t>
            </a:r>
            <a:r>
              <a:rPr lang="vi-VN" dirty="0">
                <a:latin typeface="Times New Roman" panose="02020603050405020304" pitchFamily="18" charset="0"/>
                <a:cs typeface="Times New Roman" panose="02020603050405020304" pitchFamily="18" charset="0"/>
              </a:rPr>
              <a:t>giản hóa việc tạo reducer và action trong Redux. Một slice bao gồm state, reducer, và các action creators liên quan đến một phần của state</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Reducer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(actions)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Reducer </a:t>
            </a:r>
            <a:r>
              <a:rPr lang="en-US" dirty="0" err="1">
                <a:latin typeface="Times New Roman" panose="02020603050405020304" pitchFamily="18" charset="0"/>
                <a:cs typeface="Times New Roman" panose="02020603050405020304" pitchFamily="18" charset="0"/>
              </a:rPr>
              <a:t>nhận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action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thái</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đó</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vi-VN" b="1" dirty="0">
                <a:latin typeface="Times New Roman" panose="02020603050405020304" pitchFamily="18" charset="0"/>
                <a:cs typeface="Times New Roman" panose="02020603050405020304" pitchFamily="18" charset="0"/>
              </a:rPr>
              <a:t>Action creators</a:t>
            </a:r>
            <a:r>
              <a:rPr lang="vi-VN" dirty="0">
                <a:latin typeface="Times New Roman" panose="02020603050405020304" pitchFamily="18" charset="0"/>
                <a:cs typeface="Times New Roman" panose="02020603050405020304" pitchFamily="18" charset="0"/>
              </a:rPr>
              <a:t>: Là các hàm được sử dụng để tạo các hành động (actions</a:t>
            </a:r>
            <a:r>
              <a:rPr lang="vi-VN"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Redux Toolkit cung cấp createSlice để định nghĩa reducer và tự động sinh ra các action </a:t>
            </a:r>
            <a:r>
              <a:rPr lang="vi-VN" dirty="0" smtClean="0">
                <a:latin typeface="Times New Roman" panose="02020603050405020304" pitchFamily="18" charset="0"/>
                <a:cs typeface="Times New Roman" panose="02020603050405020304" pitchFamily="18" charset="0"/>
              </a:rPr>
              <a:t>creators, </a:t>
            </a:r>
            <a:r>
              <a:rPr lang="vi-VN" dirty="0">
                <a:latin typeface="Times New Roman" panose="02020603050405020304" pitchFamily="18" charset="0"/>
                <a:cs typeface="Times New Roman" panose="02020603050405020304" pitchFamily="18" charset="0"/>
              </a:rPr>
              <a:t>giúp tối ưu hóa quy trình làm việc với Redux</a:t>
            </a:r>
            <a:endParaRPr lang="en-US"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sz="half" idx="2"/>
          </p:nvPr>
        </p:nvPicPr>
        <p:blipFill>
          <a:blip r:embed="rId2"/>
          <a:stretch>
            <a:fillRect/>
          </a:stretch>
        </p:blipFill>
        <p:spPr>
          <a:xfrm>
            <a:off x="7249489" y="1845734"/>
            <a:ext cx="4788104" cy="3771295"/>
          </a:xfrm>
          <a:prstGeom prst="rect">
            <a:avLst/>
          </a:prstGeom>
        </p:spPr>
      </p:pic>
    </p:spTree>
    <p:extLst>
      <p:ext uri="{BB962C8B-B14F-4D97-AF65-F5344CB8AC3E}">
        <p14:creationId xmlns:p14="http://schemas.microsoft.com/office/powerpoint/2010/main" val="9669418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toolkit - </a:t>
            </a:r>
            <a:r>
              <a:rPr lang="en-US" dirty="0" err="1" smtClean="0">
                <a:latin typeface="Times New Roman" panose="02020603050405020304" pitchFamily="18" charset="0"/>
                <a:cs typeface="Times New Roman" panose="02020603050405020304" pitchFamily="18" charset="0"/>
              </a:rPr>
              <a:t>createAsyncThunk</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gn="just">
              <a:buNone/>
            </a:pP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Giúp quản lý các tác vụ bất đồng bộ (async actions) như gọi API một cách dễ dàng, đồng thời tự động xử lý các trạng thái pending, fulfilled, và rejected</a:t>
            </a:r>
            <a:endParaRPr lang="en-US" dirty="0" smtClean="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4073162" y="2614401"/>
            <a:ext cx="6262263" cy="3363067"/>
          </a:xfrm>
          <a:prstGeom prst="rect">
            <a:avLst/>
          </a:prstGeom>
        </p:spPr>
      </p:pic>
    </p:spTree>
    <p:extLst>
      <p:ext uri="{BB962C8B-B14F-4D97-AF65-F5344CB8AC3E}">
        <p14:creationId xmlns:p14="http://schemas.microsoft.com/office/powerpoint/2010/main" val="23525871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Yêu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cầu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mục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tiêu</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400" dirty="0" smtClean="0">
                <a:latin typeface="Times New Roman" panose="02020603050405020304" pitchFamily="18" charset="0"/>
                <a:cs typeface="Times New Roman" panose="02020603050405020304" pitchFamily="18" charset="0"/>
              </a:rPr>
              <a:t>1. </a:t>
            </a:r>
            <a:r>
              <a:rPr lang="en-US" sz="2400" dirty="0" err="1" smtClean="0">
                <a:latin typeface="Times New Roman" panose="02020603050405020304" pitchFamily="18" charset="0"/>
                <a:cs typeface="Times New Roman" panose="02020603050405020304" pitchFamily="18" charset="0"/>
              </a:rPr>
              <a:t>Yêu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cầu</a:t>
            </a:r>
            <a:endParaRPr lang="en-US" sz="2400" dirty="0" smtClean="0">
              <a:latin typeface="Times New Roman" panose="02020603050405020304" pitchFamily="18" charset="0"/>
              <a:cs typeface="Times New Roman" panose="02020603050405020304" pitchFamily="18" charset="0"/>
            </a:endParaRPr>
          </a:p>
          <a:p>
            <a:pPr lvl="1" algn="just"/>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Hiểu</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biết</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cơ</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bản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về</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JavasScript</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biến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hàm</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điều</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kiện</a:t>
            </a:r>
            <a:r>
              <a:rPr lang="en-US" sz="2200" dirty="0" smtClean="0">
                <a:latin typeface="Times New Roman" panose="02020603050405020304" pitchFamily="18" charset="0"/>
                <a:cs typeface="Times New Roman" panose="02020603050405020304" pitchFamily="18" charset="0"/>
              </a:rPr>
              <a:t>, …, </a:t>
            </a:r>
            <a:r>
              <a:rPr lang="en-US" sz="2200" dirty="0" err="1" smtClean="0">
                <a:latin typeface="Times New Roman" panose="02020603050405020304" pitchFamily="18" charset="0"/>
                <a:cs typeface="Times New Roman" panose="02020603050405020304" pitchFamily="18" charset="0"/>
              </a:rPr>
              <a:t>khái</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niệm</a:t>
            </a:r>
            <a:r>
              <a:rPr lang="en-US" sz="2200" dirty="0" smtClean="0">
                <a:latin typeface="Times New Roman" panose="02020603050405020304" pitchFamily="18" charset="0"/>
                <a:cs typeface="Times New Roman" panose="02020603050405020304" pitchFamily="18" charset="0"/>
              </a:rPr>
              <a:t> ES6 </a:t>
            </a:r>
            <a:r>
              <a:rPr lang="en-US" sz="2200" dirty="0" err="1" smtClean="0">
                <a:latin typeface="Times New Roman" panose="02020603050405020304" pitchFamily="18" charset="0"/>
                <a:cs typeface="Times New Roman" panose="02020603050405020304" pitchFamily="18" charset="0"/>
              </a:rPr>
              <a:t>như</a:t>
            </a:r>
            <a:r>
              <a:rPr lang="en-US" sz="2200" dirty="0" smtClean="0">
                <a:latin typeface="Times New Roman" panose="02020603050405020304" pitchFamily="18" charset="0"/>
                <a:cs typeface="Times New Roman" panose="02020603050405020304" pitchFamily="18" charset="0"/>
              </a:rPr>
              <a:t> arrow functions, spread/rest operators, …, promises </a:t>
            </a:r>
            <a:r>
              <a:rPr lang="en-US" sz="2200" dirty="0" err="1" smtClean="0">
                <a:latin typeface="Times New Roman" panose="02020603050405020304" pitchFamily="18" charset="0"/>
                <a:cs typeface="Times New Roman" panose="02020603050405020304" pitchFamily="18" charset="0"/>
              </a:rPr>
              <a:t>và</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async</a:t>
            </a:r>
            <a:r>
              <a:rPr lang="en-US" sz="2200" dirty="0" smtClean="0">
                <a:latin typeface="Times New Roman" panose="02020603050405020304" pitchFamily="18" charset="0"/>
                <a:cs typeface="Times New Roman" panose="02020603050405020304" pitchFamily="18" charset="0"/>
              </a:rPr>
              <a:t>/await </a:t>
            </a:r>
            <a:r>
              <a:rPr lang="en-US" sz="2200" dirty="0" err="1" smtClean="0">
                <a:latin typeface="Times New Roman" panose="02020603050405020304" pitchFamily="18" charset="0"/>
                <a:cs typeface="Times New Roman" panose="02020603050405020304" pitchFamily="18" charset="0"/>
              </a:rPr>
              <a:t>để</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xử</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lý</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các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thao</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tác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bất</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đồng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bộ</a:t>
            </a:r>
            <a:endParaRPr lang="en-US" sz="2200" dirty="0" smtClean="0">
              <a:latin typeface="Times New Roman" panose="02020603050405020304" pitchFamily="18" charset="0"/>
              <a:cs typeface="Times New Roman" panose="02020603050405020304" pitchFamily="18" charset="0"/>
            </a:endParaRPr>
          </a:p>
          <a:p>
            <a:pPr lvl="1" algn="just"/>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Có</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kiến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thức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về</a:t>
            </a:r>
            <a:r>
              <a:rPr lang="en-US" sz="2200" dirty="0" smtClean="0">
                <a:latin typeface="Times New Roman" panose="02020603050405020304" pitchFamily="18" charset="0"/>
                <a:cs typeface="Times New Roman" panose="02020603050405020304" pitchFamily="18" charset="0"/>
              </a:rPr>
              <a:t> HTML/CSS</a:t>
            </a:r>
          </a:p>
          <a:p>
            <a:pPr lvl="1" algn="just"/>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NPM (Node Package Manager): </a:t>
            </a:r>
            <a:r>
              <a:rPr lang="en-US" sz="2200" dirty="0" err="1" smtClean="0">
                <a:latin typeface="Times New Roman" panose="02020603050405020304" pitchFamily="18" charset="0"/>
                <a:cs typeface="Times New Roman" panose="02020603050405020304" pitchFamily="18" charset="0"/>
              </a:rPr>
              <a:t>quản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lý</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các</a:t>
            </a:r>
            <a:r>
              <a:rPr lang="en-US" sz="2200" dirty="0" smtClean="0">
                <a:latin typeface="Times New Roman" panose="02020603050405020304" pitchFamily="18" charset="0"/>
                <a:cs typeface="Times New Roman" panose="02020603050405020304" pitchFamily="18" charset="0"/>
              </a:rPr>
              <a:t> package </a:t>
            </a:r>
            <a:r>
              <a:rPr lang="en-US" sz="2200" dirty="0" err="1" smtClean="0">
                <a:latin typeface="Times New Roman" panose="02020603050405020304" pitchFamily="18" charset="0"/>
                <a:cs typeface="Times New Roman" panose="02020603050405020304" pitchFamily="18" charset="0"/>
              </a:rPr>
              <a:t>của</a:t>
            </a:r>
            <a:r>
              <a:rPr lang="en-US" sz="2200" dirty="0" smtClean="0">
                <a:latin typeface="Times New Roman" panose="02020603050405020304" pitchFamily="18" charset="0"/>
                <a:cs typeface="Times New Roman" panose="02020603050405020304" pitchFamily="18" charset="0"/>
              </a:rPr>
              <a:t> Node.js</a:t>
            </a:r>
          </a:p>
          <a:p>
            <a:pPr lvl="1" algn="just"/>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Cơ</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bản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về</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Git</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quản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lý</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phiên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bản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mã</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nguồn</a:t>
            </a:r>
            <a:endParaRPr lang="en-US" sz="2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70855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64822" y="158978"/>
            <a:ext cx="6799761" cy="6093775"/>
          </a:xfrm>
          <a:prstGeom prst="rect">
            <a:avLst/>
          </a:prstGeom>
        </p:spPr>
      </p:pic>
    </p:spTree>
    <p:extLst>
      <p:ext uri="{BB962C8B-B14F-4D97-AF65-F5344CB8AC3E}">
        <p14:creationId xmlns:p14="http://schemas.microsoft.com/office/powerpoint/2010/main" val="26950779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881647" y="1724297"/>
            <a:ext cx="8539791" cy="3460569"/>
          </a:xfrm>
          <a:prstGeom prst="rect">
            <a:avLst/>
          </a:prstGeom>
        </p:spPr>
      </p:pic>
    </p:spTree>
    <p:extLst>
      <p:ext uri="{BB962C8B-B14F-4D97-AF65-F5344CB8AC3E}">
        <p14:creationId xmlns:p14="http://schemas.microsoft.com/office/powerpoint/2010/main" val="11450460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toolkit</a:t>
            </a:r>
            <a:endParaRPr lang="en-US" dirty="0"/>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initialState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object </a:t>
            </a:r>
            <a:r>
              <a:rPr lang="en-US" dirty="0" err="1">
                <a:latin typeface="Times New Roman" panose="02020603050405020304" pitchFamily="18" charset="0"/>
                <a:cs typeface="Times New Roman" panose="02020603050405020304" pitchFamily="18" charset="0"/>
              </a:rPr>
              <a:t>đại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thái</a:t>
            </a:r>
            <a:r>
              <a:rPr lang="en-US" dirty="0">
                <a:latin typeface="Times New Roman" panose="02020603050405020304" pitchFamily="18" charset="0"/>
                <a:cs typeface="Times New Roman" panose="02020603050405020304" pitchFamily="18" charset="0"/>
              </a:rPr>
              <a:t> ban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state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store.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initialState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userInfo</a:t>
            </a:r>
            <a:r>
              <a:rPr lang="en-US" dirty="0">
                <a:latin typeface="Times New Roman" panose="02020603050405020304" pitchFamily="18" charset="0"/>
                <a:cs typeface="Times New Roman" panose="02020603050405020304" pitchFamily="18" charset="0"/>
              </a:rPr>
              <a:t>, ban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object </a:t>
            </a:r>
            <a:r>
              <a:rPr lang="en-US" dirty="0" err="1">
                <a:latin typeface="Times New Roman" panose="02020603050405020304" pitchFamily="18" charset="0"/>
                <a:cs typeface="Times New Roman" panose="02020603050405020304" pitchFamily="18" charset="0"/>
              </a:rPr>
              <a:t>rỗng</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createAsyncThunk: Hàm này từ Redux Toolkit để tạo các thao tác bất đồng bộ (async thunks). Trong ví dụ này, getUserInfo là một async thunk để gọi API và lấy dữ liệu thông tin người dùng từ server</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createSlice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Toolkit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Slice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gồm</a:t>
            </a:r>
            <a:r>
              <a:rPr lang="en-US" dirty="0">
                <a:latin typeface="Times New Roman" panose="02020603050405020304" pitchFamily="18" charset="0"/>
                <a:cs typeface="Times New Roman" panose="02020603050405020304" pitchFamily="18" charset="0"/>
              </a:rPr>
              <a:t> reducers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extra reducers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actions </a:t>
            </a:r>
            <a:r>
              <a:rPr lang="en-US" dirty="0" err="1">
                <a:latin typeface="Times New Roman" panose="02020603050405020304" pitchFamily="18" charset="0"/>
                <a:cs typeface="Times New Roman" panose="02020603050405020304" pitchFamily="18" charset="0"/>
              </a:rPr>
              <a:t>async</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name</a:t>
            </a:r>
            <a:r>
              <a:rPr lang="vi-VN" dirty="0">
                <a:latin typeface="Times New Roman" panose="02020603050405020304" pitchFamily="18" charset="0"/>
                <a:cs typeface="Times New Roman" panose="02020603050405020304" pitchFamily="18" charset="0"/>
              </a:rPr>
              <a:t>: 'user': Đây là tên của Slice, cho biết rằng Slice này quản lý các trạng thái liên quan đến thông tin người dùng</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reducers: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reducers </a:t>
            </a:r>
            <a:r>
              <a:rPr lang="en-US" dirty="0" err="1">
                <a:latin typeface="Times New Roman" panose="02020603050405020304" pitchFamily="18" charset="0"/>
                <a:cs typeface="Times New Roman" panose="02020603050405020304" pitchFamily="18" charset="0"/>
              </a:rPr>
              <a:t>đồng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Redux</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88329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toolkit</a:t>
            </a:r>
            <a:endParaRPr lang="en-US" dirty="0"/>
          </a:p>
        </p:txBody>
      </p:sp>
      <p:sp>
        <p:nvSpPr>
          <p:cNvPr id="3" name="Content Placeholder 2"/>
          <p:cNvSpPr>
            <a:spLocks noGrp="1"/>
          </p:cNvSpPr>
          <p:nvPr>
            <p:ph idx="1"/>
          </p:nvPr>
        </p:nvSpPr>
        <p:spPr/>
        <p:txBody>
          <a:bodyPr>
            <a:normAutofit/>
          </a:bodyPr>
          <a:lstStyle/>
          <a:p>
            <a:pPr algn="just"/>
            <a:r>
              <a:rPr lang="vi-VN" dirty="0" smtClean="0">
                <a:latin typeface="Times New Roman" panose="02020603050405020304" pitchFamily="18" charset="0"/>
                <a:cs typeface="Times New Roman" panose="02020603050405020304" pitchFamily="18" charset="0"/>
              </a:rPr>
              <a:t>Trong </a:t>
            </a:r>
            <a:r>
              <a:rPr lang="vi-VN" dirty="0">
                <a:latin typeface="Times New Roman" panose="02020603050405020304" pitchFamily="18" charset="0"/>
                <a:cs typeface="Times New Roman" panose="02020603050405020304" pitchFamily="18" charset="0"/>
              </a:rPr>
              <a:t>ví dụ này, chỉ có một reducer updateUserInfo để cập nhật userInfo khi có action được dispatch</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extraReducers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reducers </a:t>
            </a:r>
            <a:r>
              <a:rPr lang="en-US" dirty="0" err="1">
                <a:latin typeface="Times New Roman" panose="02020603050405020304" pitchFamily="18" charset="0"/>
                <a:cs typeface="Times New Roman" panose="02020603050405020304" pitchFamily="18" charset="0"/>
              </a:rPr>
              <a:t>bất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thái</a:t>
            </a:r>
            <a:r>
              <a:rPr lang="en-US" dirty="0">
                <a:latin typeface="Times New Roman" panose="02020603050405020304" pitchFamily="18" charset="0"/>
                <a:cs typeface="Times New Roman" panose="02020603050405020304" pitchFamily="18" charset="0"/>
              </a:rPr>
              <a:t> pending, fulfilled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rejected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async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thunks</a:t>
            </a:r>
            <a:r>
              <a:rPr lang="en-US" dirty="0" smtClean="0">
                <a:latin typeface="Times New Roman" panose="02020603050405020304" pitchFamily="18" charset="0"/>
                <a:cs typeface="Times New Roman" panose="02020603050405020304" pitchFamily="18" charset="0"/>
              </a:rPr>
              <a:t>.</a:t>
            </a:r>
          </a:p>
          <a:p>
            <a:pPr lvl="1" algn="just"/>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addCase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getUserInfo.pending</a:t>
            </a:r>
            <a:r>
              <a:rPr lang="en-US" sz="2000" dirty="0">
                <a:latin typeface="Times New Roman" panose="02020603050405020304" pitchFamily="18" charset="0"/>
                <a:cs typeface="Times New Roman" panose="02020603050405020304" pitchFamily="18" charset="0"/>
              </a:rPr>
              <a:t>, (state) =&gt; { ... }): </a:t>
            </a:r>
            <a:r>
              <a:rPr lang="en-US" sz="2000" dirty="0" err="1">
                <a:latin typeface="Times New Roman" panose="02020603050405020304" pitchFamily="18" charset="0"/>
                <a:cs typeface="Times New Roman" panose="02020603050405020304" pitchFamily="18" charset="0"/>
              </a:rPr>
              <a:t>Xử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getUserInfo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đang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chờ</a:t>
            </a:r>
            <a:r>
              <a:rPr lang="en-US" sz="2000" dirty="0">
                <a:latin typeface="Times New Roman" panose="02020603050405020304" pitchFamily="18" charset="0"/>
                <a:cs typeface="Times New Roman" panose="02020603050405020304" pitchFamily="18" charset="0"/>
              </a:rPr>
              <a:t> (pending),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gì</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nếu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thiết</a:t>
            </a:r>
            <a:r>
              <a:rPr lang="en-US" sz="2000" dirty="0" smtClean="0">
                <a:latin typeface="Times New Roman" panose="02020603050405020304" pitchFamily="18" charset="0"/>
                <a:cs typeface="Times New Roman" panose="02020603050405020304" pitchFamily="18" charset="0"/>
              </a:rPr>
              <a:t>.</a:t>
            </a:r>
          </a:p>
          <a:p>
            <a:pPr lvl="1" algn="just"/>
            <a:r>
              <a:rPr lang="vi-VN" sz="2000" dirty="0">
                <a:latin typeface="Times New Roman" panose="02020603050405020304" pitchFamily="18" charset="0"/>
                <a:cs typeface="Times New Roman" panose="02020603050405020304" pitchFamily="18" charset="0"/>
              </a:rPr>
              <a:t>.addCase(getUserInfo.fulfilled, (state, action: any) =&gt; { ... }): Xử lý khi getUserInfo đã thành công (fulfilled), cập nhật state.userInfo với dữ liệu nhận được từ payload của action</a:t>
            </a:r>
            <a:r>
              <a:rPr lang="vi-VN"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addCase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getUserInfo.rejected</a:t>
            </a:r>
            <a:r>
              <a:rPr lang="en-US" sz="2000" dirty="0">
                <a:latin typeface="Times New Roman" panose="02020603050405020304" pitchFamily="18" charset="0"/>
                <a:cs typeface="Times New Roman" panose="02020603050405020304" pitchFamily="18" charset="0"/>
              </a:rPr>
              <a:t>, (state, action: any) =&gt; { ... }): </a:t>
            </a:r>
            <a:r>
              <a:rPr lang="en-US" sz="2000" dirty="0" err="1">
                <a:latin typeface="Times New Roman" panose="02020603050405020304" pitchFamily="18" charset="0"/>
                <a:cs typeface="Times New Roman" panose="02020603050405020304" pitchFamily="18" charset="0"/>
              </a:rPr>
              <a:t>Xử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getUserInfo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bại</a:t>
            </a:r>
            <a:r>
              <a:rPr lang="en-US" sz="2000" dirty="0">
                <a:latin typeface="Times New Roman" panose="02020603050405020304" pitchFamily="18" charset="0"/>
                <a:cs typeface="Times New Roman" panose="02020603050405020304" pitchFamily="18" charset="0"/>
              </a:rPr>
              <a:t> (rejected), </a:t>
            </a:r>
            <a:r>
              <a:rPr lang="en-US" sz="2000" dirty="0" err="1">
                <a:latin typeface="Times New Roman" panose="02020603050405020304" pitchFamily="18" charset="0"/>
                <a:cs typeface="Times New Roman" panose="02020603050405020304" pitchFamily="18" charset="0"/>
              </a:rPr>
              <a:t>đặt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state.userInfo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object </a:t>
            </a:r>
            <a:r>
              <a:rPr lang="en-US" sz="2000" dirty="0" err="1">
                <a:latin typeface="Times New Roman" panose="02020603050405020304" pitchFamily="18" charset="0"/>
                <a:cs typeface="Times New Roman" panose="02020603050405020304" pitchFamily="18" charset="0"/>
              </a:rPr>
              <a:t>rỗng</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0068701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toolkit</a:t>
            </a:r>
            <a:endParaRPr lang="en-US" dirty="0"/>
          </a:p>
        </p:txBody>
      </p:sp>
      <p:sp>
        <p:nvSpPr>
          <p:cNvPr id="3" name="Content Placeholder 2"/>
          <p:cNvSpPr>
            <a:spLocks noGrp="1"/>
          </p:cNvSpPr>
          <p:nvPr>
            <p:ph idx="1"/>
          </p:nvPr>
        </p:nvSpPr>
        <p:spPr/>
        <p:txBody>
          <a:bodyPr>
            <a:normAutofit/>
          </a:bodyPr>
          <a:lstStyle/>
          <a:p>
            <a:pPr algn="just"/>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reducer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actions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Slice</a:t>
            </a:r>
          </a:p>
          <a:p>
            <a:pPr lvl="1" algn="just"/>
            <a:r>
              <a:rPr lang="en-US" sz="2000" dirty="0" err="1">
                <a:latin typeface="Times New Roman" panose="02020603050405020304" pitchFamily="18" charset="0"/>
                <a:cs typeface="Times New Roman" panose="02020603050405020304" pitchFamily="18" charset="0"/>
              </a:rPr>
              <a:t>userSlice.reducer</a:t>
            </a:r>
            <a:r>
              <a:rPr lang="en-US" sz="2000" dirty="0">
                <a:latin typeface="Times New Roman" panose="02020603050405020304" pitchFamily="18" charset="0"/>
                <a:cs typeface="Times New Roman" panose="02020603050405020304" pitchFamily="18" charset="0"/>
              </a:rPr>
              <a:t>: Export reducer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Slice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tạo</a:t>
            </a:r>
            <a:r>
              <a:rPr lang="en-US" sz="2000" dirty="0">
                <a:latin typeface="Times New Roman" panose="02020603050405020304" pitchFamily="18" charset="0"/>
                <a:cs typeface="Times New Roman" panose="02020603050405020304" pitchFamily="18" charset="0"/>
              </a:rPr>
              <a:t> store </a:t>
            </a:r>
            <a:r>
              <a:rPr lang="en-US" sz="2000" dirty="0" err="1">
                <a:latin typeface="Times New Roman" panose="02020603050405020304" pitchFamily="18" charset="0"/>
                <a:cs typeface="Times New Roman" panose="02020603050405020304" pitchFamily="18" charset="0"/>
              </a:rPr>
              <a:t>Redux</a:t>
            </a:r>
            <a:r>
              <a:rPr lang="en-US" sz="2000" dirty="0" smtClean="0">
                <a:latin typeface="Times New Roman" panose="02020603050405020304" pitchFamily="18" charset="0"/>
                <a:cs typeface="Times New Roman" panose="02020603050405020304" pitchFamily="18" charset="0"/>
              </a:rPr>
              <a:t>.</a:t>
            </a:r>
          </a:p>
          <a:p>
            <a:pPr lvl="1" algn="just"/>
            <a:r>
              <a:rPr lang="en-US" sz="2000" dirty="0" err="1">
                <a:latin typeface="Times New Roman" panose="02020603050405020304" pitchFamily="18" charset="0"/>
                <a:cs typeface="Times New Roman" panose="02020603050405020304" pitchFamily="18" charset="0"/>
              </a:rPr>
              <a:t>userSlice.actions</a:t>
            </a:r>
            <a:r>
              <a:rPr lang="en-US" sz="2000" dirty="0">
                <a:latin typeface="Times New Roman" panose="02020603050405020304" pitchFamily="18" charset="0"/>
                <a:cs typeface="Times New Roman" panose="02020603050405020304" pitchFamily="18" charset="0"/>
              </a:rPr>
              <a:t>: Export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actions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Slice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components React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dispatch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actions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nhật</a:t>
            </a:r>
            <a:r>
              <a:rPr lang="en-US" sz="2000" dirty="0">
                <a:latin typeface="Times New Roman" panose="02020603050405020304" pitchFamily="18" charset="0"/>
                <a:cs typeface="Times New Roman" panose="02020603050405020304" pitchFamily="18" charset="0"/>
              </a:rPr>
              <a:t> state</a:t>
            </a:r>
            <a:r>
              <a:rPr lang="en-US" sz="20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599313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Router</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 L</a:t>
            </a:r>
            <a:r>
              <a:rPr lang="vi-VN" dirty="0" smtClean="0">
                <a:latin typeface="Times New Roman" panose="02020603050405020304" pitchFamily="18" charset="0"/>
                <a:cs typeface="Times New Roman" panose="02020603050405020304" pitchFamily="18" charset="0"/>
              </a:rPr>
              <a:t>à </a:t>
            </a:r>
            <a:r>
              <a:rPr lang="vi-VN" dirty="0">
                <a:latin typeface="Times New Roman" panose="02020603050405020304" pitchFamily="18" charset="0"/>
                <a:cs typeface="Times New Roman" panose="02020603050405020304" pitchFamily="18" charset="0"/>
              </a:rPr>
              <a:t>một thư viện giúp bạn xây dựng các ứng dụng React có khả năng điều hướng và xử lý nhiều trang khác nhau một cách dễ dàng. Nó cung cấp một cách đơn giản để điều hướng giữa các trang hoặc các thành phần trong ứng dụng </a:t>
            </a:r>
            <a:r>
              <a:rPr lang="vi-VN" dirty="0" smtClean="0">
                <a:latin typeface="Times New Roman" panose="02020603050405020304" pitchFamily="18" charset="0"/>
                <a:cs typeface="Times New Roman" panose="02020603050405020304" pitchFamily="18" charset="0"/>
              </a:rPr>
              <a:t>React</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npm</a:t>
            </a:r>
            <a:r>
              <a:rPr lang="en-US" dirty="0">
                <a:solidFill>
                  <a:srgbClr val="FF0000"/>
                </a:solidFill>
                <a:latin typeface="Times New Roman" panose="02020603050405020304" pitchFamily="18" charset="0"/>
                <a:cs typeface="Times New Roman" panose="02020603050405020304" pitchFamily="18" charset="0"/>
              </a:rPr>
              <a:t> install </a:t>
            </a:r>
            <a:r>
              <a:rPr lang="en-US" dirty="0" smtClean="0">
                <a:solidFill>
                  <a:srgbClr val="FF0000"/>
                </a:solidFill>
                <a:latin typeface="Times New Roman" panose="02020603050405020304" pitchFamily="18" charset="0"/>
                <a:cs typeface="Times New Roman" panose="02020603050405020304" pitchFamily="18" charset="0"/>
              </a:rPr>
              <a:t>react-router-</a:t>
            </a:r>
            <a:r>
              <a:rPr lang="en-US" dirty="0" err="1" smtClean="0">
                <a:solidFill>
                  <a:srgbClr val="FF0000"/>
                </a:solidFill>
                <a:latin typeface="Times New Roman" panose="02020603050405020304" pitchFamily="18" charset="0"/>
                <a:cs typeface="Times New Roman" panose="02020603050405020304" pitchFamily="18" charset="0"/>
              </a:rPr>
              <a:t>dom</a:t>
            </a:r>
            <a:endParaRPr lang="en-US" dirty="0">
              <a:solidFill>
                <a:srgbClr val="FF0000"/>
              </a:solidFill>
              <a:latin typeface="Times New Roman" panose="02020603050405020304" pitchFamily="18" charset="0"/>
              <a:cs typeface="Times New Roman" panose="02020603050405020304" pitchFamily="18" charset="0"/>
            </a:endParaRPr>
          </a:p>
          <a:p>
            <a:pPr algn="just"/>
            <a:r>
              <a:rPr lang="en-US" dirty="0" smtClean="0">
                <a:solidFill>
                  <a:schemeClr val="tx1"/>
                </a:solidFill>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BrowserRouter: Được sử dụng để bao bọc toàn bộ ứng dụng của bạn, cung cấp khả năng điều </a:t>
            </a:r>
            <a:r>
              <a:rPr lang="vi-VN" dirty="0" smtClean="0">
                <a:latin typeface="Times New Roman" panose="02020603050405020304" pitchFamily="18" charset="0"/>
                <a:cs typeface="Times New Roman" panose="02020603050405020304" pitchFamily="18" charset="0"/>
              </a:rPr>
              <a:t>hướng</a:t>
            </a:r>
            <a:endParaRPr lang="en-US" dirty="0" smtClean="0">
              <a:latin typeface="Times New Roman" panose="02020603050405020304" pitchFamily="18" charset="0"/>
              <a:cs typeface="Times New Roman" panose="02020603050405020304" pitchFamily="18" charset="0"/>
            </a:endParaRPr>
          </a:p>
          <a:p>
            <a:pPr algn="just"/>
            <a:r>
              <a:rPr lang="en-US" dirty="0" smtClean="0">
                <a:solidFill>
                  <a:schemeClr val="tx1"/>
                </a:solidFill>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Routes và Route: Được sử dụng để định nghĩa các tuyến đường và các thành phần tương ứng</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smtClean="0">
                <a:solidFill>
                  <a:schemeClr val="tx1"/>
                </a:solidFill>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Link: Được sử dụng để tạo các liên kết điều hướng giữa các trang</a:t>
            </a:r>
            <a:endParaRPr lang="en-US"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57160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Router</a:t>
            </a:r>
            <a:endParaRPr lang="en-US"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p:txBody>
          <a:bodyPr/>
          <a:lstStyle/>
          <a:p>
            <a:pPr marL="0" indent="0" algn="just">
              <a:buNone/>
            </a:pP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a:t>
            </a:r>
            <a:endParaRPr lang="en-US"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6821805" y="884325"/>
            <a:ext cx="4333875" cy="5324475"/>
          </a:xfrm>
          <a:prstGeom prst="rect">
            <a:avLst/>
          </a:prstGeom>
        </p:spPr>
      </p:pic>
      <p:pic>
        <p:nvPicPr>
          <p:cNvPr id="8" name="Picture 7"/>
          <p:cNvPicPr>
            <a:picLocks noChangeAspect="1"/>
          </p:cNvPicPr>
          <p:nvPr/>
        </p:nvPicPr>
        <p:blipFill>
          <a:blip r:embed="rId3"/>
          <a:stretch>
            <a:fillRect/>
          </a:stretch>
        </p:blipFill>
        <p:spPr>
          <a:xfrm>
            <a:off x="1097280" y="2484526"/>
            <a:ext cx="3743325" cy="2124075"/>
          </a:xfrm>
          <a:prstGeom prst="rect">
            <a:avLst/>
          </a:prstGeom>
        </p:spPr>
      </p:pic>
    </p:spTree>
    <p:extLst>
      <p:ext uri="{BB962C8B-B14F-4D97-AF65-F5344CB8AC3E}">
        <p14:creationId xmlns:p14="http://schemas.microsoft.com/office/powerpoint/2010/main" val="35009759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Router</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useNavigate</a:t>
            </a:r>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được sử dụng để thực hiện điều hướng chương trình </a:t>
            </a:r>
            <a:r>
              <a:rPr lang="vi-VN" dirty="0" smtClean="0">
                <a:latin typeface="Times New Roman" panose="02020603050405020304" pitchFamily="18" charset="0"/>
                <a:cs typeface="Times New Roman" panose="02020603050405020304" pitchFamily="18" charset="0"/>
              </a:rPr>
              <a:t>trong </a:t>
            </a:r>
            <a:r>
              <a:rPr lang="vi-VN" dirty="0">
                <a:latin typeface="Times New Roman" panose="02020603050405020304" pitchFamily="18" charset="0"/>
                <a:cs typeface="Times New Roman" panose="02020603050405020304" pitchFamily="18" charset="0"/>
              </a:rPr>
              <a:t>ứng dụng. </a:t>
            </a:r>
            <a:r>
              <a:rPr lang="en-US" dirty="0">
                <a:latin typeface="Times New Roman" panose="02020603050405020304" pitchFamily="18" charset="0"/>
                <a:cs typeface="Times New Roman" panose="02020603050405020304" pitchFamily="18" charset="0"/>
              </a:rPr>
              <a:t>C</a:t>
            </a:r>
            <a:r>
              <a:rPr lang="vi-VN" dirty="0" smtClean="0">
                <a:latin typeface="Times New Roman" panose="02020603050405020304" pitchFamily="18" charset="0"/>
                <a:cs typeface="Times New Roman" panose="02020603050405020304" pitchFamily="18" charset="0"/>
              </a:rPr>
              <a:t>ó </a:t>
            </a:r>
            <a:r>
              <a:rPr lang="vi-VN" dirty="0">
                <a:latin typeface="Times New Roman" panose="02020603050405020304" pitchFamily="18" charset="0"/>
                <a:cs typeface="Times New Roman" panose="02020603050405020304" pitchFamily="18" charset="0"/>
              </a:rPr>
              <a:t>thể điều hướng người dùng đến một đường dẫn khác dựa trên các sự kiện hoặc logic trong </a:t>
            </a:r>
            <a:r>
              <a:rPr lang="vi-VN" dirty="0" smtClean="0">
                <a:latin typeface="Times New Roman" panose="02020603050405020304" pitchFamily="18" charset="0"/>
                <a:cs typeface="Times New Roman" panose="02020603050405020304" pitchFamily="18" charset="0"/>
              </a:rPr>
              <a:t>mã</a:t>
            </a:r>
            <a:r>
              <a:rPr lang="en-US" dirty="0" smtClean="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useLocation</a:t>
            </a:r>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trả về đối tượng location hiện tại, bao gồm thông tin về URL như pathname, search, và hash. Rất hữu ích để biết vị trí hiện tại trong ứng </a:t>
            </a:r>
            <a:r>
              <a:rPr lang="vi-VN" dirty="0" smtClean="0">
                <a:latin typeface="Times New Roman" panose="02020603050405020304" pitchFamily="18" charset="0"/>
                <a:cs typeface="Times New Roman" panose="02020603050405020304" pitchFamily="18" charset="0"/>
              </a:rPr>
              <a:t>dụng</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useParams</a:t>
            </a:r>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trả về một đối tượng chứa các tham số động từ URL. Hữu ích khi bạn có các đường dẫn </a:t>
            </a:r>
            <a:r>
              <a:rPr lang="vi-VN" dirty="0" smtClean="0">
                <a:latin typeface="Times New Roman" panose="02020603050405020304" pitchFamily="18" charset="0"/>
                <a:cs typeface="Times New Roman" panose="02020603050405020304" pitchFamily="18" charset="0"/>
              </a:rPr>
              <a:t>động</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useRoutes</a:t>
            </a:r>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được sử dụng để định nghĩa và xử lý các tuyến đường trong ứng dụng React. Nó giúp bạn tạo một cấu trúc routing phức tạp một cách dễ </a:t>
            </a:r>
            <a:r>
              <a:rPr lang="vi-VN" dirty="0" smtClean="0">
                <a:latin typeface="Times New Roman" panose="02020603050405020304" pitchFamily="18" charset="0"/>
                <a:cs typeface="Times New Roman" panose="02020603050405020304" pitchFamily="18" charset="0"/>
              </a:rPr>
              <a:t>dàng</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03108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Router</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useSearchParams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dễ</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kiếm</a:t>
            </a:r>
            <a:r>
              <a:rPr lang="en-US" dirty="0">
                <a:latin typeface="Times New Roman" panose="02020603050405020304" pitchFamily="18" charset="0"/>
                <a:cs typeface="Times New Roman" panose="02020603050405020304" pitchFamily="18" charset="0"/>
              </a:rPr>
              <a:t> (query parameters)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URL</a:t>
            </a:r>
          </a:p>
          <a:p>
            <a:pPr algn="just"/>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useMatch</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kiểm tra xem đường dẫn hiện tại có khớp với một đường dẫn đã cho hay không và trả về thông tin khớp nếu có. Hữu ích để kiểm tra điều kiện dựa trên URL hiện </a:t>
            </a:r>
            <a:r>
              <a:rPr lang="vi-VN" dirty="0" smtClean="0">
                <a:latin typeface="Times New Roman" panose="02020603050405020304" pitchFamily="18" charset="0"/>
                <a:cs typeface="Times New Roman" panose="02020603050405020304" pitchFamily="18" charset="0"/>
              </a:rPr>
              <a:t>tại</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856973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Router - </a:t>
            </a:r>
            <a:r>
              <a:rPr lang="en-US" dirty="0" err="1" smtClean="0">
                <a:latin typeface="Times New Roman" panose="02020603050405020304" pitchFamily="18" charset="0"/>
                <a:cs typeface="Times New Roman" panose="02020603050405020304" pitchFamily="18" charset="0"/>
              </a:rPr>
              <a:t>useRoutes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React.lazy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tải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đến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được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xuất</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Suspense: </a:t>
            </a:r>
            <a:r>
              <a:rPr lang="en-US" dirty="0" err="1" smtClean="0">
                <a:latin typeface="Times New Roman" panose="02020603050405020304" pitchFamily="18" charset="0"/>
                <a:cs typeface="Times New Roman" panose="02020603050405020304" pitchFamily="18" charset="0"/>
              </a:rPr>
              <a:t>bao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bọc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thành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tải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chậm</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fallback={spinner</a:t>
            </a:r>
            <a:r>
              <a:rPr lang="en-US" dirty="0" smtClean="0">
                <a:latin typeface="Times New Roman" panose="02020603050405020304" pitchFamily="18" charset="0"/>
                <a:cs typeface="Times New Roman" panose="02020603050405020304" pitchFamily="18" charset="0"/>
              </a:rPr>
              <a:t>}: class spinner</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257109" y="2233401"/>
            <a:ext cx="5029200" cy="3248025"/>
          </a:xfrm>
          <a:prstGeom prst="rect">
            <a:avLst/>
          </a:prstGeom>
        </p:spPr>
      </p:pic>
    </p:spTree>
    <p:extLst>
      <p:ext uri="{BB962C8B-B14F-4D97-AF65-F5344CB8AC3E}">
        <p14:creationId xmlns:p14="http://schemas.microsoft.com/office/powerpoint/2010/main" val="4834979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Yêu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cầu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mục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tiêu</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sz="2400" dirty="0" smtClean="0">
                <a:latin typeface="Times New Roman" panose="02020603050405020304" pitchFamily="18" charset="0"/>
                <a:cs typeface="Times New Roman" panose="02020603050405020304" pitchFamily="18" charset="0"/>
              </a:rPr>
              <a:t> 2. </a:t>
            </a:r>
            <a:r>
              <a:rPr lang="en-US" sz="2400" dirty="0" err="1" smtClean="0">
                <a:latin typeface="Times New Roman" panose="02020603050405020304" pitchFamily="18" charset="0"/>
                <a:cs typeface="Times New Roman" panose="02020603050405020304" pitchFamily="18" charset="0"/>
              </a:rPr>
              <a:t>Mục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tiêu</a:t>
            </a:r>
            <a:endParaRPr lang="en-US" sz="2400" dirty="0" smtClean="0">
              <a:latin typeface="Times New Roman" panose="02020603050405020304" pitchFamily="18" charset="0"/>
              <a:cs typeface="Times New Roman" panose="02020603050405020304" pitchFamily="18" charset="0"/>
            </a:endParaRPr>
          </a:p>
          <a:p>
            <a:pPr lvl="1" algn="just"/>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Hiểu</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kiến</a:t>
            </a:r>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trúc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của</a:t>
            </a:r>
            <a:r>
              <a:rPr lang="en-US" sz="2200" dirty="0" smtClean="0">
                <a:latin typeface="Times New Roman" panose="02020603050405020304" pitchFamily="18" charset="0"/>
                <a:cs typeface="Times New Roman" panose="02020603050405020304" pitchFamily="18" charset="0"/>
              </a:rPr>
              <a:t> React: </a:t>
            </a:r>
            <a:r>
              <a:rPr lang="en-US" sz="2200" dirty="0" err="1" smtClean="0">
                <a:latin typeface="Times New Roman" panose="02020603050405020304" pitchFamily="18" charset="0"/>
                <a:cs typeface="Times New Roman" panose="02020603050405020304" pitchFamily="18" charset="0"/>
              </a:rPr>
              <a:t>tạo</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và</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quản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lý</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các</a:t>
            </a:r>
            <a:r>
              <a:rPr lang="en-US" sz="2200" dirty="0" smtClean="0">
                <a:latin typeface="Times New Roman" panose="02020603050405020304" pitchFamily="18" charset="0"/>
                <a:cs typeface="Times New Roman" panose="02020603050405020304" pitchFamily="18" charset="0"/>
              </a:rPr>
              <a:t> component (Function component)</a:t>
            </a:r>
          </a:p>
          <a:p>
            <a:pPr lvl="1" algn="just"/>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Quản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lý</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trạng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thái</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trong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các</a:t>
            </a:r>
            <a:r>
              <a:rPr lang="en-US" sz="2200" dirty="0" smtClean="0">
                <a:latin typeface="Times New Roman" panose="02020603050405020304" pitchFamily="18" charset="0"/>
                <a:cs typeface="Times New Roman" panose="02020603050405020304" pitchFamily="18" charset="0"/>
              </a:rPr>
              <a:t> component (React hooks), Event handling, Routing, </a:t>
            </a:r>
            <a:r>
              <a:rPr lang="en-US" sz="2200" dirty="0" err="1" smtClean="0">
                <a:latin typeface="Times New Roman" panose="02020603050405020304" pitchFamily="18" charset="0"/>
                <a:cs typeface="Times New Roman" panose="02020603050405020304" pitchFamily="18" charset="0"/>
              </a:rPr>
              <a:t>tích</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hợp</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dịnh</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vụ</a:t>
            </a:r>
            <a:r>
              <a:rPr lang="en-US" sz="2200" dirty="0" smtClean="0">
                <a:latin typeface="Times New Roman" panose="02020603050405020304" pitchFamily="18" charset="0"/>
                <a:cs typeface="Times New Roman" panose="02020603050405020304" pitchFamily="18" charset="0"/>
              </a:rPr>
              <a:t> API</a:t>
            </a:r>
          </a:p>
          <a:p>
            <a:pPr lvl="1" algn="just"/>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Build </a:t>
            </a:r>
            <a:r>
              <a:rPr lang="en-US" sz="2200" dirty="0" err="1" smtClean="0">
                <a:latin typeface="Times New Roman" panose="02020603050405020304" pitchFamily="18" charset="0"/>
                <a:cs typeface="Times New Roman" panose="02020603050405020304" pitchFamily="18" charset="0"/>
              </a:rPr>
              <a:t>và</a:t>
            </a:r>
            <a:r>
              <a:rPr lang="en-US" sz="2200" dirty="0" smtClean="0">
                <a:latin typeface="Times New Roman" panose="02020603050405020304" pitchFamily="18" charset="0"/>
                <a:cs typeface="Times New Roman" panose="02020603050405020304" pitchFamily="18" charset="0"/>
              </a:rPr>
              <a:t> deploy </a:t>
            </a:r>
            <a:r>
              <a:rPr lang="en-US" sz="2200" dirty="0" err="1" smtClean="0">
                <a:latin typeface="Times New Roman" panose="02020603050405020304" pitchFamily="18" charset="0"/>
                <a:cs typeface="Times New Roman" panose="02020603050405020304" pitchFamily="18" charset="0"/>
              </a:rPr>
              <a:t>một</a:t>
            </a:r>
            <a:r>
              <a:rPr lang="en-US" sz="2200" dirty="0" smtClean="0">
                <a:latin typeface="Times New Roman" panose="02020603050405020304" pitchFamily="18" charset="0"/>
                <a:cs typeface="Times New Roman" panose="02020603050405020304" pitchFamily="18" charset="0"/>
              </a:rPr>
              <a:t> project</a:t>
            </a:r>
          </a:p>
        </p:txBody>
      </p:sp>
    </p:spTree>
    <p:extLst>
      <p:ext uri="{BB962C8B-B14F-4D97-AF65-F5344CB8AC3E}">
        <p14:creationId xmlns:p14="http://schemas.microsoft.com/office/powerpoint/2010/main" val="11639445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Thực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hành</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t>
            </a:r>
            <a:r>
              <a:rPr lang="en-US" dirty="0" err="1" smtClean="0">
                <a:latin typeface="Times New Roman" panose="02020603050405020304" pitchFamily="18" charset="0"/>
                <a:cs typeface="Times New Roman" panose="02020603050405020304" pitchFamily="18" charset="0"/>
              </a:rPr>
              <a:t>ạo</a:t>
            </a:r>
            <a:r>
              <a:rPr lang="en-US" dirty="0" smtClean="0">
                <a:latin typeface="Times New Roman" panose="02020603050405020304" pitchFamily="18" charset="0"/>
                <a:cs typeface="Times New Roman" panose="02020603050405020304" pitchFamily="18" charset="0"/>
              </a:rPr>
              <a:t> form crud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80524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56490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thiệu</a:t>
            </a:r>
            <a:r>
              <a:rPr lang="en-US" dirty="0">
                <a:latin typeface="Times New Roman" panose="02020603050405020304" pitchFamily="18" charset="0"/>
                <a:cs typeface="Times New Roman" panose="02020603050405020304" pitchFamily="18" charset="0"/>
              </a:rPr>
              <a:t> React</a:t>
            </a:r>
            <a:endParaRPr lang="en-US" dirty="0"/>
          </a:p>
        </p:txBody>
      </p:sp>
      <p:sp>
        <p:nvSpPr>
          <p:cNvPr id="3" name="Content Placeholder 2"/>
          <p:cNvSpPr>
            <a:spLocks noGrp="1"/>
          </p:cNvSpPr>
          <p:nvPr>
            <p:ph sz="half" idx="1"/>
          </p:nvPr>
        </p:nvSpPr>
        <p:spPr/>
        <p:txBody>
          <a:bodyPr>
            <a:normAutofit/>
          </a:bodyPr>
          <a:lstStyle/>
          <a:p>
            <a:pPr algn="just"/>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Server-side Rendering (SSR</a:t>
            </a:r>
            <a:r>
              <a:rPr lang="en-US" sz="1600" dirty="0" smtClean="0">
                <a:latin typeface="Times New Roman" panose="02020603050405020304" pitchFamily="18" charset="0"/>
                <a:cs typeface="Times New Roman" panose="02020603050405020304" pitchFamily="18" charset="0"/>
              </a:rPr>
              <a:t>)</a:t>
            </a:r>
          </a:p>
          <a:p>
            <a:pPr lvl="1" algn="just"/>
            <a:r>
              <a:rPr lang="vi-VN" sz="1600" dirty="0">
                <a:latin typeface="Times New Roman" panose="02020603050405020304" pitchFamily="18" charset="0"/>
                <a:cs typeface="Times New Roman" panose="02020603050405020304" pitchFamily="18" charset="0"/>
              </a:rPr>
              <a:t>Từ những năm 2000, SSR đã được sử dụng rất phổ biến, gọi nó là SSR vì hầu hết các logic phức tạp trên trang web sẽ được xử lý ở phía server</a:t>
            </a:r>
            <a:r>
              <a:rPr lang="vi-VN" sz="1600" dirty="0" smtClean="0">
                <a:latin typeface="Times New Roman" panose="02020603050405020304" pitchFamily="18" charset="0"/>
                <a:cs typeface="Times New Roman" panose="02020603050405020304" pitchFamily="18" charset="0"/>
              </a:rPr>
              <a:t>.</a:t>
            </a:r>
            <a:endParaRPr lang="en-US" sz="1600" dirty="0" smtClean="0">
              <a:latin typeface="Times New Roman" panose="02020603050405020304" pitchFamily="18" charset="0"/>
              <a:cs typeface="Times New Roman" panose="02020603050405020304" pitchFamily="18" charset="0"/>
            </a:endParaRPr>
          </a:p>
          <a:p>
            <a:pPr lvl="1" algn="just"/>
            <a:r>
              <a:rPr lang="en-US" sz="1600" dirty="0" err="1">
                <a:latin typeface="Times New Roman" panose="02020603050405020304" pitchFamily="18" charset="0"/>
                <a:cs typeface="Times New Roman" panose="02020603050405020304" pitchFamily="18" charset="0"/>
              </a:rPr>
              <a:t>Khi</a:t>
            </a:r>
            <a:r>
              <a:rPr lang="en-US" sz="1600" dirty="0">
                <a:latin typeface="Times New Roman" panose="02020603050405020304" pitchFamily="18" charset="0"/>
                <a:cs typeface="Times New Roman" panose="02020603050405020304" pitchFamily="18" charset="0"/>
              </a:rPr>
              <a:t> user </a:t>
            </a:r>
            <a:r>
              <a:rPr lang="en-US" sz="1600" dirty="0" err="1">
                <a:latin typeface="Times New Roman" panose="02020603050405020304" pitchFamily="18" charset="0"/>
                <a:cs typeface="Times New Roman" panose="02020603050405020304" pitchFamily="18" charset="0"/>
              </a:rPr>
              <a:t>truy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cập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vào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một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trang</a:t>
            </a:r>
            <a:r>
              <a:rPr lang="en-US" sz="1600" dirty="0">
                <a:latin typeface="Times New Roman" panose="02020603050405020304" pitchFamily="18" charset="0"/>
                <a:cs typeface="Times New Roman" panose="02020603050405020304" pitchFamily="18" charset="0"/>
              </a:rPr>
              <a:t> web, </a:t>
            </a:r>
            <a:r>
              <a:rPr lang="en-US" sz="1600" dirty="0" err="1">
                <a:latin typeface="Times New Roman" panose="02020603050405020304" pitchFamily="18" charset="0"/>
                <a:cs typeface="Times New Roman" panose="02020603050405020304" pitchFamily="18" charset="0"/>
              </a:rPr>
              <a:t>trình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duyệt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sẽ</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gửi</a:t>
            </a:r>
            <a:r>
              <a:rPr lang="en-US" sz="1600" dirty="0">
                <a:latin typeface="Times New Roman" panose="02020603050405020304" pitchFamily="18" charset="0"/>
                <a:cs typeface="Times New Roman" panose="02020603050405020304" pitchFamily="18" charset="0"/>
              </a:rPr>
              <a:t> request </a:t>
            </a:r>
            <a:r>
              <a:rPr lang="en-US" sz="1600" dirty="0" err="1">
                <a:latin typeface="Times New Roman" panose="02020603050405020304" pitchFamily="18" charset="0"/>
                <a:cs typeface="Times New Roman" panose="02020603050405020304" pitchFamily="18" charset="0"/>
              </a:rPr>
              <a:t>tới</a:t>
            </a:r>
            <a:r>
              <a:rPr lang="en-US" sz="1600" dirty="0">
                <a:latin typeface="Times New Roman" panose="02020603050405020304" pitchFamily="18" charset="0"/>
                <a:cs typeface="Times New Roman" panose="02020603050405020304" pitchFamily="18" charset="0"/>
              </a:rPr>
              <a:t> server</a:t>
            </a:r>
          </a:p>
          <a:p>
            <a:pPr lvl="1" algn="just"/>
            <a:r>
              <a:rPr lang="en-US" sz="1600" dirty="0">
                <a:latin typeface="Times New Roman" panose="02020603050405020304" pitchFamily="18" charset="0"/>
                <a:cs typeface="Times New Roman" panose="02020603050405020304" pitchFamily="18" charset="0"/>
              </a:rPr>
              <a:t>Server </a:t>
            </a:r>
            <a:r>
              <a:rPr lang="en-US" sz="1600" dirty="0" err="1">
                <a:latin typeface="Times New Roman" panose="02020603050405020304" pitchFamily="18" charset="0"/>
                <a:cs typeface="Times New Roman" panose="02020603050405020304" pitchFamily="18" charset="0"/>
              </a:rPr>
              <a:t>sẽ</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nhận</a:t>
            </a:r>
            <a:r>
              <a:rPr lang="en-US" sz="1600" dirty="0">
                <a:latin typeface="Times New Roman" panose="02020603050405020304" pitchFamily="18" charset="0"/>
                <a:cs typeface="Times New Roman" panose="02020603050405020304" pitchFamily="18" charset="0"/>
              </a:rPr>
              <a:t> request, </a:t>
            </a:r>
            <a:r>
              <a:rPr lang="en-US" sz="1600" dirty="0" err="1">
                <a:latin typeface="Times New Roman" panose="02020603050405020304" pitchFamily="18" charset="0"/>
                <a:cs typeface="Times New Roman" panose="02020603050405020304" pitchFamily="18" charset="0"/>
              </a:rPr>
              <a:t>truy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cập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vào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dữ</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liệu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trong</a:t>
            </a:r>
            <a:r>
              <a:rPr lang="en-US" sz="1600" dirty="0">
                <a:latin typeface="Times New Roman" panose="02020603050405020304" pitchFamily="18" charset="0"/>
                <a:cs typeface="Times New Roman" panose="02020603050405020304" pitchFamily="18" charset="0"/>
              </a:rPr>
              <a:t> database, render </a:t>
            </a:r>
            <a:r>
              <a:rPr lang="en-US" sz="1600" dirty="0" err="1">
                <a:latin typeface="Times New Roman" panose="02020603050405020304" pitchFamily="18" charset="0"/>
                <a:cs typeface="Times New Roman" panose="02020603050405020304" pitchFamily="18" charset="0"/>
              </a:rPr>
              <a:t>ra</a:t>
            </a:r>
            <a:r>
              <a:rPr lang="en-US" sz="1600" dirty="0">
                <a:latin typeface="Times New Roman" panose="02020603050405020304" pitchFamily="18" charset="0"/>
                <a:cs typeface="Times New Roman" panose="02020603050405020304" pitchFamily="18" charset="0"/>
              </a:rPr>
              <a:t> HTML</a:t>
            </a:r>
          </a:p>
          <a:p>
            <a:pPr lvl="1" algn="just"/>
            <a:r>
              <a:rPr lang="en-US" sz="1600" dirty="0" err="1">
                <a:latin typeface="Times New Roman" panose="02020603050405020304" pitchFamily="18" charset="0"/>
                <a:cs typeface="Times New Roman" panose="02020603050405020304" pitchFamily="18" charset="0"/>
              </a:rPr>
              <a:t>Trả</a:t>
            </a:r>
            <a:r>
              <a:rPr lang="en-US" sz="1600" dirty="0">
                <a:latin typeface="Times New Roman" panose="02020603050405020304" pitchFamily="18" charset="0"/>
                <a:cs typeface="Times New Roman" panose="02020603050405020304" pitchFamily="18" charset="0"/>
              </a:rPr>
              <a:t> HTML </a:t>
            </a:r>
            <a:r>
              <a:rPr lang="en-US" sz="1600" dirty="0" err="1">
                <a:latin typeface="Times New Roman" panose="02020603050405020304" pitchFamily="18" charset="0"/>
                <a:cs typeface="Times New Roman" panose="02020603050405020304" pitchFamily="18" charset="0"/>
              </a:rPr>
              <a:t>kèm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với</a:t>
            </a:r>
            <a:r>
              <a:rPr lang="en-US" sz="1600" dirty="0">
                <a:latin typeface="Times New Roman" panose="02020603050405020304" pitchFamily="18" charset="0"/>
                <a:cs typeface="Times New Roman" panose="02020603050405020304" pitchFamily="18" charset="0"/>
              </a:rPr>
              <a:t> CSS, JS </a:t>
            </a:r>
            <a:r>
              <a:rPr lang="en-US" sz="1600" dirty="0" err="1">
                <a:latin typeface="Times New Roman" panose="02020603050405020304" pitchFamily="18" charset="0"/>
                <a:cs typeface="Times New Roman" panose="02020603050405020304" pitchFamily="18" charset="0"/>
              </a:rPr>
              <a:t>về</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cho</a:t>
            </a:r>
            <a:r>
              <a:rPr lang="en-US" sz="1600" dirty="0">
                <a:latin typeface="Times New Roman" panose="02020603050405020304" pitchFamily="18" charset="0"/>
                <a:cs typeface="Times New Roman" panose="02020603050405020304" pitchFamily="18" charset="0"/>
              </a:rPr>
              <a:t> browser</a:t>
            </a:r>
          </a:p>
          <a:p>
            <a:pPr lvl="1" algn="just"/>
            <a:r>
              <a:rPr lang="vi-VN" sz="1600" dirty="0">
                <a:latin typeface="Times New Roman" panose="02020603050405020304" pitchFamily="18" charset="0"/>
                <a:cs typeface="Times New Roman" panose="02020603050405020304" pitchFamily="18" charset="0"/>
              </a:rPr>
              <a:t>Browser nhận được HTML thì tiến hành tải xuống và render ra UI nhưng lúc này chưa có JS</a:t>
            </a:r>
          </a:p>
          <a:p>
            <a:pPr lvl="1" algn="just"/>
            <a:r>
              <a:rPr lang="vi-VN" sz="1600" dirty="0">
                <a:latin typeface="Times New Roman" panose="02020603050405020304" pitchFamily="18" charset="0"/>
                <a:cs typeface="Times New Roman" panose="02020603050405020304" pitchFamily="18" charset="0"/>
              </a:rPr>
              <a:t>Website load xong và có thể tương tác bình </a:t>
            </a:r>
            <a:r>
              <a:rPr lang="vi-VN" sz="1600" dirty="0" smtClean="0">
                <a:latin typeface="Times New Roman" panose="02020603050405020304" pitchFamily="18" charset="0"/>
                <a:cs typeface="Times New Roman" panose="02020603050405020304" pitchFamily="18" charset="0"/>
              </a:rPr>
              <a:t>thường</a:t>
            </a:r>
            <a:endParaRPr lang="vi-VN" sz="16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normAutofit/>
          </a:bodyPr>
          <a:lstStyle/>
          <a:p>
            <a:pPr algn="just"/>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Ưu</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điểm</a:t>
            </a:r>
            <a:endParaRPr lang="en-US" sz="1600" dirty="0" smtClean="0">
              <a:latin typeface="Times New Roman" panose="02020603050405020304" pitchFamily="18" charset="0"/>
              <a:cs typeface="Times New Roman" panose="02020603050405020304" pitchFamily="18" charset="0"/>
            </a:endParaRPr>
          </a:p>
          <a:p>
            <a:pPr lvl="1" algn="just"/>
            <a:r>
              <a:rPr lang="vi-VN" sz="1600" dirty="0">
                <a:latin typeface="Times New Roman" panose="02020603050405020304" pitchFamily="18" charset="0"/>
                <a:cs typeface="Times New Roman" panose="02020603050405020304" pitchFamily="18" charset="0"/>
              </a:rPr>
              <a:t>Load lần đầu nhanh vì toàn bộ dữ liệu đã được xử lý ở phía server, client chỉ cần nhận về và hiển thị ra cho user</a:t>
            </a:r>
          </a:p>
          <a:p>
            <a:pPr lvl="1" algn="just"/>
            <a:r>
              <a:rPr lang="vi-VN" sz="1600" dirty="0">
                <a:latin typeface="Times New Roman" panose="02020603050405020304" pitchFamily="18" charset="0"/>
                <a:cs typeface="Times New Roman" panose="02020603050405020304" pitchFamily="18" charset="0"/>
              </a:rPr>
              <a:t>Tốt cho SEO vì dữ liệu được render dưới dạng </a:t>
            </a:r>
            <a:r>
              <a:rPr lang="vi-VN" sz="1600" dirty="0" smtClean="0">
                <a:latin typeface="Times New Roman" panose="02020603050405020304" pitchFamily="18" charset="0"/>
                <a:cs typeface="Times New Roman" panose="02020603050405020304" pitchFamily="18" charset="0"/>
              </a:rPr>
              <a:t>HTML</a:t>
            </a:r>
            <a:endParaRPr lang="en-US" sz="1600" dirty="0" smtClean="0">
              <a:latin typeface="Times New Roman" panose="02020603050405020304" pitchFamily="18" charset="0"/>
              <a:cs typeface="Times New Roman" panose="02020603050405020304" pitchFamily="18" charset="0"/>
            </a:endParaRPr>
          </a:p>
          <a:p>
            <a:pPr lvl="1" algn="just"/>
            <a:r>
              <a:rPr lang="en-US" sz="1600" dirty="0" err="1">
                <a:latin typeface="Times New Roman" panose="02020603050405020304" pitchFamily="18" charset="0"/>
                <a:cs typeface="Times New Roman" panose="02020603050405020304" pitchFamily="18" charset="0"/>
              </a:rPr>
              <a:t>Lập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trình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viên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chỉ</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cần</a:t>
            </a:r>
            <a:r>
              <a:rPr lang="en-US" sz="1600" dirty="0">
                <a:latin typeface="Times New Roman" panose="02020603050405020304" pitchFamily="18" charset="0"/>
                <a:cs typeface="Times New Roman" panose="02020603050405020304" pitchFamily="18" charset="0"/>
              </a:rPr>
              <a:t> code </a:t>
            </a:r>
            <a:r>
              <a:rPr lang="en-US" sz="1600" dirty="0" err="1">
                <a:latin typeface="Times New Roman" panose="02020603050405020304" pitchFamily="18" charset="0"/>
                <a:cs typeface="Times New Roman" panose="02020603050405020304" pitchFamily="18" charset="0"/>
              </a:rPr>
              <a:t>trên</a:t>
            </a:r>
            <a:r>
              <a:rPr lang="en-US" sz="1600" dirty="0">
                <a:latin typeface="Times New Roman" panose="02020603050405020304" pitchFamily="18" charset="0"/>
                <a:cs typeface="Times New Roman" panose="02020603050405020304" pitchFamily="18" charset="0"/>
              </a:rPr>
              <a:t> 1 project </a:t>
            </a:r>
            <a:r>
              <a:rPr lang="en-US" sz="1600" dirty="0" err="1">
                <a:latin typeface="Times New Roman" panose="02020603050405020304" pitchFamily="18" charset="0"/>
                <a:cs typeface="Times New Roman" panose="02020603050405020304" pitchFamily="18" charset="0"/>
              </a:rPr>
              <a:t>là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đã</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tạo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trang</a:t>
            </a:r>
            <a:r>
              <a:rPr lang="en-US" sz="1600" dirty="0">
                <a:latin typeface="Times New Roman" panose="02020603050405020304" pitchFamily="18" charset="0"/>
                <a:cs typeface="Times New Roman" panose="02020603050405020304" pitchFamily="18" charset="0"/>
              </a:rPr>
              <a:t> web </a:t>
            </a:r>
            <a:r>
              <a:rPr lang="en-US" sz="1600" dirty="0" err="1">
                <a:latin typeface="Times New Roman" panose="02020603050405020304" pitchFamily="18" charset="0"/>
                <a:cs typeface="Times New Roman" panose="02020603050405020304" pitchFamily="18" charset="0"/>
              </a:rPr>
              <a:t>hoàn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chỉnh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cả</a:t>
            </a:r>
            <a:r>
              <a:rPr lang="en-US" sz="1600" dirty="0">
                <a:latin typeface="Times New Roman" panose="02020603050405020304" pitchFamily="18" charset="0"/>
                <a:cs typeface="Times New Roman" panose="02020603050405020304" pitchFamily="18" charset="0"/>
              </a:rPr>
              <a:t> Frontend </a:t>
            </a:r>
            <a:r>
              <a:rPr lang="en-US" sz="1600" dirty="0" err="1">
                <a:latin typeface="Times New Roman" panose="02020603050405020304" pitchFamily="18" charset="0"/>
                <a:cs typeface="Times New Roman" panose="02020603050405020304" pitchFamily="18" charset="0"/>
              </a:rPr>
              <a:t>lẫn</a:t>
            </a:r>
            <a:r>
              <a:rPr lang="en-US" sz="1600" dirty="0">
                <a:latin typeface="Times New Roman" panose="02020603050405020304" pitchFamily="18" charset="0"/>
                <a:cs typeface="Times New Roman" panose="02020603050405020304" pitchFamily="18" charset="0"/>
              </a:rPr>
              <a:t> Backend, </a:t>
            </a:r>
            <a:r>
              <a:rPr lang="en-US" sz="1600" dirty="0" err="1">
                <a:latin typeface="Times New Roman" panose="02020603050405020304" pitchFamily="18" charset="0"/>
                <a:cs typeface="Times New Roman" panose="02020603050405020304" pitchFamily="18" charset="0"/>
              </a:rPr>
              <a:t>không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cần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tách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làm</a:t>
            </a:r>
            <a:r>
              <a:rPr lang="en-US" sz="1600" dirty="0">
                <a:latin typeface="Times New Roman" panose="02020603050405020304" pitchFamily="18" charset="0"/>
                <a:cs typeface="Times New Roman" panose="02020603050405020304" pitchFamily="18" charset="0"/>
              </a:rPr>
              <a:t> 2 project</a:t>
            </a:r>
            <a:r>
              <a:rPr lang="en-US" sz="1600" dirty="0" smtClean="0">
                <a:latin typeface="Times New Roman" panose="02020603050405020304" pitchFamily="18" charset="0"/>
                <a:cs typeface="Times New Roman" panose="02020603050405020304" pitchFamily="18" charset="0"/>
              </a:rPr>
              <a:t>.</a:t>
            </a:r>
          </a:p>
          <a:p>
            <a:pPr algn="just"/>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Nhược</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điểm</a:t>
            </a:r>
            <a:endParaRPr lang="en-US" sz="1600" dirty="0" smtClean="0">
              <a:latin typeface="Times New Roman" panose="02020603050405020304" pitchFamily="18" charset="0"/>
              <a:cs typeface="Times New Roman" panose="02020603050405020304" pitchFamily="18" charset="0"/>
            </a:endParaRPr>
          </a:p>
          <a:p>
            <a:pPr lvl="1" algn="just"/>
            <a:r>
              <a:rPr lang="en-US" sz="1600" dirty="0">
                <a:latin typeface="Times New Roman" panose="02020603050405020304" pitchFamily="18" charset="0"/>
                <a:cs typeface="Times New Roman" panose="02020603050405020304" pitchFamily="18" charset="0"/>
              </a:rPr>
              <a:t>Server </a:t>
            </a:r>
            <a:r>
              <a:rPr lang="en-US" sz="1600" dirty="0" err="1">
                <a:latin typeface="Times New Roman" panose="02020603050405020304" pitchFamily="18" charset="0"/>
                <a:cs typeface="Times New Roman" panose="02020603050405020304" pitchFamily="18" charset="0"/>
              </a:rPr>
              <a:t>sẽ</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phải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xử</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lý</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nhiều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dữ</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liệu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dẫn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đến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quá</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tải</a:t>
            </a:r>
            <a:endParaRPr lang="en-US" sz="1600" dirty="0">
              <a:latin typeface="Times New Roman" panose="02020603050405020304" pitchFamily="18" charset="0"/>
              <a:cs typeface="Times New Roman" panose="02020603050405020304" pitchFamily="18" charset="0"/>
            </a:endParaRPr>
          </a:p>
          <a:p>
            <a:pPr lvl="1" algn="just"/>
            <a:r>
              <a:rPr lang="en-US" sz="1600" dirty="0" err="1">
                <a:latin typeface="Times New Roman" panose="02020603050405020304" pitchFamily="18" charset="0"/>
                <a:cs typeface="Times New Roman" panose="02020603050405020304" pitchFamily="18" charset="0"/>
              </a:rPr>
              <a:t>Khi</a:t>
            </a:r>
            <a:r>
              <a:rPr lang="en-US" sz="1600" dirty="0">
                <a:latin typeface="Times New Roman" panose="02020603050405020304" pitchFamily="18" charset="0"/>
                <a:cs typeface="Times New Roman" panose="02020603050405020304" pitchFamily="18" charset="0"/>
              </a:rPr>
              <a:t> user </a:t>
            </a:r>
            <a:r>
              <a:rPr lang="en-US" sz="1600" dirty="0" err="1">
                <a:latin typeface="Times New Roman" panose="02020603050405020304" pitchFamily="18" charset="0"/>
                <a:cs typeface="Times New Roman" panose="02020603050405020304" pitchFamily="18" charset="0"/>
              </a:rPr>
              <a:t>chuyển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trang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thì</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cả</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trang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sẽ</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phải</a:t>
            </a:r>
            <a:r>
              <a:rPr lang="en-US" sz="1600" dirty="0">
                <a:latin typeface="Times New Roman" panose="02020603050405020304" pitchFamily="18" charset="0"/>
                <a:cs typeface="Times New Roman" panose="02020603050405020304" pitchFamily="18" charset="0"/>
              </a:rPr>
              <a:t> load </a:t>
            </a:r>
            <a:r>
              <a:rPr lang="en-US" sz="1600" dirty="0" err="1">
                <a:latin typeface="Times New Roman" panose="02020603050405020304" pitchFamily="18" charset="0"/>
                <a:cs typeface="Times New Roman" panose="02020603050405020304" pitchFamily="18" charset="0"/>
              </a:rPr>
              <a:t>lại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lấy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dữ</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liệu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từ</a:t>
            </a:r>
            <a:r>
              <a:rPr lang="en-US" sz="1600" dirty="0">
                <a:latin typeface="Times New Roman" panose="02020603050405020304" pitchFamily="18" charset="0"/>
                <a:cs typeface="Times New Roman" panose="02020603050405020304" pitchFamily="18" charset="0"/>
              </a:rPr>
              <a:t> server, </a:t>
            </a:r>
            <a:r>
              <a:rPr lang="en-US" sz="1600" dirty="0" err="1">
                <a:latin typeface="Times New Roman" panose="02020603050405020304" pitchFamily="18" charset="0"/>
                <a:cs typeface="Times New Roman" panose="02020603050405020304" pitchFamily="18" charset="0"/>
              </a:rPr>
              <a:t>dẫn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đến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trải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nghiệm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không</a:t>
            </a:r>
            <a:r>
              <a:rPr lang="en-US" sz="1600" dirty="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tốt</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31665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thiệu</a:t>
            </a:r>
            <a:r>
              <a:rPr lang="en-US" dirty="0">
                <a:latin typeface="Times New Roman" panose="02020603050405020304" pitchFamily="18" charset="0"/>
                <a:cs typeface="Times New Roman" panose="02020603050405020304" pitchFamily="18" charset="0"/>
              </a:rPr>
              <a:t> React</a:t>
            </a:r>
            <a:endParaRPr lang="en-US" dirty="0"/>
          </a:p>
        </p:txBody>
      </p:sp>
      <p:sp>
        <p:nvSpPr>
          <p:cNvPr id="3" name="Content Placeholder 2"/>
          <p:cNvSpPr>
            <a:spLocks noGrp="1"/>
          </p:cNvSpPr>
          <p:nvPr>
            <p:ph sz="half" idx="1"/>
          </p:nvPr>
        </p:nvSpPr>
        <p:spPr/>
        <p:txBody>
          <a:bodyPr>
            <a:normAutofit/>
          </a:bodyPr>
          <a:lstStyle/>
          <a:p>
            <a:pPr algn="just"/>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Client-side Rendering (CSR</a:t>
            </a:r>
            <a:r>
              <a:rPr lang="en-US" sz="1600" dirty="0" smtClean="0">
                <a:latin typeface="Times New Roman" panose="02020603050405020304" pitchFamily="18" charset="0"/>
                <a:cs typeface="Times New Roman" panose="02020603050405020304" pitchFamily="18" charset="0"/>
              </a:rPr>
              <a:t>)</a:t>
            </a:r>
          </a:p>
          <a:p>
            <a:pPr lvl="1" algn="just"/>
            <a:r>
              <a:rPr lang="en-US" sz="1600" dirty="0">
                <a:latin typeface="Times New Roman" panose="02020603050405020304" pitchFamily="18" charset="0"/>
                <a:cs typeface="Times New Roman" panose="02020603050405020304" pitchFamily="18" charset="0"/>
              </a:rPr>
              <a:t>N</a:t>
            </a:r>
            <a:r>
              <a:rPr lang="vi-VN" sz="1600" dirty="0" smtClean="0">
                <a:latin typeface="Times New Roman" panose="02020603050405020304" pitchFamily="18" charset="0"/>
                <a:cs typeface="Times New Roman" panose="02020603050405020304" pitchFamily="18" charset="0"/>
              </a:rPr>
              <a:t>ăm </a:t>
            </a:r>
            <a:r>
              <a:rPr lang="vi-VN" sz="1600" dirty="0">
                <a:latin typeface="Times New Roman" panose="02020603050405020304" pitchFamily="18" charset="0"/>
                <a:cs typeface="Times New Roman" panose="02020603050405020304" pitchFamily="18" charset="0"/>
              </a:rPr>
              <a:t>2010, sự phát triển của JavaScript đã tiến thêm một bước nữa khi Client-side Rendering ra đời, nhằm khắc phục những nhược điểm của </a:t>
            </a:r>
            <a:r>
              <a:rPr lang="vi-VN" sz="1600" dirty="0" smtClean="0">
                <a:latin typeface="Times New Roman" panose="02020603050405020304" pitchFamily="18" charset="0"/>
                <a:cs typeface="Times New Roman" panose="02020603050405020304" pitchFamily="18" charset="0"/>
              </a:rPr>
              <a:t>SSR</a:t>
            </a:r>
            <a:endParaRPr lang="en-US" sz="1600" dirty="0" smtClean="0">
              <a:latin typeface="Times New Roman" panose="02020603050405020304" pitchFamily="18" charset="0"/>
              <a:cs typeface="Times New Roman" panose="02020603050405020304" pitchFamily="18" charset="0"/>
            </a:endParaRPr>
          </a:p>
          <a:p>
            <a:pPr lvl="1" algn="just"/>
            <a:r>
              <a:rPr lang="vi-VN" sz="1600" dirty="0">
                <a:latin typeface="Times New Roman" panose="02020603050405020304" pitchFamily="18" charset="0"/>
                <a:cs typeface="Times New Roman" panose="02020603050405020304" pitchFamily="18" charset="0"/>
              </a:rPr>
              <a:t>Sở dĩ nó được gọi là CSR vì việc render HTML sẽ được thực thi ở phía client. Hay chúng ta còn gọi là Single Page App (SPA).</a:t>
            </a:r>
            <a:endParaRPr lang="en-US" sz="1600" dirty="0" smtClean="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noAutofit/>
          </a:bodyPr>
          <a:lstStyle/>
          <a:p>
            <a:pPr algn="just"/>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Ưu</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điểm</a:t>
            </a:r>
            <a:endParaRPr lang="en-US" sz="1600" dirty="0" smtClean="0">
              <a:latin typeface="Times New Roman" panose="02020603050405020304" pitchFamily="18" charset="0"/>
              <a:cs typeface="Times New Roman" panose="02020603050405020304" pitchFamily="18" charset="0"/>
            </a:endParaRPr>
          </a:p>
          <a:p>
            <a:pPr lvl="1" algn="just"/>
            <a:r>
              <a:rPr lang="vi-VN" sz="1600" dirty="0">
                <a:latin typeface="Times New Roman" panose="02020603050405020304" pitchFamily="18" charset="0"/>
                <a:cs typeface="Times New Roman" panose="02020603050405020304" pitchFamily="18" charset="0"/>
              </a:rPr>
              <a:t>Chuyển việc xử lý dữ liệu sang cho client giúp server nhẹ việc hơn</a:t>
            </a:r>
          </a:p>
          <a:p>
            <a:pPr lvl="1" algn="just"/>
            <a:r>
              <a:rPr lang="en-US" sz="1600" dirty="0" err="1">
                <a:latin typeface="Times New Roman" panose="02020603050405020304" pitchFamily="18" charset="0"/>
                <a:cs typeface="Times New Roman" panose="02020603050405020304" pitchFamily="18" charset="0"/>
              </a:rPr>
              <a:t>Trang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chỉ</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cần</a:t>
            </a:r>
            <a:r>
              <a:rPr lang="en-US" sz="1600" dirty="0">
                <a:latin typeface="Times New Roman" panose="02020603050405020304" pitchFamily="18" charset="0"/>
                <a:cs typeface="Times New Roman" panose="02020603050405020304" pitchFamily="18" charset="0"/>
              </a:rPr>
              <a:t> load </a:t>
            </a:r>
            <a:r>
              <a:rPr lang="en-US" sz="1600" dirty="0" err="1">
                <a:latin typeface="Times New Roman" panose="02020603050405020304" pitchFamily="18" charset="0"/>
                <a:cs typeface="Times New Roman" panose="02020603050405020304" pitchFamily="18" charset="0"/>
              </a:rPr>
              <a:t>một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lần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duy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nhất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khi</a:t>
            </a:r>
            <a:r>
              <a:rPr lang="en-US" sz="1600" dirty="0">
                <a:latin typeface="Times New Roman" panose="02020603050405020304" pitchFamily="18" charset="0"/>
                <a:cs typeface="Times New Roman" panose="02020603050405020304" pitchFamily="18" charset="0"/>
              </a:rPr>
              <a:t> user </a:t>
            </a:r>
            <a:r>
              <a:rPr lang="en-US" sz="1600" dirty="0" err="1">
                <a:latin typeface="Times New Roman" panose="02020603050405020304" pitchFamily="18" charset="0"/>
                <a:cs typeface="Times New Roman" panose="02020603050405020304" pitchFamily="18" charset="0"/>
              </a:rPr>
              <a:t>muốn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lấy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dữ</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liệu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mới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từ</a:t>
            </a:r>
            <a:r>
              <a:rPr lang="en-US" sz="1600" dirty="0">
                <a:latin typeface="Times New Roman" panose="02020603050405020304" pitchFamily="18" charset="0"/>
                <a:cs typeface="Times New Roman" panose="02020603050405020304" pitchFamily="18" charset="0"/>
              </a:rPr>
              <a:t> server </a:t>
            </a:r>
            <a:r>
              <a:rPr lang="en-US" sz="1600" dirty="0" err="1">
                <a:latin typeface="Times New Roman" panose="02020603050405020304" pitchFamily="18" charset="0"/>
                <a:cs typeface="Times New Roman" panose="02020603050405020304" pitchFamily="18" charset="0"/>
              </a:rPr>
              <a:t>chỉ</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cần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gọi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đến</a:t>
            </a:r>
            <a:r>
              <a:rPr lang="en-US" sz="1600" dirty="0">
                <a:latin typeface="Times New Roman" panose="02020603050405020304" pitchFamily="18" charset="0"/>
                <a:cs typeface="Times New Roman" panose="02020603050405020304" pitchFamily="18" charset="0"/>
              </a:rPr>
              <a:t> server </a:t>
            </a:r>
            <a:r>
              <a:rPr lang="en-US" sz="1600" dirty="0" err="1">
                <a:latin typeface="Times New Roman" panose="02020603050405020304" pitchFamily="18" charset="0"/>
                <a:cs typeface="Times New Roman" panose="02020603050405020304" pitchFamily="18" charset="0"/>
              </a:rPr>
              <a:t>thông</a:t>
            </a:r>
            <a:r>
              <a:rPr lang="en-US" sz="1600" dirty="0">
                <a:latin typeface="Times New Roman" panose="02020603050405020304" pitchFamily="18" charset="0"/>
                <a:cs typeface="Times New Roman" panose="02020603050405020304" pitchFamily="18" charset="0"/>
              </a:rPr>
              <a:t> qua AJAX</a:t>
            </a:r>
          </a:p>
          <a:p>
            <a:pPr lvl="1" algn="just"/>
            <a:r>
              <a:rPr lang="vi-VN" sz="1600" dirty="0">
                <a:latin typeface="Times New Roman" panose="02020603050405020304" pitchFamily="18" charset="0"/>
                <a:cs typeface="Times New Roman" panose="02020603050405020304" pitchFamily="18" charset="0"/>
              </a:rPr>
              <a:t>Trang web không cần load lại nhiều khi user chuyển trang, đem đến trải nghiệm tốt hơn cho người </a:t>
            </a:r>
            <a:r>
              <a:rPr lang="vi-VN" sz="1600" dirty="0" smtClean="0">
                <a:latin typeface="Times New Roman" panose="02020603050405020304" pitchFamily="18" charset="0"/>
                <a:cs typeface="Times New Roman" panose="02020603050405020304" pitchFamily="18" charset="0"/>
              </a:rPr>
              <a:t>dùng</a:t>
            </a:r>
            <a:endParaRPr lang="en-US" sz="1600" dirty="0" smtClean="0">
              <a:latin typeface="Times New Roman" panose="02020603050405020304" pitchFamily="18" charset="0"/>
              <a:cs typeface="Times New Roman" panose="02020603050405020304" pitchFamily="18" charset="0"/>
            </a:endParaRPr>
          </a:p>
          <a:p>
            <a:pPr algn="just"/>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Nhược</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điểm</a:t>
            </a:r>
            <a:endParaRPr lang="en-US" sz="1600" dirty="0" smtClean="0">
              <a:latin typeface="Times New Roman" panose="02020603050405020304" pitchFamily="18" charset="0"/>
              <a:cs typeface="Times New Roman" panose="02020603050405020304" pitchFamily="18" charset="0"/>
            </a:endParaRPr>
          </a:p>
          <a:p>
            <a:pPr lvl="1" algn="just"/>
            <a:r>
              <a:rPr lang="en-US" sz="1600" dirty="0" err="1">
                <a:latin typeface="Times New Roman" panose="02020603050405020304" pitchFamily="18" charset="0"/>
                <a:cs typeface="Times New Roman" panose="02020603050405020304" pitchFamily="18" charset="0"/>
              </a:rPr>
              <a:t>Lập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trình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viên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phải</a:t>
            </a:r>
            <a:r>
              <a:rPr lang="en-US" sz="1600" dirty="0">
                <a:latin typeface="Times New Roman" panose="02020603050405020304" pitchFamily="18" charset="0"/>
                <a:cs typeface="Times New Roman" panose="02020603050405020304" pitchFamily="18" charset="0"/>
              </a:rPr>
              <a:t> chia </a:t>
            </a:r>
            <a:r>
              <a:rPr lang="en-US" sz="1600" dirty="0" err="1">
                <a:latin typeface="Times New Roman" panose="02020603050405020304" pitchFamily="18" charset="0"/>
                <a:cs typeface="Times New Roman" panose="02020603050405020304" pitchFamily="18" charset="0"/>
              </a:rPr>
              <a:t>ra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làm</a:t>
            </a:r>
            <a:r>
              <a:rPr lang="en-US" sz="1600" dirty="0">
                <a:latin typeface="Times New Roman" panose="02020603050405020304" pitchFamily="18" charset="0"/>
                <a:cs typeface="Times New Roman" panose="02020603050405020304" pitchFamily="18" charset="0"/>
              </a:rPr>
              <a:t> 2 project: Backend </a:t>
            </a:r>
            <a:r>
              <a:rPr lang="en-US" sz="1600" dirty="0" err="1">
                <a:latin typeface="Times New Roman" panose="02020603050405020304" pitchFamily="18" charset="0"/>
                <a:cs typeface="Times New Roman" panose="02020603050405020304" pitchFamily="18" charset="0"/>
              </a:rPr>
              <a:t>để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viết</a:t>
            </a:r>
            <a:r>
              <a:rPr lang="en-US" sz="1600" dirty="0">
                <a:latin typeface="Times New Roman" panose="02020603050405020304" pitchFamily="18" charset="0"/>
                <a:cs typeface="Times New Roman" panose="02020603050405020304" pitchFamily="18" charset="0"/>
              </a:rPr>
              <a:t> API </a:t>
            </a:r>
            <a:r>
              <a:rPr lang="en-US" sz="1600" dirty="0" err="1">
                <a:latin typeface="Times New Roman" panose="02020603050405020304" pitchFamily="18" charset="0"/>
                <a:cs typeface="Times New Roman" panose="02020603050405020304" pitchFamily="18" charset="0"/>
              </a:rPr>
              <a:t>và</a:t>
            </a:r>
            <a:r>
              <a:rPr lang="en-US" sz="1600" dirty="0">
                <a:latin typeface="Times New Roman" panose="02020603050405020304" pitchFamily="18" charset="0"/>
                <a:cs typeface="Times New Roman" panose="02020603050405020304" pitchFamily="18" charset="0"/>
              </a:rPr>
              <a:t> Frontend </a:t>
            </a:r>
            <a:r>
              <a:rPr lang="en-US" sz="1600" dirty="0" err="1">
                <a:latin typeface="Times New Roman" panose="02020603050405020304" pitchFamily="18" charset="0"/>
                <a:cs typeface="Times New Roman" panose="02020603050405020304" pitchFamily="18" charset="0"/>
              </a:rPr>
              <a:t>để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hiển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thị</a:t>
            </a:r>
            <a:endParaRPr lang="en-US" sz="1600" dirty="0">
              <a:latin typeface="Times New Roman" panose="02020603050405020304" pitchFamily="18" charset="0"/>
              <a:cs typeface="Times New Roman" panose="02020603050405020304" pitchFamily="18" charset="0"/>
            </a:endParaRPr>
          </a:p>
          <a:p>
            <a:pPr lvl="1" algn="just"/>
            <a:r>
              <a:rPr lang="en-US" sz="1600" dirty="0">
                <a:latin typeface="Times New Roman" panose="02020603050405020304" pitchFamily="18" charset="0"/>
                <a:cs typeface="Times New Roman" panose="02020603050405020304" pitchFamily="18" charset="0"/>
              </a:rPr>
              <a:t>Website </a:t>
            </a:r>
            <a:r>
              <a:rPr lang="en-US" sz="1600" dirty="0" err="1">
                <a:latin typeface="Times New Roman" panose="02020603050405020304" pitchFamily="18" charset="0"/>
                <a:cs typeface="Times New Roman" panose="02020603050405020304" pitchFamily="18" charset="0"/>
              </a:rPr>
              <a:t>không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chạy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nếu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tắt</a:t>
            </a:r>
            <a:r>
              <a:rPr lang="en-US" sz="1600" dirty="0">
                <a:latin typeface="Times New Roman" panose="02020603050405020304" pitchFamily="18" charset="0"/>
                <a:cs typeface="Times New Roman" panose="02020603050405020304" pitchFamily="18" charset="0"/>
              </a:rPr>
              <a:t> JavaScript ở </a:t>
            </a:r>
            <a:r>
              <a:rPr lang="en-US" sz="1600" dirty="0" err="1">
                <a:latin typeface="Times New Roman" panose="02020603050405020304" pitchFamily="18" charset="0"/>
                <a:cs typeface="Times New Roman" panose="02020603050405020304" pitchFamily="18" charset="0"/>
              </a:rPr>
              <a:t>trình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duyệt</a:t>
            </a:r>
            <a:endParaRPr lang="en-US" sz="1600" dirty="0">
              <a:latin typeface="Times New Roman" panose="02020603050405020304" pitchFamily="18" charset="0"/>
              <a:cs typeface="Times New Roman" panose="02020603050405020304" pitchFamily="18" charset="0"/>
            </a:endParaRPr>
          </a:p>
          <a:p>
            <a:pPr lvl="1" algn="just"/>
            <a:r>
              <a:rPr lang="en-US" sz="1600" dirty="0" err="1">
                <a:latin typeface="Times New Roman" panose="02020603050405020304" pitchFamily="18" charset="0"/>
                <a:cs typeface="Times New Roman" panose="02020603050405020304" pitchFamily="18" charset="0"/>
              </a:rPr>
              <a:t>Nếu</a:t>
            </a:r>
            <a:r>
              <a:rPr lang="en-US" sz="1600" dirty="0">
                <a:latin typeface="Times New Roman" panose="02020603050405020304" pitchFamily="18" charset="0"/>
                <a:cs typeface="Times New Roman" panose="02020603050405020304" pitchFamily="18" charset="0"/>
              </a:rPr>
              <a:t> user </a:t>
            </a:r>
            <a:r>
              <a:rPr lang="en-US" sz="1600" dirty="0" err="1">
                <a:latin typeface="Times New Roman" panose="02020603050405020304" pitchFamily="18" charset="0"/>
                <a:cs typeface="Times New Roman" panose="02020603050405020304" pitchFamily="18" charset="0"/>
              </a:rPr>
              <a:t>sử</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dụng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thiết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bị</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cấu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hình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yếu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thì</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sẽ</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bị</a:t>
            </a:r>
            <a:r>
              <a:rPr lang="en-US" sz="1600" dirty="0">
                <a:latin typeface="Times New Roman" panose="02020603050405020304" pitchFamily="18" charset="0"/>
                <a:cs typeface="Times New Roman" panose="02020603050405020304" pitchFamily="18" charset="0"/>
              </a:rPr>
              <a:t> load </a:t>
            </a:r>
            <a:r>
              <a:rPr lang="en-US" sz="1600" dirty="0" err="1">
                <a:latin typeface="Times New Roman" panose="02020603050405020304" pitchFamily="18" charset="0"/>
                <a:cs typeface="Times New Roman" panose="02020603050405020304" pitchFamily="18" charset="0"/>
              </a:rPr>
              <a:t>chậm</a:t>
            </a:r>
            <a:endParaRPr lang="en-US" sz="1600" dirty="0">
              <a:latin typeface="Times New Roman" panose="02020603050405020304" pitchFamily="18" charset="0"/>
              <a:cs typeface="Times New Roman" panose="02020603050405020304" pitchFamily="18" charset="0"/>
            </a:endParaRPr>
          </a:p>
          <a:p>
            <a:pPr lvl="1" algn="just"/>
            <a:r>
              <a:rPr lang="vi-VN" sz="1600" dirty="0">
                <a:latin typeface="Times New Roman" panose="02020603050405020304" pitchFamily="18" charset="0"/>
                <a:cs typeface="Times New Roman" panose="02020603050405020304" pitchFamily="18" charset="0"/>
              </a:rPr>
              <a:t>SEO không tốt bằng SSR do dữ liệu được render bởi JS là dữ liệu </a:t>
            </a:r>
            <a:r>
              <a:rPr lang="vi-VN" sz="1600" dirty="0" smtClean="0">
                <a:latin typeface="Times New Roman" panose="02020603050405020304" pitchFamily="18" charset="0"/>
                <a:cs typeface="Times New Roman" panose="02020603050405020304" pitchFamily="18" charset="0"/>
              </a:rPr>
              <a:t>động</a:t>
            </a:r>
            <a:endParaRPr lang="vi-V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7464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thiệu</a:t>
            </a:r>
            <a:r>
              <a:rPr lang="en-US" dirty="0">
                <a:latin typeface="Times New Roman" panose="02020603050405020304" pitchFamily="18" charset="0"/>
                <a:cs typeface="Times New Roman" panose="02020603050405020304" pitchFamily="18" charset="0"/>
              </a:rPr>
              <a:t> R</a:t>
            </a:r>
            <a:r>
              <a:rPr lang="en-US" dirty="0" smtClean="0">
                <a:latin typeface="Times New Roman" panose="02020603050405020304" pitchFamily="18" charset="0"/>
                <a:cs typeface="Times New Roman" panose="02020603050405020304" pitchFamily="18" charset="0"/>
              </a:rPr>
              <a:t>eact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TypeScript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400" dirty="0" smtClean="0">
                <a:latin typeface="Times New Roman" panose="02020603050405020304" pitchFamily="18" charset="0"/>
                <a:cs typeface="Times New Roman" panose="02020603050405020304" pitchFamily="18" charset="0"/>
              </a:rPr>
              <a:t>1. </a:t>
            </a:r>
            <a:r>
              <a:rPr lang="en-US" sz="2400" dirty="0" err="1" smtClean="0">
                <a:latin typeface="Times New Roman" panose="02020603050405020304" pitchFamily="18" charset="0"/>
                <a:cs typeface="Times New Roman" panose="02020603050405020304" pitchFamily="18" charset="0"/>
              </a:rPr>
              <a:t>Giới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thiệu</a:t>
            </a:r>
            <a:endParaRPr lang="en-US" sz="2400" dirty="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React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một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thư</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viện</a:t>
            </a:r>
            <a:r>
              <a:rPr lang="en-US" sz="2000" dirty="0" smtClean="0">
                <a:latin typeface="Times New Roman" panose="02020603050405020304" pitchFamily="18" charset="0"/>
                <a:cs typeface="Times New Roman" panose="02020603050405020304" pitchFamily="18" charset="0"/>
              </a:rPr>
              <a:t> JavaScript </a:t>
            </a:r>
            <a:r>
              <a:rPr lang="en-US" sz="2000" dirty="0" err="1" smtClean="0">
                <a:latin typeface="Times New Roman" panose="02020603050405020304" pitchFamily="18" charset="0"/>
                <a:cs typeface="Times New Roman" panose="02020603050405020304" pitchFamily="18" charset="0"/>
              </a:rPr>
              <a:t>mà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nguồn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mở</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được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phát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triển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bởi</a:t>
            </a:r>
            <a:r>
              <a:rPr lang="en-US" sz="2000" dirty="0" smtClean="0">
                <a:latin typeface="Times New Roman" panose="02020603050405020304" pitchFamily="18" charset="0"/>
                <a:cs typeface="Times New Roman" panose="02020603050405020304" pitchFamily="18" charset="0"/>
              </a:rPr>
              <a:t> Facebook</a:t>
            </a:r>
          </a:p>
          <a:p>
            <a:pPr lvl="1" algn="just"/>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Xây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dựng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giao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diện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người</a:t>
            </a:r>
            <a:r>
              <a:rPr lang="en-US" sz="2000" dirty="0" smtClean="0">
                <a:latin typeface="Times New Roman" panose="02020603050405020304" pitchFamily="18" charset="0"/>
                <a:cs typeface="Times New Roman" panose="02020603050405020304" pitchFamily="18" charset="0"/>
              </a:rPr>
              <a:t> dung (UI)</a:t>
            </a:r>
          </a:p>
          <a:p>
            <a:pPr lvl="1" algn="just"/>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Điểm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mạnh</a:t>
            </a:r>
            <a:r>
              <a:rPr lang="en-US" sz="2000" dirty="0" smtClean="0">
                <a:latin typeface="Times New Roman" panose="02020603050405020304" pitchFamily="18" charset="0"/>
                <a:cs typeface="Times New Roman" panose="02020603050405020304" pitchFamily="18" charset="0"/>
              </a:rPr>
              <a:t>:</a:t>
            </a:r>
          </a:p>
          <a:p>
            <a:pPr marL="384048" lvl="2" indent="0" algn="just">
              <a:buNone/>
            </a:pP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Phổ</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biến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nhất</a:t>
            </a:r>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Cộng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đồng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phát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triển</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lớn</a:t>
            </a:r>
            <a:endParaRPr lang="en-US" sz="2000" dirty="0" smtClean="0">
              <a:latin typeface="Times New Roman" panose="02020603050405020304" pitchFamily="18" charset="0"/>
              <a:cs typeface="Times New Roman" panose="02020603050405020304" pitchFamily="18" charset="0"/>
              <a:sym typeface="Wingdings 3" panose="05040102010807070707" pitchFamily="18" charset="2"/>
            </a:endParaRPr>
          </a:p>
          <a:p>
            <a:pPr marL="384048" lvl="2" indent="0" algn="just">
              <a:buNone/>
            </a:pP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Xây</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dựng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ứng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dụng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bằng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cách</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kết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hợp</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các</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component 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dễ</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quản</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lý</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và</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tái</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sử</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dụng</a:t>
            </a:r>
            <a:endParaRPr lang="en-US" sz="2000" dirty="0" smtClean="0">
              <a:latin typeface="Times New Roman" panose="02020603050405020304" pitchFamily="18" charset="0"/>
              <a:cs typeface="Times New Roman" panose="02020603050405020304" pitchFamily="18" charset="0"/>
              <a:sym typeface="Wingdings 3" panose="05040102010807070707" pitchFamily="18" charset="2"/>
            </a:endParaRPr>
          </a:p>
          <a:p>
            <a:pPr marL="384048" lvl="2" indent="0" algn="just">
              <a:buNone/>
            </a:pP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JSX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là</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cú</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pháp</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mở</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rộng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của</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JavaScript. JSX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tạo</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ra</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cú</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pháp</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giống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HTML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để</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mô</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tả</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cấu</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trúc</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và</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giao</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diện</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ứng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dụng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Web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và</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cho</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phép</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viết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mã</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JavaScript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và</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HTML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trong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một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file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duy</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nhất</a:t>
            </a:r>
            <a:endParaRPr lang="en-US" sz="2000" dirty="0" smtClean="0">
              <a:latin typeface="Times New Roman" panose="02020603050405020304" pitchFamily="18" charset="0"/>
              <a:cs typeface="Times New Roman" panose="02020603050405020304" pitchFamily="18" charset="0"/>
              <a:sym typeface="Wingdings 3" panose="05040102010807070707" pitchFamily="18" charset="2"/>
            </a:endParaRPr>
          </a:p>
          <a:p>
            <a:pPr marL="384048" lvl="2" indent="0" algn="just">
              <a:buNone/>
            </a:pP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Virtual DOM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để</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tối</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ưu</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hóa</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hiệu</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suất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Khi</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có</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sự</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thay</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đổi</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UI, React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sẽ</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cập</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nhật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Virtual DOM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trước</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sau</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đó</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thì</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so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sánh</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và</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cập</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nhật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với</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DOM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thật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giúp</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giảm</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thiểu</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các</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thao</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tác</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không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cần</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thiết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trên</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DOM</a:t>
            </a: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03383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thiệu</a:t>
            </a:r>
            <a:r>
              <a:rPr lang="en-US" dirty="0">
                <a:latin typeface="Times New Roman" panose="02020603050405020304" pitchFamily="18" charset="0"/>
                <a:cs typeface="Times New Roman" panose="02020603050405020304" pitchFamily="18" charset="0"/>
              </a:rPr>
              <a:t> R</a:t>
            </a:r>
            <a:r>
              <a:rPr lang="en-US" dirty="0" smtClean="0">
                <a:latin typeface="Times New Roman" panose="02020603050405020304" pitchFamily="18" charset="0"/>
                <a:cs typeface="Times New Roman" panose="02020603050405020304" pitchFamily="18" charset="0"/>
              </a:rPr>
              <a:t>eact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TypeScript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1" algn="just"/>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TypeScript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một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ngôn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ngữ</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lập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trình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nguồn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mở</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được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phát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triển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bởi</a:t>
            </a:r>
            <a:r>
              <a:rPr lang="en-US" sz="2000" dirty="0" smtClean="0">
                <a:latin typeface="Times New Roman" panose="02020603050405020304" pitchFamily="18" charset="0"/>
                <a:cs typeface="Times New Roman" panose="02020603050405020304" pitchFamily="18" charset="0"/>
              </a:rPr>
              <a:t> Microsoft,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phần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mở</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rộng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JavaScript </a:t>
            </a:r>
            <a:r>
              <a:rPr lang="en-US" sz="2000" dirty="0" err="1" smtClean="0">
                <a:latin typeface="Times New Roman" panose="02020603050405020304" pitchFamily="18" charset="0"/>
                <a:cs typeface="Times New Roman" panose="02020603050405020304" pitchFamily="18" charset="0"/>
              </a:rPr>
              <a:t>nhưng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được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xem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phiên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bản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nâng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cao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hơn</a:t>
            </a:r>
            <a:endParaRPr lang="en-US" sz="2000" dirty="0" smtClean="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Nội</a:t>
            </a:r>
            <a:r>
              <a:rPr lang="en-US" sz="2000" dirty="0" smtClean="0">
                <a:latin typeface="Times New Roman" panose="02020603050405020304" pitchFamily="18" charset="0"/>
                <a:cs typeface="Times New Roman" panose="02020603050405020304" pitchFamily="18" charset="0"/>
              </a:rPr>
              <a:t> dung </a:t>
            </a:r>
            <a:r>
              <a:rPr lang="en-US" sz="2000" dirty="0" err="1" smtClean="0">
                <a:latin typeface="Times New Roman" panose="02020603050405020304" pitchFamily="18" charset="0"/>
                <a:cs typeface="Times New Roman" panose="02020603050405020304" pitchFamily="18" charset="0"/>
              </a:rPr>
              <a:t>cần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nắm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vững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về</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TypeScript</a:t>
            </a:r>
            <a:endParaRPr lang="en-US" sz="2000" dirty="0" smtClean="0">
              <a:latin typeface="Times New Roman" panose="02020603050405020304" pitchFamily="18" charset="0"/>
              <a:cs typeface="Times New Roman" panose="02020603050405020304" pitchFamily="18" charset="0"/>
            </a:endParaRPr>
          </a:p>
          <a:p>
            <a:pPr marL="384048" lvl="2" indent="0" algn="just">
              <a:buNone/>
            </a:pP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Kiểu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dữ</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liệu</a:t>
            </a:r>
            <a:r>
              <a:rPr lang="en-US" sz="2000" dirty="0" smtClean="0">
                <a:latin typeface="Times New Roman" panose="02020603050405020304" pitchFamily="18" charset="0"/>
                <a:cs typeface="Times New Roman" panose="02020603050405020304" pitchFamily="18" charset="0"/>
              </a:rPr>
              <a:t>: number, string, </a:t>
            </a:r>
            <a:r>
              <a:rPr lang="en-US" sz="2000" dirty="0" err="1" smtClean="0">
                <a:latin typeface="Times New Roman" panose="02020603050405020304" pitchFamily="18" charset="0"/>
                <a:cs typeface="Times New Roman" panose="02020603050405020304" pitchFamily="18" charset="0"/>
              </a:rPr>
              <a:t>boolean</a:t>
            </a:r>
            <a:r>
              <a:rPr lang="en-US" sz="2000" dirty="0" smtClean="0">
                <a:latin typeface="Times New Roman" panose="02020603050405020304" pitchFamily="18" charset="0"/>
                <a:cs typeface="Times New Roman" panose="02020603050405020304" pitchFamily="18" charset="0"/>
              </a:rPr>
              <a:t>, array, </a:t>
            </a:r>
            <a:r>
              <a:rPr lang="en-US" sz="2000" dirty="0" err="1" smtClean="0">
                <a:latin typeface="Times New Roman" panose="02020603050405020304" pitchFamily="18" charset="0"/>
                <a:cs typeface="Times New Roman" panose="02020603050405020304" pitchFamily="18" charset="0"/>
              </a:rPr>
              <a:t>enum</a:t>
            </a:r>
            <a:r>
              <a:rPr lang="en-US" sz="2000" dirty="0" smtClean="0">
                <a:latin typeface="Times New Roman" panose="02020603050405020304" pitchFamily="18" charset="0"/>
                <a:cs typeface="Times New Roman" panose="02020603050405020304" pitchFamily="18" charset="0"/>
              </a:rPr>
              <a:t>, any, undefined, …</a:t>
            </a:r>
          </a:p>
          <a:p>
            <a:pPr marL="384048" lvl="2" indent="0" algn="just">
              <a:buNone/>
            </a:pPr>
            <a:r>
              <a:rPr lang="en-US" sz="2000" dirty="0" smtClean="0">
                <a:latin typeface="Times New Roman" panose="02020603050405020304" pitchFamily="18" charset="0"/>
                <a:cs typeface="Times New Roman" panose="02020603050405020304" pitchFamily="18" charset="0"/>
              </a:rPr>
              <a:t>- Interfaces</a:t>
            </a:r>
          </a:p>
          <a:p>
            <a:pPr marL="384048" lvl="2" indent="0" algn="just">
              <a:buNone/>
            </a:pPr>
            <a:r>
              <a:rPr lang="en-US" sz="2000" dirty="0" smtClean="0">
                <a:latin typeface="Times New Roman" panose="02020603050405020304" pitchFamily="18" charset="0"/>
                <a:cs typeface="Times New Roman" panose="02020603050405020304" pitchFamily="18" charset="0"/>
              </a:rPr>
              <a:t>- Classes</a:t>
            </a:r>
          </a:p>
          <a:p>
            <a:pPr marL="384048" lvl="2" indent="0" algn="just">
              <a:buNone/>
            </a:pPr>
            <a:r>
              <a:rPr lang="en-US" sz="2000" dirty="0" smtClean="0">
                <a:latin typeface="Times New Roman" panose="02020603050405020304" pitchFamily="18" charset="0"/>
                <a:cs typeface="Times New Roman" panose="02020603050405020304" pitchFamily="18" charset="0"/>
              </a:rPr>
              <a:t>- Functions</a:t>
            </a:r>
          </a:p>
          <a:p>
            <a:pPr marL="384048" lvl="2" indent="0" algn="just">
              <a:buNone/>
            </a:pPr>
            <a:r>
              <a:rPr lang="en-US" sz="2000" dirty="0" smtClean="0">
                <a:latin typeface="Times New Roman" panose="02020603050405020304" pitchFamily="18" charset="0"/>
                <a:cs typeface="Times New Roman" panose="02020603050405020304" pitchFamily="18" charset="0"/>
              </a:rPr>
              <a:t>- Generics</a:t>
            </a:r>
          </a:p>
          <a:p>
            <a:pPr marL="384048" lvl="2" indent="0" algn="just">
              <a:buNone/>
            </a:pPr>
            <a:r>
              <a:rPr lang="en-US" sz="2000" dirty="0" smtClean="0">
                <a:latin typeface="Times New Roman" panose="02020603050405020304" pitchFamily="18" charset="0"/>
                <a:cs typeface="Times New Roman" panose="02020603050405020304" pitchFamily="18" charset="0"/>
              </a:rPr>
              <a:t>- Modules</a:t>
            </a:r>
          </a:p>
          <a:p>
            <a:pPr marL="384048" lvl="2" indent="0" algn="just">
              <a:buNone/>
            </a:pP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80377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thiệu</a:t>
            </a:r>
            <a:r>
              <a:rPr lang="en-US" dirty="0">
                <a:latin typeface="Times New Roman" panose="02020603050405020304" pitchFamily="18" charset="0"/>
                <a:cs typeface="Times New Roman" panose="02020603050405020304" pitchFamily="18" charset="0"/>
              </a:rPr>
              <a:t> R</a:t>
            </a:r>
            <a:r>
              <a:rPr lang="en-US" dirty="0" smtClean="0">
                <a:latin typeface="Times New Roman" panose="02020603050405020304" pitchFamily="18" charset="0"/>
                <a:cs typeface="Times New Roman" panose="02020603050405020304" pitchFamily="18" charset="0"/>
              </a:rPr>
              <a:t>eact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TypeScript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400" dirty="0" smtClean="0">
                <a:latin typeface="Times New Roman" panose="02020603050405020304" pitchFamily="18" charset="0"/>
                <a:cs typeface="Times New Roman" panose="02020603050405020304" pitchFamily="18" charset="0"/>
              </a:rPr>
              <a:t>2. </a:t>
            </a:r>
            <a:r>
              <a:rPr lang="en-US" sz="2400" dirty="0" err="1" smtClean="0">
                <a:latin typeface="Times New Roman" panose="02020603050405020304" pitchFamily="18" charset="0"/>
                <a:cs typeface="Times New Roman" panose="02020603050405020304" pitchFamily="18" charset="0"/>
              </a:rPr>
              <a:t>Cài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đặt</a:t>
            </a:r>
            <a:endParaRPr lang="en-US" sz="2400" dirty="0" smtClean="0">
              <a:latin typeface="Times New Roman" panose="02020603050405020304" pitchFamily="18" charset="0"/>
              <a:cs typeface="Times New Roman" panose="02020603050405020304" pitchFamily="18" charset="0"/>
            </a:endParaRPr>
          </a:p>
          <a:p>
            <a:pPr lvl="1" algn="just"/>
            <a:r>
              <a:rPr lang="en-US" sz="22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Cài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đặt</a:t>
            </a:r>
            <a:r>
              <a:rPr lang="en-US" sz="2000" dirty="0" smtClean="0">
                <a:latin typeface="Times New Roman" panose="02020603050405020304" pitchFamily="18" charset="0"/>
                <a:cs typeface="Times New Roman" panose="02020603050405020304" pitchFamily="18" charset="0"/>
              </a:rPr>
              <a:t> Node.js</a:t>
            </a:r>
          </a:p>
          <a:p>
            <a:pPr lvl="1" algn="just"/>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Tạo</a:t>
            </a:r>
            <a:r>
              <a:rPr lang="en-US" sz="2000" dirty="0" smtClean="0">
                <a:latin typeface="Times New Roman" panose="02020603050405020304" pitchFamily="18" charset="0"/>
                <a:cs typeface="Times New Roman" panose="02020603050405020304" pitchFamily="18" charset="0"/>
              </a:rPr>
              <a:t> project </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đi</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tới</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thư</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mục</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chứa</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project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sẽ</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tạo</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a:latin typeface="Times New Roman" panose="02020603050405020304" pitchFamily="18" charset="0"/>
                <a:cs typeface="Times New Roman" panose="02020603050405020304" pitchFamily="18" charset="0"/>
                <a:sym typeface="Wingdings 3" panose="05040102010807070707" pitchFamily="18" charset="2"/>
              </a:rPr>
              <a: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mở</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terminal</a:t>
            </a:r>
          </a:p>
          <a:p>
            <a:pPr marL="384048" lvl="2" indent="0" algn="just">
              <a:buNone/>
            </a:pPr>
            <a:r>
              <a:rPr lang="en-US" sz="1800" dirty="0" smtClean="0">
                <a:latin typeface="Times New Roman" panose="02020603050405020304" pitchFamily="18" charset="0"/>
                <a:cs typeface="Times New Roman" panose="02020603050405020304" pitchFamily="18" charset="0"/>
              </a:rPr>
              <a:t>	</a:t>
            </a:r>
            <a:r>
              <a:rPr lang="en-US" sz="1800" dirty="0" err="1">
                <a:solidFill>
                  <a:srgbClr val="FF0000"/>
                </a:solidFill>
                <a:latin typeface="Times New Roman" panose="02020603050405020304" pitchFamily="18" charset="0"/>
                <a:cs typeface="Times New Roman" panose="02020603050405020304" pitchFamily="18" charset="0"/>
              </a:rPr>
              <a:t>npx</a:t>
            </a:r>
            <a:r>
              <a:rPr lang="en-US" sz="1800" dirty="0">
                <a:solidFill>
                  <a:srgbClr val="FF0000"/>
                </a:solidFill>
                <a:latin typeface="Times New Roman" panose="02020603050405020304" pitchFamily="18" charset="0"/>
                <a:cs typeface="Times New Roman" panose="02020603050405020304" pitchFamily="18" charset="0"/>
              </a:rPr>
              <a:t> create-react-app my-app --template </a:t>
            </a:r>
            <a:r>
              <a:rPr lang="en-US" sz="1800" dirty="0" smtClean="0">
                <a:solidFill>
                  <a:srgbClr val="FF0000"/>
                </a:solidFill>
                <a:latin typeface="Times New Roman" panose="02020603050405020304" pitchFamily="18" charset="0"/>
                <a:cs typeface="Times New Roman" panose="02020603050405020304" pitchFamily="18" charset="0"/>
              </a:rPr>
              <a:t>typescript</a:t>
            </a:r>
          </a:p>
          <a:p>
            <a:pPr marL="384048" lvl="2" indent="0" algn="just">
              <a:buNone/>
            </a:pPr>
            <a:r>
              <a:rPr lang="en-US" sz="1800" dirty="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Cài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đặt</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TextEditor</a:t>
            </a:r>
            <a:r>
              <a:rPr lang="en-US" sz="1800"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Visual Studio Code</a:t>
            </a:r>
          </a:p>
          <a:p>
            <a:pPr marL="384048" lvl="2" indent="0" algn="just">
              <a:buNone/>
            </a:pPr>
            <a:r>
              <a:rPr lang="en-US" sz="1800" dirty="0">
                <a:latin typeface="Times New Roman" panose="02020603050405020304" pitchFamily="18" charset="0"/>
                <a:cs typeface="Times New Roman" panose="02020603050405020304" pitchFamily="18" charset="0"/>
                <a:sym typeface="Wingdings 3" panose="05040102010807070707" pitchFamily="18" charset="2"/>
              </a:rPr>
              <a:t> </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1800" dirty="0" err="1" smtClean="0">
                <a:latin typeface="Times New Roman" panose="02020603050405020304" pitchFamily="18" charset="0"/>
                <a:cs typeface="Times New Roman" panose="02020603050405020304" pitchFamily="18" charset="0"/>
                <a:sym typeface="Wingdings 3" panose="05040102010807070707" pitchFamily="18" charset="2"/>
              </a:rPr>
              <a:t>Mở</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project </a:t>
            </a:r>
            <a:r>
              <a:rPr lang="en-US" sz="1800" dirty="0" err="1" smtClean="0">
                <a:latin typeface="Times New Roman" panose="02020603050405020304" pitchFamily="18" charset="0"/>
                <a:cs typeface="Times New Roman" panose="02020603050405020304" pitchFamily="18" charset="0"/>
                <a:sym typeface="Wingdings 3" panose="05040102010807070707" pitchFamily="18" charset="2"/>
              </a:rPr>
              <a:t>với</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1800" dirty="0" err="1" smtClean="0">
                <a:latin typeface="Times New Roman" panose="02020603050405020304" pitchFamily="18" charset="0"/>
                <a:cs typeface="Times New Roman" panose="02020603050405020304" pitchFamily="18" charset="0"/>
                <a:sym typeface="Wingdings 3" panose="05040102010807070707" pitchFamily="18" charset="2"/>
              </a:rPr>
              <a:t>Visula</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Studio Code  </a:t>
            </a:r>
            <a:r>
              <a:rPr lang="en-US" sz="1800" dirty="0" err="1" smtClean="0">
                <a:latin typeface="Times New Roman" panose="02020603050405020304" pitchFamily="18" charset="0"/>
                <a:cs typeface="Times New Roman" panose="02020603050405020304" pitchFamily="18" charset="0"/>
                <a:sym typeface="Wingdings 3" panose="05040102010807070707" pitchFamily="18" charset="2"/>
              </a:rPr>
              <a:t>npm</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start  </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hlinkClick r:id="rId2"/>
              </a:rPr>
              <a:t>http://localhost:3000</a:t>
            </a:r>
            <a:endParaRPr lang="en-US" sz="1800" dirty="0" smtClean="0">
              <a:latin typeface="Times New Roman" panose="02020603050405020304" pitchFamily="18" charset="0"/>
              <a:cs typeface="Times New Roman" panose="02020603050405020304" pitchFamily="18" charset="0"/>
              <a:sym typeface="Wingdings 3" panose="05040102010807070707" pitchFamily="18" charset="2"/>
            </a:endParaRPr>
          </a:p>
          <a:p>
            <a:pPr marL="384048" lvl="2" indent="0" algn="just">
              <a:buNone/>
            </a:pPr>
            <a:endParaRPr lang="en-US" sz="1800" dirty="0">
              <a:latin typeface="Times New Roman" panose="02020603050405020304" pitchFamily="18" charset="0"/>
              <a:cs typeface="Times New Roman" panose="02020603050405020304" pitchFamily="18" charset="0"/>
              <a:sym typeface="Wingdings 3" panose="05040102010807070707" pitchFamily="18" charset="2"/>
            </a:endParaRPr>
          </a:p>
          <a:p>
            <a:pPr marL="384048" lvl="2" indent="0" algn="just">
              <a:buNone/>
            </a:pPr>
            <a:r>
              <a:rPr lang="en-US" sz="1800" dirty="0" err="1" smtClean="0">
                <a:latin typeface="Times New Roman" panose="02020603050405020304" pitchFamily="18" charset="0"/>
                <a:cs typeface="Times New Roman" panose="02020603050405020304" pitchFamily="18" charset="0"/>
                <a:sym typeface="Wingdings 3" panose="05040102010807070707" pitchFamily="18" charset="2"/>
              </a:rPr>
              <a:t>Có</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1800" dirty="0" err="1" smtClean="0">
                <a:latin typeface="Times New Roman" panose="02020603050405020304" pitchFamily="18" charset="0"/>
                <a:cs typeface="Times New Roman" panose="02020603050405020304" pitchFamily="18" charset="0"/>
                <a:sym typeface="Wingdings 3" panose="05040102010807070707" pitchFamily="18" charset="2"/>
              </a:rPr>
              <a:t>thể</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1800" dirty="0" err="1" smtClean="0">
                <a:latin typeface="Times New Roman" panose="02020603050405020304" pitchFamily="18" charset="0"/>
                <a:cs typeface="Times New Roman" panose="02020603050405020304" pitchFamily="18" charset="0"/>
                <a:sym typeface="Wingdings 3" panose="05040102010807070707" pitchFamily="18" charset="2"/>
              </a:rPr>
              <a:t>cài</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1800" dirty="0" err="1" smtClean="0">
                <a:latin typeface="Times New Roman" panose="02020603050405020304" pitchFamily="18" charset="0"/>
                <a:cs typeface="Times New Roman" panose="02020603050405020304" pitchFamily="18" charset="0"/>
                <a:sym typeface="Wingdings 3" panose="05040102010807070707" pitchFamily="18" charset="2"/>
              </a:rPr>
              <a:t>đặt</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them Extension: </a:t>
            </a:r>
            <a:r>
              <a:rPr lang="en-US" sz="1800" b="1" dirty="0">
                <a:latin typeface="Times New Roman" panose="02020603050405020304" pitchFamily="18" charset="0"/>
                <a:cs typeface="Times New Roman" panose="02020603050405020304" pitchFamily="18" charset="0"/>
              </a:rPr>
              <a:t>ES7+ React/</a:t>
            </a:r>
            <a:r>
              <a:rPr lang="en-US" sz="1800" b="1" dirty="0" err="1">
                <a:latin typeface="Times New Roman" panose="02020603050405020304" pitchFamily="18" charset="0"/>
                <a:cs typeface="Times New Roman" panose="02020603050405020304" pitchFamily="18" charset="0"/>
              </a:rPr>
              <a:t>Redux</a:t>
            </a:r>
            <a:r>
              <a:rPr lang="en-US" sz="1800" b="1" dirty="0">
                <a:latin typeface="Times New Roman" panose="02020603050405020304" pitchFamily="18" charset="0"/>
                <a:cs typeface="Times New Roman" panose="02020603050405020304" pitchFamily="18" charset="0"/>
              </a:rPr>
              <a:t>/React-Native snippets</a:t>
            </a:r>
            <a:endParaRPr lang="en-US" sz="1800" dirty="0">
              <a:latin typeface="Times New Roman" panose="02020603050405020304" pitchFamily="18" charset="0"/>
              <a:cs typeface="Times New Roman" panose="02020603050405020304" pitchFamily="18" charset="0"/>
            </a:endParaRPr>
          </a:p>
          <a:p>
            <a:pPr marL="384048" lvl="2" indent="0" algn="just">
              <a:buNone/>
            </a:pPr>
            <a:r>
              <a:rPr lang="en-US" sz="1800" dirty="0">
                <a:latin typeface="Times New Roman" panose="02020603050405020304" pitchFamily="18" charset="0"/>
                <a:cs typeface="Times New Roman" panose="02020603050405020304" pitchFamily="18" charset="0"/>
              </a:rPr>
              <a:t> </a:t>
            </a:r>
            <a:endParaRPr lang="en-US" sz="1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2352864"/>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734</TotalTime>
  <Words>3084</Words>
  <Application>Microsoft Office PowerPoint</Application>
  <PresentationFormat>Widescreen</PresentationFormat>
  <Paragraphs>228</Paragraphs>
  <Slides>41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Yu Gothic</vt:lpstr>
      <vt:lpstr>Calibri</vt:lpstr>
      <vt:lpstr>Calibri Light</vt:lpstr>
      <vt:lpstr>Times New Roman</vt:lpstr>
      <vt:lpstr>Wingdings 3</vt:lpstr>
      <vt:lpstr>Retrospect</vt:lpstr>
      <vt:lpstr>React TypeScript</vt:lpstr>
      <vt:lpstr>Nội dung chính</vt:lpstr>
      <vt:lpstr>Yêu cầu và mục tiêu</vt:lpstr>
      <vt:lpstr>Yêu cầu và mục tiêu</vt:lpstr>
      <vt:lpstr>Giới thiệu React</vt:lpstr>
      <vt:lpstr>Giới thiệu React</vt:lpstr>
      <vt:lpstr>Giới thiệu React và TypeScript</vt:lpstr>
      <vt:lpstr>Giới thiệu React và TypeScript</vt:lpstr>
      <vt:lpstr>Giới thiệu React và TypeScript</vt:lpstr>
      <vt:lpstr>Cấu trúc thư mục</vt:lpstr>
      <vt:lpstr>Cấu trúc thư mục</vt:lpstr>
      <vt:lpstr>Cấu trúc thư mục</vt:lpstr>
      <vt:lpstr>JSX</vt:lpstr>
      <vt:lpstr>JSX</vt:lpstr>
      <vt:lpstr>Components và Props</vt:lpstr>
      <vt:lpstr>Components và Props</vt:lpstr>
      <vt:lpstr>State</vt:lpstr>
      <vt:lpstr>React hooks</vt:lpstr>
      <vt:lpstr>React hooks</vt:lpstr>
      <vt:lpstr>React hooks - useState</vt:lpstr>
      <vt:lpstr>React hooks - useEffect</vt:lpstr>
      <vt:lpstr>React hooks - useEffect</vt:lpstr>
      <vt:lpstr>React hooks - useRef</vt:lpstr>
      <vt:lpstr>React hooks - useCallback</vt:lpstr>
      <vt:lpstr>React hooks - useMemo</vt:lpstr>
      <vt:lpstr>Redux toolkit</vt:lpstr>
      <vt:lpstr>Redux toolkit - configureStore</vt:lpstr>
      <vt:lpstr>Redux toolkit - createSlice</vt:lpstr>
      <vt:lpstr>Redux toolkit - createAsyncThunk</vt:lpstr>
      <vt:lpstr>PowerPoint Presentation</vt:lpstr>
      <vt:lpstr>PowerPoint Presentation</vt:lpstr>
      <vt:lpstr>Redux toolkit</vt:lpstr>
      <vt:lpstr>Redux toolkit</vt:lpstr>
      <vt:lpstr>Redux toolkit</vt:lpstr>
      <vt:lpstr>Router</vt:lpstr>
      <vt:lpstr>Router</vt:lpstr>
      <vt:lpstr>Router</vt:lpstr>
      <vt:lpstr>Router</vt:lpstr>
      <vt:lpstr>Router - useRoutes</vt:lpstr>
      <vt:lpstr>Thực hành</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Tien Nguyen</cp:lastModifiedBy>
  <cp:revision>98</cp:revision>
  <dcterms:created xsi:type="dcterms:W3CDTF">2024-06-25T14:26:25Z</dcterms:created>
  <dcterms:modified xsi:type="dcterms:W3CDTF">2024-07-02T06:49:48Z</dcterms:modified>
</cp:coreProperties>
</file>