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5" r:id="rId5"/>
    <p:sldId id="258" r:id="rId6"/>
    <p:sldId id="266" r:id="rId7"/>
    <p:sldId id="267" r:id="rId8"/>
    <p:sldId id="269" r:id="rId9"/>
    <p:sldId id="270" r:id="rId10"/>
    <p:sldId id="271" r:id="rId11"/>
    <p:sldId id="272" r:id="rId12"/>
    <p:sldId id="274" r:id="rId13"/>
    <p:sldId id="275" r:id="rId14"/>
    <p:sldId id="276" r:id="rId15"/>
    <p:sldId id="281" r:id="rId16"/>
    <p:sldId id="260" r:id="rId17"/>
    <p:sldId id="277" r:id="rId18"/>
    <p:sldId id="278" r:id="rId19"/>
    <p:sldId id="282" r:id="rId20"/>
    <p:sldId id="284" r:id="rId21"/>
    <p:sldId id="279" r:id="rId22"/>
    <p:sldId id="280" r:id="rId23"/>
    <p:sldId id="283" r:id="rId24"/>
    <p:sldId id="261" r:id="rId25"/>
    <p:sldId id="285" r:id="rId26"/>
    <p:sldId id="262" r:id="rId27"/>
    <p:sldId id="26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2024-06-29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2024-06-29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2024-06-29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2024-06-29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2024-06-29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2024-06-29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2024-06-29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2024-06-29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2024-06-29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2024-06-29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2024-06-29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2024-06-29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vi.legacy.reactjs.org/docs/getting-started.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React </a:t>
            </a:r>
            <a:r>
              <a:rPr lang="en-US" dirty="0" err="1" smtClean="0">
                <a:latin typeface="Times New Roman" panose="02020603050405020304" pitchFamily="18" charset="0"/>
                <a:cs typeface="Times New Roman" panose="02020603050405020304" pitchFamily="18" charset="0"/>
              </a:rPr>
              <a:t>TypeScript</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0008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endParaRPr lang="en-US" dirty="0"/>
          </a:p>
        </p:txBody>
      </p:sp>
      <p:sp>
        <p:nvSpPr>
          <p:cNvPr id="3" name="Content Placeholder 2"/>
          <p:cNvSpPr>
            <a:spLocks noGrp="1"/>
          </p:cNvSpPr>
          <p:nvPr>
            <p:ph sz="half" idx="1"/>
          </p:nvPr>
        </p:nvSpPr>
        <p:spPr>
          <a:xfrm>
            <a:off x="1097278" y="1845733"/>
            <a:ext cx="6675121" cy="4332997"/>
          </a:xfrm>
        </p:spPr>
        <p:txBody>
          <a:bodyPr>
            <a:normAutofit/>
          </a:bodyPr>
          <a:lstStyle/>
          <a:p>
            <a:pPr algn="just"/>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endParaRPr lang="en-US" sz="24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comp: </a:t>
            </a:r>
            <a:r>
              <a:rPr lang="en-US" dirty="0" err="1" smtClean="0">
                <a:latin typeface="Times New Roman" panose="02020603050405020304" pitchFamily="18" charset="0"/>
                <a:cs typeface="Times New Roman" panose="02020603050405020304" pitchFamily="18" charset="0"/>
              </a:rPr>
              <a:t>chứa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component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endParaRPr lang="en-US"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config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config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 constants: </a:t>
            </a:r>
            <a:r>
              <a:rPr lang="en-US" sz="2000" dirty="0" err="1" smtClean="0">
                <a:latin typeface="Times New Roman" panose="02020603050405020304" pitchFamily="18" charset="0"/>
                <a:cs typeface="Times New Roman" panose="02020603050405020304" pitchFamily="18" charset="0"/>
              </a:rPr>
              <a:t>biến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hằng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guard: </a:t>
            </a:r>
            <a:r>
              <a:rPr lang="en-US" sz="2000" dirty="0" err="1" smtClean="0">
                <a:latin typeface="Times New Roman" panose="02020603050405020304" pitchFamily="18" charset="0"/>
                <a:cs typeface="Times New Roman" panose="02020603050405020304" pitchFamily="18" charset="0"/>
              </a:rPr>
              <a:t>xác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phân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quyền</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model: class model</a:t>
            </a: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pages: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component </a:t>
            </a:r>
            <a:r>
              <a:rPr lang="en-US" sz="2000" dirty="0" err="1" smtClean="0">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reducers: </a:t>
            </a:r>
            <a:r>
              <a:rPr lang="en-US" sz="2000" dirty="0" err="1" smtClean="0">
                <a:latin typeface="Times New Roman" panose="02020603050405020304" pitchFamily="18" charset="0"/>
                <a:cs typeface="Times New Roman" panose="02020603050405020304" pitchFamily="18" charset="0"/>
              </a:rPr>
              <a:t>khai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action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reducer</a:t>
            </a: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routers: </a:t>
            </a:r>
            <a:r>
              <a:rPr lang="en-US" sz="2000" dirty="0" err="1" smtClean="0">
                <a:latin typeface="Times New Roman" panose="02020603050405020304" pitchFamily="18" charset="0"/>
                <a:cs typeface="Times New Roman" panose="02020603050405020304" pitchFamily="18" charset="0"/>
              </a:rPr>
              <a:t>điều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hướng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services: </a:t>
            </a:r>
            <a:r>
              <a:rPr lang="en-US" sz="2000" dirty="0" err="1" smtClean="0">
                <a:latin typeface="Times New Roman" panose="02020603050405020304" pitchFamily="18" charset="0"/>
                <a:cs typeface="Times New Roman" panose="02020603050405020304" pitchFamily="18" charset="0"/>
              </a:rPr>
              <a:t>dịch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gọi</a:t>
            </a:r>
            <a:r>
              <a:rPr lang="en-US" sz="2000" dirty="0" smtClean="0">
                <a:latin typeface="Times New Roman" panose="02020603050405020304" pitchFamily="18" charset="0"/>
                <a:cs typeface="Times New Roman" panose="02020603050405020304" pitchFamily="18" charset="0"/>
              </a:rPr>
              <a:t> API</a:t>
            </a: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store: </a:t>
            </a:r>
            <a:r>
              <a:rPr lang="en-US" sz="2000" dirty="0" err="1" smtClean="0">
                <a:latin typeface="Times New Roman" panose="02020603050405020304" pitchFamily="18" charset="0"/>
                <a:cs typeface="Times New Roman" panose="02020603050405020304" pitchFamily="18" charset="0"/>
              </a:rPr>
              <a:t>cấu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hình</a:t>
            </a:r>
            <a:r>
              <a:rPr lang="en-US" sz="2000" dirty="0" smtClean="0">
                <a:latin typeface="Times New Roman" panose="02020603050405020304" pitchFamily="18" charset="0"/>
                <a:cs typeface="Times New Roman" panose="02020603050405020304" pitchFamily="18" charset="0"/>
              </a:rPr>
              <a:t> store</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utils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function </a:t>
            </a:r>
            <a:r>
              <a:rPr lang="en-US" sz="2000" dirty="0" err="1" smtClean="0">
                <a:latin typeface="Times New Roman" panose="02020603050405020304" pitchFamily="18" charset="0"/>
                <a:cs typeface="Times New Roman" panose="02020603050405020304" pitchFamily="18" charset="0"/>
              </a:rPr>
              <a:t>dùng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chung</a:t>
            </a:r>
            <a:endParaRPr lang="en-US" sz="2000" dirty="0" smtClean="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2"/>
          </p:nvPr>
        </p:nvPicPr>
        <p:blipFill>
          <a:blip r:embed="rId2"/>
          <a:stretch>
            <a:fillRect/>
          </a:stretch>
        </p:blipFill>
        <p:spPr>
          <a:xfrm>
            <a:off x="7772399" y="286603"/>
            <a:ext cx="3644537" cy="6044046"/>
          </a:xfrm>
          <a:prstGeom prst="rect">
            <a:avLst/>
          </a:prstGeom>
        </p:spPr>
      </p:pic>
    </p:spTree>
    <p:extLst>
      <p:ext uri="{BB962C8B-B14F-4D97-AF65-F5344CB8AC3E}">
        <p14:creationId xmlns:p14="http://schemas.microsoft.com/office/powerpoint/2010/main" val="12395447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JSX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JSX (JavaScript XML) là một cú pháp mở rộng cho JavaScript, được sử dụng chủ yếu với React để mô tả giao diện người dùng. JSX cho phép viết mã HTML trực tiếp trong JavaScript, giúp dễ dàng tạo các thành phần giao diện phức tạp</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trưng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JSX</a:t>
            </a:r>
          </a:p>
          <a:p>
            <a:pPr lvl="1" algn="just"/>
            <a:r>
              <a:rPr lang="vi-VN" sz="2000" dirty="0">
                <a:latin typeface="Times New Roman" panose="02020603050405020304" pitchFamily="18" charset="0"/>
                <a:cs typeface="Times New Roman" panose="02020603050405020304" pitchFamily="18" charset="0"/>
              </a:rPr>
              <a:t>Cú pháp giống HTML: JSX trông giống như HTML, làm cho nó dễ đọc và viết</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lvl="1" algn="just"/>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JavaScript: </a:t>
            </a:r>
            <a:r>
              <a:rPr lang="en-US" sz="2000" dirty="0" err="1">
                <a:latin typeface="Times New Roman" panose="02020603050405020304" pitchFamily="18" charset="0"/>
                <a:cs typeface="Times New Roman" panose="02020603050405020304" pitchFamily="18" charset="0"/>
              </a:rPr>
              <a:t>Bạn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JavaScript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JSX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dấu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ngoặc</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nhọn</a:t>
            </a:r>
            <a:endParaRPr lang="en-US" sz="2000" dirty="0" smtClean="0">
              <a:latin typeface="Times New Roman" panose="02020603050405020304" pitchFamily="18" charset="0"/>
              <a:cs typeface="Times New Roman" panose="02020603050405020304" pitchFamily="18" charset="0"/>
            </a:endParaRPr>
          </a:p>
          <a:p>
            <a:pPr lvl="1" algn="just"/>
            <a:r>
              <a:rPr lang="vi-VN" sz="2000" dirty="0">
                <a:latin typeface="Times New Roman" panose="02020603050405020304" pitchFamily="18" charset="0"/>
                <a:cs typeface="Times New Roman" panose="02020603050405020304" pitchFamily="18" charset="0"/>
              </a:rPr>
              <a:t>Sử dụng trong React: JSX được thiết kế để sử dụng với React, giúp việc tạo các thành phần giao diện dễ dàng và trực quan hơn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2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JSX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Nhúng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JSX,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tử</a:t>
            </a:r>
            <a:r>
              <a:rPr lang="en-US" sz="2000" dirty="0" smtClean="0">
                <a:latin typeface="Times New Roman" panose="02020603050405020304" pitchFamily="18" charset="0"/>
                <a:cs typeface="Times New Roman" panose="02020603050405020304" pitchFamily="18" charset="0"/>
              </a:rPr>
              <a:t>: &amp;&amp;, </a:t>
            </a:r>
            <a:r>
              <a:rPr lang="en-US" sz="2000" dirty="0" err="1" smtClean="0">
                <a:latin typeface="Times New Roman" panose="02020603050405020304" pitchFamily="18" charset="0"/>
                <a:cs typeface="Times New Roman" panose="02020603050405020304" pitchFamily="18" charset="0"/>
              </a:rPr>
              <a:t>toán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tử</a:t>
            </a:r>
            <a:r>
              <a:rPr lang="en-US" sz="2000" dirty="0" smtClean="0">
                <a:latin typeface="Times New Roman" panose="02020603050405020304" pitchFamily="18" charset="0"/>
                <a:cs typeface="Times New Roman" panose="02020603050405020304" pitchFamily="18" charset="0"/>
              </a:rPr>
              <a:t> 3 </a:t>
            </a:r>
            <a:r>
              <a:rPr lang="en-US" sz="2000" dirty="0" err="1" smtClean="0">
                <a:latin typeface="Times New Roman" panose="02020603050405020304" pitchFamily="18" charset="0"/>
                <a:cs typeface="Times New Roman" panose="02020603050405020304" pitchFamily="18" charset="0"/>
              </a:rPr>
              <a:t>ngôi</a:t>
            </a:r>
            <a:r>
              <a:rPr lang="en-US" sz="2000" dirty="0" smtClean="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Injection, </a:t>
            </a:r>
            <a:r>
              <a:rPr lang="en-US" dirty="0" err="1">
                <a:solidFill>
                  <a:srgbClr val="FF0000"/>
                </a:solidFill>
                <a:latin typeface="Times New Roman" panose="02020603050405020304" pitchFamily="18" charset="0"/>
                <a:cs typeface="Times New Roman" panose="02020603050405020304" pitchFamily="18" charset="0"/>
              </a:rPr>
              <a:t>dangerouslySetInnerHTML</a:t>
            </a:r>
            <a:r>
              <a:rPr lang="en-US" dirty="0">
                <a:solidFill>
                  <a:srgbClr val="FF0000"/>
                </a:solidFill>
                <a:latin typeface="Times New Roman" panose="02020603050405020304" pitchFamily="18" charset="0"/>
                <a:cs typeface="Times New Roman" panose="02020603050405020304" pitchFamily="18" charset="0"/>
              </a:rPr>
              <a:t>={{__html: </a:t>
            </a:r>
            <a:r>
              <a:rPr lang="en-US" dirty="0" smtClean="0">
                <a:solidFill>
                  <a:srgbClr val="FF0000"/>
                </a:solidFill>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class </a:t>
            </a:r>
            <a:r>
              <a:rPr lang="en-US" dirty="0">
                <a:latin typeface="Times New Roman" panose="02020603050405020304" pitchFamily="18" charset="0"/>
                <a:cs typeface="Times New Roman" panose="02020603050405020304" pitchFamily="18" charset="0"/>
                <a:sym typeface="Wingdings 3" panose="05040102010807070707" pitchFamily="18" charset="2"/>
              </a:rPr>
              <a: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className</a:t>
            </a:r>
            <a:endParaRPr lang="en-US"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a:t>
            </a:r>
            <a:r>
              <a:rPr lang="en-US" dirty="0" err="1" smtClean="0">
                <a:latin typeface="Times New Roman" panose="02020603050405020304" pitchFamily="18" charset="0"/>
                <a:cs typeface="Times New Roman" panose="02020603050405020304" pitchFamily="18" charset="0"/>
              </a:rPr>
              <a:t>ruy</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env</a:t>
            </a:r>
            <a:r>
              <a:rPr lang="en-US" dirty="0">
                <a:latin typeface="Times New Roman" panose="02020603050405020304" pitchFamily="18" charset="0"/>
                <a:cs typeface="Times New Roman" panose="02020603050405020304" pitchFamily="18" charset="0"/>
              </a:rPr>
              <a:t> REACT_APP_,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public “%PUBLIC_URL</a:t>
            </a:r>
            <a:r>
              <a:rPr lang="en-US"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a:t>
            </a:r>
            <a:r>
              <a:rPr lang="en-US" dirty="0" err="1" smtClean="0">
                <a:latin typeface="Times New Roman" panose="02020603050405020304" pitchFamily="18" charset="0"/>
                <a:cs typeface="Times New Roman" panose="02020603050405020304" pitchFamily="18" charset="0"/>
              </a:rPr>
              <a:t>hỉ</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3" panose="05040102010807070707" pitchFamily="18" charset="2"/>
              </a:rPr>
              <a:t>Virtual</a:t>
            </a:r>
            <a:r>
              <a:rPr lang="en-US" dirty="0" smtClean="0">
                <a:latin typeface="Times New Roman" panose="02020603050405020304" pitchFamily="18" charset="0"/>
                <a:cs typeface="Times New Roman" panose="02020603050405020304" pitchFamily="18" charset="0"/>
              </a:rPr>
              <a:t> DOM)</a:t>
            </a:r>
          </a:p>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Nhúng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JavaScript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thuộc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FF0000"/>
                </a:solidFill>
                <a:latin typeface="Yu Gothic" panose="020B0400000000000000" pitchFamily="34" charset="-128"/>
                <a:ea typeface="Yu Gothic" panose="020B0400000000000000" pitchFamily="34" charset="-128"/>
                <a:cs typeface="Times New Roman" panose="02020603050405020304" pitchFamily="18" charset="0"/>
              </a:rPr>
              <a:t>&lt;</a:t>
            </a:r>
            <a:r>
              <a:rPr lang="en-US" sz="2000" dirty="0" err="1" smtClean="0">
                <a:solidFill>
                  <a:srgbClr val="FF0000"/>
                </a:solidFill>
                <a:latin typeface="Times New Roman" panose="02020603050405020304" pitchFamily="18" charset="0"/>
                <a:cs typeface="Times New Roman" panose="02020603050405020304" pitchFamily="18" charset="0"/>
              </a:rPr>
              <a:t>img</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err="1" smtClean="0">
                <a:solidFill>
                  <a:srgbClr val="FF0000"/>
                </a:solidFill>
                <a:latin typeface="Times New Roman" panose="02020603050405020304" pitchFamily="18" charset="0"/>
                <a:cs typeface="Times New Roman" panose="02020603050405020304" pitchFamily="18" charset="0"/>
              </a:rPr>
              <a:t>src</a:t>
            </a:r>
            <a:r>
              <a:rPr lang="en-US" sz="2000"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generateUrl</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smtClean="0">
                <a:solidFill>
                  <a:srgbClr val="FF0000"/>
                </a:solidFill>
                <a:latin typeface="Yu Gothic" panose="020B0400000000000000" pitchFamily="34" charset="-128"/>
                <a:ea typeface="Yu Gothic" panose="020B0400000000000000" pitchFamily="34" charset="-128"/>
                <a:cs typeface="Times New Roman" panose="02020603050405020304" pitchFamily="18" charset="0"/>
              </a:rPr>
              <a:t>&gt;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8073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Components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Props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Components chia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UI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biệt</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Function component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Class component</a:t>
            </a:r>
          </a:p>
          <a:p>
            <a:pPr algn="just"/>
            <a:r>
              <a:rPr lang="en-US" dirty="0" smtClean="0">
                <a:latin typeface="Times New Roman" panose="02020603050405020304" pitchFamily="18" charset="0"/>
                <a:cs typeface="Times New Roman" panose="02020603050405020304" pitchFamily="18" charset="0"/>
              </a:rPr>
              <a:t>- Function component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React component, </a:t>
            </a:r>
            <a:r>
              <a:rPr lang="en-US" dirty="0" err="1" smtClean="0">
                <a:latin typeface="Times New Roman" panose="02020603050405020304" pitchFamily="18" charset="0"/>
                <a:cs typeface="Times New Roman" panose="02020603050405020304" pitchFamily="18" charset="0"/>
              </a:rPr>
              <a:t>nhận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object “props”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React element</a:t>
            </a:r>
          </a:p>
          <a:p>
            <a:pPr algn="just"/>
            <a:endParaRPr lang="en-US"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564380" y="3202094"/>
            <a:ext cx="3599906" cy="3073090"/>
          </a:xfrm>
          <a:prstGeom prst="rect">
            <a:avLst/>
          </a:prstGeom>
        </p:spPr>
      </p:pic>
    </p:spTree>
    <p:extLst>
      <p:ext uri="{BB962C8B-B14F-4D97-AF65-F5344CB8AC3E}">
        <p14:creationId xmlns:p14="http://schemas.microsoft.com/office/powerpoint/2010/main" val="18149990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Components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Props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Fragment</a:t>
            </a: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props.children</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props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trang</a:t>
            </a:r>
            <a:r>
              <a:rPr lang="en-US" dirty="0" smtClean="0">
                <a:latin typeface="Times New Roman" panose="02020603050405020304" pitchFamily="18" charset="0"/>
                <a:cs typeface="Times New Roman" panose="02020603050405020304" pitchFamily="18" charset="0"/>
              </a:rPr>
              <a:t> docs</a:t>
            </a:r>
          </a:p>
          <a:p>
            <a:pPr marL="0" indent="0" algn="just">
              <a:buNone/>
            </a:pPr>
            <a:r>
              <a:rPr lang="en-US" dirty="0" smtClean="0">
                <a:latin typeface="Times New Roman" panose="02020603050405020304" pitchFamily="18" charset="0"/>
                <a:cs typeface="Times New Roman" panose="02020603050405020304" pitchFamily="18" charset="0"/>
                <a:sym typeface="Wingdings 3" panose="05040102010807070707" pitchFamily="18" charset="2"/>
              </a:rPr>
              <a:t>  props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chỉ</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dùng</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đọc</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326887" y="698450"/>
            <a:ext cx="3041572" cy="2791580"/>
          </a:xfrm>
          <a:prstGeom prst="rect">
            <a:avLst/>
          </a:prstGeom>
        </p:spPr>
      </p:pic>
      <p:pic>
        <p:nvPicPr>
          <p:cNvPr id="6" name="Picture 5"/>
          <p:cNvPicPr>
            <a:picLocks noChangeAspect="1"/>
          </p:cNvPicPr>
          <p:nvPr/>
        </p:nvPicPr>
        <p:blipFill>
          <a:blip r:embed="rId3"/>
          <a:stretch>
            <a:fillRect/>
          </a:stretch>
        </p:blipFill>
        <p:spPr>
          <a:xfrm>
            <a:off x="6651004" y="3752911"/>
            <a:ext cx="4393338" cy="2379064"/>
          </a:xfrm>
          <a:prstGeom prst="rect">
            <a:avLst/>
          </a:prstGeom>
        </p:spPr>
      </p:pic>
    </p:spTree>
    <p:extLst>
      <p:ext uri="{BB962C8B-B14F-4D97-AF65-F5344CB8AC3E}">
        <p14:creationId xmlns:p14="http://schemas.microsoft.com/office/powerpoint/2010/main" val="18978028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State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giống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component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React, </a:t>
            </a:r>
            <a:r>
              <a:rPr lang="en-US" dirty="0" err="1" smtClean="0">
                <a:latin typeface="Times New Roman" panose="02020603050405020304" pitchFamily="18" charset="0"/>
                <a:cs typeface="Times New Roman" panose="02020603050405020304" pitchFamily="18" charset="0"/>
              </a:rPr>
              <a:t>chủ</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component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đổi</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trực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tiếp</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gộp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lại</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8346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hooks</a:t>
            </a: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useState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click count </a:t>
            </a:r>
            <a:r>
              <a:rPr lang="en-US" dirty="0" err="1" smtClean="0">
                <a:latin typeface="Times New Roman" panose="02020603050405020304" pitchFamily="18" charset="0"/>
                <a:cs typeface="Times New Roman" panose="02020603050405020304" pitchFamily="18" charset="0"/>
              </a:rPr>
              <a:t>nhiều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state vs </a:t>
            </a:r>
            <a:r>
              <a:rPr lang="en-US" dirty="0" err="1" smtClean="0">
                <a:latin typeface="Times New Roman" panose="02020603050405020304" pitchFamily="18" charset="0"/>
                <a:cs typeface="Times New Roman" panose="02020603050405020304" pitchFamily="18" charset="0"/>
              </a:rPr>
              <a:t>preState</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useEffect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hủy</a:t>
            </a:r>
            <a:r>
              <a:rPr lang="en-US" dirty="0" smtClean="0">
                <a:latin typeface="Times New Roman" panose="02020603050405020304" pitchFamily="18" charset="0"/>
                <a:cs typeface="Times New Roman" panose="02020603050405020304" pitchFamily="18" charset="0"/>
              </a:rPr>
              <a:t>, timer</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useRef</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useCallback</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useMemo</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t>
            </a:r>
            <a:r>
              <a:rPr lang="en-US" dirty="0" err="1" smtClean="0">
                <a:latin typeface="Times New Roman" panose="02020603050405020304" pitchFamily="18" charset="0"/>
                <a:cs typeface="Times New Roman" panose="02020603050405020304" pitchFamily="18" charset="0"/>
              </a:rPr>
              <a:t>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onClick</a:t>
            </a:r>
            <a:r>
              <a:rPr lang="en-US"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732797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hooks</a:t>
            </a: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React Hooks là một tính năng được giới thiệu trong React </a:t>
            </a:r>
            <a:r>
              <a:rPr lang="vi-VN" dirty="0" smtClean="0">
                <a:latin typeface="Times New Roman" panose="02020603050405020304" pitchFamily="18" charset="0"/>
                <a:cs typeface="Times New Roman" panose="02020603050405020304" pitchFamily="18" charset="0"/>
              </a:rPr>
              <a:t>16.8</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Hooks cho phép bạn sử dụng state, lifecycle methods, và nhiều tính năng khác một cách đơn giản và trực quan hơn trong các functional components.</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9289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useState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hook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functional component</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Gộp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setState</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sym typeface="Wingdings 3" panose="05040102010807070707" pitchFamily="18" charset="2"/>
              </a:rPr>
              <a:t> 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preState</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xử</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lý</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khi</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bị</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gộp</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setState</a:t>
            </a:r>
            <a:endParaRPr lang="en-US" dirty="0" smtClean="0">
              <a:latin typeface="Times New Roman" panose="02020603050405020304" pitchFamily="18" charset="0"/>
              <a:cs typeface="Times New Roman" panose="02020603050405020304" pitchFamily="18" charset="0"/>
              <a:sym typeface="Wingdings 3" panose="05040102010807070707" pitchFamily="18" charset="2"/>
            </a:endParaRPr>
          </a:p>
          <a:p>
            <a:pPr marL="0" indent="0">
              <a:buNone/>
            </a:pPr>
            <a:r>
              <a:rPr lang="en-US" dirty="0">
                <a:latin typeface="Times New Roman" panose="02020603050405020304" pitchFamily="18" charset="0"/>
                <a:cs typeface="Times New Roman" panose="02020603050405020304" pitchFamily="18" charset="0"/>
                <a:sym typeface="Wingdings 3" panose="05040102010807070707" pitchFamily="18" charset="2"/>
              </a:rPr>
              <a:t> </a:t>
            </a:r>
            <a:r>
              <a:rPr lang="en-US" dirty="0">
                <a:latin typeface="Times New Roman" panose="02020603050405020304" pitchFamily="18" charset="0"/>
                <a:cs typeface="Times New Roman" panose="02020603050405020304" pitchFamily="18" charset="0"/>
                <a:sym typeface="Wingdings 3" panose="05040102010807070707" pitchFamily="18" charset="2"/>
              </a:rPr>
              <a:t> </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preState</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trả</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về</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đối</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tượng</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mới</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994344" y="2271602"/>
            <a:ext cx="4161336" cy="3705866"/>
          </a:xfrm>
          <a:prstGeom prst="rect">
            <a:avLst/>
          </a:prstGeom>
        </p:spPr>
      </p:pic>
    </p:spTree>
    <p:extLst>
      <p:ext uri="{BB962C8B-B14F-4D97-AF65-F5344CB8AC3E}">
        <p14:creationId xmlns:p14="http://schemas.microsoft.com/office/powerpoint/2010/main" val="14118879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useEffect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là </a:t>
            </a:r>
            <a:r>
              <a:rPr lang="vi-VN" dirty="0">
                <a:latin typeface="Times New Roman" panose="02020603050405020304" pitchFamily="18" charset="0"/>
                <a:cs typeface="Times New Roman" panose="02020603050405020304" pitchFamily="18" charset="0"/>
              </a:rPr>
              <a:t>một hook dùng để thực hiện các tác vụ phụ (side effects) như gọi API, gắn kết DOM, và dọn dẹp khi component unmount</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Đây là hàm sẽ được thực thi mỗi khi component được render hoặc khi một trong các dependencies thay đổi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Hàm </a:t>
            </a:r>
            <a:r>
              <a:rPr lang="vi-VN" dirty="0">
                <a:latin typeface="Times New Roman" panose="02020603050405020304" pitchFamily="18" charset="0"/>
                <a:cs typeface="Times New Roman" panose="02020603050405020304" pitchFamily="18" charset="0"/>
              </a:rPr>
              <a:t>này sẽ được thực thi khi component unmount hoặc trước khi thực thi hàm callback một lần nữa nếu dependencies thay đổi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Đây là một mảng chứa các giá trị mà useEffect lắng nghe. Nếu bất kỳ giá trị nào trong mảng này thay đổi, useEffect sẽ được kích hoạt lại.</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9988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Nội</a:t>
            </a:r>
            <a:r>
              <a:rPr lang="en-US" dirty="0" smtClean="0">
                <a:latin typeface="Times New Roman" panose="02020603050405020304" pitchFamily="18" charset="0"/>
                <a:cs typeface="Times New Roman" panose="02020603050405020304" pitchFamily="18" charset="0"/>
              </a:rPr>
              <a:t> dung </a:t>
            </a:r>
            <a:r>
              <a:rPr lang="en-US" dirty="0" err="1" smtClean="0">
                <a:latin typeface="Times New Roman" panose="02020603050405020304" pitchFamily="18" charset="0"/>
                <a:cs typeface="Times New Roman" panose="02020603050405020304" pitchFamily="18" charset="0"/>
              </a:rPr>
              <a:t>chính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1. </a:t>
            </a:r>
            <a:r>
              <a:rPr lang="en-US" sz="2400" dirty="0" err="1" smtClean="0">
                <a:latin typeface="Times New Roman" panose="02020603050405020304" pitchFamily="18" charset="0"/>
                <a:cs typeface="Times New Roman" panose="02020603050405020304" pitchFamily="18" charset="0"/>
              </a:rPr>
              <a:t>Giới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thiệu</a:t>
            </a:r>
            <a:r>
              <a:rPr lang="en-US" sz="2400" dirty="0" smtClean="0">
                <a:latin typeface="Times New Roman" panose="02020603050405020304" pitchFamily="18" charset="0"/>
                <a:cs typeface="Times New Roman" panose="02020603050405020304" pitchFamily="18" charset="0"/>
              </a:rPr>
              <a:t> React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TypeScript</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2. </a:t>
            </a:r>
            <a:r>
              <a:rPr lang="en-US" sz="2400" dirty="0" err="1" smtClean="0">
                <a:latin typeface="Times New Roman" panose="02020603050405020304" pitchFamily="18" charset="0"/>
                <a:cs typeface="Times New Roman" panose="02020603050405020304" pitchFamily="18" charset="0"/>
              </a:rPr>
              <a:t>Cấu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trúc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thư</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JSX</a:t>
            </a:r>
          </a:p>
          <a:p>
            <a:r>
              <a:rPr lang="en-US" sz="2400" dirty="0">
                <a:latin typeface="Times New Roman" panose="02020603050405020304" pitchFamily="18" charset="0"/>
                <a:cs typeface="Times New Roman" panose="02020603050405020304" pitchFamily="18" charset="0"/>
              </a:rPr>
              <a:t>3</a:t>
            </a:r>
            <a:r>
              <a:rPr lang="en-US" sz="2400" dirty="0" smtClean="0">
                <a:latin typeface="Times New Roman" panose="02020603050405020304" pitchFamily="18" charset="0"/>
                <a:cs typeface="Times New Roman" panose="02020603050405020304" pitchFamily="18" charset="0"/>
              </a:rPr>
              <a:t>. React hooks</a:t>
            </a:r>
          </a:p>
          <a:p>
            <a:r>
              <a:rPr lang="en-US" sz="2400" dirty="0" smtClean="0">
                <a:latin typeface="Times New Roman" panose="02020603050405020304" pitchFamily="18" charset="0"/>
                <a:cs typeface="Times New Roman" panose="02020603050405020304" pitchFamily="18" charset="0"/>
              </a:rPr>
              <a:t>4. </a:t>
            </a:r>
            <a:r>
              <a:rPr lang="en-US" sz="2400" dirty="0" err="1" smtClean="0">
                <a:latin typeface="Times New Roman" panose="02020603050405020304" pitchFamily="18" charset="0"/>
                <a:cs typeface="Times New Roman" panose="02020603050405020304" pitchFamily="18" charset="0"/>
              </a:rPr>
              <a:t>Redux</a:t>
            </a:r>
            <a:r>
              <a:rPr lang="en-US" sz="2400" dirty="0" smtClean="0">
                <a:latin typeface="Times New Roman" panose="02020603050405020304" pitchFamily="18" charset="0"/>
                <a:cs typeface="Times New Roman" panose="02020603050405020304" pitchFamily="18" charset="0"/>
              </a:rPr>
              <a:t> toolkit</a:t>
            </a:r>
          </a:p>
          <a:p>
            <a:r>
              <a:rPr lang="en-US" sz="2400" dirty="0" smtClean="0">
                <a:latin typeface="Times New Roman" panose="02020603050405020304" pitchFamily="18" charset="0"/>
                <a:cs typeface="Times New Roman" panose="02020603050405020304" pitchFamily="18" charset="0"/>
              </a:rPr>
              <a:t>5. Router</a:t>
            </a:r>
          </a:p>
          <a:p>
            <a:r>
              <a:rPr lang="en-US" sz="2400" dirty="0" smtClean="0">
                <a:latin typeface="Times New Roman" panose="02020603050405020304" pitchFamily="18" charset="0"/>
                <a:cs typeface="Times New Roman" panose="02020603050405020304" pitchFamily="18" charset="0"/>
              </a:rPr>
              <a:t>6.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hành</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Tài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liệu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khảo</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2"/>
              </a:rPr>
              <a:t>https://vi.legacy.reactjs.org/docs/getting-started.html</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28558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hooks - </a:t>
            </a:r>
            <a:r>
              <a:rPr lang="en-US" dirty="0" err="1">
                <a:latin typeface="Times New Roman" panose="02020603050405020304" pitchFamily="18" charset="0"/>
                <a:cs typeface="Times New Roman" panose="02020603050405020304" pitchFamily="18" charset="0"/>
              </a:rPr>
              <a:t>useEffect</a:t>
            </a:r>
            <a:endParaRPr lang="en-US" dirty="0"/>
          </a:p>
        </p:txBody>
      </p:sp>
      <p:sp>
        <p:nvSpPr>
          <p:cNvPr id="3" name="Content Placeholder 2"/>
          <p:cNvSpPr>
            <a:spLocks noGrp="1"/>
          </p:cNvSpPr>
          <p:nvPr>
            <p:ph sz="half" idx="1"/>
          </p:nvPr>
        </p:nvSpPr>
        <p:spPr/>
        <p:txBody>
          <a:bodyPr>
            <a:normAutofit/>
          </a:bodyPr>
          <a:lstStyle/>
          <a:p>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Lưu ý khi sử dụng </a:t>
            </a:r>
            <a:r>
              <a:rPr lang="vi-VN" dirty="0" smtClean="0">
                <a:latin typeface="Times New Roman" panose="02020603050405020304" pitchFamily="18" charset="0"/>
                <a:cs typeface="Times New Roman" panose="02020603050405020304" pitchFamily="18" charset="0"/>
              </a:rPr>
              <a:t>useEffect</a:t>
            </a:r>
            <a:endParaRPr lang="en-US"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bỏ</a:t>
            </a:r>
            <a:r>
              <a:rPr lang="en-US" sz="2000" dirty="0">
                <a:latin typeface="Times New Roman" panose="02020603050405020304" pitchFamily="18" charset="0"/>
                <a:cs typeface="Times New Roman" panose="02020603050405020304" pitchFamily="18" charset="0"/>
              </a:rPr>
              <a:t> qua </a:t>
            </a:r>
            <a:r>
              <a:rPr lang="en-US" sz="2000" dirty="0" smtClean="0">
                <a:latin typeface="Times New Roman" panose="02020603050405020304" pitchFamily="18" charset="0"/>
                <a:cs typeface="Times New Roman" panose="02020603050405020304" pitchFamily="18" charset="0"/>
              </a:rPr>
              <a:t>dependencies</a:t>
            </a:r>
          </a:p>
          <a:p>
            <a:pPr lvl="1"/>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side effects </a:t>
            </a:r>
            <a:r>
              <a:rPr lang="en-US" sz="2000" dirty="0" err="1">
                <a:latin typeface="Times New Roman" panose="02020603050405020304" pitchFamily="18" charset="0"/>
                <a:cs typeface="Times New Roman" panose="02020603050405020304" pitchFamily="18" charset="0"/>
              </a:rPr>
              <a:t>đúng</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cách</a:t>
            </a:r>
            <a:endParaRPr lang="en-US" sz="2000"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cleanup function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cần</a:t>
            </a:r>
            <a:endParaRPr lang="en-US" sz="2000"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Chạy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useEffect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component </a:t>
            </a:r>
            <a:r>
              <a:rPr lang="en-US" sz="2000" dirty="0" smtClean="0">
                <a:latin typeface="Times New Roman" panose="02020603050405020304" pitchFamily="18" charset="0"/>
                <a:cs typeface="Times New Roman" panose="02020603050405020304" pitchFamily="18" charset="0"/>
              </a:rPr>
              <a:t>mount []</a:t>
            </a:r>
            <a:endParaRPr lang="en-US" sz="20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endParaRPr lang="en-US" dirty="0"/>
          </a:p>
        </p:txBody>
      </p:sp>
      <p:pic>
        <p:nvPicPr>
          <p:cNvPr id="5" name="Picture 4"/>
          <p:cNvPicPr>
            <a:picLocks noChangeAspect="1"/>
          </p:cNvPicPr>
          <p:nvPr/>
        </p:nvPicPr>
        <p:blipFill>
          <a:blip r:embed="rId2"/>
          <a:stretch>
            <a:fillRect/>
          </a:stretch>
        </p:blipFill>
        <p:spPr>
          <a:xfrm>
            <a:off x="5972793" y="2528843"/>
            <a:ext cx="5182887" cy="2657142"/>
          </a:xfrm>
          <a:prstGeom prst="rect">
            <a:avLst/>
          </a:prstGeom>
        </p:spPr>
      </p:pic>
    </p:spTree>
    <p:extLst>
      <p:ext uri="{BB962C8B-B14F-4D97-AF65-F5344CB8AC3E}">
        <p14:creationId xmlns:p14="http://schemas.microsoft.com/office/powerpoint/2010/main" val="37322394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useRef</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là một hook trong React được sử dụng để tạo một đối tượng ref có thể duy trì giá trị của nó qua các lần render mà không gây ra việc render lại component khi giá trị của nó thay đổi. Ref thường được sử dụng để truy cập trực tiếp vào các DOM element hoặc để lưu trữ một giá trị bất biến trong suốt vòng đời của component</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Lưu</a:t>
            </a:r>
            <a:r>
              <a:rPr lang="en-US" dirty="0" smtClean="0">
                <a:latin typeface="Times New Roman" panose="02020603050405020304" pitchFamily="18" charset="0"/>
                <a:cs typeface="Times New Roman" panose="02020603050405020304" pitchFamily="18" charset="0"/>
              </a:rPr>
              <a:t> ý</a:t>
            </a:r>
          </a:p>
          <a:p>
            <a:pPr lvl="1"/>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hoạt</a:t>
            </a:r>
            <a:r>
              <a:rPr lang="en-US" sz="2000" dirty="0">
                <a:latin typeface="Times New Roman" panose="02020603050405020304" pitchFamily="18" charset="0"/>
                <a:cs typeface="Times New Roman" panose="02020603050405020304" pitchFamily="18" charset="0"/>
              </a:rPr>
              <a:t> render </a:t>
            </a:r>
            <a:r>
              <a:rPr lang="en-US" sz="2000" dirty="0" err="1" smtClean="0">
                <a:latin typeface="Times New Roman" panose="02020603050405020304" pitchFamily="18" charset="0"/>
                <a:cs typeface="Times New Roman" panose="02020603050405020304" pitchFamily="18" charset="0"/>
              </a:rPr>
              <a:t>lại</a:t>
            </a:r>
            <a:endParaRPr lang="en-US" sz="2000"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Truy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DOM </a:t>
            </a:r>
            <a:r>
              <a:rPr lang="en-US" sz="2000" dirty="0" smtClean="0">
                <a:latin typeface="Times New Roman" panose="02020603050405020304" pitchFamily="18" charset="0"/>
                <a:cs typeface="Times New Roman" panose="02020603050405020304" pitchFamily="18" charset="0"/>
              </a:rPr>
              <a:t>elements</a:t>
            </a:r>
          </a:p>
          <a:p>
            <a:pPr lvl="1"/>
            <a:r>
              <a:rPr lang="vi-VN" sz="2000" dirty="0">
                <a:latin typeface="Times New Roman" panose="02020603050405020304" pitchFamily="18" charset="0"/>
                <a:cs typeface="Times New Roman" panose="02020603050405020304" pitchFamily="18" charset="0"/>
              </a:rPr>
              <a:t>Lưu trữ giá trị bất </a:t>
            </a:r>
            <a:r>
              <a:rPr lang="vi-VN" sz="2000" dirty="0" smtClean="0">
                <a:latin typeface="Times New Roman" panose="02020603050405020304" pitchFamily="18" charset="0"/>
                <a:cs typeface="Times New Roman" panose="02020603050405020304" pitchFamily="18" charset="0"/>
              </a:rPr>
              <a:t>biến</a:t>
            </a:r>
            <a:endParaRPr lang="en-US" sz="2000" dirty="0" smtClean="0">
              <a:latin typeface="Times New Roman" panose="02020603050405020304" pitchFamily="18" charset="0"/>
              <a:cs typeface="Times New Roman" panose="02020603050405020304" pitchFamily="18" charset="0"/>
            </a:endParaRPr>
          </a:p>
          <a:p>
            <a:pPr lvl="1"/>
            <a:r>
              <a:rPr lang="vi-VN" sz="2000" dirty="0">
                <a:latin typeface="Times New Roman" panose="02020603050405020304" pitchFamily="18" charset="0"/>
                <a:cs typeface="Times New Roman" panose="02020603050405020304" pitchFamily="18" charset="0"/>
              </a:rPr>
              <a:t>Không sử dụng ref như một cách để thay thế state</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52331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useCallback</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l</a:t>
            </a:r>
            <a:r>
              <a:rPr lang="vi-VN" dirty="0" smtClean="0">
                <a:latin typeface="Times New Roman" panose="02020603050405020304" pitchFamily="18" charset="0"/>
                <a:cs typeface="Times New Roman" panose="02020603050405020304" pitchFamily="18" charset="0"/>
              </a:rPr>
              <a:t>à </a:t>
            </a:r>
            <a:r>
              <a:rPr lang="vi-VN" dirty="0">
                <a:latin typeface="Times New Roman" panose="02020603050405020304" pitchFamily="18" charset="0"/>
                <a:cs typeface="Times New Roman" panose="02020603050405020304" pitchFamily="18" charset="0"/>
              </a:rPr>
              <a:t>một hook trong React được sử dụng để ghi nhớ một hàm (callback) và chỉ tạo lại hàm đó khi một trong các dependencies của nó thay đổi. Điều này giúp tối ưu hóa hiệu suất của các component bằng cách tránh việc tạo ra các hàm mới trong mỗi lần render, đặc biệt là khi các hàm này được truyền xuống các component con qua props</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933948" y="3523631"/>
            <a:ext cx="6385063" cy="1753764"/>
          </a:xfrm>
          <a:prstGeom prst="rect">
            <a:avLst/>
          </a:prstGeom>
        </p:spPr>
      </p:pic>
    </p:spTree>
    <p:extLst>
      <p:ext uri="{BB962C8B-B14F-4D97-AF65-F5344CB8AC3E}">
        <p14:creationId xmlns:p14="http://schemas.microsoft.com/office/powerpoint/2010/main" val="5979260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useMemo</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là một hook trong React được sử dụng để ghi nhớ (memoize) một giá trị được tính toán từ các dependencies và chỉ tính toán lại giá trị đó khi một trong các dependencies thay đổi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giúp tối ưu hóa hiệu suất của ứng dụng bằng cách tránh tính toán lại các giá trị không cần thiết trong mỗi lần render.</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185144" y="3749040"/>
            <a:ext cx="5882672" cy="2120054"/>
          </a:xfrm>
          <a:prstGeom prst="rect">
            <a:avLst/>
          </a:prstGeom>
        </p:spPr>
      </p:pic>
    </p:spTree>
    <p:extLst>
      <p:ext uri="{BB962C8B-B14F-4D97-AF65-F5344CB8AC3E}">
        <p14:creationId xmlns:p14="http://schemas.microsoft.com/office/powerpoint/2010/main" val="14508336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a:t>
            </a: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t>
            </a:r>
            <a:r>
              <a:rPr lang="en-US" dirty="0" err="1" smtClean="0">
                <a:latin typeface="Times New Roman" panose="02020603050405020304" pitchFamily="18" charset="0"/>
                <a:cs typeface="Times New Roman" panose="02020603050405020304" pitchFamily="18" charset="0"/>
              </a:rPr>
              <a:t>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configureStore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createSlice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createAsyncThunk</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extraReducers</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t>
            </a:r>
            <a:r>
              <a:rPr lang="en-US" dirty="0" err="1" smtClean="0">
                <a:latin typeface="Times New Roman" panose="02020603050405020304" pitchFamily="18" charset="0"/>
                <a:cs typeface="Times New Roman" panose="02020603050405020304" pitchFamily="18" charset="0"/>
              </a:rPr>
              <a:t>ấu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trúc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3091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5716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t>
            </a:r>
            <a:r>
              <a:rPr lang="en-US" dirty="0" err="1" smtClean="0">
                <a:latin typeface="Times New Roman" panose="02020603050405020304" pitchFamily="18" charset="0"/>
                <a:cs typeface="Times New Roman" panose="02020603050405020304" pitchFamily="18" charset="0"/>
              </a:rPr>
              <a:t>ạo</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form crud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05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5649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tiêu</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1</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Yêu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cầu</a:t>
            </a:r>
            <a:endParaRPr lang="en-US" sz="24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Hiểu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biết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JavasScript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biến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hàm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điều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kiện</a:t>
            </a:r>
            <a:r>
              <a:rPr lang="en-US" sz="2200" dirty="0" smtClean="0">
                <a:latin typeface="Times New Roman" panose="02020603050405020304" pitchFamily="18" charset="0"/>
                <a:cs typeface="Times New Roman" panose="02020603050405020304" pitchFamily="18" charset="0"/>
              </a:rPr>
              <a:t>, …, </a:t>
            </a:r>
            <a:r>
              <a:rPr lang="en-US" sz="2200" dirty="0" err="1" smtClean="0">
                <a:latin typeface="Times New Roman" panose="02020603050405020304" pitchFamily="18" charset="0"/>
                <a:cs typeface="Times New Roman" panose="02020603050405020304" pitchFamily="18" charset="0"/>
              </a:rPr>
              <a:t>khái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niệm</a:t>
            </a:r>
            <a:r>
              <a:rPr lang="en-US" sz="2200" dirty="0" smtClean="0">
                <a:latin typeface="Times New Roman" panose="02020603050405020304" pitchFamily="18" charset="0"/>
                <a:cs typeface="Times New Roman" panose="02020603050405020304" pitchFamily="18" charset="0"/>
              </a:rPr>
              <a:t> ES6 </a:t>
            </a:r>
            <a:r>
              <a:rPr lang="en-US" sz="2200" dirty="0" err="1" smtClean="0">
                <a:latin typeface="Times New Roman" panose="02020603050405020304" pitchFamily="18" charset="0"/>
                <a:cs typeface="Times New Roman" panose="02020603050405020304" pitchFamily="18" charset="0"/>
              </a:rPr>
              <a:t>như</a:t>
            </a:r>
            <a:r>
              <a:rPr lang="en-US" sz="2200" dirty="0" smtClean="0">
                <a:latin typeface="Times New Roman" panose="02020603050405020304" pitchFamily="18" charset="0"/>
                <a:cs typeface="Times New Roman" panose="02020603050405020304" pitchFamily="18" charset="0"/>
              </a:rPr>
              <a:t> arrow functions, spread/rest operators, …, promises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async</a:t>
            </a:r>
            <a:r>
              <a:rPr lang="en-US" sz="2200" dirty="0" smtClean="0">
                <a:latin typeface="Times New Roman" panose="02020603050405020304" pitchFamily="18" charset="0"/>
                <a:cs typeface="Times New Roman" panose="02020603050405020304" pitchFamily="18" charset="0"/>
              </a:rPr>
              <a:t>/await </a:t>
            </a:r>
            <a:r>
              <a:rPr lang="en-US" sz="2200" dirty="0" err="1" smtClean="0">
                <a:latin typeface="Times New Roman" panose="02020603050405020304" pitchFamily="18" charset="0"/>
                <a:cs typeface="Times New Roman" panose="02020603050405020304" pitchFamily="18" charset="0"/>
              </a:rPr>
              <a:t>để</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xử</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thao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bất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đồng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bộ</a:t>
            </a:r>
            <a:endParaRPr lang="en-US" sz="22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Có</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kiến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thức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HTML/CSS</a:t>
            </a:r>
          </a:p>
          <a:p>
            <a:pPr lvl="1" algn="just"/>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NPM (Node Package Manager): </a:t>
            </a:r>
            <a:r>
              <a:rPr lang="en-US" sz="2200" dirty="0" err="1" smtClean="0">
                <a:latin typeface="Times New Roman" panose="02020603050405020304" pitchFamily="18" charset="0"/>
                <a:cs typeface="Times New Roman" panose="02020603050405020304" pitchFamily="18" charset="0"/>
              </a:rPr>
              <a:t>quả</a:t>
            </a:r>
            <a:r>
              <a:rPr lang="en-US" sz="2200" dirty="0" err="1" smtClean="0">
                <a:latin typeface="Times New Roman" panose="02020603050405020304" pitchFamily="18" charset="0"/>
                <a:cs typeface="Times New Roman" panose="02020603050405020304" pitchFamily="18" charset="0"/>
              </a:rPr>
              <a:t>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package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Node.js</a:t>
            </a:r>
            <a:endParaRPr lang="en-US" sz="22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phiên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mã</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nguồn</a:t>
            </a:r>
            <a:endParaRPr lang="en-US"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085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tiêu</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 2</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tiêu</a:t>
            </a:r>
            <a:endParaRPr lang="en-US" sz="24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Hiểu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kiến</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trúc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React: </a:t>
            </a:r>
            <a:r>
              <a:rPr lang="en-US" sz="2200" dirty="0" err="1" smtClean="0">
                <a:latin typeface="Times New Roman" panose="02020603050405020304" pitchFamily="18" charset="0"/>
                <a:cs typeface="Times New Roman" panose="02020603050405020304" pitchFamily="18" charset="0"/>
              </a:rPr>
              <a:t>tạo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component (Function component)</a:t>
            </a: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trạng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thái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component (React hooks), Event handling, Routing, </a:t>
            </a:r>
            <a:r>
              <a:rPr lang="en-US" sz="2200" dirty="0" err="1" smtClean="0">
                <a:latin typeface="Times New Roman" panose="02020603050405020304" pitchFamily="18" charset="0"/>
                <a:cs typeface="Times New Roman" panose="02020603050405020304" pitchFamily="18" charset="0"/>
              </a:rPr>
              <a:t>tích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hợp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dịnh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vụ</a:t>
            </a:r>
            <a:r>
              <a:rPr lang="en-US" sz="2200" dirty="0" smtClean="0">
                <a:latin typeface="Times New Roman" panose="02020603050405020304" pitchFamily="18" charset="0"/>
                <a:cs typeface="Times New Roman" panose="02020603050405020304" pitchFamily="18" charset="0"/>
              </a:rPr>
              <a:t> API</a:t>
            </a:r>
          </a:p>
          <a:p>
            <a:pPr lvl="1" algn="just"/>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Build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deploy </a:t>
            </a:r>
            <a:r>
              <a:rPr lang="en-US" sz="2200" dirty="0" err="1" smtClean="0">
                <a:latin typeface="Times New Roman" panose="02020603050405020304" pitchFamily="18" charset="0"/>
                <a:cs typeface="Times New Roman" panose="02020603050405020304" pitchFamily="18" charset="0"/>
              </a:rPr>
              <a:t>một</a:t>
            </a:r>
            <a:r>
              <a:rPr lang="en-US" sz="2200" dirty="0" smtClean="0">
                <a:latin typeface="Times New Roman" panose="02020603050405020304" pitchFamily="18" charset="0"/>
                <a:cs typeface="Times New Roman" panose="02020603050405020304" pitchFamily="18" charset="0"/>
              </a:rPr>
              <a:t> project</a:t>
            </a:r>
            <a:endParaRPr lang="en-US"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3944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R</a:t>
            </a:r>
            <a:r>
              <a:rPr lang="en-US" dirty="0" smtClean="0">
                <a:latin typeface="Times New Roman" panose="02020603050405020304" pitchFamily="18" charset="0"/>
                <a:cs typeface="Times New Roman" panose="02020603050405020304" pitchFamily="18" charset="0"/>
              </a:rPr>
              <a:t>eact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TypeScript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1. </a:t>
            </a:r>
            <a:r>
              <a:rPr lang="en-US" sz="2400" dirty="0" err="1" smtClean="0">
                <a:latin typeface="Times New Roman" panose="02020603050405020304" pitchFamily="18" charset="0"/>
                <a:cs typeface="Times New Roman" panose="02020603050405020304" pitchFamily="18" charset="0"/>
              </a:rPr>
              <a:t>Giới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thiệu</a:t>
            </a:r>
            <a:endParaRPr lang="en-US" sz="24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React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viện</a:t>
            </a:r>
            <a:r>
              <a:rPr lang="en-US" sz="2000" dirty="0" smtClean="0">
                <a:latin typeface="Times New Roman" panose="02020603050405020304" pitchFamily="18" charset="0"/>
                <a:cs typeface="Times New Roman" panose="02020603050405020304" pitchFamily="18" charset="0"/>
              </a:rPr>
              <a:t> JavaScript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bởi</a:t>
            </a:r>
            <a:r>
              <a:rPr lang="en-US" sz="2000" dirty="0" smtClean="0">
                <a:latin typeface="Times New Roman" panose="02020603050405020304" pitchFamily="18" charset="0"/>
                <a:cs typeface="Times New Roman" panose="02020603050405020304" pitchFamily="18" charset="0"/>
              </a:rPr>
              <a:t> Facebook</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dựng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người</a:t>
            </a:r>
            <a:r>
              <a:rPr lang="en-US" sz="2000" dirty="0" smtClean="0">
                <a:latin typeface="Times New Roman" panose="02020603050405020304" pitchFamily="18" charset="0"/>
                <a:cs typeface="Times New Roman" panose="02020603050405020304" pitchFamily="18" charset="0"/>
              </a:rPr>
              <a:t> dung (UI)</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mạnh</a:t>
            </a:r>
            <a:r>
              <a:rPr lang="en-US" sz="2000" dirty="0" smtClean="0">
                <a:latin typeface="Times New Roman" panose="02020603050405020304" pitchFamily="18" charset="0"/>
                <a:cs typeface="Times New Roman" panose="02020603050405020304" pitchFamily="18" charset="0"/>
              </a:rPr>
              <a:t>:</a:t>
            </a:r>
          </a:p>
          <a:p>
            <a:pPr marL="384048" lvl="2"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Phổ</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nhất</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Cộng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đồn</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phát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triển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lớn</a:t>
            </a:r>
            <a:endParaRPr lang="en-US" sz="20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Xây</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dựn</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ứng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dụng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bằng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cách</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kết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hợp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các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component 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dễ</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quản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lý</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tái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sử</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dụng</a:t>
            </a:r>
            <a:endParaRPr lang="en-US" sz="20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JSX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là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cú</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pháp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mở</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rộng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của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JavaScript. JSX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tạo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ra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cú</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pháp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giống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HTML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mô</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tả</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cấu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trúc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giao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diện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ứng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dụng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Web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cho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phép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viết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mã</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JavaScript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HTML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trong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một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file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duy</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nhất</a:t>
            </a:r>
            <a:endParaRPr lang="en-US" sz="20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Virtual DOM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tối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ưu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hóa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hiệu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suất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Khi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có</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sự</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thay</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đổi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UI, React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sẽ</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cập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nhật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Virtual DOM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trước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sau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đó</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thì</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so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sánh</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cập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nhật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với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DOM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thật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giúp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giảm</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thiểu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các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thao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tác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không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cần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thiết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trên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DOM</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338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R</a:t>
            </a:r>
            <a:r>
              <a:rPr lang="en-US" dirty="0" smtClean="0">
                <a:latin typeface="Times New Roman" panose="02020603050405020304" pitchFamily="18" charset="0"/>
                <a:cs typeface="Times New Roman" panose="02020603050405020304" pitchFamily="18" charset="0"/>
              </a:rPr>
              <a:t>eact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TypeScript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TypeScript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ngôn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bởi</a:t>
            </a:r>
            <a:r>
              <a:rPr lang="en-US" sz="2000" dirty="0" smtClean="0">
                <a:latin typeface="Times New Roman" panose="02020603050405020304" pitchFamily="18" charset="0"/>
                <a:cs typeface="Times New Roman" panose="02020603050405020304" pitchFamily="18" charset="0"/>
              </a:rPr>
              <a:t> Microsoft,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JavaScript </a:t>
            </a:r>
            <a:r>
              <a:rPr lang="en-US" sz="2000" dirty="0" err="1" smtClean="0">
                <a:latin typeface="Times New Roman" panose="02020603050405020304" pitchFamily="18" charset="0"/>
                <a:cs typeface="Times New Roman" panose="02020603050405020304" pitchFamily="18" charset="0"/>
              </a:rPr>
              <a:t>nhưng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xem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nâng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hơn</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Nội</a:t>
            </a:r>
            <a:r>
              <a:rPr lang="en-US" sz="2000" dirty="0" smtClean="0">
                <a:latin typeface="Times New Roman" panose="02020603050405020304" pitchFamily="18" charset="0"/>
                <a:cs typeface="Times New Roman" panose="02020603050405020304" pitchFamily="18" charset="0"/>
              </a:rPr>
              <a:t> dung </a:t>
            </a:r>
            <a:r>
              <a:rPr lang="en-US" sz="2000" dirty="0" err="1" smtClean="0">
                <a:latin typeface="Times New Roman" panose="02020603050405020304" pitchFamily="18" charset="0"/>
                <a:cs typeface="Times New Roman" panose="02020603050405020304" pitchFamily="18" charset="0"/>
              </a:rPr>
              <a:t>cần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nắm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vững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TypeScript</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number, string, </a:t>
            </a:r>
            <a:r>
              <a:rPr lang="en-US" sz="2000" dirty="0" err="1" smtClean="0">
                <a:latin typeface="Times New Roman" panose="02020603050405020304" pitchFamily="18" charset="0"/>
                <a:cs typeface="Times New Roman" panose="02020603050405020304" pitchFamily="18" charset="0"/>
              </a:rPr>
              <a:t>boolean</a:t>
            </a:r>
            <a:r>
              <a:rPr lang="en-US" sz="2000" dirty="0" smtClean="0">
                <a:latin typeface="Times New Roman" panose="02020603050405020304" pitchFamily="18" charset="0"/>
                <a:cs typeface="Times New Roman" panose="02020603050405020304" pitchFamily="18" charset="0"/>
              </a:rPr>
              <a:t>, array, </a:t>
            </a:r>
            <a:r>
              <a:rPr lang="en-US" sz="2000" dirty="0" err="1" smtClean="0">
                <a:latin typeface="Times New Roman" panose="02020603050405020304" pitchFamily="18" charset="0"/>
                <a:cs typeface="Times New Roman" panose="02020603050405020304" pitchFamily="18" charset="0"/>
              </a:rPr>
              <a:t>enum</a:t>
            </a:r>
            <a:r>
              <a:rPr lang="en-US" sz="2000" dirty="0" smtClean="0">
                <a:latin typeface="Times New Roman" panose="02020603050405020304" pitchFamily="18" charset="0"/>
                <a:cs typeface="Times New Roman" panose="02020603050405020304" pitchFamily="18" charset="0"/>
              </a:rPr>
              <a:t>, any, undefined, …</a:t>
            </a:r>
          </a:p>
          <a:p>
            <a:pPr marL="384048" lvl="2" indent="0" algn="just">
              <a:buNone/>
            </a:pPr>
            <a:r>
              <a:rPr lang="en-US" sz="2000" dirty="0" smtClean="0">
                <a:latin typeface="Times New Roman" panose="02020603050405020304" pitchFamily="18" charset="0"/>
                <a:cs typeface="Times New Roman" panose="02020603050405020304" pitchFamily="18" charset="0"/>
              </a:rPr>
              <a:t>- Interfaces</a:t>
            </a:r>
          </a:p>
          <a:p>
            <a:pPr marL="384048" lvl="2" indent="0" algn="just">
              <a:buNone/>
            </a:pPr>
            <a:r>
              <a:rPr lang="en-US" sz="2000" dirty="0" smtClean="0">
                <a:latin typeface="Times New Roman" panose="02020603050405020304" pitchFamily="18" charset="0"/>
                <a:cs typeface="Times New Roman" panose="02020603050405020304" pitchFamily="18" charset="0"/>
              </a:rPr>
              <a:t>- Classes</a:t>
            </a:r>
          </a:p>
          <a:p>
            <a:pPr marL="384048" lvl="2" indent="0" algn="just">
              <a:buNone/>
            </a:pPr>
            <a:r>
              <a:rPr lang="en-US" sz="2000" dirty="0" smtClean="0">
                <a:latin typeface="Times New Roman" panose="02020603050405020304" pitchFamily="18" charset="0"/>
                <a:cs typeface="Times New Roman" panose="02020603050405020304" pitchFamily="18" charset="0"/>
              </a:rPr>
              <a:t>- Functions</a:t>
            </a:r>
          </a:p>
          <a:p>
            <a:pPr marL="384048" lvl="2" indent="0" algn="just">
              <a:buNone/>
            </a:pPr>
            <a:r>
              <a:rPr lang="en-US" sz="2000" dirty="0" smtClean="0">
                <a:latin typeface="Times New Roman" panose="02020603050405020304" pitchFamily="18" charset="0"/>
                <a:cs typeface="Times New Roman" panose="02020603050405020304" pitchFamily="18" charset="0"/>
              </a:rPr>
              <a:t>- Generics</a:t>
            </a:r>
          </a:p>
          <a:p>
            <a:pPr marL="384048" lvl="2" indent="0" algn="just">
              <a:buNone/>
            </a:pPr>
            <a:r>
              <a:rPr lang="en-US" sz="2000" dirty="0" smtClean="0">
                <a:latin typeface="Times New Roman" panose="02020603050405020304" pitchFamily="18" charset="0"/>
                <a:cs typeface="Times New Roman" panose="02020603050405020304" pitchFamily="18" charset="0"/>
              </a:rPr>
              <a:t>- Modules</a:t>
            </a:r>
          </a:p>
          <a:p>
            <a:pPr marL="384048" lvl="2" indent="0" algn="just">
              <a:buNone/>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8037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R</a:t>
            </a:r>
            <a:r>
              <a:rPr lang="en-US" dirty="0" smtClean="0">
                <a:latin typeface="Times New Roman" panose="02020603050405020304" pitchFamily="18" charset="0"/>
                <a:cs typeface="Times New Roman" panose="02020603050405020304" pitchFamily="18" charset="0"/>
              </a:rPr>
              <a:t>eact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TypeScript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2</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đặt</a:t>
            </a:r>
            <a:endParaRPr lang="en-US" sz="24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đặt</a:t>
            </a:r>
            <a:r>
              <a:rPr lang="en-US" sz="2000" dirty="0" smtClean="0">
                <a:latin typeface="Times New Roman" panose="02020603050405020304" pitchFamily="18" charset="0"/>
                <a:cs typeface="Times New Roman" panose="02020603050405020304" pitchFamily="18" charset="0"/>
              </a:rPr>
              <a:t> Node.js</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Tạo</a:t>
            </a:r>
            <a:r>
              <a:rPr lang="en-US" sz="2000" dirty="0" smtClean="0">
                <a:latin typeface="Times New Roman" panose="02020603050405020304" pitchFamily="18" charset="0"/>
                <a:cs typeface="Times New Roman" panose="02020603050405020304" pitchFamily="18" charset="0"/>
              </a:rPr>
              <a:t> project </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tới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thư</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mục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chứa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project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sẽ</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tạo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a:latin typeface="Times New Roman" panose="02020603050405020304" pitchFamily="18" charset="0"/>
                <a:cs typeface="Times New Roman" panose="02020603050405020304" pitchFamily="18" charset="0"/>
                <a:sym typeface="Wingdings 3" panose="05040102010807070707" pitchFamily="18" charset="2"/>
              </a:rPr>
              <a: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mở</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terminal</a:t>
            </a:r>
          </a:p>
          <a:p>
            <a:pPr marL="384048" lvl="2" indent="0" algn="just">
              <a:buNone/>
            </a:pPr>
            <a:r>
              <a:rPr lang="en-US" sz="1800" dirty="0" smtClean="0">
                <a:latin typeface="Times New Roman" panose="02020603050405020304" pitchFamily="18" charset="0"/>
                <a:cs typeface="Times New Roman" panose="02020603050405020304" pitchFamily="18" charset="0"/>
              </a:rPr>
              <a:t>	</a:t>
            </a:r>
            <a:r>
              <a:rPr lang="en-US" sz="1800" dirty="0" err="1">
                <a:solidFill>
                  <a:srgbClr val="FF0000"/>
                </a:solidFill>
                <a:latin typeface="Times New Roman" panose="02020603050405020304" pitchFamily="18" charset="0"/>
                <a:cs typeface="Times New Roman" panose="02020603050405020304" pitchFamily="18" charset="0"/>
              </a:rPr>
              <a:t>npx</a:t>
            </a:r>
            <a:r>
              <a:rPr lang="en-US" sz="1800" dirty="0">
                <a:solidFill>
                  <a:srgbClr val="FF0000"/>
                </a:solidFill>
                <a:latin typeface="Times New Roman" panose="02020603050405020304" pitchFamily="18" charset="0"/>
                <a:cs typeface="Times New Roman" panose="02020603050405020304" pitchFamily="18" charset="0"/>
              </a:rPr>
              <a:t> create-react-app my-app --template </a:t>
            </a:r>
            <a:r>
              <a:rPr lang="en-US" sz="1800" dirty="0" smtClean="0">
                <a:solidFill>
                  <a:srgbClr val="FF0000"/>
                </a:solidFill>
                <a:latin typeface="Times New Roman" panose="02020603050405020304" pitchFamily="18" charset="0"/>
                <a:cs typeface="Times New Roman" panose="02020603050405020304" pitchFamily="18" charset="0"/>
              </a:rPr>
              <a:t>typescript</a:t>
            </a:r>
          </a:p>
          <a:p>
            <a:pPr marL="384048" lvl="2" indent="0" algn="just">
              <a:buNone/>
            </a:pP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Cài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đặt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TextEditor</a:t>
            </a:r>
            <a:r>
              <a:rPr 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Visual Studio Code</a:t>
            </a:r>
          </a:p>
          <a:p>
            <a:pPr marL="384048" lvl="2" indent="0" algn="just">
              <a:buNone/>
            </a:pPr>
            <a:r>
              <a:rPr lang="en-US" sz="1800" dirty="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Mở</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project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với</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Visula</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Studio Code 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npm</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start  </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hlinkClick r:id="rId2"/>
              </a:rPr>
              <a:t>http://localhost:3000</a:t>
            </a:r>
            <a:endParaRPr lang="en-US" sz="18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endParaRPr lang="en-US" sz="1800" dirty="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Có</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thể</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cài</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đặt</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them Extension: </a:t>
            </a:r>
            <a:r>
              <a:rPr lang="en-US" sz="1800" b="1" dirty="0">
                <a:latin typeface="Times New Roman" panose="02020603050405020304" pitchFamily="18" charset="0"/>
                <a:cs typeface="Times New Roman" panose="02020603050405020304" pitchFamily="18" charset="0"/>
              </a:rPr>
              <a:t>ES7+ React/</a:t>
            </a:r>
            <a:r>
              <a:rPr lang="en-US" sz="1800" b="1" dirty="0" err="1">
                <a:latin typeface="Times New Roman" panose="02020603050405020304" pitchFamily="18" charset="0"/>
                <a:cs typeface="Times New Roman" panose="02020603050405020304" pitchFamily="18" charset="0"/>
              </a:rPr>
              <a:t>Redux</a:t>
            </a:r>
            <a:r>
              <a:rPr lang="en-US" sz="1800" b="1" dirty="0">
                <a:latin typeface="Times New Roman" panose="02020603050405020304" pitchFamily="18" charset="0"/>
                <a:cs typeface="Times New Roman" panose="02020603050405020304" pitchFamily="18" charset="0"/>
              </a:rPr>
              <a:t>/React-Native snippets</a:t>
            </a:r>
            <a:endParaRPr lang="en-US" sz="1800" dirty="0">
              <a:latin typeface="Times New Roman" panose="02020603050405020304" pitchFamily="18" charset="0"/>
              <a:cs typeface="Times New Roman" panose="02020603050405020304" pitchFamily="18" charset="0"/>
            </a:endParaRPr>
          </a:p>
          <a:p>
            <a:pPr marL="384048" lvl="2" indent="0" algn="just">
              <a:buNone/>
            </a:pP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2352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endParaRPr lang="en-US" dirty="0"/>
          </a:p>
        </p:txBody>
      </p:sp>
      <p:sp>
        <p:nvSpPr>
          <p:cNvPr id="3" name="Content Placeholder 2"/>
          <p:cNvSpPr>
            <a:spLocks noGrp="1"/>
          </p:cNvSpPr>
          <p:nvPr>
            <p:ph sz="half" idx="1"/>
          </p:nvPr>
        </p:nvSpPr>
        <p:spPr>
          <a:xfrm>
            <a:off x="1097278" y="1845733"/>
            <a:ext cx="6675121" cy="4332997"/>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endParaRPr lang="en-US" sz="24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node_module</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tất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gói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project </a:t>
            </a:r>
            <a:r>
              <a:rPr lang="en-US" sz="2000" dirty="0" err="1" smtClean="0">
                <a:latin typeface="Times New Roman" panose="02020603050405020304" pitchFamily="18" charset="0"/>
                <a:cs typeface="Times New Roman" panose="02020603050405020304" pitchFamily="18" charset="0"/>
              </a:rPr>
              <a:t>dùng</a:t>
            </a:r>
            <a:r>
              <a:rPr lang="en-US" sz="2000" dirty="0" smtClean="0">
                <a:latin typeface="Times New Roman" panose="02020603050405020304" pitchFamily="18" charset="0"/>
                <a:cs typeface="Times New Roman" panose="02020603050405020304" pitchFamily="18" charset="0"/>
              </a:rPr>
              <a:t>.</a:t>
            </a:r>
          </a:p>
          <a:p>
            <a:pPr lvl="1" algn="just"/>
            <a:r>
              <a:rPr lang="en-US" sz="2000" dirty="0" smtClean="0">
                <a:latin typeface="Times New Roman" panose="02020603050405020304" pitchFamily="18" charset="0"/>
                <a:cs typeface="Times New Roman" panose="02020603050405020304" pitchFamily="18" charset="0"/>
              </a:rPr>
              <a:t> public: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tĩnh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html, images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khác</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index.html: file html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React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render </a:t>
            </a:r>
            <a:r>
              <a:rPr lang="en-US" sz="2000" dirty="0" err="1" smtClean="0">
                <a:latin typeface="Times New Roman" panose="02020603050405020304" pitchFamily="18" charset="0"/>
                <a:cs typeface="Times New Roman" panose="02020603050405020304" pitchFamily="18" charset="0"/>
              </a:rPr>
              <a:t>vào</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favicon.ico: Icon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trang</a:t>
            </a:r>
            <a:r>
              <a:rPr lang="en-US" sz="2000" dirty="0" smtClean="0">
                <a:latin typeface="Times New Roman" panose="02020603050405020304" pitchFamily="18" charset="0"/>
                <a:cs typeface="Times New Roman" panose="02020603050405020304" pitchFamily="18" charset="0"/>
              </a:rPr>
              <a:t> web</a:t>
            </a:r>
          </a:p>
          <a:p>
            <a:pPr marL="384048" lvl="2"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mainfest.json</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t>
            </a:r>
            <a:r>
              <a:rPr lang="en-US" sz="2000" dirty="0" err="1" smtClean="0">
                <a:latin typeface="Times New Roman" panose="02020603050405020304" pitchFamily="18" charset="0"/>
                <a:cs typeface="Times New Roman" panose="02020603050405020304" pitchFamily="18" charset="0"/>
              </a:rPr>
              <a:t>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cấp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tên</a:t>
            </a:r>
            <a:r>
              <a:rPr lang="en-US" sz="2000" dirty="0" smtClean="0">
                <a:latin typeface="Times New Roman" panose="02020603050405020304" pitchFamily="18" charset="0"/>
                <a:cs typeface="Times New Roman" panose="02020603050405020304" pitchFamily="18" charset="0"/>
              </a:rPr>
              <a:t>, icon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sắc</a:t>
            </a:r>
            <a:endParaRPr lang="en-US" sz="2000" dirty="0" smtClean="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src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assets: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nguyên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tĩnh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images, fonts, </a:t>
            </a:r>
            <a:r>
              <a:rPr lang="en-US" sz="2000" dirty="0" err="1" smtClean="0">
                <a:latin typeface="Times New Roman" panose="02020603050405020304" pitchFamily="18" charset="0"/>
                <a:cs typeface="Times New Roman" panose="02020603050405020304" pitchFamily="18" charset="0"/>
              </a:rPr>
              <a:t>css</a:t>
            </a:r>
            <a:r>
              <a:rPr lang="en-US" sz="2000" dirty="0" smtClean="0">
                <a:latin typeface="Times New Roman" panose="02020603050405020304" pitchFamily="18" charset="0"/>
                <a:cs typeface="Times New Roman" panose="02020603050405020304" pitchFamily="18" charset="0"/>
              </a:rPr>
              <a:t>, i18n, …</a:t>
            </a:r>
          </a:p>
          <a:p>
            <a:pPr marL="384048" lvl="2" indent="0" algn="just">
              <a:buNone/>
            </a:pPr>
            <a:r>
              <a:rPr lang="en-US" sz="2000" dirty="0" smtClean="0">
                <a:latin typeface="Times New Roman" panose="02020603050405020304" pitchFamily="18" charset="0"/>
                <a:cs typeface="Times New Roman" panose="02020603050405020304" pitchFamily="18" charset="0"/>
              </a:rPr>
              <a:t>- app: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endParaRPr lang="en-US" sz="2000" dirty="0" smtClean="0">
              <a:latin typeface="Times New Roman" panose="02020603050405020304" pitchFamily="18" charset="0"/>
              <a:cs typeface="Times New Roman" panose="02020603050405020304" pitchFamily="18" charset="0"/>
            </a:endParaRPr>
          </a:p>
          <a:p>
            <a:pPr algn="just"/>
            <a:endParaRPr lang="en-US" dirty="0"/>
          </a:p>
        </p:txBody>
      </p:sp>
      <p:pic>
        <p:nvPicPr>
          <p:cNvPr id="5" name="Content Placeholder 4"/>
          <p:cNvPicPr>
            <a:picLocks noGrp="1" noChangeAspect="1"/>
          </p:cNvPicPr>
          <p:nvPr>
            <p:ph sz="half" idx="2"/>
          </p:nvPr>
        </p:nvPicPr>
        <p:blipFill>
          <a:blip r:embed="rId2"/>
          <a:stretch>
            <a:fillRect/>
          </a:stretch>
        </p:blipFill>
        <p:spPr>
          <a:xfrm>
            <a:off x="7977411" y="1845734"/>
            <a:ext cx="3178269" cy="4477129"/>
          </a:xfrm>
          <a:prstGeom prst="rect">
            <a:avLst/>
          </a:prstGeom>
        </p:spPr>
      </p:pic>
    </p:spTree>
    <p:extLst>
      <p:ext uri="{BB962C8B-B14F-4D97-AF65-F5344CB8AC3E}">
        <p14:creationId xmlns:p14="http://schemas.microsoft.com/office/powerpoint/2010/main" val="755236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endParaRPr lang="en-US" dirty="0"/>
          </a:p>
        </p:txBody>
      </p:sp>
      <p:sp>
        <p:nvSpPr>
          <p:cNvPr id="3" name="Content Placeholder 2"/>
          <p:cNvSpPr>
            <a:spLocks noGrp="1"/>
          </p:cNvSpPr>
          <p:nvPr>
            <p:ph sz="half" idx="1"/>
          </p:nvPr>
        </p:nvSpPr>
        <p:spPr>
          <a:xfrm>
            <a:off x="1097278" y="1845733"/>
            <a:ext cx="6675121" cy="4332997"/>
          </a:xfrm>
        </p:spPr>
        <p:txBody>
          <a:bodyPr>
            <a:normAutofit/>
          </a:bodyPr>
          <a:lstStyle/>
          <a:p>
            <a:pPr algn="just"/>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endParaRPr lang="en-US" sz="24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gitignore</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t>
            </a:r>
            <a:r>
              <a:rPr lang="en-US" sz="2000" dirty="0" err="1" smtClean="0">
                <a:latin typeface="Times New Roman" panose="02020603050405020304" pitchFamily="18" charset="0"/>
                <a:cs typeface="Times New Roman" panose="02020603050405020304" pitchFamily="18" charset="0"/>
              </a:rPr>
              <a:t>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bỏ</a:t>
            </a:r>
            <a:r>
              <a:rPr lang="en-US" sz="2000" dirty="0" smtClean="0">
                <a:latin typeface="Times New Roman" panose="02020603050405020304" pitchFamily="18" charset="0"/>
                <a:cs typeface="Times New Roman" panose="02020603050405020304" pitchFamily="18" charset="0"/>
              </a:rPr>
              <a:t> qua </a:t>
            </a:r>
            <a:r>
              <a:rPr lang="en-US" sz="2000" dirty="0" err="1" smtClean="0">
                <a:latin typeface="Times New Roman" panose="02020603050405020304" pitchFamily="18" charset="0"/>
                <a:cs typeface="Times New Roman" panose="02020603050405020304" pitchFamily="18" charset="0"/>
              </a:rPr>
              <a:t>khi</a:t>
            </a:r>
            <a:r>
              <a:rPr lang="en-US" sz="2000" dirty="0" smtClean="0">
                <a:latin typeface="Times New Roman" panose="02020603050405020304" pitchFamily="18" charset="0"/>
                <a:cs typeface="Times New Roman" panose="02020603050405020304" pitchFamily="18" charset="0"/>
              </a:rPr>
              <a:t> commit </a:t>
            </a:r>
            <a:r>
              <a:rPr lang="en-US" sz="2000" dirty="0" err="1" smtClean="0">
                <a:latin typeface="Times New Roman" panose="02020603050405020304" pitchFamily="18" charset="0"/>
                <a:cs typeface="Times New Roman" panose="02020603050405020304" pitchFamily="18" charset="0"/>
              </a:rPr>
              <a:t>lên</a:t>
            </a:r>
            <a:r>
              <a:rPr lang="en-US" sz="2000" dirty="0" smtClean="0">
                <a:latin typeface="Times New Roman" panose="02020603050405020304" pitchFamily="18" charset="0"/>
                <a:cs typeface="Times New Roman" panose="02020603050405020304" pitchFamily="18" charset="0"/>
              </a:rPr>
              <a:t> repository</a:t>
            </a:r>
          </a:p>
          <a:p>
            <a:pPr lvl="1" algn="just"/>
            <a:r>
              <a:rPr lang="en-US" sz="2000" dirty="0" err="1">
                <a:latin typeface="Times New Roman" panose="02020603050405020304" pitchFamily="18" charset="0"/>
                <a:cs typeface="Times New Roman" panose="02020603050405020304" pitchFamily="18" charset="0"/>
              </a:rPr>
              <a:t>p</a:t>
            </a:r>
            <a:r>
              <a:rPr lang="en-US" sz="2000" dirty="0" err="1" smtClean="0">
                <a:latin typeface="Times New Roman" panose="02020603050405020304" pitchFamily="18" charset="0"/>
                <a:cs typeface="Times New Roman" panose="02020603050405020304" pitchFamily="18" charset="0"/>
              </a:rPr>
              <a:t>ackage.json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project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dependency </a:t>
            </a:r>
            <a:r>
              <a:rPr lang="en-US" sz="2000" dirty="0" err="1" smtClean="0">
                <a:latin typeface="Times New Roman" panose="02020603050405020304" pitchFamily="18" charset="0"/>
                <a:cs typeface="Times New Roman" panose="02020603050405020304" pitchFamily="18" charset="0"/>
              </a:rPr>
              <a:t>cần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thiết</a:t>
            </a:r>
            <a:endParaRPr lang="en-US" sz="2000" dirty="0" smtClean="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App.css: </a:t>
            </a:r>
            <a:r>
              <a:rPr lang="en-US" sz="2000" dirty="0" err="1" smtClean="0">
                <a:latin typeface="Times New Roman" panose="02020603050405020304" pitchFamily="18" charset="0"/>
                <a:cs typeface="Times New Roman" panose="02020603050405020304" pitchFamily="18" charset="0"/>
              </a:rPr>
              <a:t>css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component App</a:t>
            </a:r>
          </a:p>
          <a:p>
            <a:pPr lvl="1" algn="just"/>
            <a:r>
              <a:rPr lang="en-US" sz="2000" dirty="0" err="1" smtClean="0">
                <a:latin typeface="Times New Roman" panose="02020603050405020304" pitchFamily="18" charset="0"/>
                <a:cs typeface="Times New Roman" panose="02020603050405020304" pitchFamily="18" charset="0"/>
              </a:rPr>
              <a:t>App.tsx</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a:t>
            </a:r>
            <a:r>
              <a:rPr lang="en-US" sz="2000" dirty="0" smtClean="0">
                <a:latin typeface="Times New Roman" panose="02020603050405020304" pitchFamily="18" charset="0"/>
                <a:cs typeface="Times New Roman" panose="02020603050405020304" pitchFamily="18" charset="0"/>
              </a:rPr>
              <a:t>omponent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ndex.css: </a:t>
            </a:r>
            <a:r>
              <a:rPr lang="en-US" sz="2000" dirty="0" err="1" smtClean="0">
                <a:latin typeface="Times New Roman" panose="02020603050405020304" pitchFamily="18" charset="0"/>
                <a:cs typeface="Times New Roman" panose="02020603050405020304" pitchFamily="18" charset="0"/>
              </a:rPr>
              <a:t>css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toàn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err="1">
                <a:latin typeface="Times New Roman" panose="02020603050405020304" pitchFamily="18" charset="0"/>
                <a:cs typeface="Times New Roman" panose="02020603050405020304" pitchFamily="18" charset="0"/>
              </a:rPr>
              <a:t>i</a:t>
            </a:r>
            <a:r>
              <a:rPr lang="en-US" sz="2000" dirty="0" err="1" smtClean="0">
                <a:latin typeface="Times New Roman" panose="02020603050405020304" pitchFamily="18" charset="0"/>
                <a:cs typeface="Times New Roman" panose="02020603050405020304" pitchFamily="18" charset="0"/>
              </a:rPr>
              <a:t>ndex.tsx</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React. </a:t>
            </a:r>
            <a:r>
              <a:rPr lang="en-US" sz="2000" dirty="0" err="1" smtClean="0">
                <a:latin typeface="Times New Roman" panose="02020603050405020304" pitchFamily="18" charset="0"/>
                <a:cs typeface="Times New Roman" panose="02020603050405020304" pitchFamily="18" charset="0"/>
              </a:rPr>
              <a:t>Đây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nơi</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render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2"/>
          <a:stretch>
            <a:fillRect/>
          </a:stretch>
        </p:blipFill>
        <p:spPr>
          <a:xfrm>
            <a:off x="7977411" y="1845734"/>
            <a:ext cx="3178269" cy="4477129"/>
          </a:xfrm>
          <a:prstGeom prst="rect">
            <a:avLst/>
          </a:prstGeom>
        </p:spPr>
      </p:pic>
    </p:spTree>
    <p:extLst>
      <p:ext uri="{BB962C8B-B14F-4D97-AF65-F5344CB8AC3E}">
        <p14:creationId xmlns:p14="http://schemas.microsoft.com/office/powerpoint/2010/main" val="55703924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632</TotalTime>
  <Words>1646</Words>
  <Application>Microsoft Office PowerPoint</Application>
  <PresentationFormat>Widescreen</PresentationFormat>
  <Paragraphs>154</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Yu Gothic</vt:lpstr>
      <vt:lpstr>Arial</vt:lpstr>
      <vt:lpstr>Calibri</vt:lpstr>
      <vt:lpstr>Calibri Light</vt:lpstr>
      <vt:lpstr>Times New Roman</vt:lpstr>
      <vt:lpstr>Wingdings 3</vt:lpstr>
      <vt:lpstr>Retrospect</vt:lpstr>
      <vt:lpstr>React TypeScript</vt:lpstr>
      <vt:lpstr>Nội dung chính</vt:lpstr>
      <vt:lpstr>Yêu cầu và mục tiêu</vt:lpstr>
      <vt:lpstr>Yêu cầu và mục tiêu</vt:lpstr>
      <vt:lpstr>Giới thiệu React và TypeScript</vt:lpstr>
      <vt:lpstr>Giới thiệu React và TypeScript</vt:lpstr>
      <vt:lpstr>Giới thiệu React và TypeScript</vt:lpstr>
      <vt:lpstr>Cấu trúc thư mục</vt:lpstr>
      <vt:lpstr>Cấu trúc thư mục</vt:lpstr>
      <vt:lpstr>Cấu trúc thư mục</vt:lpstr>
      <vt:lpstr>JSX</vt:lpstr>
      <vt:lpstr>JSX</vt:lpstr>
      <vt:lpstr>Components và Props</vt:lpstr>
      <vt:lpstr>Components và Props</vt:lpstr>
      <vt:lpstr>State</vt:lpstr>
      <vt:lpstr>React hooks</vt:lpstr>
      <vt:lpstr>React hooks</vt:lpstr>
      <vt:lpstr>React hooks - useState</vt:lpstr>
      <vt:lpstr>React hooks - useEffect</vt:lpstr>
      <vt:lpstr>React hooks - useEffect</vt:lpstr>
      <vt:lpstr>React hooks - useRef</vt:lpstr>
      <vt:lpstr>React hooks - useCallback</vt:lpstr>
      <vt:lpstr>React hooks - useMemo</vt:lpstr>
      <vt:lpstr>Redux toolkit</vt:lpstr>
      <vt:lpstr>Router</vt:lpstr>
      <vt:lpstr>Thực hành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79</cp:revision>
  <dcterms:created xsi:type="dcterms:W3CDTF">2024-06-25T14:26:25Z</dcterms:created>
  <dcterms:modified xsi:type="dcterms:W3CDTF">2024-06-29T08:59:32Z</dcterms:modified>
</cp:coreProperties>
</file>