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58" r:id="rId6"/>
    <p:sldId id="266" r:id="rId7"/>
    <p:sldId id="267" r:id="rId8"/>
    <p:sldId id="269" r:id="rId9"/>
    <p:sldId id="270" r:id="rId10"/>
    <p:sldId id="271" r:id="rId11"/>
    <p:sldId id="272" r:id="rId12"/>
    <p:sldId id="274" r:id="rId13"/>
    <p:sldId id="275" r:id="rId14"/>
    <p:sldId id="276" r:id="rId15"/>
    <p:sldId id="281" r:id="rId16"/>
    <p:sldId id="260" r:id="rId17"/>
    <p:sldId id="277" r:id="rId18"/>
    <p:sldId id="278" r:id="rId19"/>
    <p:sldId id="282" r:id="rId20"/>
    <p:sldId id="284" r:id="rId21"/>
    <p:sldId id="279" r:id="rId22"/>
    <p:sldId id="280" r:id="rId23"/>
    <p:sldId id="283" r:id="rId24"/>
    <p:sldId id="290" r:id="rId25"/>
    <p:sldId id="291" r:id="rId26"/>
    <p:sldId id="294" r:id="rId27"/>
    <p:sldId id="293" r:id="rId28"/>
    <p:sldId id="295" r:id="rId29"/>
    <p:sldId id="299" r:id="rId30"/>
    <p:sldId id="296" r:id="rId31"/>
    <p:sldId id="297" r:id="rId32"/>
    <p:sldId id="298" r:id="rId33"/>
    <p:sldId id="285" r:id="rId34"/>
    <p:sldId id="286" r:id="rId35"/>
    <p:sldId id="287" r:id="rId36"/>
    <p:sldId id="288" r:id="rId37"/>
    <p:sldId id="289" r:id="rId38"/>
    <p:sldId id="262" r:id="rId39"/>
    <p:sldId id="26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2024-06-30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2024-06-30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2024-06-30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2024-06-30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2024-06-30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2024-06-30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2024-06-30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2024-06-30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2024-06-30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2024-06-30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2024-06-30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2024-06-30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legacy.reactjs.org/docs/getting-started.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React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00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constants: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hằng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guard: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 class model</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pages: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component </a:t>
            </a:r>
            <a:r>
              <a:rPr lang="en-US" sz="2000" dirty="0" err="1" smtClean="0">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reducers: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action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reducer</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routers: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services: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API</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store</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utils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function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endParaRPr lang="en-US" sz="2000" dirty="0" smtClean="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7772399" y="286603"/>
            <a:ext cx="3644537" cy="6044046"/>
          </a:xfrm>
          <a:prstGeom prst="rect">
            <a:avLst/>
          </a:prstGeom>
        </p:spPr>
      </p:pic>
    </p:spTree>
    <p:extLst>
      <p:ext uri="{BB962C8B-B14F-4D97-AF65-F5344CB8AC3E}">
        <p14:creationId xmlns:p14="http://schemas.microsoft.com/office/powerpoint/2010/main" val="1239544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JSX (JavaScript XML) là một cú pháp mở rộng cho JavaScript, được sử dụng chủ yếu với React để mô tả giao diện người dùng. JSX cho phép viết mã HTML trực tiếp trong JavaScript, giúp dễ dàng tạo các thành phần giao diện phức tạp</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JSX</a:t>
            </a:r>
          </a:p>
          <a:p>
            <a:pPr lvl="1" algn="just"/>
            <a:r>
              <a:rPr lang="vi-VN" sz="2000" dirty="0">
                <a:latin typeface="Times New Roman" panose="02020603050405020304" pitchFamily="18" charset="0"/>
                <a:cs typeface="Times New Roman" panose="02020603050405020304" pitchFamily="18" charset="0"/>
              </a:rPr>
              <a:t>Cú pháp giống HTML: JSX trông giống như HTML, làm cho nó dễ đọc và viết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JSX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ngoặc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nhọn</a:t>
            </a:r>
            <a:endParaRPr lang="en-US" sz="2000" dirty="0" smtClean="0">
              <a:latin typeface="Times New Roman" panose="02020603050405020304" pitchFamily="18" charset="0"/>
              <a:cs typeface="Times New Roman" panose="02020603050405020304" pitchFamily="18" charset="0"/>
            </a:endParaRPr>
          </a:p>
          <a:p>
            <a:pPr lvl="1" algn="just"/>
            <a:r>
              <a:rPr lang="vi-VN" sz="2000" dirty="0">
                <a:latin typeface="Times New Roman" panose="02020603050405020304" pitchFamily="18" charset="0"/>
                <a:cs typeface="Times New Roman" panose="02020603050405020304" pitchFamily="18" charset="0"/>
              </a:rPr>
              <a:t>Sử dụng trong React: JSX được thiết kế để sử dụng với React, giúp việc tạo các thành phần giao diện dễ dàng và trực quan hơn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JSX,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&amp;&amp;,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ngôi</a:t>
            </a:r>
            <a:r>
              <a:rPr lang="en-US" sz="2000"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Injection, </a:t>
            </a:r>
            <a:r>
              <a:rPr lang="en-US" dirty="0" err="1">
                <a:solidFill>
                  <a:srgbClr val="FF0000"/>
                </a:solidFill>
                <a:latin typeface="Times New Roman" panose="02020603050405020304" pitchFamily="18" charset="0"/>
                <a:cs typeface="Times New Roman" panose="02020603050405020304" pitchFamily="18" charset="0"/>
              </a:rPr>
              <a:t>dangerouslySetInnerHTML</a:t>
            </a:r>
            <a:r>
              <a:rPr lang="en-US" dirty="0">
                <a:solidFill>
                  <a:srgbClr val="FF0000"/>
                </a:solidFill>
                <a:latin typeface="Times New Roman" panose="02020603050405020304" pitchFamily="18" charset="0"/>
                <a:cs typeface="Times New Roman" panose="02020603050405020304" pitchFamily="18" charset="0"/>
              </a:rPr>
              <a:t>={{__html: </a:t>
            </a:r>
            <a:r>
              <a:rPr lang="en-US" dirty="0" smtClean="0">
                <a:solidFill>
                  <a:srgbClr val="FF0000"/>
                </a:solidFill>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sym typeface="Wingdings 3" panose="05040102010807070707" pitchFamily="18" charset="2"/>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className</a:t>
            </a:r>
            <a:endParaRPr lang="en-US"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env</a:t>
            </a:r>
            <a:r>
              <a:rPr lang="en-US" dirty="0">
                <a:latin typeface="Times New Roman" panose="02020603050405020304" pitchFamily="18" charset="0"/>
                <a:cs typeface="Times New Roman" panose="02020603050405020304" pitchFamily="18" charset="0"/>
              </a:rPr>
              <a:t> REACT_APP_,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public “%PUBLIC_URL</a:t>
            </a:r>
            <a:r>
              <a:rPr lang="en-US"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3" panose="05040102010807070707" pitchFamily="18" charset="2"/>
              </a:rPr>
              <a:t>Virtual</a:t>
            </a:r>
            <a:r>
              <a:rPr lang="en-US" dirty="0" smtClean="0">
                <a:latin typeface="Times New Roman" panose="02020603050405020304" pitchFamily="18" charset="0"/>
                <a:cs typeface="Times New Roman" panose="02020603050405020304" pitchFamily="18" charset="0"/>
              </a:rPr>
              <a:t> DOM)</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&lt;</a:t>
            </a:r>
            <a:r>
              <a:rPr lang="en-US" sz="2000" dirty="0" err="1" smtClean="0">
                <a:solidFill>
                  <a:srgbClr val="FF0000"/>
                </a:solidFill>
                <a:latin typeface="Times New Roman" panose="02020603050405020304" pitchFamily="18" charset="0"/>
                <a:cs typeface="Times New Roman" panose="02020603050405020304" pitchFamily="18" charset="0"/>
              </a:rPr>
              <a:t>img</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src</a:t>
            </a:r>
            <a:r>
              <a:rPr lang="en-US" sz="2000"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generateUrl</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&gt;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7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Components chia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UI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Class component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component,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object “props”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element</a:t>
            </a:r>
          </a:p>
          <a:p>
            <a:pPr algn="just"/>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64380" y="3202094"/>
            <a:ext cx="3599906" cy="3073090"/>
          </a:xfrm>
          <a:prstGeom prst="rect">
            <a:avLst/>
          </a:prstGeom>
        </p:spPr>
      </p:pic>
    </p:spTree>
    <p:extLst>
      <p:ext uri="{BB962C8B-B14F-4D97-AF65-F5344CB8AC3E}">
        <p14:creationId xmlns:p14="http://schemas.microsoft.com/office/powerpoint/2010/main" val="1814999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Fragment</a:t>
            </a: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props.children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props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docs</a:t>
            </a:r>
          </a:p>
          <a:p>
            <a:pPr marL="0" indent="0" algn="just">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props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chỉ</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dùng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đọc</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26887" y="698450"/>
            <a:ext cx="3041572" cy="2791580"/>
          </a:xfrm>
          <a:prstGeom prst="rect">
            <a:avLst/>
          </a:prstGeom>
        </p:spPr>
      </p:pic>
      <p:pic>
        <p:nvPicPr>
          <p:cNvPr id="6" name="Picture 5"/>
          <p:cNvPicPr>
            <a:picLocks noChangeAspect="1"/>
          </p:cNvPicPr>
          <p:nvPr/>
        </p:nvPicPr>
        <p:blipFill>
          <a:blip r:embed="rId3"/>
          <a:stretch>
            <a:fillRect/>
          </a:stretch>
        </p:blipFill>
        <p:spPr>
          <a:xfrm>
            <a:off x="6651004" y="3752911"/>
            <a:ext cx="4393338" cy="2379064"/>
          </a:xfrm>
          <a:prstGeom prst="rect">
            <a:avLst/>
          </a:prstGeom>
        </p:spPr>
      </p:pic>
    </p:spTree>
    <p:extLst>
      <p:ext uri="{BB962C8B-B14F-4D97-AF65-F5344CB8AC3E}">
        <p14:creationId xmlns:p14="http://schemas.microsoft.com/office/powerpoint/2010/main" val="1897802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React,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4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useState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click count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vs </a:t>
            </a:r>
            <a:r>
              <a:rPr lang="en-US" dirty="0" err="1" smtClean="0">
                <a:latin typeface="Times New Roman" panose="02020603050405020304" pitchFamily="18" charset="0"/>
                <a:cs typeface="Times New Roman" panose="02020603050405020304" pitchFamily="18" charset="0"/>
              </a:rPr>
              <a:t>preState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useEffect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hủy</a:t>
            </a:r>
            <a:r>
              <a:rPr lang="en-US" dirty="0" smtClean="0">
                <a:latin typeface="Times New Roman" panose="02020603050405020304" pitchFamily="18" charset="0"/>
                <a:cs typeface="Times New Roman" panose="02020603050405020304" pitchFamily="18" charset="0"/>
              </a:rPr>
              <a:t>, timer</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useRef</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useMemo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onClick</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3279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React Hooks là một tính năng được giới thiệu trong React </a:t>
            </a:r>
            <a:r>
              <a:rPr lang="vi-VN" dirty="0" smtClean="0">
                <a:latin typeface="Times New Roman" panose="02020603050405020304" pitchFamily="18" charset="0"/>
                <a:cs typeface="Times New Roman" panose="02020603050405020304" pitchFamily="18" charset="0"/>
              </a:rPr>
              <a:t>16.8</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Hooks cho phép bạn sử dụng state, lifecycle methods, và nhiều tính năng khác một cách đơn giản và trực quan hơn trong các functional components.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928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hook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functional component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setState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xử</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bị</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gộp</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setState</a:t>
            </a:r>
            <a:endParaRPr lang="en-US" dirty="0" smtClean="0">
              <a:latin typeface="Times New Roman" panose="02020603050405020304" pitchFamily="18" charset="0"/>
              <a:cs typeface="Times New Roman" panose="02020603050405020304" pitchFamily="18" charset="0"/>
              <a:sym typeface="Wingdings 3" panose="05040102010807070707" pitchFamily="18" charset="2"/>
            </a:endParaRPr>
          </a:p>
          <a:p>
            <a:pPr marL="0" indent="0">
              <a:buNone/>
            </a:pPr>
            <a:r>
              <a:rPr lang="en-US" dirty="0">
                <a:latin typeface="Times New Roman" panose="02020603050405020304" pitchFamily="18" charset="0"/>
                <a:cs typeface="Times New Roman" panose="02020603050405020304" pitchFamily="18" charset="0"/>
                <a:sym typeface="Wingdings 3" panose="05040102010807070707" pitchFamily="18" charset="2"/>
              </a:rPr>
              <a:t>  </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trả</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về</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đối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tượng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mới</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94344" y="2271602"/>
            <a:ext cx="4161336" cy="3705866"/>
          </a:xfrm>
          <a:prstGeom prst="rect">
            <a:avLst/>
          </a:prstGeom>
        </p:spPr>
      </p:pic>
    </p:spTree>
    <p:extLst>
      <p:ext uri="{BB962C8B-B14F-4D97-AF65-F5344CB8AC3E}">
        <p14:creationId xmlns:p14="http://schemas.microsoft.com/office/powerpoint/2010/main" val="1411887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useEffect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là </a:t>
            </a:r>
            <a:r>
              <a:rPr lang="vi-VN" dirty="0">
                <a:latin typeface="Times New Roman" panose="02020603050405020304" pitchFamily="18" charset="0"/>
                <a:cs typeface="Times New Roman" panose="02020603050405020304" pitchFamily="18" charset="0"/>
              </a:rPr>
              <a:t>một hook dùng để thực hiện các tác vụ phụ (side effects) như gọi API, gắn kết DOM, và dọn dẹp khi component unmount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hàm sẽ được thực thi mỗi khi component được render hoặc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Hàm </a:t>
            </a:r>
            <a:r>
              <a:rPr lang="vi-VN" dirty="0">
                <a:latin typeface="Times New Roman" panose="02020603050405020304" pitchFamily="18" charset="0"/>
                <a:cs typeface="Times New Roman" panose="02020603050405020304" pitchFamily="18" charset="0"/>
              </a:rPr>
              <a:t>này sẽ được thực thi khi component unmount hoặc trước khi thực thi hàm callback một lần nữa nếu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một mảng chứa các giá trị mà useEffect lắng nghe. Nếu bất kỳ giá trị nào trong mảng này thay đổi, useEffect sẽ được kích hoạt 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988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 React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TypeScript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JSX</a:t>
            </a:r>
          </a:p>
          <a:p>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React hooks</a:t>
            </a: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Redux</a:t>
            </a:r>
            <a:r>
              <a:rPr lang="en-US" sz="2400" dirty="0" smtClean="0">
                <a:latin typeface="Times New Roman" panose="02020603050405020304" pitchFamily="18" charset="0"/>
                <a:cs typeface="Times New Roman" panose="02020603050405020304" pitchFamily="18" charset="0"/>
              </a:rPr>
              <a:t> toolkit</a:t>
            </a:r>
          </a:p>
          <a:p>
            <a:r>
              <a:rPr lang="en-US" sz="2400" dirty="0" smtClean="0">
                <a:latin typeface="Times New Roman" panose="02020603050405020304" pitchFamily="18" charset="0"/>
                <a:cs typeface="Times New Roman" panose="02020603050405020304" pitchFamily="18" charset="0"/>
              </a:rPr>
              <a:t>5. Router</a:t>
            </a:r>
          </a:p>
          <a:p>
            <a:r>
              <a:rPr lang="en-US" sz="2400" dirty="0" smtClean="0">
                <a:latin typeface="Times New Roman" panose="02020603050405020304" pitchFamily="18" charset="0"/>
                <a:cs typeface="Times New Roman" panose="02020603050405020304" pitchFamily="18" charset="0"/>
              </a:rPr>
              <a:t>6.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https://vi.legacy.reactjs.org/docs/getting-started.html</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55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 - </a:t>
            </a:r>
            <a:r>
              <a:rPr lang="en-US" dirty="0" err="1">
                <a:latin typeface="Times New Roman" panose="02020603050405020304" pitchFamily="18" charset="0"/>
                <a:cs typeface="Times New Roman" panose="02020603050405020304" pitchFamily="18" charset="0"/>
              </a:rPr>
              <a:t>useEffect</a:t>
            </a:r>
            <a:endParaRPr lang="en-US" dirty="0"/>
          </a:p>
        </p:txBody>
      </p:sp>
      <p:sp>
        <p:nvSpPr>
          <p:cNvPr id="3" name="Content Placeholder 2"/>
          <p:cNvSpPr>
            <a:spLocks noGrp="1"/>
          </p:cNvSpPr>
          <p:nvPr>
            <p:ph sz="half"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Lưu ý khi sử dụng </a:t>
            </a:r>
            <a:r>
              <a:rPr lang="vi-VN" dirty="0" smtClean="0">
                <a:latin typeface="Times New Roman" panose="02020603050405020304" pitchFamily="18" charset="0"/>
                <a:cs typeface="Times New Roman" panose="02020603050405020304" pitchFamily="18" charset="0"/>
              </a:rPr>
              <a:t>useEffect</a:t>
            </a:r>
            <a:endParaRPr lang="en-US"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qua </a:t>
            </a:r>
            <a:r>
              <a:rPr lang="en-US" sz="2000" dirty="0" smtClean="0">
                <a:latin typeface="Times New Roman" panose="02020603050405020304" pitchFamily="18" charset="0"/>
                <a:cs typeface="Times New Roman" panose="02020603050405020304" pitchFamily="18" charset="0"/>
              </a:rPr>
              <a:t>dependencies</a:t>
            </a:r>
          </a:p>
          <a:p>
            <a:pPr lvl="1"/>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side effects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cleanup function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useEffect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component </a:t>
            </a:r>
            <a:r>
              <a:rPr lang="en-US" sz="2000" dirty="0" smtClean="0">
                <a:latin typeface="Times New Roman" panose="02020603050405020304" pitchFamily="18" charset="0"/>
                <a:cs typeface="Times New Roman" panose="02020603050405020304" pitchFamily="18" charset="0"/>
              </a:rPr>
              <a:t>mount []</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2"/>
          <a:stretch>
            <a:fillRect/>
          </a:stretch>
        </p:blipFill>
        <p:spPr>
          <a:xfrm>
            <a:off x="5972793" y="2528843"/>
            <a:ext cx="5182887" cy="2657142"/>
          </a:xfrm>
          <a:prstGeom prst="rect">
            <a:avLst/>
          </a:prstGeom>
        </p:spPr>
      </p:pic>
    </p:spTree>
    <p:extLst>
      <p:ext uri="{BB962C8B-B14F-4D97-AF65-F5344CB8AC3E}">
        <p14:creationId xmlns:p14="http://schemas.microsoft.com/office/powerpoint/2010/main" val="3732239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useRef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một hook trong React được sử dụng để tạo một đối tượng ref có thể duy trì giá trị của nó qua các lần render mà không gây ra việc render lại component khi giá trị của nó thay đổi. Ref thường được sử dụng để truy cập trực tiếp vào các DOM element hoặc để lưu trữ một giá trị bất biến trong suốt vòng đời của component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ý</a:t>
            </a: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lại</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DOM </a:t>
            </a:r>
            <a:r>
              <a:rPr lang="en-US" sz="2000" dirty="0" smtClean="0">
                <a:latin typeface="Times New Roman" panose="02020603050405020304" pitchFamily="18" charset="0"/>
                <a:cs typeface="Times New Roman" panose="02020603050405020304" pitchFamily="18" charset="0"/>
              </a:rPr>
              <a:t>elements</a:t>
            </a:r>
          </a:p>
          <a:p>
            <a:pPr lvl="1"/>
            <a:r>
              <a:rPr lang="vi-VN" sz="2000" dirty="0">
                <a:latin typeface="Times New Roman" panose="02020603050405020304" pitchFamily="18" charset="0"/>
                <a:cs typeface="Times New Roman" panose="02020603050405020304" pitchFamily="18" charset="0"/>
              </a:rPr>
              <a:t>Lưu trữ giá trị bất </a:t>
            </a:r>
            <a:r>
              <a:rPr lang="vi-VN" sz="2000" dirty="0" smtClean="0">
                <a:latin typeface="Times New Roman" panose="02020603050405020304" pitchFamily="18" charset="0"/>
                <a:cs typeface="Times New Roman" panose="02020603050405020304" pitchFamily="18" charset="0"/>
              </a:rPr>
              <a:t>biến</a:t>
            </a:r>
            <a:endParaRPr lang="en-US" sz="2000"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Không sử dụng ref như một cách để thay thế state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233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một hàm (callback) và chỉ tạo lại hàm đó khi một trong các dependencies của nó thay đổi. Điều này giúp tối ưu hóa hiệu suất của các component bằng cách tránh việc tạo ra các hàm mới trong mỗi lần render, đặc biệt là khi các hàm này được truyền xuống các component con qua props</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3948" y="3523631"/>
            <a:ext cx="6385063" cy="1753764"/>
          </a:xfrm>
          <a:prstGeom prst="rect">
            <a:avLst/>
          </a:prstGeom>
        </p:spPr>
      </p:pic>
    </p:spTree>
    <p:extLst>
      <p:ext uri="{BB962C8B-B14F-4D97-AF65-F5344CB8AC3E}">
        <p14:creationId xmlns:p14="http://schemas.microsoft.com/office/powerpoint/2010/main" val="597926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useMemo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một hook trong React được sử dụng để ghi nhớ (memoize) một giá trị được tính toán từ các dependencies và chỉ tính toán lại giá trị đó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tối ưu hóa hiệu suất của ứng dụng bằng cách tránh tính toán lại các giá trị không cần thiết trong mỗi lần render.</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85144" y="3749040"/>
            <a:ext cx="5882672" cy="2120054"/>
          </a:xfrm>
          <a:prstGeom prst="rect">
            <a:avLst/>
          </a:prstGeom>
        </p:spPr>
      </p:pic>
    </p:spTree>
    <p:extLst>
      <p:ext uri="{BB962C8B-B14F-4D97-AF65-F5344CB8AC3E}">
        <p14:creationId xmlns:p14="http://schemas.microsoft.com/office/powerpoint/2010/main" val="14508336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p>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tạp</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State cần được truy cập và cập nhật từ nhiều thành phần khác nhau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Sử </a:t>
            </a:r>
            <a:r>
              <a:rPr lang="vi-VN" dirty="0">
                <a:latin typeface="Times New Roman" panose="02020603050405020304" pitchFamily="18" charset="0"/>
                <a:cs typeface="Times New Roman" panose="02020603050405020304" pitchFamily="18" charset="0"/>
              </a:rPr>
              <a:t>dụng Redux giúp tránh việc truyền props qua nhiều cấp độ của component tree, làm cho mã dễ đọc và dễ quản lý </a:t>
            </a:r>
            <a:r>
              <a:rPr lang="vi-VN" dirty="0" smtClean="0">
                <a:latin typeface="Times New Roman" panose="02020603050405020304" pitchFamily="18" charset="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Ứng dụng cần lưu trữ và đồng bộ hóa state từ nhiều nguồn khác </a:t>
            </a:r>
            <a:r>
              <a:rPr lang="vi-VN" dirty="0"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createAsyncThunk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19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a:latin typeface="Times New Roman" panose="02020603050405020304" pitchFamily="18" charset="0"/>
                <a:cs typeface="Times New Roman" panose="02020603050405020304" pitchFamily="18" charset="0"/>
              </a:rPr>
              <a:t>configureStore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Tạo và cấu hình store với các thiết lập mặc định như tích hợp sẵn Redux Thunk middleware, và hỗ trợ DevTools của Redux</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7528" y="2657265"/>
            <a:ext cx="4625411" cy="2286000"/>
          </a:xfrm>
          <a:prstGeom prst="rect">
            <a:avLst/>
          </a:prstGeom>
        </p:spPr>
      </p:pic>
      <p:pic>
        <p:nvPicPr>
          <p:cNvPr id="6" name="Picture 5"/>
          <p:cNvPicPr>
            <a:picLocks noChangeAspect="1"/>
          </p:cNvPicPr>
          <p:nvPr/>
        </p:nvPicPr>
        <p:blipFill>
          <a:blip r:embed="rId3"/>
          <a:stretch>
            <a:fillRect/>
          </a:stretch>
        </p:blipFill>
        <p:spPr>
          <a:xfrm>
            <a:off x="5404525" y="3157326"/>
            <a:ext cx="5962650" cy="1400175"/>
          </a:xfrm>
          <a:prstGeom prst="rect">
            <a:avLst/>
          </a:prstGeom>
        </p:spPr>
      </p:pic>
    </p:spTree>
    <p:extLst>
      <p:ext uri="{BB962C8B-B14F-4D97-AF65-F5344CB8AC3E}">
        <p14:creationId xmlns:p14="http://schemas.microsoft.com/office/powerpoint/2010/main" val="60037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 </a:t>
            </a:r>
            <a:r>
              <a:rPr lang="en-US" dirty="0" err="1">
                <a:latin typeface="Times New Roman" panose="02020603050405020304" pitchFamily="18" charset="0"/>
                <a:cs typeface="Times New Roman" panose="02020603050405020304" pitchFamily="18" charset="0"/>
              </a:rPr>
              <a:t>createSlice</a:t>
            </a:r>
            <a:endParaRPr lang="en-US" dirty="0"/>
          </a:p>
        </p:txBody>
      </p:sp>
      <p:sp>
        <p:nvSpPr>
          <p:cNvPr id="3" name="Content Placeholder 2"/>
          <p:cNvSpPr>
            <a:spLocks noGrp="1"/>
          </p:cNvSpPr>
          <p:nvPr>
            <p:ph sz="half" idx="1"/>
          </p:nvPr>
        </p:nvSpPr>
        <p:spPr>
          <a:xfrm>
            <a:off x="1097278" y="1845734"/>
            <a:ext cx="6008916" cy="4023360"/>
          </a:xfrm>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Đơn </a:t>
            </a:r>
            <a:r>
              <a:rPr lang="vi-VN" dirty="0">
                <a:latin typeface="Times New Roman" panose="02020603050405020304" pitchFamily="18" charset="0"/>
                <a:cs typeface="Times New Roman" panose="02020603050405020304" pitchFamily="18" charset="0"/>
              </a:rPr>
              <a:t>giản hóa việc tạo reducer và action trong Redux. Một slice bao gồm state, reducer, và các action creators liên quan đến một phần của state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Reducer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Action creators</a:t>
            </a:r>
            <a:r>
              <a:rPr lang="vi-VN" dirty="0">
                <a:latin typeface="Times New Roman" panose="02020603050405020304" pitchFamily="18" charset="0"/>
                <a:cs typeface="Times New Roman" panose="02020603050405020304" pitchFamily="18" charset="0"/>
              </a:rPr>
              <a:t>: Là các hàm được sử dụng để tạo các hành động (actions</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Redux Toolkit cung cấp createSlice để định nghĩa reducer và tự động sinh ra các action </a:t>
            </a:r>
            <a:r>
              <a:rPr lang="vi-VN" dirty="0" smtClean="0">
                <a:latin typeface="Times New Roman" panose="02020603050405020304" pitchFamily="18" charset="0"/>
                <a:cs typeface="Times New Roman" panose="02020603050405020304" pitchFamily="18" charset="0"/>
              </a:rPr>
              <a:t>creators, </a:t>
            </a:r>
            <a:r>
              <a:rPr lang="vi-VN" dirty="0">
                <a:latin typeface="Times New Roman" panose="02020603050405020304" pitchFamily="18" charset="0"/>
                <a:cs typeface="Times New Roman" panose="02020603050405020304" pitchFamily="18" charset="0"/>
              </a:rPr>
              <a:t>giúp tối ưu hóa quy trình làm việc với Redux</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249489" y="1845734"/>
            <a:ext cx="4788104" cy="3771295"/>
          </a:xfrm>
          <a:prstGeom prst="rect">
            <a:avLst/>
          </a:prstGeom>
        </p:spPr>
      </p:pic>
    </p:spTree>
    <p:extLst>
      <p:ext uri="{BB962C8B-B14F-4D97-AF65-F5344CB8AC3E}">
        <p14:creationId xmlns:p14="http://schemas.microsoft.com/office/powerpoint/2010/main" val="9669418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smtClean="0">
                <a:latin typeface="Times New Roman" panose="02020603050405020304" pitchFamily="18" charset="0"/>
                <a:cs typeface="Times New Roman" panose="02020603050405020304" pitchFamily="18" charset="0"/>
              </a:rPr>
              <a:t>createAsyncThunk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quản lý các tác vụ bất đồng bộ (async actions) như gọi API một cách dễ dàng, đồng thời tự động xử lý các trạng thái pending, fulfilled, và rejected</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73162" y="2614401"/>
            <a:ext cx="6262263" cy="3363067"/>
          </a:xfrm>
          <a:prstGeom prst="rect">
            <a:avLst/>
          </a:prstGeom>
        </p:spPr>
      </p:pic>
    </p:spTree>
    <p:extLst>
      <p:ext uri="{BB962C8B-B14F-4D97-AF65-F5344CB8AC3E}">
        <p14:creationId xmlns:p14="http://schemas.microsoft.com/office/powerpoint/2010/main" val="2352587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4822" y="158978"/>
            <a:ext cx="6799761" cy="6093775"/>
          </a:xfrm>
          <a:prstGeom prst="rect">
            <a:avLst/>
          </a:prstGeom>
        </p:spPr>
      </p:pic>
    </p:spTree>
    <p:extLst>
      <p:ext uri="{BB962C8B-B14F-4D97-AF65-F5344CB8AC3E}">
        <p14:creationId xmlns:p14="http://schemas.microsoft.com/office/powerpoint/2010/main" val="2695077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81647" y="1724297"/>
            <a:ext cx="8539791" cy="3460569"/>
          </a:xfrm>
          <a:prstGeom prst="rect">
            <a:avLst/>
          </a:prstGeom>
        </p:spPr>
      </p:pic>
    </p:spTree>
    <p:extLst>
      <p:ext uri="{BB962C8B-B14F-4D97-AF65-F5344CB8AC3E}">
        <p14:creationId xmlns:p14="http://schemas.microsoft.com/office/powerpoint/2010/main" val="1145046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JavasScript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khái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niệm</a:t>
            </a:r>
            <a:r>
              <a:rPr lang="en-US" sz="2200" dirty="0" smtClean="0">
                <a:latin typeface="Times New Roman" panose="02020603050405020304" pitchFamily="18" charset="0"/>
                <a:cs typeface="Times New Roman" panose="02020603050405020304" pitchFamily="18" charset="0"/>
              </a:rPr>
              <a:t> ES6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arrow functions, spread/rest operators, …, promises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async</a:t>
            </a:r>
            <a:r>
              <a:rPr lang="en-US" sz="2200" dirty="0" smtClean="0">
                <a:latin typeface="Times New Roman" panose="02020603050405020304" pitchFamily="18" charset="0"/>
                <a:cs typeface="Times New Roman" panose="02020603050405020304" pitchFamily="18" charset="0"/>
              </a:rPr>
              <a:t>/await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bộ</a:t>
            </a:r>
            <a:endParaRPr lang="en-US" sz="22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HTML/CSS</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NPM (Node Package Manager):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package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Node.js</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nguồn</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85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store.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userInfo</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rỗng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createAsyncThunk: Hàm này từ Redux Toolkit để tạo các thao tác bất đồng bộ (async thunks). Trong ví dụ này, getUserInfo là một async thunk để gọi API và lấy dữ liệu thông tin người dùng từ server</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createSlice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Slice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extra reducers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'user': Đây là tên của Slice, cho biết rằng Slice này quản lý các trạng thái liên quan đến thông tin người dùng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8329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ví dụ này, chỉ có một reducer updateUserInfo để cập nhật userInfo khi có action được dispatch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extraReducers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pending, fulfilled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rejected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thunks</a:t>
            </a:r>
            <a:r>
              <a:rPr lang="en-US"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getUserInfo.pending</a:t>
            </a:r>
            <a:r>
              <a:rPr lang="en-US" sz="2000" dirty="0">
                <a:latin typeface="Times New Roman" panose="02020603050405020304" pitchFamily="18" charset="0"/>
                <a:cs typeface="Times New Roman" panose="02020603050405020304" pitchFamily="18" charset="0"/>
              </a:rPr>
              <a:t>, (state)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chờ</a:t>
            </a:r>
            <a:r>
              <a:rPr lang="en-US" sz="2000" dirty="0">
                <a:latin typeface="Times New Roman" panose="02020603050405020304" pitchFamily="18" charset="0"/>
                <a:cs typeface="Times New Roman" panose="02020603050405020304" pitchFamily="18" charset="0"/>
              </a:rPr>
              <a:t> (pending),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a:t>
            </a:r>
          </a:p>
          <a:p>
            <a:pPr lvl="1" algn="just"/>
            <a:r>
              <a:rPr lang="vi-VN" sz="2000" dirty="0">
                <a:latin typeface="Times New Roman" panose="02020603050405020304" pitchFamily="18" charset="0"/>
                <a:cs typeface="Times New Roman" panose="02020603050405020304" pitchFamily="18" charset="0"/>
              </a:rPr>
              <a:t>.addCase(getUserInfo.fulfilled, (state, action: any) =&gt; { ... }): Xử lý khi getUserInfo đã thành công (fulfilled), cập nhật state.userInfo với dữ liệu nhận được từ payload của action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getUserInfo.rejected</a:t>
            </a:r>
            <a:r>
              <a:rPr lang="en-US" sz="2000" dirty="0">
                <a:latin typeface="Times New Roman" panose="02020603050405020304" pitchFamily="18" charset="0"/>
                <a:cs typeface="Times New Roman" panose="02020603050405020304" pitchFamily="18" charset="0"/>
              </a:rPr>
              <a:t>, (state, action: any)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bại</a:t>
            </a:r>
            <a:r>
              <a:rPr lang="en-US" sz="2000" dirty="0">
                <a:latin typeface="Times New Roman" panose="02020603050405020304" pitchFamily="18" charset="0"/>
                <a:cs typeface="Times New Roman" panose="02020603050405020304" pitchFamily="18" charset="0"/>
              </a:rPr>
              <a:t> (rejected),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state.userInfo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object </a:t>
            </a:r>
            <a:r>
              <a:rPr lang="en-US" sz="2000" dirty="0" err="1">
                <a:latin typeface="Times New Roman" panose="02020603050405020304" pitchFamily="18" charset="0"/>
                <a:cs typeface="Times New Roman" panose="02020603050405020304" pitchFamily="18" charset="0"/>
              </a:rPr>
              <a:t>rỗng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68701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Slice</a:t>
            </a:r>
          </a:p>
          <a:p>
            <a:pPr lvl="1" algn="just"/>
            <a:r>
              <a:rPr lang="en-US" sz="2000" dirty="0" err="1">
                <a:latin typeface="Times New Roman" panose="02020603050405020304" pitchFamily="18" charset="0"/>
                <a:cs typeface="Times New Roman" panose="02020603050405020304" pitchFamily="18" charset="0"/>
              </a:rPr>
              <a:t>userSlice.reducer</a:t>
            </a:r>
            <a:r>
              <a:rPr lang="en-US" sz="2000" dirty="0">
                <a:latin typeface="Times New Roman" panose="02020603050405020304" pitchFamily="18" charset="0"/>
                <a:cs typeface="Times New Roman" panose="02020603050405020304" pitchFamily="18" charset="0"/>
              </a:rPr>
              <a:t>: Export reducer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store </a:t>
            </a:r>
            <a:r>
              <a:rPr lang="en-US" sz="2000" dirty="0" err="1">
                <a:latin typeface="Times New Roman" panose="02020603050405020304" pitchFamily="18" charset="0"/>
                <a:cs typeface="Times New Roman" panose="02020603050405020304" pitchFamily="18" charset="0"/>
              </a:rPr>
              <a:t>Redux</a:t>
            </a:r>
            <a:r>
              <a:rPr lang="en-US" sz="2000" dirty="0" smtClean="0">
                <a:latin typeface="Times New Roman" panose="02020603050405020304" pitchFamily="18" charset="0"/>
                <a:cs typeface="Times New Roman" panose="02020603050405020304" pitchFamily="18" charset="0"/>
              </a:rPr>
              <a:t>.</a:t>
            </a:r>
          </a:p>
          <a:p>
            <a:pPr lvl="1" algn="just"/>
            <a:r>
              <a:rPr lang="en-US" sz="2000" dirty="0" err="1">
                <a:latin typeface="Times New Roman" panose="02020603050405020304" pitchFamily="18" charset="0"/>
                <a:cs typeface="Times New Roman" panose="02020603050405020304" pitchFamily="18" charset="0"/>
              </a:rPr>
              <a:t>userSlice.actions</a:t>
            </a:r>
            <a:r>
              <a:rPr lang="en-US" sz="2000" dirty="0">
                <a:latin typeface="Times New Roman" panose="02020603050405020304" pitchFamily="18" charset="0"/>
                <a:cs typeface="Times New Roman" panose="02020603050405020304" pitchFamily="18" charset="0"/>
              </a:rPr>
              <a:t>: Export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components React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dispatch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state</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99313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thư viện giúp bạn xây dựng các ứng dụng React có khả năng điều hướng và xử lý nhiều trang khác nhau một cách dễ dàng. Nó cung cấp một cách đơn giản để điều hướng giữa các trang hoặc các thành phần trong ứng dụng </a:t>
            </a:r>
            <a:r>
              <a:rPr lang="vi-VN" dirty="0" smtClean="0">
                <a:latin typeface="Times New Roman" panose="02020603050405020304" pitchFamily="18" charset="0"/>
                <a:cs typeface="Times New Roman" panose="02020603050405020304" pitchFamily="18" charset="0"/>
              </a:rPr>
              <a:t>React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npm</a:t>
            </a:r>
            <a:r>
              <a:rPr lang="en-US" dirty="0">
                <a:solidFill>
                  <a:srgbClr val="FF0000"/>
                </a:solidFill>
                <a:latin typeface="Times New Roman" panose="02020603050405020304" pitchFamily="18" charset="0"/>
                <a:cs typeface="Times New Roman" panose="02020603050405020304" pitchFamily="18" charset="0"/>
              </a:rPr>
              <a:t> install </a:t>
            </a:r>
            <a:r>
              <a:rPr lang="en-US" dirty="0" smtClean="0">
                <a:solidFill>
                  <a:srgbClr val="FF0000"/>
                </a:solidFill>
                <a:latin typeface="Times New Roman" panose="02020603050405020304" pitchFamily="18" charset="0"/>
                <a:cs typeface="Times New Roman" panose="02020603050405020304" pitchFamily="18" charset="0"/>
              </a:rPr>
              <a:t>react-router-</a:t>
            </a:r>
            <a:r>
              <a:rPr lang="en-US" dirty="0" err="1" smtClean="0">
                <a:solidFill>
                  <a:srgbClr val="FF0000"/>
                </a:solidFill>
                <a:latin typeface="Times New Roman" panose="02020603050405020304" pitchFamily="18" charset="0"/>
                <a:cs typeface="Times New Roman" panose="02020603050405020304" pitchFamily="18" charset="0"/>
              </a:rPr>
              <a:t>dom</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BrowserRouter: Được sử dụng để bao bọc toàn bộ ứng dụng của bạn, cung cấp khả năng điều </a:t>
            </a:r>
            <a:r>
              <a:rPr lang="vi-VN" dirty="0" smtClean="0">
                <a:latin typeface="Times New Roman" panose="02020603050405020304" pitchFamily="18" charset="0"/>
                <a:cs typeface="Times New Roman" panose="02020603050405020304" pitchFamily="18" charset="0"/>
              </a:rPr>
              <a:t>hướng</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Routes và Route: Được sử dụng để định nghĩa các tuyến đường và các thành phần tương ứng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Link: Được sử dụng để tạo các liên kết điều hướng giữa các trang</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7160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21805" y="884325"/>
            <a:ext cx="4333875" cy="5324475"/>
          </a:xfrm>
          <a:prstGeom prst="rect">
            <a:avLst/>
          </a:prstGeom>
        </p:spPr>
      </p:pic>
      <p:pic>
        <p:nvPicPr>
          <p:cNvPr id="8" name="Picture 7"/>
          <p:cNvPicPr>
            <a:picLocks noChangeAspect="1"/>
          </p:cNvPicPr>
          <p:nvPr/>
        </p:nvPicPr>
        <p:blipFill>
          <a:blip r:embed="rId3"/>
          <a:stretch>
            <a:fillRect/>
          </a:stretch>
        </p:blipFill>
        <p:spPr>
          <a:xfrm>
            <a:off x="1097280" y="2484526"/>
            <a:ext cx="3743325" cy="2124075"/>
          </a:xfrm>
          <a:prstGeom prst="rect">
            <a:avLst/>
          </a:prstGeom>
        </p:spPr>
      </p:pic>
    </p:spTree>
    <p:extLst>
      <p:ext uri="{BB962C8B-B14F-4D97-AF65-F5344CB8AC3E}">
        <p14:creationId xmlns:p14="http://schemas.microsoft.com/office/powerpoint/2010/main" val="35009759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useNavigate</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thực hiện điều hướng chương trình </a:t>
            </a:r>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ứng dụng. </a:t>
            </a:r>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a:t>
            </a:r>
            <a:r>
              <a:rPr lang="vi-VN" dirty="0">
                <a:latin typeface="Times New Roman" panose="02020603050405020304" pitchFamily="18" charset="0"/>
                <a:cs typeface="Times New Roman" panose="02020603050405020304" pitchFamily="18" charset="0"/>
              </a:rPr>
              <a:t>thể điều hướng người dùng đến một đường dẫn khác dựa trên các sự kiện hoặc logic trong </a:t>
            </a:r>
            <a:r>
              <a:rPr lang="vi-VN" dirty="0"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useLocation</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đối tượng location hiện tại, bao gồm thông tin về URL như pathname, search, và hash. Rất hữu ích để biết vị trí hiện tại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useParams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một đối tượng chứa các tham số động từ URL. Hữu ích khi bạn có các đường dẫn </a:t>
            </a:r>
            <a:r>
              <a:rPr lang="vi-VN" dirty="0" smtClean="0">
                <a:latin typeface="Times New Roman" panose="02020603050405020304" pitchFamily="18" charset="0"/>
                <a:cs typeface="Times New Roman" panose="02020603050405020304" pitchFamily="18" charset="0"/>
              </a:rPr>
              <a:t>động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useRoutes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định nghĩa và xử lý các tuyến đường trong ứng dụng React. Nó giúp bạn tạo một cấu trúc routing phức tạp một cách dễ </a:t>
            </a:r>
            <a:r>
              <a:rPr lang="vi-VN" dirty="0" smtClean="0">
                <a:latin typeface="Times New Roman" panose="02020603050405020304" pitchFamily="18" charset="0"/>
                <a:cs typeface="Times New Roman" panose="02020603050405020304" pitchFamily="18" charset="0"/>
              </a:rPr>
              <a:t>dàng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310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useSearchParams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(query parameters)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URL</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useMatch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kiểm tra xem đường dẫn hiện tại có khớp với một đường dẫn đã cho hay không và trả về thông tin khớp nếu có. Hữu ích để kiểm tra điều kiện dựa trên URL hiện </a:t>
            </a:r>
            <a:r>
              <a:rPr lang="vi-VN" dirty="0" smtClean="0">
                <a:latin typeface="Times New Roman" panose="02020603050405020304" pitchFamily="18" charset="0"/>
                <a:cs typeface="Times New Roman" panose="02020603050405020304" pitchFamily="18" charset="0"/>
              </a:rPr>
              <a:t>tại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569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 - </a:t>
            </a:r>
            <a:r>
              <a:rPr lang="en-US" dirty="0" err="1" smtClean="0">
                <a:latin typeface="Times New Roman" panose="02020603050405020304" pitchFamily="18" charset="0"/>
                <a:cs typeface="Times New Roman" panose="02020603050405020304" pitchFamily="18" charset="0"/>
              </a:rPr>
              <a:t>useRoutes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React.lazy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Suspense: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chậm</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fallback={spinner</a:t>
            </a:r>
            <a:r>
              <a:rPr lang="en-US" dirty="0" smtClean="0">
                <a:latin typeface="Times New Roman" panose="02020603050405020304" pitchFamily="18" charset="0"/>
                <a:cs typeface="Times New Roman" panose="02020603050405020304" pitchFamily="18" charset="0"/>
              </a:rPr>
              <a:t>}: class spinner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57109" y="2233401"/>
            <a:ext cx="5029200" cy="3248025"/>
          </a:xfrm>
          <a:prstGeom prst="rect">
            <a:avLst/>
          </a:prstGeom>
        </p:spPr>
      </p:pic>
    </p:spTree>
    <p:extLst>
      <p:ext uri="{BB962C8B-B14F-4D97-AF65-F5344CB8AC3E}">
        <p14:creationId xmlns:p14="http://schemas.microsoft.com/office/powerpoint/2010/main" val="4834979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ạo</a:t>
            </a:r>
            <a:r>
              <a:rPr lang="en-US" dirty="0" smtClean="0">
                <a:latin typeface="Times New Roman" panose="02020603050405020304" pitchFamily="18" charset="0"/>
                <a:cs typeface="Times New Roman" panose="02020603050405020304" pitchFamily="18" charset="0"/>
              </a:rPr>
              <a:t> form crud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052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49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trúc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React: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(Function component)</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(React hooks), Event handling, Routing, </a:t>
            </a:r>
            <a:r>
              <a:rPr lang="en-US" sz="2200" dirty="0" err="1" smtClean="0">
                <a:latin typeface="Times New Roman" panose="02020603050405020304" pitchFamily="18" charset="0"/>
                <a:cs typeface="Times New Roman" panose="02020603050405020304" pitchFamily="18" charset="0"/>
              </a:rPr>
              <a:t>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r>
              <a:rPr lang="en-US" sz="2200" dirty="0" smtClean="0">
                <a:latin typeface="Times New Roman" panose="02020603050405020304" pitchFamily="18" charset="0"/>
                <a:cs typeface="Times New Roman" panose="02020603050405020304" pitchFamily="18" charset="0"/>
              </a:rPr>
              <a:t> API</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Build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deploy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1163944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R</a:t>
            </a:r>
            <a:r>
              <a:rPr lang="en-US" dirty="0" smtClean="0">
                <a:latin typeface="Times New Roman" panose="02020603050405020304" pitchFamily="18" charset="0"/>
                <a:cs typeface="Times New Roman" panose="02020603050405020304" pitchFamily="18" charset="0"/>
              </a:rPr>
              <a:t>eact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endParaRPr lang="en-US" sz="24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React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Facebook</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dung (UI)</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đồng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triển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lớn</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Xây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bằng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hợp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component 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dễ</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quản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sử</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của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giống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mô</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cấu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trúc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diện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Web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phép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trong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một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file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duy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nhất</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ưu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hóa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hiệu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suất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sự</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đổi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UI, React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trước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sau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thì</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so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sánh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giúp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giảm</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thiểu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không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cần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trên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338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R</a:t>
            </a:r>
            <a:r>
              <a:rPr lang="en-US" dirty="0" smtClean="0">
                <a:latin typeface="Times New Roman" panose="02020603050405020304" pitchFamily="18" charset="0"/>
                <a:cs typeface="Times New Roman" panose="02020603050405020304" pitchFamily="18" charset="0"/>
              </a:rPr>
              <a:t>eact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Microsoft,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nâng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nắm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number, string, </a:t>
            </a:r>
            <a:r>
              <a:rPr lang="en-US" sz="2000" dirty="0" err="1" smtClean="0">
                <a:latin typeface="Times New Roman" panose="02020603050405020304" pitchFamily="18" charset="0"/>
                <a:cs typeface="Times New Roman" panose="02020603050405020304" pitchFamily="18" charset="0"/>
              </a:rPr>
              <a:t>boolean</a:t>
            </a:r>
            <a:r>
              <a:rPr lang="en-US" sz="2000" dirty="0" smtClean="0">
                <a:latin typeface="Times New Roman" panose="02020603050405020304" pitchFamily="18" charset="0"/>
                <a:cs typeface="Times New Roman" panose="02020603050405020304" pitchFamily="18" charset="0"/>
              </a:rPr>
              <a:t>, array, </a:t>
            </a:r>
            <a:r>
              <a:rPr lang="en-US" sz="2000" dirty="0" err="1" smtClean="0">
                <a:latin typeface="Times New Roman" panose="02020603050405020304" pitchFamily="18" charset="0"/>
                <a:cs typeface="Times New Roman" panose="02020603050405020304" pitchFamily="18" charset="0"/>
              </a:rPr>
              <a:t>enum</a:t>
            </a:r>
            <a:r>
              <a:rPr lang="en-US" sz="2000" dirty="0" smtClean="0">
                <a:latin typeface="Times New Roman" panose="02020603050405020304" pitchFamily="18" charset="0"/>
                <a:cs typeface="Times New Roman" panose="02020603050405020304" pitchFamily="18" charset="0"/>
              </a:rPr>
              <a:t>, any, undefined, …</a:t>
            </a:r>
          </a:p>
          <a:p>
            <a:pPr marL="384048" lvl="2" indent="0" algn="just">
              <a:buNone/>
            </a:pPr>
            <a:r>
              <a:rPr lang="en-US" sz="2000" dirty="0" smtClean="0">
                <a:latin typeface="Times New Roman" panose="02020603050405020304" pitchFamily="18" charset="0"/>
                <a:cs typeface="Times New Roman" panose="02020603050405020304" pitchFamily="18" charset="0"/>
              </a:rPr>
              <a:t>- Interfaces</a:t>
            </a:r>
          </a:p>
          <a:p>
            <a:pPr marL="384048" lvl="2" indent="0" algn="just">
              <a:buNone/>
            </a:pPr>
            <a:r>
              <a:rPr lang="en-US" sz="2000" dirty="0" smtClean="0">
                <a:latin typeface="Times New Roman" panose="02020603050405020304" pitchFamily="18" charset="0"/>
                <a:cs typeface="Times New Roman" panose="02020603050405020304" pitchFamily="18" charset="0"/>
              </a:rPr>
              <a:t>- Classes</a:t>
            </a:r>
          </a:p>
          <a:p>
            <a:pPr marL="384048" lvl="2" indent="0" algn="just">
              <a:buNone/>
            </a:pPr>
            <a:r>
              <a:rPr lang="en-US" sz="2000" dirty="0" smtClean="0">
                <a:latin typeface="Times New Roman" panose="02020603050405020304" pitchFamily="18" charset="0"/>
                <a:cs typeface="Times New Roman" panose="02020603050405020304" pitchFamily="18" charset="0"/>
              </a:rPr>
              <a:t>- Functions</a:t>
            </a:r>
          </a:p>
          <a:p>
            <a:pPr marL="384048" lvl="2" indent="0" algn="just">
              <a:buNone/>
            </a:pPr>
            <a:r>
              <a:rPr lang="en-US" sz="2000" dirty="0" smtClean="0">
                <a:latin typeface="Times New Roman" panose="02020603050405020304" pitchFamily="18" charset="0"/>
                <a:cs typeface="Times New Roman" panose="02020603050405020304" pitchFamily="18" charset="0"/>
              </a:rPr>
              <a:t>- Generics</a:t>
            </a:r>
          </a:p>
          <a:p>
            <a:pPr marL="384048" lvl="2" indent="0" algn="just">
              <a:buNone/>
            </a:pPr>
            <a:r>
              <a:rPr lang="en-US" sz="2000" dirty="0" smtClean="0">
                <a:latin typeface="Times New Roman" panose="02020603050405020304" pitchFamily="18" charset="0"/>
                <a:cs typeface="Times New Roman" panose="02020603050405020304" pitchFamily="18" charset="0"/>
              </a:rPr>
              <a:t>- Modules</a:t>
            </a:r>
          </a:p>
          <a:p>
            <a:pPr marL="384048" lvl="2" indent="0" algn="just">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037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R</a:t>
            </a:r>
            <a:r>
              <a:rPr lang="en-US" dirty="0" smtClean="0">
                <a:latin typeface="Times New Roman" panose="02020603050405020304" pitchFamily="18" charset="0"/>
                <a:cs typeface="Times New Roman" panose="02020603050405020304" pitchFamily="18" charset="0"/>
              </a:rPr>
              <a:t>eact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Node.js</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project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thư</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mục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chứa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a:latin typeface="Times New Roman" panose="02020603050405020304" pitchFamily="18" charset="0"/>
                <a:cs typeface="Times New Roman" panose="02020603050405020304" pitchFamily="18" charset="0"/>
                <a:sym typeface="Wingdings 3" panose="05040102010807070707" pitchFamily="18" charset="2"/>
              </a:rPr>
              <a: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terminal</a:t>
            </a:r>
          </a:p>
          <a:p>
            <a:pPr marL="384048" lvl="2" indent="0" algn="just">
              <a:buNone/>
            </a:pPr>
            <a:r>
              <a:rPr lang="en-US" sz="1800" dirty="0" smtClean="0">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npx</a:t>
            </a:r>
            <a:r>
              <a:rPr lang="en-US" sz="1800" dirty="0">
                <a:solidFill>
                  <a:srgbClr val="FF0000"/>
                </a:solidFill>
                <a:latin typeface="Times New Roman" panose="02020603050405020304" pitchFamily="18" charset="0"/>
                <a:cs typeface="Times New Roman" panose="02020603050405020304" pitchFamily="18" charset="0"/>
              </a:rPr>
              <a:t> create-react-app my-app --template </a:t>
            </a:r>
            <a:r>
              <a:rPr lang="en-US" sz="1800" dirty="0" smtClean="0">
                <a:solidFill>
                  <a:srgbClr val="FF0000"/>
                </a:solidFill>
                <a:latin typeface="Times New Roman" panose="02020603050405020304" pitchFamily="18" charset="0"/>
                <a:cs typeface="Times New Roman" panose="02020603050405020304" pitchFamily="18" charset="0"/>
              </a:rPr>
              <a:t>typescript</a:t>
            </a:r>
          </a:p>
          <a:p>
            <a:pPr marL="384048" lvl="2"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TextEditor</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Visual Studio Code</a:t>
            </a:r>
          </a:p>
          <a:p>
            <a:pPr marL="384048" lvl="2" indent="0" algn="just">
              <a:buNone/>
            </a:pPr>
            <a:r>
              <a:rPr lang="en-US" sz="1800" dirty="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Visula</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Studio Code 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npm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start 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hlinkClick r:id="rId2"/>
              </a:rPr>
              <a:t>http://localhost:3000</a:t>
            </a:r>
            <a:endParaRPr lang="en-US" sz="18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endParaRPr lang="en-US" sz="1800" dirty="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thể</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cài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đặt</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them Extension: </a:t>
            </a:r>
            <a:r>
              <a:rPr lang="en-US" sz="1800" b="1" dirty="0">
                <a:latin typeface="Times New Roman" panose="02020603050405020304" pitchFamily="18" charset="0"/>
                <a:cs typeface="Times New Roman" panose="02020603050405020304" pitchFamily="18" charset="0"/>
              </a:rPr>
              <a:t>ES7+ React/</a:t>
            </a:r>
            <a:r>
              <a:rPr lang="en-US" sz="1800" b="1" dirty="0" err="1">
                <a:latin typeface="Times New Roman" panose="02020603050405020304" pitchFamily="18" charset="0"/>
                <a:cs typeface="Times New Roman" panose="02020603050405020304" pitchFamily="18" charset="0"/>
              </a:rPr>
              <a:t>Redux</a:t>
            </a:r>
            <a:r>
              <a:rPr lang="en-US" sz="1800" b="1" dirty="0">
                <a:latin typeface="Times New Roman" panose="02020603050405020304" pitchFamily="18" charset="0"/>
                <a:cs typeface="Times New Roman" panose="02020603050405020304" pitchFamily="18" charset="0"/>
              </a:rPr>
              <a:t>/React-Native snippets</a:t>
            </a:r>
            <a:endParaRPr lang="en-US" sz="1800" dirty="0">
              <a:latin typeface="Times New Roman" panose="02020603050405020304" pitchFamily="18" charset="0"/>
              <a:cs typeface="Times New Roman" panose="02020603050405020304" pitchFamily="18" charset="0"/>
            </a:endParaRPr>
          </a:p>
          <a:p>
            <a:pPr marL="384048" lvl="2" indent="0" algn="just">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352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node_module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 public: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html, images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index.html: file html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vào</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favicon.ico: Icon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web</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mainfest.json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icon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sắc</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assets: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images, fonts,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i18n, …</a:t>
            </a:r>
          </a:p>
          <a:p>
            <a:pPr marL="384048" lvl="2" indent="0" algn="just">
              <a:buNone/>
            </a:pPr>
            <a:r>
              <a:rPr lang="en-US" sz="2000" dirty="0" smtClean="0">
                <a:latin typeface="Times New Roman" panose="02020603050405020304" pitchFamily="18" charset="0"/>
                <a:cs typeface="Times New Roman" panose="02020603050405020304" pitchFamily="18" charset="0"/>
              </a:rPr>
              <a:t>- app: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endParaRPr lang="en-US" sz="2000" dirty="0" smtClean="0">
              <a:latin typeface="Times New Roman" panose="02020603050405020304" pitchFamily="18" charset="0"/>
              <a:cs typeface="Times New Roman" panose="02020603050405020304" pitchFamily="18" charset="0"/>
            </a:endParaRPr>
          </a:p>
          <a:p>
            <a:pPr algn="just"/>
            <a:endParaRPr lang="en-US" dirty="0"/>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755236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gitignore</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bỏ</a:t>
            </a:r>
            <a:r>
              <a:rPr lang="en-US" sz="2000" dirty="0" smtClean="0">
                <a:latin typeface="Times New Roman" panose="02020603050405020304" pitchFamily="18" charset="0"/>
                <a:cs typeface="Times New Roman" panose="02020603050405020304" pitchFamily="18" charset="0"/>
              </a:rPr>
              <a:t> qua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commit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repository</a:t>
            </a:r>
          </a:p>
          <a:p>
            <a:pPr lvl="1" algn="just"/>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ackage.json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dependency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App.css: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component App</a:t>
            </a:r>
          </a:p>
          <a:p>
            <a:pPr lvl="1" algn="just"/>
            <a:r>
              <a:rPr lang="en-US" sz="2000" dirty="0" err="1" smtClean="0">
                <a:latin typeface="Times New Roman" panose="02020603050405020304" pitchFamily="18" charset="0"/>
                <a:cs typeface="Times New Roman" panose="02020603050405020304" pitchFamily="18" charset="0"/>
              </a:rPr>
              <a:t>App.tsx</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omponent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ndex.css: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ndex.tsx</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render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557039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726</TotalTime>
  <Words>2658</Words>
  <Application>Microsoft Office PowerPoint</Application>
  <PresentationFormat>Widescreen</PresentationFormat>
  <Paragraphs>200</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Yu Gothic</vt:lpstr>
      <vt:lpstr>Arial</vt:lpstr>
      <vt:lpstr>Calibri</vt:lpstr>
      <vt:lpstr>Calibri Light</vt:lpstr>
      <vt:lpstr>Times New Roman</vt:lpstr>
      <vt:lpstr>Wingdings 3</vt:lpstr>
      <vt:lpstr>Retrospect</vt:lpstr>
      <vt:lpstr>React TypeScript</vt:lpstr>
      <vt:lpstr>Nội dung chính</vt:lpstr>
      <vt:lpstr>Yêu cầu và mục tiêu</vt:lpstr>
      <vt:lpstr>Yêu cầu và mục tiêu</vt:lpstr>
      <vt:lpstr>Giới thiệu React và TypeScript</vt:lpstr>
      <vt:lpstr>Giới thiệu React và TypeScript</vt:lpstr>
      <vt:lpstr>Giới thiệu React và TypeScript</vt:lpstr>
      <vt:lpstr>Cấu trúc thư mục</vt:lpstr>
      <vt:lpstr>Cấu trúc thư mục</vt:lpstr>
      <vt:lpstr>Cấu trúc thư mục</vt:lpstr>
      <vt:lpstr>JSX</vt:lpstr>
      <vt:lpstr>JSX</vt:lpstr>
      <vt:lpstr>Components và Props</vt:lpstr>
      <vt:lpstr>Components và Props</vt:lpstr>
      <vt:lpstr>State</vt:lpstr>
      <vt:lpstr>React hooks</vt:lpstr>
      <vt:lpstr>React hooks</vt:lpstr>
      <vt:lpstr>React hooks - useState</vt:lpstr>
      <vt:lpstr>React hooks - useEffect</vt:lpstr>
      <vt:lpstr>React hooks - useEffect</vt:lpstr>
      <vt:lpstr>React hooks - useRef</vt:lpstr>
      <vt:lpstr>React hooks - useCallback</vt:lpstr>
      <vt:lpstr>React hooks - useMemo</vt:lpstr>
      <vt:lpstr>Redux toolkit</vt:lpstr>
      <vt:lpstr>Redux toolkit - configureStore</vt:lpstr>
      <vt:lpstr>Redux toolkit - createSlice</vt:lpstr>
      <vt:lpstr>Redux toolkit - createAsyncThunk</vt:lpstr>
      <vt:lpstr>PowerPoint Presentation</vt:lpstr>
      <vt:lpstr>PowerPoint Presentation</vt:lpstr>
      <vt:lpstr>Redux toolkit</vt:lpstr>
      <vt:lpstr>Redux toolkit</vt:lpstr>
      <vt:lpstr>Redux toolkit</vt:lpstr>
      <vt:lpstr>Router</vt:lpstr>
      <vt:lpstr>Router</vt:lpstr>
      <vt:lpstr>Router</vt:lpstr>
      <vt:lpstr>Router</vt:lpstr>
      <vt:lpstr>Router - useRoutes</vt:lpstr>
      <vt:lpstr>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97</cp:revision>
  <dcterms:created xsi:type="dcterms:W3CDTF">2024-06-25T14:26:25Z</dcterms:created>
  <dcterms:modified xsi:type="dcterms:W3CDTF">2024-06-30T03:40:52Z</dcterms:modified>
</cp:coreProperties>
</file>