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301" r:id="rId6"/>
    <p:sldId id="302" r:id="rId7"/>
    <p:sldId id="258" r:id="rId8"/>
    <p:sldId id="266" r:id="rId9"/>
    <p:sldId id="306" r:id="rId10"/>
    <p:sldId id="303" r:id="rId11"/>
    <p:sldId id="305" r:id="rId12"/>
    <p:sldId id="267" r:id="rId13"/>
    <p:sldId id="269" r:id="rId14"/>
    <p:sldId id="270" r:id="rId15"/>
    <p:sldId id="271" r:id="rId16"/>
    <p:sldId id="272" r:id="rId17"/>
    <p:sldId id="274" r:id="rId18"/>
    <p:sldId id="275" r:id="rId19"/>
    <p:sldId id="276" r:id="rId20"/>
    <p:sldId id="281" r:id="rId21"/>
    <p:sldId id="260" r:id="rId22"/>
    <p:sldId id="277" r:id="rId23"/>
    <p:sldId id="278" r:id="rId24"/>
    <p:sldId id="282" r:id="rId25"/>
    <p:sldId id="284" r:id="rId26"/>
    <p:sldId id="279" r:id="rId27"/>
    <p:sldId id="280" r:id="rId28"/>
    <p:sldId id="283" r:id="rId29"/>
    <p:sldId id="307" r:id="rId30"/>
    <p:sldId id="308" r:id="rId31"/>
    <p:sldId id="314" r:id="rId32"/>
    <p:sldId id="309" r:id="rId33"/>
    <p:sldId id="310" r:id="rId34"/>
    <p:sldId id="311" r:id="rId35"/>
    <p:sldId id="313" r:id="rId36"/>
    <p:sldId id="290" r:id="rId37"/>
    <p:sldId id="291" r:id="rId38"/>
    <p:sldId id="294" r:id="rId39"/>
    <p:sldId id="293" r:id="rId40"/>
    <p:sldId id="295" r:id="rId41"/>
    <p:sldId id="299" r:id="rId42"/>
    <p:sldId id="296" r:id="rId43"/>
    <p:sldId id="297" r:id="rId44"/>
    <p:sldId id="298" r:id="rId45"/>
    <p:sldId id="285" r:id="rId46"/>
    <p:sldId id="286" r:id="rId47"/>
    <p:sldId id="287" r:id="rId48"/>
    <p:sldId id="288" r:id="rId49"/>
    <p:sldId id="289" r:id="rId50"/>
    <p:sldId id="262" r:id="rId51"/>
    <p:sldId id="26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2024-07-12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2024-07-12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2024-07-12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2024-07-12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2024-07-12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2024-07-12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2024-07-12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2024-07-12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2024-07-12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2024-07-12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2024-07-12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2024-07-12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8696/api/public/student/getLst?_keySearch=&amp;_limit=10&amp;_offset=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ocalhost:8696/api/public/student/save"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localhost:8696/api/public/student/save"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Type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a:t>
            </a:r>
          </a:p>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TypeScript </a:t>
            </a:r>
            <a:r>
              <a:rPr lang="vi-VN" sz="2000" dirty="0">
                <a:latin typeface="Times New Roman" panose="02020603050405020304" pitchFamily="18" charset="0"/>
                <a:cs typeface="Times New Roman" panose="02020603050405020304" pitchFamily="18" charset="0"/>
              </a:rPr>
              <a:t>= JavaScript + Type + Một số tính năng được thêm vào</a:t>
            </a:r>
            <a:endParaRPr lang="en-US" sz="2000" dirty="0">
              <a:latin typeface="Times New Roman" panose="02020603050405020304" pitchFamily="18" charset="0"/>
              <a:cs typeface="Times New Roman" panose="02020603050405020304" pitchFamily="18" charset="0"/>
            </a:endParaRPr>
          </a:p>
        </p:txBody>
      </p:sp>
      <p:sp>
        <p:nvSpPr>
          <p:cNvPr id="4" name="Explosion 1 3"/>
          <p:cNvSpPr/>
          <p:nvPr/>
        </p:nvSpPr>
        <p:spPr>
          <a:xfrm>
            <a:off x="3670661" y="2690948"/>
            <a:ext cx="4911635" cy="328652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latin typeface="Times New Roman" panose="02020603050405020304" pitchFamily="18" charset="0"/>
                <a:cs typeface="Times New Roman" panose="02020603050405020304" pitchFamily="18" charset="0"/>
              </a:rPr>
              <a:t>Tại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TypeScript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JavaScript?</a:t>
            </a:r>
          </a:p>
        </p:txBody>
      </p:sp>
    </p:spTree>
    <p:extLst>
      <p:ext uri="{BB962C8B-B14F-4D97-AF65-F5344CB8AC3E}">
        <p14:creationId xmlns:p14="http://schemas.microsoft.com/office/powerpoint/2010/main" val="133674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JavaScript code trở nên phức tạp và nặng nề, thậm chí chúng không thể đáp ứng được yêu cầu của ngôn ngữ lập trình hướng đối </a:t>
            </a:r>
            <a:r>
              <a:rPr lang="vi-VN" dirty="0" smtClean="0">
                <a:latin typeface="Times New Roman" panose="02020603050405020304" pitchFamily="18" charset="0"/>
                <a:cs typeface="Times New Roman" panose="02020603050405020304" pitchFamily="18" charset="0"/>
              </a:rPr>
              <a:t>tượng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án với nhiều nhóm phát triển, nhiều mã nguồn mở thì TypeScript sẽ là lựa chọn tốt hơn. </a:t>
            </a:r>
            <a:r>
              <a:rPr lang="vi-VN" dirty="0" smtClean="0">
                <a:latin typeface="Times New Roman" panose="02020603050405020304" pitchFamily="18" charset="0"/>
                <a:cs typeface="Times New Roman" panose="02020603050405020304" pitchFamily="18" charset="0"/>
              </a:rPr>
              <a:t>TypeScript </a:t>
            </a:r>
            <a:r>
              <a:rPr lang="vi-VN" dirty="0">
                <a:latin typeface="Times New Roman" panose="02020603050405020304" pitchFamily="18" charset="0"/>
                <a:cs typeface="Times New Roman" panose="02020603050405020304" pitchFamily="18" charset="0"/>
              </a:rPr>
              <a:t>có khả năng kiểm soát kiểu dữ liệu tại thời điểm biên dịch giúp tránh lỗi và dễ bảo trì hơn. Giúp dự án của bạn có thể hoạt động một cách trơn tru dễ dàng hơn và giảm thời gian sửa các </a:t>
            </a:r>
            <a:r>
              <a:rPr lang="vi-VN" dirty="0" smtClean="0">
                <a:latin typeface="Times New Roman" panose="02020603050405020304" pitchFamily="18" charset="0"/>
                <a:cs typeface="Times New Roman" panose="02020603050405020304" pitchFamily="18" charset="0"/>
              </a:rPr>
              <a:t>lỗi</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ếu </a:t>
            </a:r>
            <a:r>
              <a:rPr lang="vi-VN" dirty="0">
                <a:latin typeface="Times New Roman" panose="02020603050405020304" pitchFamily="18" charset="0"/>
                <a:cs typeface="Times New Roman" panose="02020603050405020304" pitchFamily="18" charset="0"/>
              </a:rPr>
              <a:t>dự án của bạn là một ứng dụng nhỏ hoặc tạo trang web đơn giản, thì JavaScript sẽ là lựa chọn</a:t>
            </a:r>
            <a:endParaRPr lang="en-US" dirty="0">
              <a:latin typeface="Times New Roman" panose="02020603050405020304" pitchFamily="18" charset="0"/>
              <a:cs typeface="Times New Roman" panose="02020603050405020304" pitchFamily="18" charset="0"/>
            </a:endParaRPr>
          </a:p>
        </p:txBody>
      </p:sp>
      <p:pic>
        <p:nvPicPr>
          <p:cNvPr id="5" name="Picture 2" descr="https://statics.cdn.200lab.io/2023/04/0ufu1q21.js-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6366" y="1846263"/>
            <a:ext cx="448086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thêm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Giá trị của state được giữ lại giữa các lần render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a:t>
            </a:r>
            <a:r>
              <a:rPr lang="vi-VN" dirty="0"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suốt </a:t>
            </a:r>
            <a:r>
              <a:rPr lang="vi-VN" dirty="0">
                <a:latin typeface="Times New Roman" panose="02020603050405020304" pitchFamily="18" charset="0"/>
                <a:cs typeface="Times New Roman" panose="02020603050405020304" pitchFamily="18" charset="0"/>
              </a:rPr>
              <a:t>vòng đời của component tiếp vào các DOM element hoặc để lưu trữ một giá trị bất biến </a:t>
            </a:r>
            <a:r>
              <a:rPr lang="vi-VN" dirty="0" smtClean="0">
                <a:latin typeface="Times New Roman" panose="02020603050405020304" pitchFamily="18" charset="0"/>
                <a:cs typeface="Times New Roman" panose="02020603050405020304" pitchFamily="18" charset="0"/>
              </a:rPr>
              <a:t>trong.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vi-VN" dirty="0" smtClean="0">
                <a:latin typeface="Times New Roman" panose="02020603050405020304" pitchFamily="18" charset="0"/>
                <a:cs typeface="Times New Roman" panose="02020603050405020304" pitchFamily="18" charset="0"/>
              </a:rPr>
              <a:t>iúp </a:t>
            </a:r>
            <a:r>
              <a:rPr lang="vi-VN" dirty="0">
                <a:latin typeface="Times New Roman" panose="02020603050405020304" pitchFamily="18" charset="0"/>
                <a:cs typeface="Times New Roman" panose="02020603050405020304" pitchFamily="18" charset="0"/>
              </a:rPr>
              <a:t>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api</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https://jsonplaceholder.typicode.com/posts?_page=2&amp;_</a:t>
            </a:r>
            <a:r>
              <a:rPr lang="en-US" dirty="0" smtClean="0">
                <a:latin typeface="Times New Roman" panose="02020603050405020304" pitchFamily="18" charset="0"/>
                <a:cs typeface="Times New Roman" panose="02020603050405020304" pitchFamily="18" charset="0"/>
              </a:rPr>
              <a:t>limit=10</a:t>
            </a:r>
          </a:p>
        </p:txBody>
      </p:sp>
    </p:spTree>
    <p:extLst>
      <p:ext uri="{BB962C8B-B14F-4D97-AF65-F5344CB8AC3E}">
        <p14:creationId xmlns:p14="http://schemas.microsoft.com/office/powerpoint/2010/main" val="350777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CRUD class </a:t>
            </a:r>
            <a:r>
              <a:rPr lang="en-US" dirty="0" err="1" smtClean="0">
                <a:latin typeface="Times New Roman" panose="02020603050405020304" pitchFamily="18" charset="0"/>
                <a:cs typeface="Times New Roman" panose="02020603050405020304" pitchFamily="18" charset="0"/>
              </a:rPr>
              <a:t>StudentDto</a:t>
            </a:r>
            <a:endParaRPr lang="en-US" dirty="0">
              <a:latin typeface="Times New Roman" panose="02020603050405020304" pitchFamily="18" charset="0"/>
              <a:cs typeface="Times New Roman" panose="02020603050405020304" pitchFamily="18" charset="0"/>
            </a:endParaRPr>
          </a:p>
          <a:p>
            <a:pPr>
              <a:buFontTx/>
              <a:buChar char="-"/>
            </a:pPr>
            <a:r>
              <a:rPr lang="en-US" dirty="0" smtClean="0">
                <a:latin typeface="Times New Roman" panose="02020603050405020304" pitchFamily="18" charset="0"/>
                <a:cs typeface="Times New Roman" panose="02020603050405020304" pitchFamily="18" charset="0"/>
              </a:rPr>
              <a:t>id: Long</a:t>
            </a:r>
          </a:p>
          <a:p>
            <a:pPr>
              <a:buFontTx/>
              <a:buChar char="-"/>
            </a:pPr>
            <a:r>
              <a:rPr lang="en-US" dirty="0" err="1" smtClean="0">
                <a:latin typeface="Times New Roman" panose="02020603050405020304" pitchFamily="18" charset="0"/>
                <a:cs typeface="Times New Roman" panose="02020603050405020304" pitchFamily="18" charset="0"/>
              </a:rPr>
              <a:t>fullName</a:t>
            </a:r>
            <a:r>
              <a:rPr lang="en-US" dirty="0" smtClean="0">
                <a:latin typeface="Times New Roman" panose="02020603050405020304" pitchFamily="18" charset="0"/>
                <a:cs typeface="Times New Roman" panose="02020603050405020304" pitchFamily="18" charset="0"/>
              </a:rPr>
              <a:t>: String - </a:t>
            </a:r>
            <a:r>
              <a:rPr lang="en-US" dirty="0" err="1" smtClean="0">
                <a:latin typeface="Times New Roman" panose="02020603050405020304" pitchFamily="18" charset="0"/>
                <a:cs typeface="Times New Roman" panose="02020603050405020304" pitchFamily="18" charset="0"/>
              </a:rPr>
              <a:t>NotEmpty</a:t>
            </a:r>
            <a:endParaRPr lang="en-US" dirty="0" smtClean="0">
              <a:latin typeface="Times New Roman" panose="02020603050405020304" pitchFamily="18" charset="0"/>
              <a:cs typeface="Times New Roman" panose="02020603050405020304" pitchFamily="18" charset="0"/>
            </a:endParaRPr>
          </a:p>
          <a:p>
            <a:pPr>
              <a:buFontTx/>
              <a:buChar char="-"/>
            </a:pPr>
            <a:r>
              <a:rPr lang="en-US" dirty="0" err="1" smtClean="0">
                <a:latin typeface="Times New Roman" panose="02020603050405020304" pitchFamily="18" charset="0"/>
                <a:cs typeface="Times New Roman" panose="02020603050405020304" pitchFamily="18" charset="0"/>
              </a:rPr>
              <a:t>dob</a:t>
            </a:r>
            <a:r>
              <a:rPr lang="en-US" dirty="0" smtClean="0">
                <a:latin typeface="Times New Roman" panose="02020603050405020304" pitchFamily="18" charset="0"/>
                <a:cs typeface="Times New Roman" panose="02020603050405020304" pitchFamily="18" charset="0"/>
              </a:rPr>
              <a:t>: Integer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NotNull</a:t>
            </a:r>
            <a:endParaRPr lang="en-US" dirty="0" smtClean="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ddress: String - </a:t>
            </a:r>
            <a:r>
              <a:rPr lang="en-US" dirty="0" err="1" smtClean="0">
                <a:latin typeface="Times New Roman" panose="02020603050405020304" pitchFamily="18" charset="0"/>
                <a:cs typeface="Times New Roman" panose="02020603050405020304" pitchFamily="18" charset="0"/>
              </a:rPr>
              <a:t>NotEmpty</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8722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API – </a:t>
            </a:r>
            <a:r>
              <a:rPr lang="en-US" dirty="0" err="1" smtClean="0">
                <a:latin typeface="Times New Roman" panose="02020603050405020304" pitchFamily="18" charset="0"/>
                <a:cs typeface="Times New Roman" panose="02020603050405020304" pitchFamily="18" charset="0"/>
              </a:rPr>
              <a:t>getList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hlinkClick r:id="rId2"/>
              </a:rPr>
              <a:t>http://localhost:8696/api/public/student/getLst?_keySearch=&amp;_limit=10&amp;_</a:t>
            </a:r>
            <a:r>
              <a:rPr lang="en-US" sz="2200" dirty="0" smtClean="0">
                <a:latin typeface="Times New Roman" panose="02020603050405020304" pitchFamily="18" charset="0"/>
                <a:cs typeface="Times New Roman" panose="02020603050405020304" pitchFamily="18" charset="0"/>
                <a:hlinkClick r:id="rId2"/>
              </a:rPr>
              <a:t>offset=0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"success": </a:t>
            </a:r>
            <a:r>
              <a:rPr lang="en-US" sz="1600" b="1" dirty="0">
                <a:latin typeface="Times New Roman" panose="02020603050405020304" pitchFamily="18" charset="0"/>
                <a:cs typeface="Times New Roman" panose="02020603050405020304" pitchFamily="18" charset="0"/>
              </a:rPr>
              <a:t>true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"data":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"id": 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fullName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dob</a:t>
            </a:r>
            <a:r>
              <a:rPr lang="en-US" sz="1600" dirty="0">
                <a:latin typeface="Times New Roman" panose="02020603050405020304" pitchFamily="18" charset="0"/>
                <a:cs typeface="Times New Roman" panose="02020603050405020304" pitchFamily="18" charset="0"/>
              </a:rPr>
              <a:t>": 1997,</a:t>
            </a:r>
          </a:p>
          <a:p>
            <a:r>
              <a:rPr lang="en-US" sz="1600" dirty="0">
                <a:latin typeface="Times New Roman" panose="02020603050405020304" pitchFamily="18" charset="0"/>
                <a:cs typeface="Times New Roman" panose="02020603050405020304" pitchFamily="18" charset="0"/>
              </a:rPr>
              <a:t>            "address": "</a:t>
            </a:r>
            <a:r>
              <a:rPr lang="en-US" sz="1600" dirty="0" err="1">
                <a:latin typeface="Times New Roman" panose="02020603050405020304" pitchFamily="18" charset="0"/>
                <a:cs typeface="Times New Roman" panose="02020603050405020304" pitchFamily="18" charset="0"/>
              </a:rPr>
              <a:t>Hà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Nội</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createDate</a:t>
            </a:r>
            <a:r>
              <a:rPr lang="en-US" sz="1600" dirty="0">
                <a:latin typeface="Times New Roman" panose="02020603050405020304" pitchFamily="18" charset="0"/>
                <a:cs typeface="Times New Roman" panose="02020603050405020304" pitchFamily="18" charset="0"/>
              </a:rPr>
              <a:t>": "2024-07-11T06:39:17.141+00:00"</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p>
          <a:p>
            <a:pPr marL="201168" lvl="1" indent="0">
              <a:buNone/>
            </a:pPr>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602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Insert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hlinkClick r:id="rId2"/>
              </a:rPr>
              <a:t>http</a:t>
            </a:r>
            <a:r>
              <a:rPr lang="en-US" dirty="0">
                <a:latin typeface="Times New Roman" panose="02020603050405020304" pitchFamily="18" charset="0"/>
                <a:cs typeface="Times New Roman" panose="02020603050405020304" pitchFamily="18" charset="0"/>
                <a:hlinkClick r:id="rId2"/>
              </a:rPr>
              <a:t>://</a:t>
            </a:r>
            <a:r>
              <a:rPr lang="en-US" dirty="0" smtClean="0">
                <a:latin typeface="Times New Roman" panose="02020603050405020304" pitchFamily="18" charset="0"/>
                <a:cs typeface="Times New Roman" panose="02020603050405020304" pitchFamily="18" charset="0"/>
                <a:hlinkClick r:id="rId2"/>
              </a:rPr>
              <a:t>localhost:8696/api/public/student/save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 POST</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Phúc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2017,</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2017,</a:t>
            </a: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784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Save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sz="1900" dirty="0" smtClean="0">
                <a:latin typeface="Times New Roman" panose="02020603050405020304" pitchFamily="18" charset="0"/>
                <a:cs typeface="Times New Roman" panose="02020603050405020304" pitchFamily="18" charset="0"/>
                <a:hlinkClick r:id="rId2"/>
              </a:rPr>
              <a:t>http</a:t>
            </a:r>
            <a:r>
              <a:rPr lang="en-US" sz="1900" dirty="0">
                <a:latin typeface="Times New Roman" panose="02020603050405020304" pitchFamily="18" charset="0"/>
                <a:cs typeface="Times New Roman" panose="02020603050405020304" pitchFamily="18" charset="0"/>
                <a:hlinkClick r:id="rId2"/>
              </a:rPr>
              <a:t>://</a:t>
            </a:r>
            <a:r>
              <a:rPr lang="en-US" sz="1900" dirty="0" smtClean="0">
                <a:latin typeface="Times New Roman" panose="02020603050405020304" pitchFamily="18" charset="0"/>
                <a:cs typeface="Times New Roman" panose="02020603050405020304" pitchFamily="18" charset="0"/>
                <a:hlinkClick r:id="rId2"/>
              </a:rPr>
              <a:t>localhost:8696/api/public/student/save</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Method – POST</a:t>
            </a:r>
          </a:p>
          <a:p>
            <a:r>
              <a:rPr lang="en-US" sz="1900" dirty="0" smtClean="0">
                <a:latin typeface="Times New Roman" panose="02020603050405020304" pitchFamily="18" charset="0"/>
                <a:cs typeface="Times New Roman" panose="02020603050405020304" pitchFamily="18" charset="0"/>
              </a:rPr>
              <a:t>application/</a:t>
            </a:r>
            <a:r>
              <a:rPr lang="en-US" sz="1900" dirty="0" err="1" smtClean="0">
                <a:latin typeface="Times New Roman" panose="02020603050405020304" pitchFamily="18" charset="0"/>
                <a:cs typeface="Times New Roman" panose="02020603050405020304" pitchFamily="18" charset="0"/>
              </a:rPr>
              <a:t>json</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a:t>
            </a:r>
          </a:p>
          <a:p>
            <a:pPr marL="201168" lvl="1" indent="0">
              <a:buNone/>
            </a:pPr>
            <a:r>
              <a:rPr lang="en-US" sz="1900" dirty="0" smtClean="0">
                <a:latin typeface="Times New Roman" panose="02020603050405020304" pitchFamily="18" charset="0"/>
                <a:cs typeface="Times New Roman" panose="02020603050405020304" pitchFamily="18" charset="0"/>
              </a:rPr>
              <a:t>  "id": 4,</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fullName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Nguyễn</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Hồng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Phúc</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dob</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2017,</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"address": </a:t>
            </a:r>
            <a:r>
              <a:rPr lang="en-US" sz="1900" dirty="0" smtClean="0">
                <a:latin typeface="Times New Roman" panose="02020603050405020304" pitchFamily="18" charset="0"/>
                <a:cs typeface="Times New Roman" panose="02020603050405020304" pitchFamily="18" charset="0"/>
              </a:rPr>
              <a:t>“</a:t>
            </a:r>
            <a:r>
              <a:rPr lang="en-US" sz="1900" dirty="0" err="1" smtClean="0">
                <a:latin typeface="Times New Roman" panose="02020603050405020304" pitchFamily="18" charset="0"/>
                <a:cs typeface="Times New Roman" panose="02020603050405020304" pitchFamily="18" charset="0"/>
              </a:rPr>
              <a:t>Thanh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Trì</a:t>
            </a:r>
            <a:r>
              <a:rPr lang="en-US" sz="1900" dirty="0" smtClean="0">
                <a:latin typeface="Times New Roman" panose="02020603050405020304" pitchFamily="18" charset="0"/>
                <a:cs typeface="Times New Roman" panose="02020603050405020304" pitchFamily="18" charset="0"/>
              </a:rPr>
              <a:t> - </a:t>
            </a:r>
            <a:r>
              <a:rPr lang="en-US" sz="1900" dirty="0" err="1" smtClean="0">
                <a:latin typeface="Times New Roman" panose="02020603050405020304" pitchFamily="18" charset="0"/>
                <a:cs typeface="Times New Roman" panose="02020603050405020304" pitchFamily="18" charset="0"/>
              </a:rPr>
              <a:t>Hà</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Nội</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Việt</a:t>
            </a:r>
            <a:r>
              <a:rPr lang="en-US" sz="1900" dirty="0">
                <a:latin typeface="Times New Roman" panose="02020603050405020304" pitchFamily="18" charset="0"/>
                <a:cs typeface="Times New Roman" panose="02020603050405020304" pitchFamily="18" charset="0"/>
              </a:rPr>
              <a:t> Nam"</a:t>
            </a:r>
          </a:p>
          <a:p>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2017,</a:t>
            </a:r>
          </a:p>
          <a:p>
            <a:r>
              <a:rPr lang="en-US" dirty="0">
                <a:latin typeface="Times New Roman" panose="02020603050405020304" pitchFamily="18" charset="0"/>
                <a:cs typeface="Times New Roman" panose="02020603050405020304" pitchFamily="18" charset="0"/>
              </a:rPr>
              <a:t>        "address":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312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Delete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97278" y="1845734"/>
            <a:ext cx="5329647" cy="402336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http</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localhost:8696/api/public/student/{id}/del</a:t>
            </a:r>
          </a:p>
          <a:p>
            <a:r>
              <a:rPr lang="en-US" dirty="0" smtClean="0">
                <a:latin typeface="Times New Roman" panose="02020603050405020304" pitchFamily="18" charset="0"/>
                <a:cs typeface="Times New Roman" panose="02020603050405020304" pitchFamily="18" charset="0"/>
              </a:rPr>
              <a:t>Method – DELETE</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58000" y="1845735"/>
            <a:ext cx="4297680" cy="4023360"/>
          </a:xfrm>
        </p:spPr>
        <p:txBody>
          <a:bodyPr>
            <a:normAutofit/>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"Student with ID 2 not found"</a:t>
            </a:r>
          </a:p>
          <a:p>
            <a:r>
              <a:rPr lang="en-US" dirty="0" smtClean="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    "success": </a:t>
            </a:r>
            <a:r>
              <a:rPr lang="it-IT" b="1" dirty="0">
                <a:latin typeface="Times New Roman" panose="02020603050405020304" pitchFamily="18" charset="0"/>
                <a:cs typeface="Times New Roman" panose="02020603050405020304" pitchFamily="18" charset="0"/>
              </a:rPr>
              <a:t>true</a:t>
            </a:r>
            <a:r>
              <a:rPr lang="it-IT" dirty="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    "data": "Delete success"</a:t>
            </a:r>
          </a:p>
          <a:p>
            <a:r>
              <a:rPr lang="it-IT"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015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a:t>
            </a:r>
            <a:r>
              <a:rPr lang="en-US" dirty="0" err="1" smtClean="0">
                <a:latin typeface="Times New Roman" panose="02020603050405020304" pitchFamily="18" charset="0"/>
                <a:cs typeface="Times New Roman" panose="02020603050405020304" pitchFamily="18" charset="0"/>
              </a:rPr>
              <a:t>getDetail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84215" y="1845734"/>
            <a:ext cx="5786848" cy="4023360"/>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  http</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localhost:8696/api/public/student/{id}/</a:t>
            </a:r>
            <a:r>
              <a:rPr lang="en-US" dirty="0"/>
              <a:t>getDetail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 GET</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71063" y="1845735"/>
            <a:ext cx="4284616" cy="402336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1999,</a:t>
            </a: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988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Server-side Rendering (SSR</a:t>
            </a:r>
            <a:r>
              <a:rPr lang="en-US" sz="1600" dirty="0" smtClean="0">
                <a:latin typeface="Times New Roman" panose="02020603050405020304" pitchFamily="18" charset="0"/>
                <a:cs typeface="Times New Roman" panose="02020603050405020304" pitchFamily="18" charset="0"/>
              </a:rPr>
              <a:t>)</a:t>
            </a:r>
          </a:p>
          <a:p>
            <a:pPr lvl="1" algn="just"/>
            <a:r>
              <a:rPr lang="vi-VN" sz="1600" dirty="0">
                <a:latin typeface="Times New Roman" panose="02020603050405020304" pitchFamily="18" charset="0"/>
                <a:cs typeface="Times New Roman" panose="02020603050405020304" pitchFamily="18" charset="0"/>
              </a:rPr>
              <a:t>Từ những năm 2000, SSR đã được sử dụng rất phổ biến, gọi nó là SSR vì hầu hết các logic phức tạp trên trang web sẽ được xử lý ở phía server</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server</a:t>
            </a: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database, render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HTML</a:t>
            </a:r>
          </a:p>
          <a:p>
            <a:pPr lvl="1" algn="just"/>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HTML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CSS, JS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browser</a:t>
            </a:r>
          </a:p>
          <a:p>
            <a:pPr lvl="1" algn="just"/>
            <a:r>
              <a:rPr lang="vi-VN" sz="1600" dirty="0">
                <a:latin typeface="Times New Roman" panose="02020603050405020304" pitchFamily="18" charset="0"/>
                <a:cs typeface="Times New Roman" panose="02020603050405020304" pitchFamily="18" charset="0"/>
              </a:rPr>
              <a:t>Browser nhận được HTML thì tiến hành tải xuống và render ra UI nhưng lúc này chưa có JS</a:t>
            </a:r>
          </a:p>
          <a:p>
            <a:pPr lvl="1" algn="just"/>
            <a:r>
              <a:rPr lang="vi-VN" sz="1600" dirty="0">
                <a:latin typeface="Times New Roman" panose="02020603050405020304" pitchFamily="18" charset="0"/>
                <a:cs typeface="Times New Roman" panose="02020603050405020304" pitchFamily="18" charset="0"/>
              </a:rPr>
              <a:t>Website load xong và có thể tương tác bình </a:t>
            </a:r>
            <a:r>
              <a:rPr lang="vi-VN" sz="1600" dirty="0" smtClean="0">
                <a:latin typeface="Times New Roman" panose="02020603050405020304" pitchFamily="18" charset="0"/>
                <a:cs typeface="Times New Roman" panose="02020603050405020304" pitchFamily="18" charset="0"/>
              </a:rPr>
              <a:t>thường</a:t>
            </a:r>
            <a:endParaRPr lang="vi-VN"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Load lần đầu nhanh vì toàn bộ dữ liệu đã được xử lý ở phía server, client chỉ cần nhận về và hiển thị ra cho user</a:t>
            </a:r>
          </a:p>
          <a:p>
            <a:pPr lvl="1" algn="just"/>
            <a:r>
              <a:rPr lang="vi-VN" sz="1600" dirty="0">
                <a:latin typeface="Times New Roman" panose="02020603050405020304" pitchFamily="18" charset="0"/>
                <a:cs typeface="Times New Roman" panose="02020603050405020304" pitchFamily="18" charset="0"/>
              </a:rPr>
              <a:t>Tốt cho SEO vì dữ liệu được render dưới dạng </a:t>
            </a:r>
            <a:r>
              <a:rPr lang="vi-VN" sz="1600" dirty="0" smtClean="0">
                <a:latin typeface="Times New Roman" panose="02020603050405020304" pitchFamily="18" charset="0"/>
                <a:cs typeface="Times New Roman" panose="02020603050405020304" pitchFamily="18" charset="0"/>
              </a:rPr>
              <a:t>HTML</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1 project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lẫn</a:t>
            </a: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6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Client-side Rendering (CSR</a:t>
            </a:r>
            <a:r>
              <a:rPr lang="en-US" sz="1600" dirty="0" smtClean="0">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N</a:t>
            </a:r>
            <a:r>
              <a:rPr lang="vi-VN" sz="1600" dirty="0" smtClean="0">
                <a:latin typeface="Times New Roman" panose="02020603050405020304" pitchFamily="18" charset="0"/>
                <a:cs typeface="Times New Roman" panose="02020603050405020304" pitchFamily="18" charset="0"/>
              </a:rPr>
              <a:t>ăm </a:t>
            </a:r>
            <a:r>
              <a:rPr lang="vi-VN" sz="1600" dirty="0">
                <a:latin typeface="Times New Roman" panose="02020603050405020304" pitchFamily="18" charset="0"/>
                <a:cs typeface="Times New Roman" panose="02020603050405020304" pitchFamily="18" charset="0"/>
              </a:rPr>
              <a:t>2010, sự phát triển của JavaScript đã tiến thêm một bước nữa khi Client-side Rendering ra đời, nhằm khắc phục những nhược điểm của </a:t>
            </a:r>
            <a:r>
              <a:rPr lang="vi-VN" sz="1600" dirty="0" smtClean="0">
                <a:latin typeface="Times New Roman" panose="02020603050405020304" pitchFamily="18" charset="0"/>
                <a:cs typeface="Times New Roman" panose="02020603050405020304" pitchFamily="18" charset="0"/>
              </a:rPr>
              <a:t>SSR</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Sở dĩ nó được gọi là CSR vì việc render HTML sẽ được thực thi ở phía client. Hay chúng ta còn gọi là Single Page App (SPA).</a:t>
            </a:r>
            <a:endParaRPr lang="en-US" sz="16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Chuyển việc xử lý dữ liệu sang cho client giúp server nhẹ việc hơn</a:t>
            </a:r>
          </a:p>
          <a:p>
            <a:pPr lvl="1" algn="just"/>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AJAX</a:t>
            </a:r>
          </a:p>
          <a:p>
            <a:pPr lvl="1" algn="just"/>
            <a:r>
              <a:rPr lang="vi-VN" sz="1600" dirty="0">
                <a:latin typeface="Times New Roman" panose="02020603050405020304" pitchFamily="18" charset="0"/>
                <a:cs typeface="Times New Roman" panose="02020603050405020304" pitchFamily="18" charset="0"/>
              </a:rPr>
              <a:t>Trang web không cần load lại nhiều khi user chuyển trang, đem đến trải nghiệm tốt hơn cho người </a:t>
            </a:r>
            <a:r>
              <a:rPr lang="vi-VN" sz="1600" dirty="0" smtClean="0">
                <a:latin typeface="Times New Roman" panose="02020603050405020304" pitchFamily="18" charset="0"/>
                <a:cs typeface="Times New Roman" panose="02020603050405020304" pitchFamily="18" charset="0"/>
              </a:rPr>
              <a:t>dùng</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 Backend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API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JavaScript ở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chậm</a:t>
            </a:r>
            <a:endParaRPr lang="en-US" sz="1600" dirty="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SEO không tốt bằng SSR do dữ liệu được render bởi JS là dữ liệu </a:t>
            </a:r>
            <a:r>
              <a:rPr lang="vi-VN" sz="1600" dirty="0" smtClean="0">
                <a:latin typeface="Times New Roman" panose="02020603050405020304" pitchFamily="18" charset="0"/>
                <a:cs typeface="Times New Roman" panose="02020603050405020304" pitchFamily="18" charset="0"/>
              </a:rPr>
              <a:t>động</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4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Interface</a:t>
            </a:r>
          </a:p>
          <a:p>
            <a:pPr lvl="1" algn="just"/>
            <a:r>
              <a:rPr lang="vi-VN" sz="2000" dirty="0">
                <a:latin typeface="Times New Roman" panose="02020603050405020304" pitchFamily="18" charset="0"/>
                <a:cs typeface="Times New Roman" panose="02020603050405020304" pitchFamily="18" charset="0"/>
              </a:rPr>
              <a:t>Interface được sử dụng để định nghĩa hình dạng của một đối tượng, nó chỉ định các thuộc tính và phương thức mà đối tượng phải tuân theo mà không triển khai chúng</a:t>
            </a:r>
            <a:r>
              <a:rPr lang="en-US" sz="2000" dirty="0">
                <a:latin typeface="Times New Roman" panose="02020603050405020304" pitchFamily="18" charset="0"/>
                <a:cs typeface="Times New Roman" panose="02020603050405020304" pitchFamily="18" charset="0"/>
              </a:rPr>
              <a:t> </a:t>
            </a:r>
          </a:p>
          <a:p>
            <a:pPr lvl="1" algn="just"/>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implements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interface</a:t>
            </a:r>
          </a:p>
          <a:p>
            <a:pPr lvl="1" algn="just"/>
            <a:r>
              <a:rPr lang="en-US" sz="2000" dirty="0">
                <a:latin typeface="Times New Roman" panose="02020603050405020304" pitchFamily="18" charset="0"/>
                <a:cs typeface="Times New Roman" panose="02020603050405020304" pitchFamily="18" charset="0"/>
              </a:rPr>
              <a:t>Interface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interface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Class</a:t>
            </a:r>
          </a:p>
          <a:p>
            <a:pPr lvl="1" algn="just"/>
            <a:r>
              <a:rPr lang="en-US" sz="2000" dirty="0" smtClean="0">
                <a:latin typeface="Times New Roman" panose="02020603050405020304" pitchFamily="18" charset="0"/>
                <a:cs typeface="Times New Roman" panose="02020603050405020304" pitchFamily="18" charset="0"/>
              </a:rPr>
              <a:t>Đ</a:t>
            </a:r>
            <a:r>
              <a:rPr lang="vi-VN" sz="2000" dirty="0" smtClean="0">
                <a:latin typeface="Times New Roman" panose="02020603050405020304" pitchFamily="18" charset="0"/>
                <a:cs typeface="Times New Roman" panose="02020603050405020304" pitchFamily="18" charset="0"/>
              </a:rPr>
              <a:t>ược </a:t>
            </a:r>
            <a:r>
              <a:rPr lang="vi-VN" sz="2000" dirty="0">
                <a:latin typeface="Times New Roman" panose="02020603050405020304" pitchFamily="18" charset="0"/>
                <a:cs typeface="Times New Roman" panose="02020603050405020304" pitchFamily="18" charset="0"/>
              </a:rPr>
              <a:t>sử dụng để tạo ra các đối tượng cụ thể. Nó định nghĩa các thuộc tính và phương thức với chi tiết triển khai.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3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1330</TotalTime>
  <Words>3385</Words>
  <Application>Microsoft Office PowerPoint</Application>
  <PresentationFormat>Widescreen</PresentationFormat>
  <Paragraphs>332</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Yu Gothic</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vt:lpstr>
      <vt:lpstr>Giới thiệu</vt:lpstr>
      <vt:lpstr>React</vt:lpstr>
      <vt:lpstr>TypeScript</vt:lpstr>
      <vt:lpstr>TypeScript</vt:lpstr>
      <vt:lpstr>TypeScript</vt:lpstr>
      <vt:lpstr>TypeScript</vt:lpstr>
      <vt:lpstr>Giới thiệu React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Service</vt:lpstr>
      <vt:lpstr>Thực hành</vt:lpstr>
      <vt:lpstr>API – getList http://localhost:8696/api/public/student/getLst?_keySearch=&amp;_limit=10&amp;_offset=0</vt:lpstr>
      <vt:lpstr>API - Insert</vt:lpstr>
      <vt:lpstr>API - Save</vt:lpstr>
      <vt:lpstr>API - Delete</vt:lpstr>
      <vt:lpstr>API - getDetail</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141</cp:revision>
  <dcterms:created xsi:type="dcterms:W3CDTF">2024-06-25T14:26:25Z</dcterms:created>
  <dcterms:modified xsi:type="dcterms:W3CDTF">2024-07-12T04:39:53Z</dcterms:modified>
</cp:coreProperties>
</file>