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Antic Bold" panose="020B0604020202020204" charset="0"/>
      <p:regular r:id="rId24"/>
    </p:embeddedFont>
    <p:embeddedFont>
      <p:font typeface="Calibri" panose="020F0502020204030204" pitchFamily="34" charset="0"/>
      <p:regular r:id="rId25"/>
      <p:bold r:id="rId26"/>
      <p:italic r:id="rId27"/>
      <p:boldItalic r:id="rId28"/>
    </p:embeddedFont>
    <p:embeddedFont>
      <p:font typeface="Inter" panose="020B0604020202020204" charset="0"/>
      <p:regular r:id="rId29"/>
    </p:embeddedFont>
    <p:embeddedFont>
      <p:font typeface="Inter Bold" panose="020B0604020202020204" charset="0"/>
      <p:regular r:id="rId30"/>
    </p:embeddedFont>
    <p:embeddedFont>
      <p:font typeface="League Spartan"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16.08.2025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PKH merupakan program bantuan sosial bersyarat yang diberikan pemerintah kepada keluarga miskin dengan tujuan meningkatkan kesejahteraan masyarakat dalam aspek pendidikan dan kesehatan</a:t>
            </a:r>
          </a:p>
          <a:p>
            <a:r>
              <a:rPr lang="en-US"/>
              <a:t>Cipamokolan adalah kelurahan di Kecamatan Rancasari, Kota Bandung, Provinsi Jawa Barat, yang melaksanakan program PKH. </a:t>
            </a:r>
          </a:p>
          <a:p>
            <a:r>
              <a:rPr lang="en-US"/>
              <a:t>pengelolaan data penerima PKH selama ini telah berjalan sesuai prosedur: data warga dimiliki oleh masing-masing kelurahan, diteruskan ke kecamatan, kemudian dilaporkan ke Dinas Sosial untuk proses penyaluran bantuan. Program PKH sendiri dilakukan sebanyak tiga kali dalam setahun. Meskipun proses ini berjalan cukup baik, proses verifikasi dan validasi data masih dilakukan secara manual. Misalnya, apabila terjadi perubahan kondisi keluarga seperti peningkatan pendapatan, perpindahan jenjang pendidikan anak, atau keluarga sudah tidak memenuhi kriteria, maka proses pembaruannya memerlukan musyawarah oleh kelurahan, Rukun Warga (RW), dan Rukun Tetangga (RT) yang memakan waktu dan sumber daya. Pendekatan manual ini berpotensi menimbulkan keterlambatan pembaruan data, yang pada akhirnya dapat berdampak pada ketidaktepatan dalam penyaluran bantuan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alasan klasifikasi:</a:t>
            </a:r>
          </a:p>
          <a:p>
            <a:r>
              <a:rPr lang="en-US"/>
              <a:t>karena klasifikasi cocok untuk menentukan kategori yaitu layak dan tidak layak, sedangkan prediksi digunakan untuk memprediksi nilai numerik, sedangkan clustering tidak cocok karena mengelompokkan data tanpa label sedangkan saya ada label layak/tidak layak</a:t>
            </a:r>
          </a:p>
          <a:p>
            <a:endParaRPr lang="en-US"/>
          </a:p>
          <a:p>
            <a:r>
              <a:rPr lang="en-US"/>
              <a:t>kenapa MLP ga yang lain:</a:t>
            </a:r>
          </a:p>
          <a:p>
            <a:r>
              <a:rPr lang="en-US"/>
              <a:t>karena data yang saya peroleh hubungan antar fitur bisa sangat kompleks, sehingga mlp lebih unggul dibanding metode linear seperti logistik regresi</a:t>
            </a:r>
          </a:p>
          <a:p>
            <a:r>
              <a:rPr lang="en-US"/>
              <a:t>beberapa penelitian, mlp memberikan akurasi lebih baik dibanding metode lain seperti naive bayes dan decision tree, terutama ketika jumlah fitur banyak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PKH merupakan program bantuan sosial bersyarat yang diberikan pemerintah kepada keluarga miskin dengan tujuan meningkatkan kesejahteraan masyarakat dalam aspek pendidikan dan kesehatan</a:t>
            </a:r>
          </a:p>
          <a:p>
            <a:r>
              <a:rPr lang="en-US"/>
              <a:t>Cipamokolan adalah kelurahan di Kecamatan Rancasari, Kota Bandung, Provinsi Jawa Barat, yang melaksanakan program PKH. </a:t>
            </a:r>
          </a:p>
          <a:p>
            <a:r>
              <a:rPr lang="en-US"/>
              <a:t>pengelolaan data penerima PKH selama ini telah berjalan sesuai prosedur: data warga dimiliki oleh masing-masing kelurahan, diteruskan ke kecamatan, kemudian dilaporkan ke Dinas Sosial untuk proses penyaluran bantuan. Program PKH sendiri dilakukan sebanyak tiga kali dalam setahun. Meskipun proses ini berjalan cukup baik, proses verifikasi dan validasi data masih dilakukan secara manual. Misalnya, apabila terjadi perubahan kondisi keluarga seperti peningkatan pendapatan, perpindahan jenjang pendidikan anak, atau keluarga sudah tidak memenuhi kriteria, maka proses pembaruannya memerlukan musyawarah oleh kelurahan, Rukun Warga (RW), dan Rukun Tetangga (RT) yang memakan waktu dan sumber daya. Pendekatan manual ini berpotensi menimbulkan keterlambatan pembaruan data, yang pada akhirnya dapat berdampak pada ketidaktepatan dalam penyaluran bantuan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CRISP-DM (Cross-Industry Standard Process for Data Mining) adalah kerangka kerja atau metodologi yang digunakan untuk melakukan penambangan data (data mining) secara sistematis dan terstruktur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proses memahami karakteristik data yang digunakan dalam penelitian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9.jpe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2182923" y="1812847"/>
            <a:ext cx="6898729" cy="689872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alpha val="19608"/>
              </a:srgbClr>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9075" y="-1849277"/>
            <a:ext cx="5235550" cy="52355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6157372" y="332936"/>
            <a:ext cx="1655113" cy="165511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7618274" y="1526896"/>
            <a:ext cx="3051453" cy="3051453"/>
          </a:xfrm>
          <a:custGeom>
            <a:avLst/>
            <a:gdLst/>
            <a:ahLst/>
            <a:cxnLst/>
            <a:rect l="l" t="t" r="r" b="b"/>
            <a:pathLst>
              <a:path w="3051453" h="3051453">
                <a:moveTo>
                  <a:pt x="0" y="0"/>
                </a:moveTo>
                <a:lnTo>
                  <a:pt x="3051452" y="0"/>
                </a:lnTo>
                <a:lnTo>
                  <a:pt x="3051452" y="3051452"/>
                </a:lnTo>
                <a:lnTo>
                  <a:pt x="0" y="3051452"/>
                </a:lnTo>
                <a:lnTo>
                  <a:pt x="0" y="0"/>
                </a:lnTo>
                <a:close/>
              </a:path>
            </a:pathLst>
          </a:custGeom>
          <a:blipFill>
            <a:blip r:embed="rId3"/>
            <a:stretch>
              <a:fillRect/>
            </a:stretch>
          </a:blipFill>
        </p:spPr>
      </p:sp>
      <p:sp>
        <p:nvSpPr>
          <p:cNvPr id="13" name="TextBox 13"/>
          <p:cNvSpPr txBox="1"/>
          <p:nvPr/>
        </p:nvSpPr>
        <p:spPr>
          <a:xfrm>
            <a:off x="2509589" y="266261"/>
            <a:ext cx="13268821" cy="105727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Inter Bold"/>
                <a:ea typeface="Inter Bold"/>
                <a:cs typeface="Inter Bold"/>
                <a:sym typeface="Inter Bold"/>
              </a:rPr>
              <a:t>Metode Multi-Layer Perceptron Untuk Klasifikasi Penerima Bantuan Sosial Program Keluarga Harapan (PKH) Di Kelurahan Cipamokolan</a:t>
            </a:r>
          </a:p>
        </p:txBody>
      </p:sp>
      <p:sp>
        <p:nvSpPr>
          <p:cNvPr id="14" name="TextBox 14"/>
          <p:cNvSpPr txBox="1"/>
          <p:nvPr/>
        </p:nvSpPr>
        <p:spPr>
          <a:xfrm>
            <a:off x="5864126" y="4724558"/>
            <a:ext cx="6559748" cy="1028750"/>
          </a:xfrm>
          <a:prstGeom prst="rect">
            <a:avLst/>
          </a:prstGeom>
        </p:spPr>
        <p:txBody>
          <a:bodyPr lIns="0" tIns="0" rIns="0" bIns="0" rtlCol="0" anchor="t">
            <a:spAutoFit/>
          </a:bodyPr>
          <a:lstStyle/>
          <a:p>
            <a:pPr algn="ctr">
              <a:lnSpc>
                <a:spcPts val="4197"/>
              </a:lnSpc>
            </a:pPr>
            <a:r>
              <a:rPr lang="en-US" sz="2998" b="1">
                <a:solidFill>
                  <a:srgbClr val="000000"/>
                </a:solidFill>
                <a:latin typeface="Inter Bold"/>
                <a:ea typeface="Inter Bold"/>
                <a:cs typeface="Inter Bold"/>
                <a:sym typeface="Inter Bold"/>
              </a:rPr>
              <a:t>Fakultas Teknik dan Ilmu Komputer</a:t>
            </a:r>
          </a:p>
          <a:p>
            <a:pPr algn="ctr">
              <a:lnSpc>
                <a:spcPts val="4197"/>
              </a:lnSpc>
              <a:spcBef>
                <a:spcPct val="0"/>
              </a:spcBef>
            </a:pPr>
            <a:r>
              <a:rPr lang="en-US" sz="2998" b="1">
                <a:solidFill>
                  <a:srgbClr val="000000"/>
                </a:solidFill>
                <a:latin typeface="Inter Bold"/>
                <a:ea typeface="Inter Bold"/>
                <a:cs typeface="Inter Bold"/>
                <a:sym typeface="Inter Bold"/>
              </a:rPr>
              <a:t>Program Studi Sistem Informasi</a:t>
            </a:r>
          </a:p>
        </p:txBody>
      </p:sp>
      <p:sp>
        <p:nvSpPr>
          <p:cNvPr id="15" name="TextBox 15"/>
          <p:cNvSpPr txBox="1"/>
          <p:nvPr/>
        </p:nvSpPr>
        <p:spPr>
          <a:xfrm>
            <a:off x="7315870" y="6079997"/>
            <a:ext cx="3656261" cy="1417320"/>
          </a:xfrm>
          <a:prstGeom prst="rect">
            <a:avLst/>
          </a:prstGeom>
        </p:spPr>
        <p:txBody>
          <a:bodyPr lIns="0" tIns="0" rIns="0" bIns="0" rtlCol="0" anchor="t">
            <a:spAutoFit/>
          </a:bodyPr>
          <a:lstStyle/>
          <a:p>
            <a:pPr algn="ctr">
              <a:lnSpc>
                <a:spcPts val="3779"/>
              </a:lnSpc>
            </a:pPr>
            <a:r>
              <a:rPr lang="en-US" sz="2700" b="1">
                <a:solidFill>
                  <a:srgbClr val="000000"/>
                </a:solidFill>
                <a:latin typeface="Inter Bold"/>
                <a:ea typeface="Inter Bold"/>
                <a:cs typeface="Inter Bold"/>
                <a:sym typeface="Inter Bold"/>
              </a:rPr>
              <a:t>Dipresentasikan oleh:</a:t>
            </a:r>
          </a:p>
          <a:p>
            <a:pPr algn="ctr">
              <a:lnSpc>
                <a:spcPts val="3779"/>
              </a:lnSpc>
            </a:pPr>
            <a:r>
              <a:rPr lang="en-US" sz="2700" b="1">
                <a:solidFill>
                  <a:srgbClr val="000000"/>
                </a:solidFill>
                <a:latin typeface="Inter Bold"/>
                <a:ea typeface="Inter Bold"/>
                <a:cs typeface="Inter Bold"/>
                <a:sym typeface="Inter Bold"/>
              </a:rPr>
              <a:t>Dheandy Divallino</a:t>
            </a:r>
          </a:p>
          <a:p>
            <a:pPr algn="ctr">
              <a:lnSpc>
                <a:spcPts val="3779"/>
              </a:lnSpc>
              <a:spcBef>
                <a:spcPct val="0"/>
              </a:spcBef>
            </a:pPr>
            <a:r>
              <a:rPr lang="en-US" sz="2700" b="1">
                <a:solidFill>
                  <a:srgbClr val="000000"/>
                </a:solidFill>
                <a:latin typeface="Inter Bold"/>
                <a:ea typeface="Inter Bold"/>
                <a:cs typeface="Inter Bold"/>
                <a:sym typeface="Inter Bold"/>
              </a:rPr>
              <a:t>10521049</a:t>
            </a:r>
          </a:p>
        </p:txBody>
      </p:sp>
      <p:sp>
        <p:nvSpPr>
          <p:cNvPr id="16" name="TextBox 16"/>
          <p:cNvSpPr txBox="1"/>
          <p:nvPr/>
        </p:nvSpPr>
        <p:spPr>
          <a:xfrm>
            <a:off x="5911495" y="8027841"/>
            <a:ext cx="6465009" cy="1893570"/>
          </a:xfrm>
          <a:prstGeom prst="rect">
            <a:avLst/>
          </a:prstGeom>
        </p:spPr>
        <p:txBody>
          <a:bodyPr lIns="0" tIns="0" rIns="0" bIns="0" rtlCol="0" anchor="t">
            <a:spAutoFit/>
          </a:bodyPr>
          <a:lstStyle/>
          <a:p>
            <a:pPr algn="ctr">
              <a:lnSpc>
                <a:spcPts val="3779"/>
              </a:lnSpc>
            </a:pPr>
            <a:r>
              <a:rPr lang="en-US" sz="2700" b="1">
                <a:solidFill>
                  <a:srgbClr val="000000"/>
                </a:solidFill>
                <a:latin typeface="Inter Bold"/>
                <a:ea typeface="Inter Bold"/>
                <a:cs typeface="Inter Bold"/>
                <a:sym typeface="Inter Bold"/>
              </a:rPr>
              <a:t>Dosen Pembimbing</a:t>
            </a:r>
          </a:p>
          <a:p>
            <a:pPr algn="ctr">
              <a:lnSpc>
                <a:spcPts val="3779"/>
              </a:lnSpc>
              <a:spcBef>
                <a:spcPct val="0"/>
              </a:spcBef>
            </a:pPr>
            <a:r>
              <a:rPr lang="en-US" sz="2700" b="1">
                <a:solidFill>
                  <a:srgbClr val="000000"/>
                </a:solidFill>
                <a:latin typeface="Inter Bold"/>
                <a:ea typeface="Inter Bold"/>
                <a:cs typeface="Inter Bold"/>
                <a:sym typeface="Inter Bold"/>
              </a:rPr>
              <a:t>Dr. Assoc. Prof. Agus Nursikuwagus, ST., MT., MM., MOS., MTA</a:t>
            </a:r>
          </a:p>
          <a:p>
            <a:pPr algn="ctr">
              <a:lnSpc>
                <a:spcPts val="3779"/>
              </a:lnSpc>
              <a:spcBef>
                <a:spcPct val="0"/>
              </a:spcBef>
            </a:pPr>
            <a:r>
              <a:rPr lang="en-US" sz="2700" b="1">
                <a:solidFill>
                  <a:srgbClr val="000000"/>
                </a:solidFill>
                <a:latin typeface="Inter Bold"/>
                <a:ea typeface="Inter Bold"/>
                <a:cs typeface="Inter Bold"/>
                <a:sym typeface="Inter Bold"/>
              </a:rPr>
              <a:t>NIP. 41277026119</a:t>
            </a:r>
          </a:p>
        </p:txBody>
      </p:sp>
      <p:sp>
        <p:nvSpPr>
          <p:cNvPr id="17" name="TextBox 17"/>
          <p:cNvSpPr txBox="1"/>
          <p:nvPr/>
        </p:nvSpPr>
        <p:spPr>
          <a:xfrm>
            <a:off x="752011" y="8027841"/>
            <a:ext cx="4725888" cy="1893570"/>
          </a:xfrm>
          <a:prstGeom prst="rect">
            <a:avLst/>
          </a:prstGeom>
        </p:spPr>
        <p:txBody>
          <a:bodyPr lIns="0" tIns="0" rIns="0" bIns="0" rtlCol="0" anchor="t">
            <a:spAutoFit/>
          </a:bodyPr>
          <a:lstStyle/>
          <a:p>
            <a:pPr algn="ctr">
              <a:lnSpc>
                <a:spcPts val="3779"/>
              </a:lnSpc>
            </a:pPr>
            <a:r>
              <a:rPr lang="en-US" sz="2700" b="1">
                <a:solidFill>
                  <a:srgbClr val="000000"/>
                </a:solidFill>
                <a:latin typeface="Inter Bold"/>
                <a:ea typeface="Inter Bold"/>
                <a:cs typeface="Inter Bold"/>
                <a:sym typeface="Inter Bold"/>
              </a:rPr>
              <a:t>Dosen Penguji 1</a:t>
            </a:r>
          </a:p>
          <a:p>
            <a:pPr algn="ctr">
              <a:lnSpc>
                <a:spcPts val="3779"/>
              </a:lnSpc>
            </a:pPr>
            <a:r>
              <a:rPr lang="en-US" sz="2700" b="1">
                <a:solidFill>
                  <a:srgbClr val="000000"/>
                </a:solidFill>
                <a:latin typeface="Inter Bold"/>
                <a:ea typeface="Inter Bold"/>
                <a:cs typeface="Inter Bold"/>
                <a:sym typeface="Inter Bold"/>
              </a:rPr>
              <a:t>Muhammad Rajab Fachrizal,</a:t>
            </a:r>
          </a:p>
          <a:p>
            <a:pPr algn="ctr">
              <a:lnSpc>
                <a:spcPts val="3779"/>
              </a:lnSpc>
              <a:spcBef>
                <a:spcPct val="0"/>
              </a:spcBef>
            </a:pPr>
            <a:r>
              <a:rPr lang="en-US" sz="2700" b="1">
                <a:solidFill>
                  <a:srgbClr val="000000"/>
                </a:solidFill>
                <a:latin typeface="Inter Bold"/>
                <a:ea typeface="Inter Bold"/>
                <a:cs typeface="Inter Bold"/>
                <a:sym typeface="Inter Bold"/>
              </a:rPr>
              <a:t>S.Kom., M.Kom</a:t>
            </a:r>
          </a:p>
          <a:p>
            <a:pPr algn="ctr">
              <a:lnSpc>
                <a:spcPts val="3779"/>
              </a:lnSpc>
              <a:spcBef>
                <a:spcPct val="0"/>
              </a:spcBef>
            </a:pPr>
            <a:r>
              <a:rPr lang="en-US" sz="2700" b="1">
                <a:solidFill>
                  <a:srgbClr val="000000"/>
                </a:solidFill>
                <a:latin typeface="Inter Bold"/>
                <a:ea typeface="Inter Bold"/>
                <a:cs typeface="Inter Bold"/>
                <a:sym typeface="Inter Bold"/>
              </a:rPr>
              <a:t>NIP. 41277026107</a:t>
            </a:r>
          </a:p>
        </p:txBody>
      </p:sp>
      <p:sp>
        <p:nvSpPr>
          <p:cNvPr id="18" name="TextBox 18"/>
          <p:cNvSpPr txBox="1"/>
          <p:nvPr/>
        </p:nvSpPr>
        <p:spPr>
          <a:xfrm>
            <a:off x="13081911" y="8027841"/>
            <a:ext cx="3903018" cy="1417320"/>
          </a:xfrm>
          <a:prstGeom prst="rect">
            <a:avLst/>
          </a:prstGeom>
        </p:spPr>
        <p:txBody>
          <a:bodyPr lIns="0" tIns="0" rIns="0" bIns="0" rtlCol="0" anchor="t">
            <a:spAutoFit/>
          </a:bodyPr>
          <a:lstStyle/>
          <a:p>
            <a:pPr algn="ctr">
              <a:lnSpc>
                <a:spcPts val="3779"/>
              </a:lnSpc>
            </a:pPr>
            <a:r>
              <a:rPr lang="en-US" sz="2700" b="1">
                <a:solidFill>
                  <a:srgbClr val="000000"/>
                </a:solidFill>
                <a:latin typeface="Inter Bold"/>
                <a:ea typeface="Inter Bold"/>
                <a:cs typeface="Inter Bold"/>
                <a:sym typeface="Inter Bold"/>
              </a:rPr>
              <a:t>Dosen Penguji 2</a:t>
            </a:r>
          </a:p>
          <a:p>
            <a:pPr algn="ctr">
              <a:lnSpc>
                <a:spcPts val="3779"/>
              </a:lnSpc>
            </a:pPr>
            <a:r>
              <a:rPr lang="en-US" sz="2700" b="1">
                <a:solidFill>
                  <a:srgbClr val="000000"/>
                </a:solidFill>
                <a:latin typeface="Inter Bold"/>
                <a:ea typeface="Inter Bold"/>
                <a:cs typeface="Inter Bold"/>
                <a:sym typeface="Inter Bold"/>
              </a:rPr>
              <a:t>Dr. Wartika, S.Kom, MT</a:t>
            </a:r>
          </a:p>
          <a:p>
            <a:pPr algn="ctr">
              <a:lnSpc>
                <a:spcPts val="3779"/>
              </a:lnSpc>
              <a:spcBef>
                <a:spcPct val="0"/>
              </a:spcBef>
            </a:pPr>
            <a:r>
              <a:rPr lang="en-US" sz="2700" b="1">
                <a:solidFill>
                  <a:srgbClr val="000000"/>
                </a:solidFill>
                <a:latin typeface="Inter Bold"/>
                <a:ea typeface="Inter Bold"/>
                <a:cs typeface="Inter Bold"/>
                <a:sym typeface="Inter Bold"/>
              </a:rPr>
              <a:t>NIP. 41277026002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1724802"/>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H="1">
            <a:off x="760199" y="3060442"/>
            <a:ext cx="0" cy="6836821"/>
          </a:xfrm>
          <a:prstGeom prst="line">
            <a:avLst/>
          </a:prstGeom>
          <a:ln w="38100" cap="flat">
            <a:solidFill>
              <a:srgbClr val="BBBBBB"/>
            </a:solidFill>
            <a:prstDash val="solid"/>
            <a:headEnd type="none" w="sm" len="sm"/>
            <a:tailEnd type="none" w="sm" len="sm"/>
          </a:ln>
        </p:spPr>
      </p:sp>
      <p:sp>
        <p:nvSpPr>
          <p:cNvPr id="13" name="Freeform 13"/>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grpSp>
        <p:nvGrpSpPr>
          <p:cNvPr id="14" name="Group 14"/>
          <p:cNvGrpSpPr/>
          <p:nvPr/>
        </p:nvGrpSpPr>
        <p:grpSpPr>
          <a:xfrm>
            <a:off x="1536667" y="3459204"/>
            <a:ext cx="1402923" cy="140292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E9E9"/>
            </a:solidFill>
            <a:ln w="38100" cap="sq">
              <a:solidFill>
                <a:srgbClr val="000000"/>
              </a:solidFill>
              <a:prstDash val="solid"/>
              <a:miter/>
            </a:ln>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0000"/>
                  </a:solidFill>
                  <a:latin typeface="Antic Bold"/>
                  <a:ea typeface="Antic Bold"/>
                  <a:cs typeface="Antic Bold"/>
                  <a:sym typeface="Antic Bold"/>
                </a:rPr>
                <a:t>30</a:t>
              </a:r>
            </a:p>
          </p:txBody>
        </p:sp>
      </p:grpSp>
      <p:grpSp>
        <p:nvGrpSpPr>
          <p:cNvPr id="17" name="Group 17"/>
          <p:cNvGrpSpPr/>
          <p:nvPr/>
        </p:nvGrpSpPr>
        <p:grpSpPr>
          <a:xfrm>
            <a:off x="5531805" y="6430910"/>
            <a:ext cx="1402923" cy="140292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E9E9"/>
            </a:solidFill>
            <a:ln w="38100" cap="sq">
              <a:solidFill>
                <a:srgbClr val="000000"/>
              </a:solidFill>
              <a:prstDash val="solid"/>
              <a:miter/>
            </a:ln>
          </p:spPr>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0000"/>
                  </a:solidFill>
                  <a:latin typeface="Antic Bold"/>
                  <a:ea typeface="Antic Bold"/>
                  <a:cs typeface="Antic Bold"/>
                  <a:sym typeface="Antic Bold"/>
                </a:rPr>
                <a:t>100</a:t>
              </a:r>
            </a:p>
          </p:txBody>
        </p:sp>
      </p:grpSp>
      <p:grpSp>
        <p:nvGrpSpPr>
          <p:cNvPr id="20" name="Group 20"/>
          <p:cNvGrpSpPr/>
          <p:nvPr/>
        </p:nvGrpSpPr>
        <p:grpSpPr>
          <a:xfrm>
            <a:off x="9522757" y="3712990"/>
            <a:ext cx="1402923" cy="1402923"/>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E9E9"/>
            </a:solidFill>
            <a:ln w="38100" cap="sq">
              <a:solidFill>
                <a:srgbClr val="000000"/>
              </a:solidFill>
              <a:prstDash val="solid"/>
              <a:miter/>
            </a:ln>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0000"/>
                  </a:solidFill>
                  <a:latin typeface="Antic Bold"/>
                  <a:ea typeface="Antic Bold"/>
                  <a:cs typeface="Antic Bold"/>
                  <a:sym typeface="Antic Bold"/>
                </a:rPr>
                <a:t>50</a:t>
              </a:r>
            </a:p>
          </p:txBody>
        </p:sp>
      </p:grpSp>
      <p:grpSp>
        <p:nvGrpSpPr>
          <p:cNvPr id="23" name="Group 23"/>
          <p:cNvGrpSpPr/>
          <p:nvPr/>
        </p:nvGrpSpPr>
        <p:grpSpPr>
          <a:xfrm>
            <a:off x="14088830" y="6445044"/>
            <a:ext cx="1402923" cy="1402923"/>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E9E9"/>
            </a:solidFill>
            <a:ln w="38100" cap="sq">
              <a:solidFill>
                <a:srgbClr val="000000"/>
              </a:solidFill>
              <a:prstDash val="solid"/>
              <a:miter/>
            </a:ln>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4199"/>
                </a:lnSpc>
              </a:pPr>
              <a:r>
                <a:rPr lang="en-US" sz="2999">
                  <a:solidFill>
                    <a:srgbClr val="000000"/>
                  </a:solidFill>
                  <a:latin typeface="Antic Bold"/>
                  <a:ea typeface="Antic Bold"/>
                  <a:cs typeface="Antic Bold"/>
                  <a:sym typeface="Antic Bold"/>
                </a:rPr>
                <a:t>1</a:t>
              </a:r>
            </a:p>
          </p:txBody>
        </p:sp>
      </p:grpSp>
      <p:sp>
        <p:nvSpPr>
          <p:cNvPr id="26" name="Freeform 26"/>
          <p:cNvSpPr/>
          <p:nvPr/>
        </p:nvSpPr>
        <p:spPr>
          <a:xfrm>
            <a:off x="796487" y="6609065"/>
            <a:ext cx="2883283" cy="1448606"/>
          </a:xfrm>
          <a:custGeom>
            <a:avLst/>
            <a:gdLst/>
            <a:ahLst/>
            <a:cxnLst/>
            <a:rect l="l" t="t" r="r" b="b"/>
            <a:pathLst>
              <a:path w="2883283" h="1448606">
                <a:moveTo>
                  <a:pt x="0" y="0"/>
                </a:moveTo>
                <a:lnTo>
                  <a:pt x="2883283" y="0"/>
                </a:lnTo>
                <a:lnTo>
                  <a:pt x="2883283" y="1448606"/>
                </a:lnTo>
                <a:lnTo>
                  <a:pt x="0" y="1448606"/>
                </a:lnTo>
                <a:lnTo>
                  <a:pt x="0" y="0"/>
                </a:lnTo>
                <a:close/>
              </a:path>
            </a:pathLst>
          </a:custGeom>
          <a:blipFill>
            <a:blip r:embed="rId5"/>
            <a:stretch>
              <a:fillRect/>
            </a:stretch>
          </a:blipFill>
          <a:ln w="38100" cap="sq">
            <a:solidFill>
              <a:srgbClr val="000000"/>
            </a:solidFill>
            <a:prstDash val="solid"/>
            <a:miter/>
          </a:ln>
        </p:spPr>
      </p:sp>
      <p:sp>
        <p:nvSpPr>
          <p:cNvPr id="27" name="Freeform 27"/>
          <p:cNvSpPr/>
          <p:nvPr/>
        </p:nvSpPr>
        <p:spPr>
          <a:xfrm>
            <a:off x="4791625" y="3459204"/>
            <a:ext cx="2883283" cy="1406963"/>
          </a:xfrm>
          <a:custGeom>
            <a:avLst/>
            <a:gdLst/>
            <a:ahLst/>
            <a:cxnLst/>
            <a:rect l="l" t="t" r="r" b="b"/>
            <a:pathLst>
              <a:path w="2883283" h="1406963">
                <a:moveTo>
                  <a:pt x="0" y="0"/>
                </a:moveTo>
                <a:lnTo>
                  <a:pt x="2883282" y="0"/>
                </a:lnTo>
                <a:lnTo>
                  <a:pt x="2883282" y="1406963"/>
                </a:lnTo>
                <a:lnTo>
                  <a:pt x="0" y="1406963"/>
                </a:lnTo>
                <a:lnTo>
                  <a:pt x="0" y="0"/>
                </a:lnTo>
                <a:close/>
              </a:path>
            </a:pathLst>
          </a:custGeom>
          <a:blipFill>
            <a:blip r:embed="rId6"/>
            <a:stretch>
              <a:fillRect/>
            </a:stretch>
          </a:blipFill>
          <a:ln w="38100" cap="sq">
            <a:solidFill>
              <a:srgbClr val="000000"/>
            </a:solidFill>
            <a:prstDash val="solid"/>
            <a:miter/>
          </a:ln>
        </p:spPr>
      </p:sp>
      <p:sp>
        <p:nvSpPr>
          <p:cNvPr id="28" name="Freeform 28"/>
          <p:cNvSpPr/>
          <p:nvPr/>
        </p:nvSpPr>
        <p:spPr>
          <a:xfrm>
            <a:off x="8786785" y="6609065"/>
            <a:ext cx="2858812" cy="1308611"/>
          </a:xfrm>
          <a:custGeom>
            <a:avLst/>
            <a:gdLst/>
            <a:ahLst/>
            <a:cxnLst/>
            <a:rect l="l" t="t" r="r" b="b"/>
            <a:pathLst>
              <a:path w="2858812" h="1308611">
                <a:moveTo>
                  <a:pt x="0" y="0"/>
                </a:moveTo>
                <a:lnTo>
                  <a:pt x="2858812" y="0"/>
                </a:lnTo>
                <a:lnTo>
                  <a:pt x="2858812" y="1308611"/>
                </a:lnTo>
                <a:lnTo>
                  <a:pt x="0" y="1308611"/>
                </a:lnTo>
                <a:lnTo>
                  <a:pt x="0" y="0"/>
                </a:lnTo>
                <a:close/>
              </a:path>
            </a:pathLst>
          </a:custGeom>
          <a:blipFill>
            <a:blip r:embed="rId7"/>
            <a:stretch>
              <a:fillRect/>
            </a:stretch>
          </a:blipFill>
          <a:ln w="38100" cap="sq">
            <a:solidFill>
              <a:srgbClr val="000000"/>
            </a:solidFill>
            <a:prstDash val="solid"/>
            <a:miter/>
          </a:ln>
        </p:spPr>
      </p:sp>
      <p:sp>
        <p:nvSpPr>
          <p:cNvPr id="29" name="AutoShape 29"/>
          <p:cNvSpPr/>
          <p:nvPr/>
        </p:nvSpPr>
        <p:spPr>
          <a:xfrm>
            <a:off x="2238129" y="5796630"/>
            <a:ext cx="0" cy="684293"/>
          </a:xfrm>
          <a:prstGeom prst="line">
            <a:avLst/>
          </a:prstGeom>
          <a:ln w="66675" cap="flat">
            <a:solidFill>
              <a:srgbClr val="000000"/>
            </a:solidFill>
            <a:prstDash val="solid"/>
            <a:headEnd type="none" w="sm" len="sm"/>
            <a:tailEnd type="triangle" w="lg" len="med"/>
          </a:ln>
        </p:spPr>
      </p:sp>
      <p:sp>
        <p:nvSpPr>
          <p:cNvPr id="30" name="Freeform 30"/>
          <p:cNvSpPr/>
          <p:nvPr/>
        </p:nvSpPr>
        <p:spPr>
          <a:xfrm>
            <a:off x="789024" y="8181496"/>
            <a:ext cx="2883283" cy="617846"/>
          </a:xfrm>
          <a:custGeom>
            <a:avLst/>
            <a:gdLst/>
            <a:ahLst/>
            <a:cxnLst/>
            <a:rect l="l" t="t" r="r" b="b"/>
            <a:pathLst>
              <a:path w="2883283" h="617846">
                <a:moveTo>
                  <a:pt x="0" y="0"/>
                </a:moveTo>
                <a:lnTo>
                  <a:pt x="2883283" y="0"/>
                </a:lnTo>
                <a:lnTo>
                  <a:pt x="2883283" y="617846"/>
                </a:lnTo>
                <a:lnTo>
                  <a:pt x="0" y="617846"/>
                </a:lnTo>
                <a:lnTo>
                  <a:pt x="0" y="0"/>
                </a:lnTo>
                <a:close/>
              </a:path>
            </a:pathLst>
          </a:custGeom>
          <a:blipFill>
            <a:blip r:embed="rId8"/>
            <a:stretch>
              <a:fillRect/>
            </a:stretch>
          </a:blipFill>
          <a:ln w="38100" cap="sq">
            <a:solidFill>
              <a:srgbClr val="000000"/>
            </a:solidFill>
            <a:prstDash val="solid"/>
            <a:miter/>
          </a:ln>
        </p:spPr>
      </p:sp>
      <p:sp>
        <p:nvSpPr>
          <p:cNvPr id="32" name="Freeform 32"/>
          <p:cNvSpPr/>
          <p:nvPr/>
        </p:nvSpPr>
        <p:spPr>
          <a:xfrm>
            <a:off x="4791625" y="4929839"/>
            <a:ext cx="2883283" cy="617846"/>
          </a:xfrm>
          <a:custGeom>
            <a:avLst/>
            <a:gdLst/>
            <a:ahLst/>
            <a:cxnLst/>
            <a:rect l="l" t="t" r="r" b="b"/>
            <a:pathLst>
              <a:path w="2883283" h="617846">
                <a:moveTo>
                  <a:pt x="0" y="0"/>
                </a:moveTo>
                <a:lnTo>
                  <a:pt x="2883282" y="0"/>
                </a:lnTo>
                <a:lnTo>
                  <a:pt x="2883282" y="617846"/>
                </a:lnTo>
                <a:lnTo>
                  <a:pt x="0" y="617846"/>
                </a:lnTo>
                <a:lnTo>
                  <a:pt x="0" y="0"/>
                </a:lnTo>
                <a:close/>
              </a:path>
            </a:pathLst>
          </a:custGeom>
          <a:blipFill>
            <a:blip r:embed="rId8"/>
            <a:stretch>
              <a:fillRect/>
            </a:stretch>
          </a:blipFill>
          <a:ln w="38100" cap="sq">
            <a:solidFill>
              <a:srgbClr val="000000"/>
            </a:solidFill>
            <a:prstDash val="solid"/>
            <a:miter/>
          </a:ln>
        </p:spPr>
      </p:sp>
      <p:sp>
        <p:nvSpPr>
          <p:cNvPr id="33" name="AutoShape 33"/>
          <p:cNvSpPr/>
          <p:nvPr/>
        </p:nvSpPr>
        <p:spPr>
          <a:xfrm flipV="1">
            <a:off x="6233266" y="5696149"/>
            <a:ext cx="0" cy="568901"/>
          </a:xfrm>
          <a:prstGeom prst="line">
            <a:avLst/>
          </a:prstGeom>
          <a:ln w="66675" cap="flat">
            <a:solidFill>
              <a:srgbClr val="000000"/>
            </a:solidFill>
            <a:prstDash val="solid"/>
            <a:headEnd type="none" w="sm" len="sm"/>
            <a:tailEnd type="triangle" w="lg" len="med"/>
          </a:ln>
        </p:spPr>
      </p:sp>
      <p:sp>
        <p:nvSpPr>
          <p:cNvPr id="34" name="AutoShape 34"/>
          <p:cNvSpPr/>
          <p:nvPr/>
        </p:nvSpPr>
        <p:spPr>
          <a:xfrm flipV="1">
            <a:off x="7932475" y="4258984"/>
            <a:ext cx="1303302" cy="0"/>
          </a:xfrm>
          <a:prstGeom prst="line">
            <a:avLst/>
          </a:prstGeom>
          <a:ln w="66675" cap="flat">
            <a:solidFill>
              <a:srgbClr val="000000"/>
            </a:solidFill>
            <a:prstDash val="solid"/>
            <a:headEnd type="none" w="sm" len="sm"/>
            <a:tailEnd type="triangle" w="lg" len="med"/>
          </a:ln>
        </p:spPr>
      </p:sp>
      <p:sp>
        <p:nvSpPr>
          <p:cNvPr id="35" name="AutoShape 35"/>
          <p:cNvSpPr/>
          <p:nvPr/>
        </p:nvSpPr>
        <p:spPr>
          <a:xfrm>
            <a:off x="10276825" y="5760750"/>
            <a:ext cx="0" cy="684293"/>
          </a:xfrm>
          <a:prstGeom prst="line">
            <a:avLst/>
          </a:prstGeom>
          <a:ln w="66675" cap="flat">
            <a:solidFill>
              <a:srgbClr val="000000"/>
            </a:solidFill>
            <a:prstDash val="solid"/>
            <a:headEnd type="none" w="sm" len="sm"/>
            <a:tailEnd type="triangle" w="lg" len="med"/>
          </a:ln>
        </p:spPr>
      </p:sp>
      <p:sp>
        <p:nvSpPr>
          <p:cNvPr id="36" name="AutoShape 36"/>
          <p:cNvSpPr/>
          <p:nvPr/>
        </p:nvSpPr>
        <p:spPr>
          <a:xfrm>
            <a:off x="12045454" y="7265612"/>
            <a:ext cx="1169825" cy="11488"/>
          </a:xfrm>
          <a:prstGeom prst="line">
            <a:avLst/>
          </a:prstGeom>
          <a:ln w="66675" cap="flat">
            <a:solidFill>
              <a:srgbClr val="000000"/>
            </a:solidFill>
            <a:prstDash val="solid"/>
            <a:headEnd type="none" w="sm" len="sm"/>
            <a:tailEnd type="triangle" w="lg" len="med"/>
          </a:ln>
        </p:spPr>
      </p:sp>
      <p:sp>
        <p:nvSpPr>
          <p:cNvPr id="37" name="Freeform 37"/>
          <p:cNvSpPr/>
          <p:nvPr/>
        </p:nvSpPr>
        <p:spPr>
          <a:xfrm>
            <a:off x="8786785" y="7968144"/>
            <a:ext cx="2858812" cy="1090863"/>
          </a:xfrm>
          <a:custGeom>
            <a:avLst/>
            <a:gdLst/>
            <a:ahLst/>
            <a:cxnLst/>
            <a:rect l="l" t="t" r="r" b="b"/>
            <a:pathLst>
              <a:path w="2858812" h="1090863">
                <a:moveTo>
                  <a:pt x="0" y="0"/>
                </a:moveTo>
                <a:lnTo>
                  <a:pt x="2858812" y="0"/>
                </a:lnTo>
                <a:lnTo>
                  <a:pt x="2858812" y="1090862"/>
                </a:lnTo>
                <a:lnTo>
                  <a:pt x="0" y="1090862"/>
                </a:lnTo>
                <a:lnTo>
                  <a:pt x="0" y="0"/>
                </a:lnTo>
                <a:close/>
              </a:path>
            </a:pathLst>
          </a:custGeom>
          <a:blipFill>
            <a:blip r:embed="rId9"/>
            <a:stretch>
              <a:fillRect/>
            </a:stretch>
          </a:blipFill>
          <a:ln w="38100" cap="sq">
            <a:solidFill>
              <a:srgbClr val="000000"/>
            </a:solidFill>
            <a:prstDash val="solid"/>
            <a:miter/>
          </a:ln>
        </p:spPr>
      </p:sp>
      <p:sp>
        <p:nvSpPr>
          <p:cNvPr id="38" name="TextBox 38"/>
          <p:cNvSpPr txBox="1"/>
          <p:nvPr/>
        </p:nvSpPr>
        <p:spPr>
          <a:xfrm>
            <a:off x="7191810" y="845127"/>
            <a:ext cx="7667190" cy="604012"/>
          </a:xfrm>
          <a:prstGeom prst="rect">
            <a:avLst/>
          </a:prstGeom>
        </p:spPr>
        <p:txBody>
          <a:bodyPr wrap="square" lIns="0" tIns="0" rIns="0" bIns="0" rtlCol="0" anchor="t">
            <a:spAutoFit/>
          </a:bodyPr>
          <a:lstStyle/>
          <a:p>
            <a:pPr algn="ctr">
              <a:lnSpc>
                <a:spcPts val="4418"/>
              </a:lnSpc>
            </a:pPr>
            <a:r>
              <a:rPr lang="en-US" sz="4700" dirty="0">
                <a:solidFill>
                  <a:srgbClr val="000000"/>
                </a:solidFill>
                <a:latin typeface="League Spartan"/>
                <a:ea typeface="League Spartan"/>
                <a:cs typeface="League Spartan"/>
                <a:sym typeface="League Spartan"/>
              </a:rPr>
              <a:t>PERHITUNGAN MANUAL</a:t>
            </a:r>
          </a:p>
        </p:txBody>
      </p:sp>
      <p:sp>
        <p:nvSpPr>
          <p:cNvPr id="39" name="TextBox 39"/>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40" name="TextBox 40"/>
          <p:cNvSpPr txBox="1"/>
          <p:nvPr/>
        </p:nvSpPr>
        <p:spPr>
          <a:xfrm>
            <a:off x="1139405" y="5058763"/>
            <a:ext cx="2197447"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Input Layer </a:t>
            </a:r>
          </a:p>
        </p:txBody>
      </p:sp>
      <p:sp>
        <p:nvSpPr>
          <p:cNvPr id="41" name="TextBox 41"/>
          <p:cNvSpPr txBox="1"/>
          <p:nvPr/>
        </p:nvSpPr>
        <p:spPr>
          <a:xfrm>
            <a:off x="4860847" y="7776683"/>
            <a:ext cx="2744837"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Hidden Layer 1</a:t>
            </a:r>
          </a:p>
        </p:txBody>
      </p:sp>
      <p:sp>
        <p:nvSpPr>
          <p:cNvPr id="42" name="TextBox 42"/>
          <p:cNvSpPr txBox="1"/>
          <p:nvPr/>
        </p:nvSpPr>
        <p:spPr>
          <a:xfrm>
            <a:off x="8841377" y="5181612"/>
            <a:ext cx="2804220"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Hidden Layer 2</a:t>
            </a:r>
          </a:p>
        </p:txBody>
      </p:sp>
      <p:sp>
        <p:nvSpPr>
          <p:cNvPr id="43" name="TextBox 43"/>
          <p:cNvSpPr txBox="1"/>
          <p:nvPr/>
        </p:nvSpPr>
        <p:spPr>
          <a:xfrm>
            <a:off x="13566255" y="7910994"/>
            <a:ext cx="2448074"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Output Layer</a:t>
            </a:r>
          </a:p>
        </p:txBody>
      </p:sp>
      <p:sp>
        <p:nvSpPr>
          <p:cNvPr id="44" name="TextBox 44"/>
          <p:cNvSpPr txBox="1"/>
          <p:nvPr/>
        </p:nvSpPr>
        <p:spPr>
          <a:xfrm>
            <a:off x="12604456" y="5217825"/>
            <a:ext cx="4371671" cy="1028701"/>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Inter Bold"/>
                <a:ea typeface="Inter Bold"/>
                <a:cs typeface="Inter Bold"/>
                <a:sym typeface="Inter Bold"/>
              </a:rPr>
              <a:t>Klasifikasi Layak / Tidak Layak</a:t>
            </a:r>
          </a:p>
        </p:txBody>
      </p:sp>
      <p:sp>
        <p:nvSpPr>
          <p:cNvPr id="57" name="AutoShape 34">
            <a:extLst>
              <a:ext uri="{FF2B5EF4-FFF2-40B4-BE49-F238E27FC236}">
                <a16:creationId xmlns:a16="http://schemas.microsoft.com/office/drawing/2014/main" id="{748ABDE9-9B3C-420E-B29B-3FD5A210FF44}"/>
              </a:ext>
            </a:extLst>
          </p:cNvPr>
          <p:cNvSpPr/>
          <p:nvPr/>
        </p:nvSpPr>
        <p:spPr>
          <a:xfrm flipV="1">
            <a:off x="4059047" y="7200900"/>
            <a:ext cx="732578" cy="0"/>
          </a:xfrm>
          <a:prstGeom prst="line">
            <a:avLst/>
          </a:prstGeom>
          <a:ln w="66675" cap="flat">
            <a:solidFill>
              <a:srgbClr val="000000"/>
            </a:solidFill>
            <a:prstDash val="solid"/>
            <a:headEnd type="none" w="sm" len="sm"/>
            <a:tailEnd type="triangle" w="lg" len="med"/>
          </a:ln>
        </p:spPr>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1160" y="1752796"/>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3" name="Freeform 13"/>
          <p:cNvSpPr/>
          <p:nvPr/>
        </p:nvSpPr>
        <p:spPr>
          <a:xfrm>
            <a:off x="1617449" y="2109151"/>
            <a:ext cx="4844195" cy="4158695"/>
          </a:xfrm>
          <a:custGeom>
            <a:avLst/>
            <a:gdLst/>
            <a:ahLst/>
            <a:cxnLst/>
            <a:rect l="l" t="t" r="r" b="b"/>
            <a:pathLst>
              <a:path w="4844195" h="4158695">
                <a:moveTo>
                  <a:pt x="0" y="0"/>
                </a:moveTo>
                <a:lnTo>
                  <a:pt x="4844195" y="0"/>
                </a:lnTo>
                <a:lnTo>
                  <a:pt x="4844195" y="4158695"/>
                </a:lnTo>
                <a:lnTo>
                  <a:pt x="0" y="4158695"/>
                </a:lnTo>
                <a:lnTo>
                  <a:pt x="0" y="0"/>
                </a:lnTo>
                <a:close/>
              </a:path>
            </a:pathLst>
          </a:custGeom>
          <a:blipFill>
            <a:blip r:embed="rId5"/>
            <a:stretch>
              <a:fillRect/>
            </a:stretch>
          </a:blipFill>
          <a:ln w="38100" cap="sq">
            <a:solidFill>
              <a:srgbClr val="000000"/>
            </a:solidFill>
            <a:prstDash val="solid"/>
            <a:miter/>
          </a:ln>
        </p:spPr>
      </p:sp>
      <p:graphicFrame>
        <p:nvGraphicFramePr>
          <p:cNvPr id="14" name="Table 14"/>
          <p:cNvGraphicFramePr>
            <a:graphicFrameLocks noGrp="1"/>
          </p:cNvGraphicFramePr>
          <p:nvPr/>
        </p:nvGraphicFramePr>
        <p:xfrm>
          <a:off x="1617449" y="6425229"/>
          <a:ext cx="4681436" cy="3107340"/>
        </p:xfrm>
        <a:graphic>
          <a:graphicData uri="http://schemas.openxmlformats.org/drawingml/2006/table">
            <a:tbl>
              <a:tblPr/>
              <a:tblGrid>
                <a:gridCol w="1512985">
                  <a:extLst>
                    <a:ext uri="{9D8B030D-6E8A-4147-A177-3AD203B41FA5}">
                      <a16:colId xmlns:a16="http://schemas.microsoft.com/office/drawing/2014/main" val="20000"/>
                    </a:ext>
                  </a:extLst>
                </a:gridCol>
                <a:gridCol w="1559931">
                  <a:extLst>
                    <a:ext uri="{9D8B030D-6E8A-4147-A177-3AD203B41FA5}">
                      <a16:colId xmlns:a16="http://schemas.microsoft.com/office/drawing/2014/main" val="20001"/>
                    </a:ext>
                  </a:extLst>
                </a:gridCol>
                <a:gridCol w="1608520">
                  <a:extLst>
                    <a:ext uri="{9D8B030D-6E8A-4147-A177-3AD203B41FA5}">
                      <a16:colId xmlns:a16="http://schemas.microsoft.com/office/drawing/2014/main" val="20002"/>
                    </a:ext>
                  </a:extLst>
                </a:gridCol>
              </a:tblGrid>
              <a:tr h="776835">
                <a:tc>
                  <a:txBody>
                    <a:bodyPr/>
                    <a:lstStyle/>
                    <a:p>
                      <a:pPr algn="ctr">
                        <a:lnSpc>
                          <a:spcPts val="3499"/>
                        </a:lnSpc>
                        <a:defRPr/>
                      </a:pP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gridSpan="2">
                  <a:txBody>
                    <a:bodyPr/>
                    <a:lstStyle/>
                    <a:p>
                      <a:pPr algn="ctr">
                        <a:lnSpc>
                          <a:spcPts val="3499"/>
                        </a:lnSpc>
                        <a:defRPr/>
                      </a:pPr>
                      <a:r>
                        <a:rPr lang="en-US" sz="2499" b="1">
                          <a:solidFill>
                            <a:srgbClr val="000000"/>
                          </a:solidFill>
                          <a:latin typeface="Inter Bold"/>
                          <a:ea typeface="Inter Bold"/>
                          <a:cs typeface="Inter Bold"/>
                          <a:sym typeface="Inter Bold"/>
                        </a:rPr>
                        <a:t>Prediksi</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hMerge="1">
                  <a:txBody>
                    <a:bodyPr/>
                    <a:lstStyle/>
                    <a:p>
                      <a:pPr algn="ctr">
                        <a:lnSpc>
                          <a:spcPts val="3499"/>
                        </a:lnSpc>
                        <a:defRPr/>
                      </a:pPr>
                      <a:r>
                        <a:rPr lang="en-US" sz="2499" b="1">
                          <a:solidFill>
                            <a:srgbClr val="000000"/>
                          </a:solidFill>
                          <a:latin typeface="Inter Bold"/>
                          <a:ea typeface="Inter Bold"/>
                          <a:cs typeface="Inter Bold"/>
                          <a:sym typeface="Inter Bold"/>
                        </a:rPr>
                        <a:t>Prediksi</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6835">
                <a:tc>
                  <a:txBody>
                    <a:bodyPr/>
                    <a:lstStyle/>
                    <a:p>
                      <a:pPr algn="ctr">
                        <a:lnSpc>
                          <a:spcPts val="3499"/>
                        </a:lnSpc>
                        <a:defRPr/>
                      </a:pPr>
                      <a:r>
                        <a:rPr lang="en-US" sz="2499" b="1">
                          <a:solidFill>
                            <a:srgbClr val="000000"/>
                          </a:solidFill>
                          <a:latin typeface="Inter Bold"/>
                          <a:ea typeface="Inter Bold"/>
                          <a:cs typeface="Inter Bold"/>
                          <a:sym typeface="Inter Bold"/>
                        </a:rPr>
                        <a:t>Aktual</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True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False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6835">
                <a:tc>
                  <a:txBody>
                    <a:bodyPr/>
                    <a:lstStyle/>
                    <a:p>
                      <a:pPr algn="ctr">
                        <a:lnSpc>
                          <a:spcPts val="3499"/>
                        </a:lnSpc>
                        <a:defRPr/>
                      </a:pPr>
                      <a:r>
                        <a:rPr lang="en-US" sz="2499">
                          <a:solidFill>
                            <a:srgbClr val="000000"/>
                          </a:solidFill>
                          <a:latin typeface="Inter"/>
                          <a:ea typeface="Inter"/>
                          <a:cs typeface="Inter"/>
                          <a:sym typeface="Inter"/>
                        </a:rPr>
                        <a:t>True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TP=45</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FN=2</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76835">
                <a:tc>
                  <a:txBody>
                    <a:bodyPr/>
                    <a:lstStyle/>
                    <a:p>
                      <a:pPr algn="ctr">
                        <a:lnSpc>
                          <a:spcPts val="3499"/>
                        </a:lnSpc>
                        <a:defRPr/>
                      </a:pPr>
                      <a:r>
                        <a:rPr lang="en-US" sz="2499">
                          <a:solidFill>
                            <a:srgbClr val="000000"/>
                          </a:solidFill>
                          <a:latin typeface="Inter"/>
                          <a:ea typeface="Inter"/>
                          <a:cs typeface="Inter"/>
                          <a:sym typeface="Inter"/>
                        </a:rPr>
                        <a:t>False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FP=2</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TN=44</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15" name="Freeform 15"/>
          <p:cNvSpPr/>
          <p:nvPr/>
        </p:nvSpPr>
        <p:spPr>
          <a:xfrm>
            <a:off x="7245762" y="2385968"/>
            <a:ext cx="8917755" cy="1425574"/>
          </a:xfrm>
          <a:custGeom>
            <a:avLst/>
            <a:gdLst/>
            <a:ahLst/>
            <a:cxnLst/>
            <a:rect l="l" t="t" r="r" b="b"/>
            <a:pathLst>
              <a:path w="8917755" h="1425574">
                <a:moveTo>
                  <a:pt x="0" y="0"/>
                </a:moveTo>
                <a:lnTo>
                  <a:pt x="8917754" y="0"/>
                </a:lnTo>
                <a:lnTo>
                  <a:pt x="8917754" y="1425573"/>
                </a:lnTo>
                <a:lnTo>
                  <a:pt x="0" y="1425573"/>
                </a:lnTo>
                <a:lnTo>
                  <a:pt x="0" y="0"/>
                </a:lnTo>
                <a:close/>
              </a:path>
            </a:pathLst>
          </a:custGeom>
          <a:blipFill>
            <a:blip r:embed="rId6"/>
            <a:stretch>
              <a:fillRect/>
            </a:stretch>
          </a:blipFill>
          <a:ln w="38100" cap="sq">
            <a:solidFill>
              <a:srgbClr val="000000"/>
            </a:solidFill>
            <a:prstDash val="solid"/>
            <a:miter/>
          </a:ln>
        </p:spPr>
      </p:sp>
      <p:sp>
        <p:nvSpPr>
          <p:cNvPr id="16" name="Freeform 16"/>
          <p:cNvSpPr/>
          <p:nvPr/>
        </p:nvSpPr>
        <p:spPr>
          <a:xfrm>
            <a:off x="7245762" y="4095804"/>
            <a:ext cx="5827180" cy="1409567"/>
          </a:xfrm>
          <a:custGeom>
            <a:avLst/>
            <a:gdLst/>
            <a:ahLst/>
            <a:cxnLst/>
            <a:rect l="l" t="t" r="r" b="b"/>
            <a:pathLst>
              <a:path w="5827180" h="1409567">
                <a:moveTo>
                  <a:pt x="0" y="0"/>
                </a:moveTo>
                <a:lnTo>
                  <a:pt x="5827180" y="0"/>
                </a:lnTo>
                <a:lnTo>
                  <a:pt x="5827180" y="1409567"/>
                </a:lnTo>
                <a:lnTo>
                  <a:pt x="0" y="1409567"/>
                </a:lnTo>
                <a:lnTo>
                  <a:pt x="0" y="0"/>
                </a:lnTo>
                <a:close/>
              </a:path>
            </a:pathLst>
          </a:custGeom>
          <a:blipFill>
            <a:blip r:embed="rId7"/>
            <a:stretch>
              <a:fillRect/>
            </a:stretch>
          </a:blipFill>
          <a:ln w="38100" cap="sq">
            <a:solidFill>
              <a:srgbClr val="000000"/>
            </a:solidFill>
            <a:prstDash val="solid"/>
            <a:miter/>
          </a:ln>
        </p:spPr>
      </p:sp>
      <p:sp>
        <p:nvSpPr>
          <p:cNvPr id="17" name="Freeform 17"/>
          <p:cNvSpPr/>
          <p:nvPr/>
        </p:nvSpPr>
        <p:spPr>
          <a:xfrm>
            <a:off x="7245762" y="5768214"/>
            <a:ext cx="4822491" cy="1314030"/>
          </a:xfrm>
          <a:custGeom>
            <a:avLst/>
            <a:gdLst/>
            <a:ahLst/>
            <a:cxnLst/>
            <a:rect l="l" t="t" r="r" b="b"/>
            <a:pathLst>
              <a:path w="4822491" h="1314030">
                <a:moveTo>
                  <a:pt x="0" y="0"/>
                </a:moveTo>
                <a:lnTo>
                  <a:pt x="4822491" y="0"/>
                </a:lnTo>
                <a:lnTo>
                  <a:pt x="4822491" y="1314031"/>
                </a:lnTo>
                <a:lnTo>
                  <a:pt x="0" y="1314031"/>
                </a:lnTo>
                <a:lnTo>
                  <a:pt x="0" y="0"/>
                </a:lnTo>
                <a:close/>
              </a:path>
            </a:pathLst>
          </a:custGeom>
          <a:blipFill>
            <a:blip r:embed="rId8"/>
            <a:stretch>
              <a:fillRect/>
            </a:stretch>
          </a:blipFill>
          <a:ln w="38100" cap="sq">
            <a:solidFill>
              <a:srgbClr val="000000"/>
            </a:solidFill>
            <a:prstDash val="solid"/>
            <a:miter/>
          </a:ln>
        </p:spPr>
      </p:sp>
      <p:sp>
        <p:nvSpPr>
          <p:cNvPr id="18" name="Freeform 18"/>
          <p:cNvSpPr/>
          <p:nvPr/>
        </p:nvSpPr>
        <p:spPr>
          <a:xfrm>
            <a:off x="7245762" y="7367995"/>
            <a:ext cx="6741341" cy="2148481"/>
          </a:xfrm>
          <a:custGeom>
            <a:avLst/>
            <a:gdLst/>
            <a:ahLst/>
            <a:cxnLst/>
            <a:rect l="l" t="t" r="r" b="b"/>
            <a:pathLst>
              <a:path w="6741341" h="2148481">
                <a:moveTo>
                  <a:pt x="0" y="0"/>
                </a:moveTo>
                <a:lnTo>
                  <a:pt x="6741341" y="0"/>
                </a:lnTo>
                <a:lnTo>
                  <a:pt x="6741341" y="2148480"/>
                </a:lnTo>
                <a:lnTo>
                  <a:pt x="0" y="2148480"/>
                </a:lnTo>
                <a:lnTo>
                  <a:pt x="0" y="0"/>
                </a:lnTo>
                <a:close/>
              </a:path>
            </a:pathLst>
          </a:custGeom>
          <a:blipFill>
            <a:blip r:embed="rId9"/>
            <a:stretch>
              <a:fillRect/>
            </a:stretch>
          </a:blipFill>
          <a:ln w="38100" cap="sq">
            <a:solidFill>
              <a:srgbClr val="000000"/>
            </a:solidFill>
            <a:prstDash val="solid"/>
            <a:miter/>
          </a:ln>
        </p:spPr>
      </p:sp>
      <p:sp>
        <p:nvSpPr>
          <p:cNvPr id="19" name="TextBox 19"/>
          <p:cNvSpPr txBox="1"/>
          <p:nvPr/>
        </p:nvSpPr>
        <p:spPr>
          <a:xfrm>
            <a:off x="7177187" y="845127"/>
            <a:ext cx="5395380" cy="604012"/>
          </a:xfrm>
          <a:prstGeom prst="rect">
            <a:avLst/>
          </a:prstGeom>
        </p:spPr>
        <p:txBody>
          <a:bodyPr wrap="square" lIns="0" tIns="0" rIns="0" bIns="0" rtlCol="0" anchor="t">
            <a:spAutoFit/>
          </a:bodyPr>
          <a:lstStyle/>
          <a:p>
            <a:pPr algn="ctr">
              <a:lnSpc>
                <a:spcPts val="4418"/>
              </a:lnSpc>
            </a:pPr>
            <a:r>
              <a:rPr lang="en-US" sz="4700" dirty="0">
                <a:solidFill>
                  <a:srgbClr val="000000"/>
                </a:solidFill>
                <a:latin typeface="League Spartan"/>
                <a:ea typeface="League Spartan"/>
                <a:cs typeface="League Spartan"/>
                <a:sym typeface="League Spartan"/>
              </a:rPr>
              <a:t>METRIK TEST SET</a:t>
            </a:r>
          </a:p>
        </p:txBody>
      </p:sp>
      <p:sp>
        <p:nvSpPr>
          <p:cNvPr id="20" name="TextBox 20"/>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1160" y="1752796"/>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graphicFrame>
        <p:nvGraphicFramePr>
          <p:cNvPr id="13" name="Table 13"/>
          <p:cNvGraphicFramePr>
            <a:graphicFrameLocks noGrp="1"/>
          </p:cNvGraphicFramePr>
          <p:nvPr/>
        </p:nvGraphicFramePr>
        <p:xfrm>
          <a:off x="3236699" y="6425229"/>
          <a:ext cx="4681436" cy="3107340"/>
        </p:xfrm>
        <a:graphic>
          <a:graphicData uri="http://schemas.openxmlformats.org/drawingml/2006/table">
            <a:tbl>
              <a:tblPr/>
              <a:tblGrid>
                <a:gridCol w="1512985">
                  <a:extLst>
                    <a:ext uri="{9D8B030D-6E8A-4147-A177-3AD203B41FA5}">
                      <a16:colId xmlns:a16="http://schemas.microsoft.com/office/drawing/2014/main" val="20000"/>
                    </a:ext>
                  </a:extLst>
                </a:gridCol>
                <a:gridCol w="1559931">
                  <a:extLst>
                    <a:ext uri="{9D8B030D-6E8A-4147-A177-3AD203B41FA5}">
                      <a16:colId xmlns:a16="http://schemas.microsoft.com/office/drawing/2014/main" val="20001"/>
                    </a:ext>
                  </a:extLst>
                </a:gridCol>
                <a:gridCol w="1608520">
                  <a:extLst>
                    <a:ext uri="{9D8B030D-6E8A-4147-A177-3AD203B41FA5}">
                      <a16:colId xmlns:a16="http://schemas.microsoft.com/office/drawing/2014/main" val="20002"/>
                    </a:ext>
                  </a:extLst>
                </a:gridCol>
              </a:tblGrid>
              <a:tr h="776835">
                <a:tc>
                  <a:txBody>
                    <a:bodyPr/>
                    <a:lstStyle/>
                    <a:p>
                      <a:pPr algn="ctr">
                        <a:lnSpc>
                          <a:spcPts val="3499"/>
                        </a:lnSpc>
                        <a:defRPr/>
                      </a:pP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gridSpan="2">
                  <a:txBody>
                    <a:bodyPr/>
                    <a:lstStyle/>
                    <a:p>
                      <a:pPr algn="ctr">
                        <a:lnSpc>
                          <a:spcPts val="3499"/>
                        </a:lnSpc>
                        <a:defRPr/>
                      </a:pPr>
                      <a:r>
                        <a:rPr lang="en-US" sz="2499" b="1">
                          <a:solidFill>
                            <a:srgbClr val="000000"/>
                          </a:solidFill>
                          <a:latin typeface="Inter Bold"/>
                          <a:ea typeface="Inter Bold"/>
                          <a:cs typeface="Inter Bold"/>
                          <a:sym typeface="Inter Bold"/>
                        </a:rPr>
                        <a:t>Prediksi</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hMerge="1">
                  <a:txBody>
                    <a:bodyPr/>
                    <a:lstStyle/>
                    <a:p>
                      <a:pPr algn="ctr">
                        <a:lnSpc>
                          <a:spcPts val="3499"/>
                        </a:lnSpc>
                        <a:defRPr/>
                      </a:pPr>
                      <a:r>
                        <a:rPr lang="en-US" sz="2499" b="1">
                          <a:solidFill>
                            <a:srgbClr val="000000"/>
                          </a:solidFill>
                          <a:latin typeface="Inter Bold"/>
                          <a:ea typeface="Inter Bold"/>
                          <a:cs typeface="Inter Bold"/>
                          <a:sym typeface="Inter Bold"/>
                        </a:rPr>
                        <a:t>Prediksi</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6835">
                <a:tc>
                  <a:txBody>
                    <a:bodyPr/>
                    <a:lstStyle/>
                    <a:p>
                      <a:pPr algn="ctr">
                        <a:lnSpc>
                          <a:spcPts val="3499"/>
                        </a:lnSpc>
                        <a:defRPr/>
                      </a:pPr>
                      <a:r>
                        <a:rPr lang="en-US" sz="2499" b="1">
                          <a:solidFill>
                            <a:srgbClr val="000000"/>
                          </a:solidFill>
                          <a:latin typeface="Inter Bold"/>
                          <a:ea typeface="Inter Bold"/>
                          <a:cs typeface="Inter Bold"/>
                          <a:sym typeface="Inter Bold"/>
                        </a:rPr>
                        <a:t>Aktual</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True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False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6835">
                <a:tc>
                  <a:txBody>
                    <a:bodyPr/>
                    <a:lstStyle/>
                    <a:p>
                      <a:pPr algn="ctr">
                        <a:lnSpc>
                          <a:spcPts val="3499"/>
                        </a:lnSpc>
                        <a:defRPr/>
                      </a:pPr>
                      <a:r>
                        <a:rPr lang="en-US" sz="2499">
                          <a:solidFill>
                            <a:srgbClr val="000000"/>
                          </a:solidFill>
                          <a:latin typeface="Inter"/>
                          <a:ea typeface="Inter"/>
                          <a:cs typeface="Inter"/>
                          <a:sym typeface="Inter"/>
                        </a:rPr>
                        <a:t>True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TP=162</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FN=24</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76835">
                <a:tc>
                  <a:txBody>
                    <a:bodyPr/>
                    <a:lstStyle/>
                    <a:p>
                      <a:pPr algn="ctr">
                        <a:lnSpc>
                          <a:spcPts val="3499"/>
                        </a:lnSpc>
                        <a:defRPr/>
                      </a:pPr>
                      <a:r>
                        <a:rPr lang="en-US" sz="2499">
                          <a:solidFill>
                            <a:srgbClr val="000000"/>
                          </a:solidFill>
                          <a:latin typeface="Inter"/>
                          <a:ea typeface="Inter"/>
                          <a:cs typeface="Inter"/>
                          <a:sym typeface="Inter"/>
                        </a:rPr>
                        <a:t>False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FP=21</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TN=165</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14" name="Freeform 14"/>
          <p:cNvSpPr/>
          <p:nvPr/>
        </p:nvSpPr>
        <p:spPr>
          <a:xfrm>
            <a:off x="3236699" y="1978107"/>
            <a:ext cx="5124557" cy="4325925"/>
          </a:xfrm>
          <a:custGeom>
            <a:avLst/>
            <a:gdLst/>
            <a:ahLst/>
            <a:cxnLst/>
            <a:rect l="l" t="t" r="r" b="b"/>
            <a:pathLst>
              <a:path w="5124557" h="4325925">
                <a:moveTo>
                  <a:pt x="0" y="0"/>
                </a:moveTo>
                <a:lnTo>
                  <a:pt x="5124558" y="0"/>
                </a:lnTo>
                <a:lnTo>
                  <a:pt x="5124558" y="4325925"/>
                </a:lnTo>
                <a:lnTo>
                  <a:pt x="0" y="4325925"/>
                </a:lnTo>
                <a:lnTo>
                  <a:pt x="0" y="0"/>
                </a:lnTo>
                <a:close/>
              </a:path>
            </a:pathLst>
          </a:custGeom>
          <a:blipFill>
            <a:blip r:embed="rId5"/>
            <a:stretch>
              <a:fillRect/>
            </a:stretch>
          </a:blipFill>
          <a:ln w="38100" cap="sq">
            <a:solidFill>
              <a:srgbClr val="000000"/>
            </a:solidFill>
            <a:prstDash val="solid"/>
            <a:miter/>
          </a:ln>
        </p:spPr>
      </p:sp>
      <p:sp>
        <p:nvSpPr>
          <p:cNvPr id="15" name="Freeform 15"/>
          <p:cNvSpPr/>
          <p:nvPr/>
        </p:nvSpPr>
        <p:spPr>
          <a:xfrm>
            <a:off x="8865012" y="2329396"/>
            <a:ext cx="6554997" cy="1480658"/>
          </a:xfrm>
          <a:custGeom>
            <a:avLst/>
            <a:gdLst/>
            <a:ahLst/>
            <a:cxnLst/>
            <a:rect l="l" t="t" r="r" b="b"/>
            <a:pathLst>
              <a:path w="6554997" h="1480658">
                <a:moveTo>
                  <a:pt x="0" y="0"/>
                </a:moveTo>
                <a:lnTo>
                  <a:pt x="6554997" y="0"/>
                </a:lnTo>
                <a:lnTo>
                  <a:pt x="6554997" y="1480658"/>
                </a:lnTo>
                <a:lnTo>
                  <a:pt x="0" y="1480658"/>
                </a:lnTo>
                <a:lnTo>
                  <a:pt x="0" y="0"/>
                </a:lnTo>
                <a:close/>
              </a:path>
            </a:pathLst>
          </a:custGeom>
          <a:blipFill>
            <a:blip r:embed="rId6"/>
            <a:stretch>
              <a:fillRect/>
            </a:stretch>
          </a:blipFill>
          <a:ln w="38100" cap="sq">
            <a:solidFill>
              <a:srgbClr val="000000"/>
            </a:solidFill>
            <a:prstDash val="solid"/>
            <a:miter/>
          </a:ln>
        </p:spPr>
      </p:sp>
      <p:sp>
        <p:nvSpPr>
          <p:cNvPr id="16" name="Freeform 16"/>
          <p:cNvSpPr/>
          <p:nvPr/>
        </p:nvSpPr>
        <p:spPr>
          <a:xfrm>
            <a:off x="8865012" y="4141069"/>
            <a:ext cx="4866480" cy="1364302"/>
          </a:xfrm>
          <a:custGeom>
            <a:avLst/>
            <a:gdLst/>
            <a:ahLst/>
            <a:cxnLst/>
            <a:rect l="l" t="t" r="r" b="b"/>
            <a:pathLst>
              <a:path w="4866480" h="1364302">
                <a:moveTo>
                  <a:pt x="0" y="0"/>
                </a:moveTo>
                <a:lnTo>
                  <a:pt x="4866479" y="0"/>
                </a:lnTo>
                <a:lnTo>
                  <a:pt x="4866479" y="1364302"/>
                </a:lnTo>
                <a:lnTo>
                  <a:pt x="0" y="1364302"/>
                </a:lnTo>
                <a:lnTo>
                  <a:pt x="0" y="0"/>
                </a:lnTo>
                <a:close/>
              </a:path>
            </a:pathLst>
          </a:custGeom>
          <a:blipFill>
            <a:blip r:embed="rId7"/>
            <a:stretch>
              <a:fillRect/>
            </a:stretch>
          </a:blipFill>
          <a:ln w="38100" cap="sq">
            <a:solidFill>
              <a:srgbClr val="000000"/>
            </a:solidFill>
            <a:prstDash val="solid"/>
            <a:miter/>
          </a:ln>
        </p:spPr>
      </p:sp>
      <p:sp>
        <p:nvSpPr>
          <p:cNvPr id="17" name="Freeform 17"/>
          <p:cNvSpPr/>
          <p:nvPr/>
        </p:nvSpPr>
        <p:spPr>
          <a:xfrm>
            <a:off x="8865012" y="5796507"/>
            <a:ext cx="4039034" cy="1285738"/>
          </a:xfrm>
          <a:custGeom>
            <a:avLst/>
            <a:gdLst/>
            <a:ahLst/>
            <a:cxnLst/>
            <a:rect l="l" t="t" r="r" b="b"/>
            <a:pathLst>
              <a:path w="4039034" h="1285738">
                <a:moveTo>
                  <a:pt x="0" y="0"/>
                </a:moveTo>
                <a:lnTo>
                  <a:pt x="4039034" y="0"/>
                </a:lnTo>
                <a:lnTo>
                  <a:pt x="4039034" y="1285738"/>
                </a:lnTo>
                <a:lnTo>
                  <a:pt x="0" y="1285738"/>
                </a:lnTo>
                <a:lnTo>
                  <a:pt x="0" y="0"/>
                </a:lnTo>
                <a:close/>
              </a:path>
            </a:pathLst>
          </a:custGeom>
          <a:blipFill>
            <a:blip r:embed="rId8"/>
            <a:stretch>
              <a:fillRect/>
            </a:stretch>
          </a:blipFill>
          <a:ln w="38100" cap="sq">
            <a:solidFill>
              <a:srgbClr val="000000"/>
            </a:solidFill>
            <a:prstDash val="solid"/>
            <a:miter/>
          </a:ln>
        </p:spPr>
      </p:sp>
      <p:sp>
        <p:nvSpPr>
          <p:cNvPr id="18" name="Freeform 18"/>
          <p:cNvSpPr/>
          <p:nvPr/>
        </p:nvSpPr>
        <p:spPr>
          <a:xfrm>
            <a:off x="8865012" y="7415620"/>
            <a:ext cx="4695286" cy="2100856"/>
          </a:xfrm>
          <a:custGeom>
            <a:avLst/>
            <a:gdLst/>
            <a:ahLst/>
            <a:cxnLst/>
            <a:rect l="l" t="t" r="r" b="b"/>
            <a:pathLst>
              <a:path w="4695286" h="2100856">
                <a:moveTo>
                  <a:pt x="0" y="0"/>
                </a:moveTo>
                <a:lnTo>
                  <a:pt x="4695286" y="0"/>
                </a:lnTo>
                <a:lnTo>
                  <a:pt x="4695286" y="2100855"/>
                </a:lnTo>
                <a:lnTo>
                  <a:pt x="0" y="2100855"/>
                </a:lnTo>
                <a:lnTo>
                  <a:pt x="0" y="0"/>
                </a:lnTo>
                <a:close/>
              </a:path>
            </a:pathLst>
          </a:custGeom>
          <a:blipFill>
            <a:blip r:embed="rId9"/>
            <a:stretch>
              <a:fillRect/>
            </a:stretch>
          </a:blipFill>
          <a:ln w="38100" cap="sq">
            <a:solidFill>
              <a:srgbClr val="000000"/>
            </a:solidFill>
            <a:prstDash val="solid"/>
            <a:miter/>
          </a:ln>
        </p:spPr>
      </p:sp>
      <p:sp>
        <p:nvSpPr>
          <p:cNvPr id="19" name="TextBox 19"/>
          <p:cNvSpPr txBox="1"/>
          <p:nvPr/>
        </p:nvSpPr>
        <p:spPr>
          <a:xfrm>
            <a:off x="7228383" y="845127"/>
            <a:ext cx="5801817" cy="604012"/>
          </a:xfrm>
          <a:prstGeom prst="rect">
            <a:avLst/>
          </a:prstGeom>
        </p:spPr>
        <p:txBody>
          <a:bodyPr wrap="square" lIns="0" tIns="0" rIns="0" bIns="0" rtlCol="0" anchor="t">
            <a:spAutoFit/>
          </a:bodyPr>
          <a:lstStyle/>
          <a:p>
            <a:pPr algn="ctr">
              <a:lnSpc>
                <a:spcPts val="4418"/>
              </a:lnSpc>
            </a:pPr>
            <a:r>
              <a:rPr lang="en-US" sz="4700" dirty="0">
                <a:solidFill>
                  <a:srgbClr val="000000"/>
                </a:solidFill>
                <a:latin typeface="League Spartan"/>
                <a:ea typeface="League Spartan"/>
                <a:cs typeface="League Spartan"/>
                <a:sym typeface="League Spartan"/>
              </a:rPr>
              <a:t>METRIK TRAIN SET</a:t>
            </a:r>
          </a:p>
        </p:txBody>
      </p:sp>
      <p:sp>
        <p:nvSpPr>
          <p:cNvPr id="20" name="TextBox 20"/>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1160" y="1752796"/>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3" name="Freeform 13"/>
          <p:cNvSpPr/>
          <p:nvPr/>
        </p:nvSpPr>
        <p:spPr>
          <a:xfrm>
            <a:off x="3172040" y="1952174"/>
            <a:ext cx="12292673" cy="7963072"/>
          </a:xfrm>
          <a:custGeom>
            <a:avLst/>
            <a:gdLst/>
            <a:ahLst/>
            <a:cxnLst/>
            <a:rect l="l" t="t" r="r" b="b"/>
            <a:pathLst>
              <a:path w="12292673" h="7963072">
                <a:moveTo>
                  <a:pt x="0" y="0"/>
                </a:moveTo>
                <a:lnTo>
                  <a:pt x="12292673" y="0"/>
                </a:lnTo>
                <a:lnTo>
                  <a:pt x="12292673" y="7963072"/>
                </a:lnTo>
                <a:lnTo>
                  <a:pt x="0" y="7963072"/>
                </a:lnTo>
                <a:lnTo>
                  <a:pt x="0" y="0"/>
                </a:lnTo>
                <a:close/>
              </a:path>
            </a:pathLst>
          </a:custGeom>
          <a:blipFill>
            <a:blip r:embed="rId5"/>
            <a:stretch>
              <a:fillRect/>
            </a:stretch>
          </a:blipFill>
        </p:spPr>
      </p:sp>
      <p:sp>
        <p:nvSpPr>
          <p:cNvPr id="14" name="TextBox 14"/>
          <p:cNvSpPr txBox="1"/>
          <p:nvPr/>
        </p:nvSpPr>
        <p:spPr>
          <a:xfrm>
            <a:off x="7196609" y="845127"/>
            <a:ext cx="4243536" cy="593344"/>
          </a:xfrm>
          <a:prstGeom prst="rect">
            <a:avLst/>
          </a:prstGeom>
        </p:spPr>
        <p:txBody>
          <a:bodyPr lIns="0" tIns="0" rIns="0" bIns="0" rtlCol="0" anchor="t">
            <a:spAutoFit/>
          </a:bodyPr>
          <a:lstStyle/>
          <a:p>
            <a:pPr algn="ctr">
              <a:lnSpc>
                <a:spcPts val="4418"/>
              </a:lnSpc>
            </a:pPr>
            <a:r>
              <a:rPr lang="en-US" sz="4700">
                <a:solidFill>
                  <a:srgbClr val="000000"/>
                </a:solidFill>
                <a:latin typeface="League Spartan"/>
                <a:ea typeface="League Spartan"/>
                <a:cs typeface="League Spartan"/>
                <a:sym typeface="League Spartan"/>
              </a:rPr>
              <a:t>DEPLOYMENT</a:t>
            </a:r>
          </a:p>
        </p:txBody>
      </p:sp>
      <p:sp>
        <p:nvSpPr>
          <p:cNvPr id="15" name="TextBox 15"/>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1160" y="1752796"/>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3" name="Freeform 13"/>
          <p:cNvSpPr/>
          <p:nvPr/>
        </p:nvSpPr>
        <p:spPr>
          <a:xfrm>
            <a:off x="1291274" y="4360971"/>
            <a:ext cx="15705453" cy="2591400"/>
          </a:xfrm>
          <a:custGeom>
            <a:avLst/>
            <a:gdLst/>
            <a:ahLst/>
            <a:cxnLst/>
            <a:rect l="l" t="t" r="r" b="b"/>
            <a:pathLst>
              <a:path w="15705453" h="2591400">
                <a:moveTo>
                  <a:pt x="0" y="0"/>
                </a:moveTo>
                <a:lnTo>
                  <a:pt x="15705452" y="0"/>
                </a:lnTo>
                <a:lnTo>
                  <a:pt x="15705452" y="2591400"/>
                </a:lnTo>
                <a:lnTo>
                  <a:pt x="0" y="2591400"/>
                </a:lnTo>
                <a:lnTo>
                  <a:pt x="0" y="0"/>
                </a:lnTo>
                <a:close/>
              </a:path>
            </a:pathLst>
          </a:custGeom>
          <a:blipFill>
            <a:blip r:embed="rId5"/>
            <a:stretch>
              <a:fillRect/>
            </a:stretch>
          </a:blipFill>
        </p:spPr>
      </p:sp>
      <p:sp>
        <p:nvSpPr>
          <p:cNvPr id="14" name="TextBox 14"/>
          <p:cNvSpPr txBox="1"/>
          <p:nvPr/>
        </p:nvSpPr>
        <p:spPr>
          <a:xfrm>
            <a:off x="7196609" y="845127"/>
            <a:ext cx="4243536" cy="593344"/>
          </a:xfrm>
          <a:prstGeom prst="rect">
            <a:avLst/>
          </a:prstGeom>
        </p:spPr>
        <p:txBody>
          <a:bodyPr lIns="0" tIns="0" rIns="0" bIns="0" rtlCol="0" anchor="t">
            <a:spAutoFit/>
          </a:bodyPr>
          <a:lstStyle/>
          <a:p>
            <a:pPr algn="ctr">
              <a:lnSpc>
                <a:spcPts val="4418"/>
              </a:lnSpc>
            </a:pPr>
            <a:r>
              <a:rPr lang="en-US" sz="4700">
                <a:solidFill>
                  <a:srgbClr val="000000"/>
                </a:solidFill>
                <a:latin typeface="League Spartan"/>
                <a:ea typeface="League Spartan"/>
                <a:cs typeface="League Spartan"/>
                <a:sym typeface="League Spartan"/>
              </a:rPr>
              <a:t>DEPLOYMENT</a:t>
            </a:r>
          </a:p>
        </p:txBody>
      </p:sp>
      <p:sp>
        <p:nvSpPr>
          <p:cNvPr id="15" name="TextBox 15"/>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1160" y="1752796"/>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3" name="Freeform 13"/>
          <p:cNvSpPr/>
          <p:nvPr/>
        </p:nvSpPr>
        <p:spPr>
          <a:xfrm>
            <a:off x="1028700" y="1897875"/>
            <a:ext cx="7041259" cy="8212092"/>
          </a:xfrm>
          <a:custGeom>
            <a:avLst/>
            <a:gdLst/>
            <a:ahLst/>
            <a:cxnLst/>
            <a:rect l="l" t="t" r="r" b="b"/>
            <a:pathLst>
              <a:path w="7041259" h="8212092">
                <a:moveTo>
                  <a:pt x="0" y="0"/>
                </a:moveTo>
                <a:lnTo>
                  <a:pt x="7041259" y="0"/>
                </a:lnTo>
                <a:lnTo>
                  <a:pt x="7041259" y="8212092"/>
                </a:lnTo>
                <a:lnTo>
                  <a:pt x="0" y="8212092"/>
                </a:lnTo>
                <a:lnTo>
                  <a:pt x="0" y="0"/>
                </a:lnTo>
                <a:close/>
              </a:path>
            </a:pathLst>
          </a:custGeom>
          <a:blipFill>
            <a:blip r:embed="rId5"/>
            <a:stretch>
              <a:fillRect/>
            </a:stretch>
          </a:blipFill>
        </p:spPr>
      </p:sp>
      <p:sp>
        <p:nvSpPr>
          <p:cNvPr id="14" name="Freeform 14"/>
          <p:cNvSpPr/>
          <p:nvPr/>
        </p:nvSpPr>
        <p:spPr>
          <a:xfrm>
            <a:off x="8243886" y="3985346"/>
            <a:ext cx="9206745" cy="4235103"/>
          </a:xfrm>
          <a:custGeom>
            <a:avLst/>
            <a:gdLst/>
            <a:ahLst/>
            <a:cxnLst/>
            <a:rect l="l" t="t" r="r" b="b"/>
            <a:pathLst>
              <a:path w="9206745" h="4235103">
                <a:moveTo>
                  <a:pt x="0" y="0"/>
                </a:moveTo>
                <a:lnTo>
                  <a:pt x="9206745" y="0"/>
                </a:lnTo>
                <a:lnTo>
                  <a:pt x="9206745" y="4235102"/>
                </a:lnTo>
                <a:lnTo>
                  <a:pt x="0" y="4235102"/>
                </a:lnTo>
                <a:lnTo>
                  <a:pt x="0" y="0"/>
                </a:lnTo>
                <a:close/>
              </a:path>
            </a:pathLst>
          </a:custGeom>
          <a:blipFill>
            <a:blip r:embed="rId6"/>
            <a:stretch>
              <a:fillRect/>
            </a:stretch>
          </a:blipFill>
        </p:spPr>
      </p:sp>
      <p:sp>
        <p:nvSpPr>
          <p:cNvPr id="15" name="TextBox 15"/>
          <p:cNvSpPr txBox="1"/>
          <p:nvPr/>
        </p:nvSpPr>
        <p:spPr>
          <a:xfrm>
            <a:off x="7196609" y="845127"/>
            <a:ext cx="4243536" cy="593344"/>
          </a:xfrm>
          <a:prstGeom prst="rect">
            <a:avLst/>
          </a:prstGeom>
        </p:spPr>
        <p:txBody>
          <a:bodyPr lIns="0" tIns="0" rIns="0" bIns="0" rtlCol="0" anchor="t">
            <a:spAutoFit/>
          </a:bodyPr>
          <a:lstStyle/>
          <a:p>
            <a:pPr algn="ctr">
              <a:lnSpc>
                <a:spcPts val="4418"/>
              </a:lnSpc>
            </a:pPr>
            <a:r>
              <a:rPr lang="en-US" sz="4700">
                <a:solidFill>
                  <a:srgbClr val="000000"/>
                </a:solidFill>
                <a:latin typeface="League Spartan"/>
                <a:ea typeface="League Spartan"/>
                <a:cs typeface="League Spartan"/>
                <a:sym typeface="League Spartan"/>
              </a:rPr>
              <a:t>DEPLOYMENT</a:t>
            </a:r>
          </a:p>
        </p:txBody>
      </p:sp>
      <p:sp>
        <p:nvSpPr>
          <p:cNvPr id="16" name="TextBox 16"/>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1160" y="1752796"/>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3" name="TextBox 13"/>
          <p:cNvSpPr txBox="1"/>
          <p:nvPr/>
        </p:nvSpPr>
        <p:spPr>
          <a:xfrm>
            <a:off x="7184404" y="845127"/>
            <a:ext cx="4778995" cy="604012"/>
          </a:xfrm>
          <a:prstGeom prst="rect">
            <a:avLst/>
          </a:prstGeom>
        </p:spPr>
        <p:txBody>
          <a:bodyPr wrap="square" lIns="0" tIns="0" rIns="0" bIns="0" rtlCol="0" anchor="t">
            <a:spAutoFit/>
          </a:bodyPr>
          <a:lstStyle/>
          <a:p>
            <a:pPr algn="ctr">
              <a:lnSpc>
                <a:spcPts val="4418"/>
              </a:lnSpc>
            </a:pPr>
            <a:r>
              <a:rPr lang="en-US" sz="4700" dirty="0">
                <a:solidFill>
                  <a:srgbClr val="000000"/>
                </a:solidFill>
                <a:latin typeface="League Spartan"/>
                <a:ea typeface="League Spartan"/>
                <a:cs typeface="League Spartan"/>
                <a:sym typeface="League Spartan"/>
              </a:rPr>
              <a:t>PEMBAHASAN</a:t>
            </a:r>
          </a:p>
        </p:txBody>
      </p:sp>
      <p:sp>
        <p:nvSpPr>
          <p:cNvPr id="14" name="TextBox 14"/>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graphicFrame>
        <p:nvGraphicFramePr>
          <p:cNvPr id="15" name="Table 15"/>
          <p:cNvGraphicFramePr>
            <a:graphicFrameLocks noGrp="1"/>
          </p:cNvGraphicFramePr>
          <p:nvPr/>
        </p:nvGraphicFramePr>
        <p:xfrm>
          <a:off x="4474433" y="2807684"/>
          <a:ext cx="8733889" cy="2629283"/>
        </p:xfrm>
        <a:graphic>
          <a:graphicData uri="http://schemas.openxmlformats.org/drawingml/2006/table">
            <a:tbl>
              <a:tblPr/>
              <a:tblGrid>
                <a:gridCol w="2360490">
                  <a:extLst>
                    <a:ext uri="{9D8B030D-6E8A-4147-A177-3AD203B41FA5}">
                      <a16:colId xmlns:a16="http://schemas.microsoft.com/office/drawing/2014/main" val="20000"/>
                    </a:ext>
                  </a:extLst>
                </a:gridCol>
                <a:gridCol w="1738512">
                  <a:extLst>
                    <a:ext uri="{9D8B030D-6E8A-4147-A177-3AD203B41FA5}">
                      <a16:colId xmlns:a16="http://schemas.microsoft.com/office/drawing/2014/main" val="20001"/>
                    </a:ext>
                  </a:extLst>
                </a:gridCol>
                <a:gridCol w="1327790">
                  <a:extLst>
                    <a:ext uri="{9D8B030D-6E8A-4147-A177-3AD203B41FA5}">
                      <a16:colId xmlns:a16="http://schemas.microsoft.com/office/drawing/2014/main" val="20002"/>
                    </a:ext>
                  </a:extLst>
                </a:gridCol>
                <a:gridCol w="1698977">
                  <a:extLst>
                    <a:ext uri="{9D8B030D-6E8A-4147-A177-3AD203B41FA5}">
                      <a16:colId xmlns:a16="http://schemas.microsoft.com/office/drawing/2014/main" val="20003"/>
                    </a:ext>
                  </a:extLst>
                </a:gridCol>
                <a:gridCol w="1608120">
                  <a:extLst>
                    <a:ext uri="{9D8B030D-6E8A-4147-A177-3AD203B41FA5}">
                      <a16:colId xmlns:a16="http://schemas.microsoft.com/office/drawing/2014/main" val="20004"/>
                    </a:ext>
                  </a:extLst>
                </a:gridCol>
              </a:tblGrid>
              <a:tr h="778605">
                <a:tc>
                  <a:txBody>
                    <a:bodyPr/>
                    <a:lstStyle/>
                    <a:p>
                      <a:pPr algn="ctr">
                        <a:lnSpc>
                          <a:spcPts val="3499"/>
                        </a:lnSpc>
                        <a:defRPr/>
                      </a:pPr>
                      <a:r>
                        <a:rPr lang="en-US" sz="2499" b="1">
                          <a:solidFill>
                            <a:srgbClr val="000000"/>
                          </a:solidFill>
                          <a:latin typeface="Inter Bold"/>
                          <a:ea typeface="Inter Bold"/>
                          <a:cs typeface="Inter Bold"/>
                          <a:sym typeface="Inter Bold"/>
                        </a:rPr>
                        <a:t>Proporsi Data</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Accuracy</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Recall</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Precision</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F1-score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8605">
                <a:tc>
                  <a:txBody>
                    <a:bodyPr/>
                    <a:lstStyle/>
                    <a:p>
                      <a:pPr algn="ctr">
                        <a:lnSpc>
                          <a:spcPts val="3499"/>
                        </a:lnSpc>
                        <a:defRPr/>
                      </a:pPr>
                      <a:r>
                        <a:rPr lang="en-US" sz="2499">
                          <a:solidFill>
                            <a:srgbClr val="000000"/>
                          </a:solidFill>
                          <a:latin typeface="Inter"/>
                          <a:ea typeface="Inter"/>
                          <a:cs typeface="Inter"/>
                          <a:sym typeface="Inter"/>
                        </a:rPr>
                        <a:t>70:30</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93,57%</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91,43%</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95,52%</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93,43%</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8605">
                <a:tc>
                  <a:txBody>
                    <a:bodyPr/>
                    <a:lstStyle/>
                    <a:p>
                      <a:pPr algn="ctr">
                        <a:lnSpc>
                          <a:spcPts val="3499"/>
                        </a:lnSpc>
                        <a:defRPr/>
                      </a:pPr>
                      <a:r>
                        <a:rPr lang="en-US" sz="2499">
                          <a:solidFill>
                            <a:srgbClr val="000000"/>
                          </a:solidFill>
                          <a:latin typeface="Inter"/>
                          <a:ea typeface="Inter"/>
                          <a:cs typeface="Inter"/>
                          <a:sym typeface="Inter"/>
                        </a:rPr>
                        <a:t>80:20</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95,70%</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97,83%</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95,74%</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96,77%</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16" name="Table 16"/>
          <p:cNvGraphicFramePr>
            <a:graphicFrameLocks noGrp="1"/>
          </p:cNvGraphicFramePr>
          <p:nvPr/>
        </p:nvGraphicFramePr>
        <p:xfrm>
          <a:off x="3922281" y="5656671"/>
          <a:ext cx="9838193" cy="3402578"/>
        </p:xfrm>
        <a:graphic>
          <a:graphicData uri="http://schemas.openxmlformats.org/drawingml/2006/table">
            <a:tbl>
              <a:tblPr/>
              <a:tblGrid>
                <a:gridCol w="3452070">
                  <a:extLst>
                    <a:ext uri="{9D8B030D-6E8A-4147-A177-3AD203B41FA5}">
                      <a16:colId xmlns:a16="http://schemas.microsoft.com/office/drawing/2014/main" val="20000"/>
                    </a:ext>
                  </a:extLst>
                </a:gridCol>
                <a:gridCol w="1738037">
                  <a:extLst>
                    <a:ext uri="{9D8B030D-6E8A-4147-A177-3AD203B41FA5}">
                      <a16:colId xmlns:a16="http://schemas.microsoft.com/office/drawing/2014/main" val="20001"/>
                    </a:ext>
                  </a:extLst>
                </a:gridCol>
                <a:gridCol w="1341894">
                  <a:extLst>
                    <a:ext uri="{9D8B030D-6E8A-4147-A177-3AD203B41FA5}">
                      <a16:colId xmlns:a16="http://schemas.microsoft.com/office/drawing/2014/main" val="20002"/>
                    </a:ext>
                  </a:extLst>
                </a:gridCol>
                <a:gridCol w="1698512">
                  <a:extLst>
                    <a:ext uri="{9D8B030D-6E8A-4147-A177-3AD203B41FA5}">
                      <a16:colId xmlns:a16="http://schemas.microsoft.com/office/drawing/2014/main" val="20003"/>
                    </a:ext>
                  </a:extLst>
                </a:gridCol>
                <a:gridCol w="1607680">
                  <a:extLst>
                    <a:ext uri="{9D8B030D-6E8A-4147-A177-3AD203B41FA5}">
                      <a16:colId xmlns:a16="http://schemas.microsoft.com/office/drawing/2014/main" val="20004"/>
                    </a:ext>
                  </a:extLst>
                </a:gridCol>
              </a:tblGrid>
              <a:tr h="776835">
                <a:tc>
                  <a:txBody>
                    <a:bodyPr/>
                    <a:lstStyle/>
                    <a:p>
                      <a:pPr algn="ctr">
                        <a:lnSpc>
                          <a:spcPts val="3499"/>
                        </a:lnSpc>
                        <a:defRPr/>
                      </a:pPr>
                      <a:r>
                        <a:rPr lang="en-US" sz="2499" b="1">
                          <a:solidFill>
                            <a:srgbClr val="000000"/>
                          </a:solidFill>
                          <a:latin typeface="Inter Bold"/>
                          <a:ea typeface="Inter Bold"/>
                          <a:cs typeface="Inter Bold"/>
                          <a:sym typeface="Inter Bold"/>
                        </a:rPr>
                        <a:t>Algoritma Klasifikasi</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Accuracy</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Recall</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Precision</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b="1">
                          <a:solidFill>
                            <a:srgbClr val="000000"/>
                          </a:solidFill>
                          <a:latin typeface="Inter Bold"/>
                          <a:ea typeface="Inter Bold"/>
                          <a:cs typeface="Inter Bold"/>
                          <a:sym typeface="Inter Bold"/>
                        </a:rPr>
                        <a:t>F1-score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6835">
                <a:tc>
                  <a:txBody>
                    <a:bodyPr/>
                    <a:lstStyle/>
                    <a:p>
                      <a:pPr algn="ctr">
                        <a:lnSpc>
                          <a:spcPts val="3499"/>
                        </a:lnSpc>
                        <a:defRPr/>
                      </a:pPr>
                      <a:r>
                        <a:rPr lang="en-US" sz="2499">
                          <a:solidFill>
                            <a:srgbClr val="000000"/>
                          </a:solidFill>
                          <a:latin typeface="Inter"/>
                          <a:ea typeface="Inter"/>
                          <a:cs typeface="Inter"/>
                          <a:sym typeface="Inter"/>
                        </a:rPr>
                        <a:t>MLP</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95,70%</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97,83%</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95,74%</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96,77%</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6835">
                <a:tc>
                  <a:txBody>
                    <a:bodyPr/>
                    <a:lstStyle/>
                    <a:p>
                      <a:pPr algn="ctr">
                        <a:lnSpc>
                          <a:spcPts val="3499"/>
                        </a:lnSpc>
                        <a:defRPr/>
                      </a:pPr>
                      <a:r>
                        <a:rPr lang="en-US" sz="2499">
                          <a:solidFill>
                            <a:srgbClr val="000000"/>
                          </a:solidFill>
                          <a:latin typeface="Inter"/>
                          <a:ea typeface="Inter"/>
                          <a:cs typeface="Inter"/>
                          <a:sym typeface="Inter"/>
                        </a:rPr>
                        <a:t>Naive Bayes</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65,59%</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100%</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58,97%</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74,19%</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76835">
                <a:tc>
                  <a:txBody>
                    <a:bodyPr/>
                    <a:lstStyle/>
                    <a:p>
                      <a:pPr algn="ctr">
                        <a:lnSpc>
                          <a:spcPts val="3499"/>
                        </a:lnSpc>
                        <a:defRPr/>
                      </a:pPr>
                      <a:r>
                        <a:rPr lang="en-US" sz="2499">
                          <a:solidFill>
                            <a:srgbClr val="000000"/>
                          </a:solidFill>
                          <a:latin typeface="Inter"/>
                          <a:ea typeface="Inter"/>
                          <a:cs typeface="Inter"/>
                          <a:sym typeface="Inter"/>
                        </a:rPr>
                        <a:t>Decision Tree</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93,54%</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95,65%</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91,67%</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tc>
                  <a:txBody>
                    <a:bodyPr/>
                    <a:lstStyle/>
                    <a:p>
                      <a:pPr algn="ctr">
                        <a:lnSpc>
                          <a:spcPts val="3499"/>
                        </a:lnSpc>
                        <a:defRPr/>
                      </a:pPr>
                      <a:r>
                        <a:rPr lang="en-US" sz="2499">
                          <a:solidFill>
                            <a:srgbClr val="000000"/>
                          </a:solidFill>
                          <a:latin typeface="Inter"/>
                          <a:ea typeface="Inter"/>
                          <a:cs typeface="Inter"/>
                          <a:sym typeface="Inter"/>
                        </a:rPr>
                        <a:t>93,62%</a:t>
                      </a:r>
                      <a:endParaRPr lang="en-US" sz="1100"/>
                    </a:p>
                  </a:txBody>
                  <a:tcPr marL="106205" marR="106205" marT="106205" marB="106205" anchor="ctr">
                    <a:lnL w="21241" cap="flat" cmpd="sng" algn="ctr">
                      <a:solidFill>
                        <a:srgbClr val="000000"/>
                      </a:solidFill>
                      <a:prstDash val="solid"/>
                      <a:round/>
                      <a:headEnd type="none" w="med" len="med"/>
                      <a:tailEnd type="none" w="med" len="med"/>
                    </a:lnL>
                    <a:lnR w="21241" cap="flat" cmpd="sng" algn="ctr">
                      <a:solidFill>
                        <a:srgbClr val="000000"/>
                      </a:solidFill>
                      <a:prstDash val="solid"/>
                      <a:round/>
                      <a:headEnd type="none" w="med" len="med"/>
                      <a:tailEnd type="none" w="med" len="med"/>
                    </a:lnR>
                    <a:lnT w="21241" cap="flat" cmpd="sng" algn="ctr">
                      <a:solidFill>
                        <a:srgbClr val="000000"/>
                      </a:solidFill>
                      <a:prstDash val="solid"/>
                      <a:round/>
                      <a:headEnd type="none" w="med" len="med"/>
                      <a:tailEnd type="none" w="med" len="med"/>
                    </a:lnT>
                    <a:lnB w="2124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0" y="0"/>
            <a:ext cx="2705838" cy="10287000"/>
            <a:chOff x="0" y="0"/>
            <a:chExt cx="712649" cy="2709333"/>
          </a:xfrm>
        </p:grpSpPr>
        <p:sp>
          <p:nvSpPr>
            <p:cNvPr id="4" name="Freeform 4"/>
            <p:cNvSpPr/>
            <p:nvPr/>
          </p:nvSpPr>
          <p:spPr>
            <a:xfrm>
              <a:off x="0" y="0"/>
              <a:ext cx="712649" cy="2709333"/>
            </a:xfrm>
            <a:custGeom>
              <a:avLst/>
              <a:gdLst/>
              <a:ahLst/>
              <a:cxnLst/>
              <a:rect l="l" t="t" r="r" b="b"/>
              <a:pathLst>
                <a:path w="712649" h="2709333">
                  <a:moveTo>
                    <a:pt x="0" y="0"/>
                  </a:moveTo>
                  <a:lnTo>
                    <a:pt x="712649" y="0"/>
                  </a:lnTo>
                  <a:lnTo>
                    <a:pt x="712649" y="2709333"/>
                  </a:lnTo>
                  <a:lnTo>
                    <a:pt x="0" y="2709333"/>
                  </a:lnTo>
                  <a:close/>
                </a:path>
              </a:pathLst>
            </a:custGeom>
            <a:solidFill>
              <a:srgbClr val="F2BF22"/>
            </a:solidFill>
          </p:spPr>
        </p:sp>
        <p:sp>
          <p:nvSpPr>
            <p:cNvPr id="5" name="TextBox 5"/>
            <p:cNvSpPr txBox="1"/>
            <p:nvPr/>
          </p:nvSpPr>
          <p:spPr>
            <a:xfrm>
              <a:off x="0" y="-47625"/>
              <a:ext cx="712649"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267568" y="3521975"/>
            <a:ext cx="3843172" cy="4035273"/>
            <a:chOff x="0" y="0"/>
            <a:chExt cx="774272" cy="812974"/>
          </a:xfrm>
        </p:grpSpPr>
        <p:sp>
          <p:nvSpPr>
            <p:cNvPr id="7" name="Freeform 7"/>
            <p:cNvSpPr/>
            <p:nvPr/>
          </p:nvSpPr>
          <p:spPr>
            <a:xfrm>
              <a:off x="0" y="0"/>
              <a:ext cx="774272" cy="812974"/>
            </a:xfrm>
            <a:custGeom>
              <a:avLst/>
              <a:gdLst/>
              <a:ahLst/>
              <a:cxnLst/>
              <a:rect l="l" t="t" r="r" b="b"/>
              <a:pathLst>
                <a:path w="774272" h="812974">
                  <a:moveTo>
                    <a:pt x="0" y="0"/>
                  </a:moveTo>
                  <a:lnTo>
                    <a:pt x="774272" y="0"/>
                  </a:lnTo>
                  <a:lnTo>
                    <a:pt x="774272" y="812974"/>
                  </a:lnTo>
                  <a:lnTo>
                    <a:pt x="0" y="812974"/>
                  </a:lnTo>
                  <a:close/>
                </a:path>
              </a:pathLst>
            </a:custGeom>
            <a:solidFill>
              <a:srgbClr val="000000"/>
            </a:solidFill>
          </p:spPr>
        </p:sp>
        <p:sp>
          <p:nvSpPr>
            <p:cNvPr id="8" name="TextBox 8"/>
            <p:cNvSpPr txBox="1"/>
            <p:nvPr/>
          </p:nvSpPr>
          <p:spPr>
            <a:xfrm>
              <a:off x="0" y="-47625"/>
              <a:ext cx="774272" cy="860599"/>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084778" y="2182091"/>
            <a:ext cx="4634578" cy="5053197"/>
            <a:chOff x="0" y="0"/>
            <a:chExt cx="549244" cy="598854"/>
          </a:xfrm>
        </p:grpSpPr>
        <p:sp>
          <p:nvSpPr>
            <p:cNvPr id="10" name="Freeform 10"/>
            <p:cNvSpPr/>
            <p:nvPr/>
          </p:nvSpPr>
          <p:spPr>
            <a:xfrm>
              <a:off x="0" y="0"/>
              <a:ext cx="549244" cy="598854"/>
            </a:xfrm>
            <a:custGeom>
              <a:avLst/>
              <a:gdLst/>
              <a:ahLst/>
              <a:cxnLst/>
              <a:rect l="l" t="t" r="r" b="b"/>
              <a:pathLst>
                <a:path w="549244" h="598854">
                  <a:moveTo>
                    <a:pt x="0" y="0"/>
                  </a:moveTo>
                  <a:lnTo>
                    <a:pt x="549244" y="0"/>
                  </a:lnTo>
                  <a:lnTo>
                    <a:pt x="549244" y="598854"/>
                  </a:lnTo>
                  <a:lnTo>
                    <a:pt x="0" y="598854"/>
                  </a:lnTo>
                  <a:close/>
                </a:path>
              </a:pathLst>
            </a:custGeom>
            <a:blipFill>
              <a:blip r:embed="rId3"/>
              <a:stretch>
                <a:fillRect l="-31825" r="-31825"/>
              </a:stretch>
            </a:blipFill>
          </p:spPr>
        </p:sp>
      </p:grpSp>
      <p:grpSp>
        <p:nvGrpSpPr>
          <p:cNvPr id="11" name="Group 11"/>
          <p:cNvGrpSpPr/>
          <p:nvPr/>
        </p:nvGrpSpPr>
        <p:grpSpPr>
          <a:xfrm>
            <a:off x="15773978" y="8401329"/>
            <a:ext cx="4074749" cy="407474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676598" y="461323"/>
            <a:ext cx="1134755" cy="113475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000562" y="1933007"/>
            <a:ext cx="9159233" cy="577215"/>
          </a:xfrm>
          <a:prstGeom prst="rect">
            <a:avLst/>
          </a:prstGeom>
        </p:spPr>
        <p:txBody>
          <a:bodyPr lIns="0" tIns="0" rIns="0" bIns="0" rtlCol="0" anchor="t">
            <a:spAutoFit/>
          </a:bodyPr>
          <a:lstStyle/>
          <a:p>
            <a:pPr algn="l">
              <a:lnSpc>
                <a:spcPts val="4230"/>
              </a:lnSpc>
            </a:pPr>
            <a:r>
              <a:rPr lang="en-US" sz="4500">
                <a:solidFill>
                  <a:srgbClr val="000000"/>
                </a:solidFill>
                <a:latin typeface="League Spartan"/>
                <a:ea typeface="League Spartan"/>
                <a:cs typeface="League Spartan"/>
                <a:sym typeface="League Spartan"/>
              </a:rPr>
              <a:t>REKOMENDASI</a:t>
            </a:r>
          </a:p>
        </p:txBody>
      </p:sp>
      <p:sp>
        <p:nvSpPr>
          <p:cNvPr id="18" name="Freeform 18"/>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9" name="TextBox 19"/>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20" name="AutoShape 20"/>
          <p:cNvSpPr/>
          <p:nvPr/>
        </p:nvSpPr>
        <p:spPr>
          <a:xfrm>
            <a:off x="3112540" y="2535876"/>
            <a:ext cx="0" cy="7751124"/>
          </a:xfrm>
          <a:prstGeom prst="line">
            <a:avLst/>
          </a:prstGeom>
          <a:ln w="38100" cap="flat">
            <a:solidFill>
              <a:srgbClr val="BBBBBB"/>
            </a:solidFill>
            <a:prstDash val="solid"/>
            <a:headEnd type="none" w="sm" len="sm"/>
            <a:tailEnd type="none" w="sm" len="sm"/>
          </a:ln>
        </p:spPr>
      </p:sp>
      <p:grpSp>
        <p:nvGrpSpPr>
          <p:cNvPr id="21" name="Group 21"/>
          <p:cNvGrpSpPr/>
          <p:nvPr/>
        </p:nvGrpSpPr>
        <p:grpSpPr>
          <a:xfrm>
            <a:off x="2963747" y="3207028"/>
            <a:ext cx="297587" cy="314946"/>
            <a:chOff x="0" y="0"/>
            <a:chExt cx="767999" cy="812800"/>
          </a:xfrm>
        </p:grpSpPr>
        <p:sp>
          <p:nvSpPr>
            <p:cNvPr id="22" name="Freeform 22"/>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3" name="TextBox 23"/>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24" name="TextBox 24"/>
          <p:cNvSpPr txBox="1"/>
          <p:nvPr/>
        </p:nvSpPr>
        <p:spPr>
          <a:xfrm>
            <a:off x="4186316" y="3116852"/>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Penambahan variabel fitur</a:t>
            </a:r>
          </a:p>
        </p:txBody>
      </p:sp>
      <p:grpSp>
        <p:nvGrpSpPr>
          <p:cNvPr id="25" name="Group 25"/>
          <p:cNvGrpSpPr/>
          <p:nvPr/>
        </p:nvGrpSpPr>
        <p:grpSpPr>
          <a:xfrm>
            <a:off x="2963747" y="5465617"/>
            <a:ext cx="297587" cy="314946"/>
            <a:chOff x="0" y="0"/>
            <a:chExt cx="767999" cy="812800"/>
          </a:xfrm>
        </p:grpSpPr>
        <p:sp>
          <p:nvSpPr>
            <p:cNvPr id="26" name="Freeform 26"/>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7" name="TextBox 27"/>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28" name="TextBox 28"/>
          <p:cNvSpPr txBox="1"/>
          <p:nvPr/>
        </p:nvSpPr>
        <p:spPr>
          <a:xfrm>
            <a:off x="4186316" y="3815237"/>
            <a:ext cx="7973479" cy="129857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eksplorasi dan penambahan variabel baru yang relevan dan riwayat penerimaan bantuan tahun-tahun sebelumnya</a:t>
            </a:r>
          </a:p>
        </p:txBody>
      </p:sp>
      <p:sp>
        <p:nvSpPr>
          <p:cNvPr id="29" name="TextBox 29"/>
          <p:cNvSpPr txBox="1"/>
          <p:nvPr/>
        </p:nvSpPr>
        <p:spPr>
          <a:xfrm>
            <a:off x="4186316" y="5370988"/>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Eksperimen arsitektur jaringan</a:t>
            </a:r>
          </a:p>
        </p:txBody>
      </p:sp>
      <p:grpSp>
        <p:nvGrpSpPr>
          <p:cNvPr id="30" name="Group 30"/>
          <p:cNvGrpSpPr/>
          <p:nvPr/>
        </p:nvGrpSpPr>
        <p:grpSpPr>
          <a:xfrm>
            <a:off x="2963747" y="7048551"/>
            <a:ext cx="297587" cy="314946"/>
            <a:chOff x="0" y="0"/>
            <a:chExt cx="767999" cy="812800"/>
          </a:xfrm>
        </p:grpSpPr>
        <p:sp>
          <p:nvSpPr>
            <p:cNvPr id="31" name="Freeform 31"/>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32" name="TextBox 32"/>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3" name="TextBox 33"/>
          <p:cNvSpPr txBox="1"/>
          <p:nvPr/>
        </p:nvSpPr>
        <p:spPr>
          <a:xfrm>
            <a:off x="4186316" y="6069374"/>
            <a:ext cx="7973479" cy="42227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eksperimen jumlah neuron dan layer</a:t>
            </a:r>
          </a:p>
        </p:txBody>
      </p:sp>
      <p:sp>
        <p:nvSpPr>
          <p:cNvPr id="34" name="TextBox 34"/>
          <p:cNvSpPr txBox="1"/>
          <p:nvPr/>
        </p:nvSpPr>
        <p:spPr>
          <a:xfrm>
            <a:off x="4186316" y="6896151"/>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Bandingkan dengan algoritma lain</a:t>
            </a:r>
          </a:p>
        </p:txBody>
      </p:sp>
      <p:sp>
        <p:nvSpPr>
          <p:cNvPr id="35" name="TextBox 35"/>
          <p:cNvSpPr txBox="1"/>
          <p:nvPr/>
        </p:nvSpPr>
        <p:spPr>
          <a:xfrm>
            <a:off x="4186316" y="7594537"/>
            <a:ext cx="7973479" cy="129857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evaluasi dan perbandingan dengan model klasifikasi lain seperti Random Forest dan Support Vector Machine</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197110" y="2359571"/>
            <a:ext cx="6898729" cy="689872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alpha val="19608"/>
              </a:srgbClr>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9075" y="-1849277"/>
            <a:ext cx="5235550" cy="52355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5286249" y="768497"/>
            <a:ext cx="1655113" cy="165511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601527" y="9497976"/>
            <a:ext cx="1578047" cy="157804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81689" y="4488931"/>
            <a:ext cx="15124623" cy="2315750"/>
          </a:xfrm>
          <a:prstGeom prst="rect">
            <a:avLst/>
          </a:prstGeom>
        </p:spPr>
        <p:txBody>
          <a:bodyPr lIns="0" tIns="0" rIns="0" bIns="0" rtlCol="0" anchor="t">
            <a:spAutoFit/>
          </a:bodyPr>
          <a:lstStyle/>
          <a:p>
            <a:pPr algn="ctr">
              <a:lnSpc>
                <a:spcPts val="8977"/>
              </a:lnSpc>
            </a:pPr>
            <a:r>
              <a:rPr lang="en-US" sz="8801">
                <a:solidFill>
                  <a:srgbClr val="000000"/>
                </a:solidFill>
                <a:latin typeface="League Spartan"/>
                <a:ea typeface="League Spartan"/>
                <a:cs typeface="League Spartan"/>
                <a:sym typeface="League Spartan"/>
              </a:rPr>
              <a:t>KESIMPULAN DAN SARAN</a:t>
            </a:r>
          </a:p>
        </p:txBody>
      </p:sp>
      <p:sp>
        <p:nvSpPr>
          <p:cNvPr id="16" name="Freeform 16"/>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3"/>
            <a:stretch>
              <a:fillRect/>
            </a:stretch>
          </a:blipFill>
        </p:spPr>
      </p:sp>
      <p:sp>
        <p:nvSpPr>
          <p:cNvPr id="17" name="TextBox 17"/>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0" y="0"/>
            <a:ext cx="2705838" cy="10287000"/>
            <a:chOff x="0" y="0"/>
            <a:chExt cx="712649" cy="2709333"/>
          </a:xfrm>
        </p:grpSpPr>
        <p:sp>
          <p:nvSpPr>
            <p:cNvPr id="4" name="Freeform 4"/>
            <p:cNvSpPr/>
            <p:nvPr/>
          </p:nvSpPr>
          <p:spPr>
            <a:xfrm>
              <a:off x="0" y="0"/>
              <a:ext cx="712649" cy="2709333"/>
            </a:xfrm>
            <a:custGeom>
              <a:avLst/>
              <a:gdLst/>
              <a:ahLst/>
              <a:cxnLst/>
              <a:rect l="l" t="t" r="r" b="b"/>
              <a:pathLst>
                <a:path w="712649" h="2709333">
                  <a:moveTo>
                    <a:pt x="0" y="0"/>
                  </a:moveTo>
                  <a:lnTo>
                    <a:pt x="712649" y="0"/>
                  </a:lnTo>
                  <a:lnTo>
                    <a:pt x="712649" y="2709333"/>
                  </a:lnTo>
                  <a:lnTo>
                    <a:pt x="0" y="2709333"/>
                  </a:lnTo>
                  <a:close/>
                </a:path>
              </a:pathLst>
            </a:custGeom>
            <a:solidFill>
              <a:srgbClr val="F2BF22"/>
            </a:solidFill>
          </p:spPr>
        </p:sp>
        <p:sp>
          <p:nvSpPr>
            <p:cNvPr id="5" name="TextBox 5"/>
            <p:cNvSpPr txBox="1"/>
            <p:nvPr/>
          </p:nvSpPr>
          <p:spPr>
            <a:xfrm>
              <a:off x="0" y="-47625"/>
              <a:ext cx="712649"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267568" y="3521975"/>
            <a:ext cx="3843172" cy="4035273"/>
            <a:chOff x="0" y="0"/>
            <a:chExt cx="774272" cy="812974"/>
          </a:xfrm>
        </p:grpSpPr>
        <p:sp>
          <p:nvSpPr>
            <p:cNvPr id="7" name="Freeform 7"/>
            <p:cNvSpPr/>
            <p:nvPr/>
          </p:nvSpPr>
          <p:spPr>
            <a:xfrm>
              <a:off x="0" y="0"/>
              <a:ext cx="774272" cy="812974"/>
            </a:xfrm>
            <a:custGeom>
              <a:avLst/>
              <a:gdLst/>
              <a:ahLst/>
              <a:cxnLst/>
              <a:rect l="l" t="t" r="r" b="b"/>
              <a:pathLst>
                <a:path w="774272" h="812974">
                  <a:moveTo>
                    <a:pt x="0" y="0"/>
                  </a:moveTo>
                  <a:lnTo>
                    <a:pt x="774272" y="0"/>
                  </a:lnTo>
                  <a:lnTo>
                    <a:pt x="774272" y="812974"/>
                  </a:lnTo>
                  <a:lnTo>
                    <a:pt x="0" y="812974"/>
                  </a:lnTo>
                  <a:close/>
                </a:path>
              </a:pathLst>
            </a:custGeom>
            <a:solidFill>
              <a:srgbClr val="000000"/>
            </a:solidFill>
          </p:spPr>
        </p:sp>
        <p:sp>
          <p:nvSpPr>
            <p:cNvPr id="8" name="TextBox 8"/>
            <p:cNvSpPr txBox="1"/>
            <p:nvPr/>
          </p:nvSpPr>
          <p:spPr>
            <a:xfrm>
              <a:off x="0" y="-47625"/>
              <a:ext cx="774272" cy="860599"/>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084778" y="2182091"/>
            <a:ext cx="4634578" cy="5053197"/>
            <a:chOff x="0" y="0"/>
            <a:chExt cx="549244" cy="598854"/>
          </a:xfrm>
        </p:grpSpPr>
        <p:sp>
          <p:nvSpPr>
            <p:cNvPr id="10" name="Freeform 10"/>
            <p:cNvSpPr/>
            <p:nvPr/>
          </p:nvSpPr>
          <p:spPr>
            <a:xfrm>
              <a:off x="0" y="0"/>
              <a:ext cx="549244" cy="598854"/>
            </a:xfrm>
            <a:custGeom>
              <a:avLst/>
              <a:gdLst/>
              <a:ahLst/>
              <a:cxnLst/>
              <a:rect l="l" t="t" r="r" b="b"/>
              <a:pathLst>
                <a:path w="549244" h="598854">
                  <a:moveTo>
                    <a:pt x="0" y="0"/>
                  </a:moveTo>
                  <a:lnTo>
                    <a:pt x="549244" y="0"/>
                  </a:lnTo>
                  <a:lnTo>
                    <a:pt x="549244" y="598854"/>
                  </a:lnTo>
                  <a:lnTo>
                    <a:pt x="0" y="598854"/>
                  </a:lnTo>
                  <a:close/>
                </a:path>
              </a:pathLst>
            </a:custGeom>
            <a:blipFill>
              <a:blip r:embed="rId3"/>
              <a:stretch>
                <a:fillRect l="-31825" r="-31825"/>
              </a:stretch>
            </a:blipFill>
          </p:spPr>
        </p:sp>
      </p:grpSp>
      <p:grpSp>
        <p:nvGrpSpPr>
          <p:cNvPr id="11" name="Group 11"/>
          <p:cNvGrpSpPr/>
          <p:nvPr/>
        </p:nvGrpSpPr>
        <p:grpSpPr>
          <a:xfrm>
            <a:off x="15773978" y="8401329"/>
            <a:ext cx="4074749" cy="407474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676598" y="461323"/>
            <a:ext cx="1134755" cy="113475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000562" y="1933007"/>
            <a:ext cx="9159233" cy="577215"/>
          </a:xfrm>
          <a:prstGeom prst="rect">
            <a:avLst/>
          </a:prstGeom>
        </p:spPr>
        <p:txBody>
          <a:bodyPr lIns="0" tIns="0" rIns="0" bIns="0" rtlCol="0" anchor="t">
            <a:spAutoFit/>
          </a:bodyPr>
          <a:lstStyle/>
          <a:p>
            <a:pPr algn="l">
              <a:lnSpc>
                <a:spcPts val="4230"/>
              </a:lnSpc>
            </a:pPr>
            <a:r>
              <a:rPr lang="en-US" sz="4500">
                <a:solidFill>
                  <a:srgbClr val="000000"/>
                </a:solidFill>
                <a:latin typeface="League Spartan"/>
                <a:ea typeface="League Spartan"/>
                <a:cs typeface="League Spartan"/>
                <a:sym typeface="League Spartan"/>
              </a:rPr>
              <a:t>KESIMPULAN</a:t>
            </a:r>
          </a:p>
        </p:txBody>
      </p:sp>
      <p:sp>
        <p:nvSpPr>
          <p:cNvPr id="18" name="Freeform 18"/>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9" name="TextBox 19"/>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20" name="AutoShape 20"/>
          <p:cNvSpPr/>
          <p:nvPr/>
        </p:nvSpPr>
        <p:spPr>
          <a:xfrm>
            <a:off x="3112540" y="2535876"/>
            <a:ext cx="0" cy="7751124"/>
          </a:xfrm>
          <a:prstGeom prst="line">
            <a:avLst/>
          </a:prstGeom>
          <a:ln w="38100" cap="flat">
            <a:solidFill>
              <a:srgbClr val="BBBBBB"/>
            </a:solidFill>
            <a:prstDash val="solid"/>
            <a:headEnd type="none" w="sm" len="sm"/>
            <a:tailEnd type="none" w="sm" len="sm"/>
          </a:ln>
        </p:spPr>
      </p:sp>
      <p:grpSp>
        <p:nvGrpSpPr>
          <p:cNvPr id="21" name="Group 21"/>
          <p:cNvGrpSpPr/>
          <p:nvPr/>
        </p:nvGrpSpPr>
        <p:grpSpPr>
          <a:xfrm>
            <a:off x="2963747" y="3207028"/>
            <a:ext cx="297587" cy="314946"/>
            <a:chOff x="0" y="0"/>
            <a:chExt cx="767999" cy="812800"/>
          </a:xfrm>
        </p:grpSpPr>
        <p:sp>
          <p:nvSpPr>
            <p:cNvPr id="22" name="Freeform 22"/>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3" name="TextBox 23"/>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grpSp>
        <p:nvGrpSpPr>
          <p:cNvPr id="24" name="Group 24"/>
          <p:cNvGrpSpPr/>
          <p:nvPr/>
        </p:nvGrpSpPr>
        <p:grpSpPr>
          <a:xfrm>
            <a:off x="2963747" y="4798867"/>
            <a:ext cx="297587" cy="314946"/>
            <a:chOff x="0" y="0"/>
            <a:chExt cx="767999" cy="812800"/>
          </a:xfrm>
        </p:grpSpPr>
        <p:sp>
          <p:nvSpPr>
            <p:cNvPr id="25" name="Freeform 25"/>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6" name="TextBox 26"/>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27" name="TextBox 27"/>
          <p:cNvSpPr txBox="1"/>
          <p:nvPr/>
        </p:nvSpPr>
        <p:spPr>
          <a:xfrm>
            <a:off x="4186316" y="3159403"/>
            <a:ext cx="7973479" cy="129857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Metode MLP berhasil diterapkan untuk melakukan klasifikasi terhadap kelayakan penerima bantuan sosial PKH</a:t>
            </a:r>
          </a:p>
        </p:txBody>
      </p:sp>
      <p:grpSp>
        <p:nvGrpSpPr>
          <p:cNvPr id="28" name="Group 28"/>
          <p:cNvGrpSpPr/>
          <p:nvPr/>
        </p:nvGrpSpPr>
        <p:grpSpPr>
          <a:xfrm>
            <a:off x="2963747" y="5905551"/>
            <a:ext cx="297587" cy="314946"/>
            <a:chOff x="0" y="0"/>
            <a:chExt cx="767999" cy="812800"/>
          </a:xfrm>
        </p:grpSpPr>
        <p:sp>
          <p:nvSpPr>
            <p:cNvPr id="29" name="Freeform 29"/>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30" name="TextBox 30"/>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1" name="TextBox 31"/>
          <p:cNvSpPr txBox="1"/>
          <p:nvPr/>
        </p:nvSpPr>
        <p:spPr>
          <a:xfrm>
            <a:off x="4186316" y="4751242"/>
            <a:ext cx="7973479" cy="86042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Nilai akurasi 95,70%, precision 95,74%, recall 97,83%, dan f1-score 96,77%</a:t>
            </a:r>
          </a:p>
        </p:txBody>
      </p:sp>
      <p:sp>
        <p:nvSpPr>
          <p:cNvPr id="32" name="TextBox 32"/>
          <p:cNvSpPr txBox="1"/>
          <p:nvPr/>
        </p:nvSpPr>
        <p:spPr>
          <a:xfrm>
            <a:off x="4186316" y="5857926"/>
            <a:ext cx="7973479" cy="86042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MLP memiliki performa lebih unggul dibandingkan algoritma lain</a:t>
            </a:r>
          </a:p>
        </p:txBody>
      </p:sp>
      <p:grpSp>
        <p:nvGrpSpPr>
          <p:cNvPr id="33" name="Group 33"/>
          <p:cNvGrpSpPr/>
          <p:nvPr/>
        </p:nvGrpSpPr>
        <p:grpSpPr>
          <a:xfrm>
            <a:off x="2963747" y="7061251"/>
            <a:ext cx="297587" cy="314946"/>
            <a:chOff x="0" y="0"/>
            <a:chExt cx="767999" cy="812800"/>
          </a:xfrm>
        </p:grpSpPr>
        <p:sp>
          <p:nvSpPr>
            <p:cNvPr id="34" name="Freeform 34"/>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35" name="TextBox 35"/>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6" name="TextBox 36"/>
          <p:cNvSpPr txBox="1"/>
          <p:nvPr/>
        </p:nvSpPr>
        <p:spPr>
          <a:xfrm>
            <a:off x="4186316" y="7013626"/>
            <a:ext cx="7973479" cy="129857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Implementasi website sederhana menggunakan framework streamlit untuk membantu pangambilan keputusan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197110" y="2359571"/>
            <a:ext cx="6898729" cy="689872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alpha val="19608"/>
              </a:srgbClr>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9075" y="-1849277"/>
            <a:ext cx="5235550" cy="52355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5286249" y="768497"/>
            <a:ext cx="1655113" cy="165511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601527" y="9497976"/>
            <a:ext cx="1578047" cy="157804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81689" y="4517506"/>
            <a:ext cx="15124623" cy="1432963"/>
          </a:xfrm>
          <a:prstGeom prst="rect">
            <a:avLst/>
          </a:prstGeom>
        </p:spPr>
        <p:txBody>
          <a:bodyPr lIns="0" tIns="0" rIns="0" bIns="0" rtlCol="0" anchor="t">
            <a:spAutoFit/>
          </a:bodyPr>
          <a:lstStyle/>
          <a:p>
            <a:pPr algn="ctr">
              <a:lnSpc>
                <a:spcPts val="10812"/>
              </a:lnSpc>
            </a:pPr>
            <a:r>
              <a:rPr lang="en-US" sz="10600">
                <a:solidFill>
                  <a:srgbClr val="000000"/>
                </a:solidFill>
                <a:latin typeface="League Spartan"/>
                <a:ea typeface="League Spartan"/>
                <a:cs typeface="League Spartan"/>
                <a:sym typeface="League Spartan"/>
              </a:rPr>
              <a:t>REVISI</a:t>
            </a:r>
          </a:p>
        </p:txBody>
      </p:sp>
      <p:sp>
        <p:nvSpPr>
          <p:cNvPr id="16" name="Freeform 16"/>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3"/>
            <a:stretch>
              <a:fillRect/>
            </a:stretch>
          </a:blipFill>
        </p:spPr>
      </p:sp>
      <p:sp>
        <p:nvSpPr>
          <p:cNvPr id="17" name="TextBox 17"/>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0" y="0"/>
            <a:ext cx="2705838" cy="10287000"/>
            <a:chOff x="0" y="0"/>
            <a:chExt cx="712649" cy="2709333"/>
          </a:xfrm>
        </p:grpSpPr>
        <p:sp>
          <p:nvSpPr>
            <p:cNvPr id="4" name="Freeform 4"/>
            <p:cNvSpPr/>
            <p:nvPr/>
          </p:nvSpPr>
          <p:spPr>
            <a:xfrm>
              <a:off x="0" y="0"/>
              <a:ext cx="712649" cy="2709333"/>
            </a:xfrm>
            <a:custGeom>
              <a:avLst/>
              <a:gdLst/>
              <a:ahLst/>
              <a:cxnLst/>
              <a:rect l="l" t="t" r="r" b="b"/>
              <a:pathLst>
                <a:path w="712649" h="2709333">
                  <a:moveTo>
                    <a:pt x="0" y="0"/>
                  </a:moveTo>
                  <a:lnTo>
                    <a:pt x="712649" y="0"/>
                  </a:lnTo>
                  <a:lnTo>
                    <a:pt x="712649" y="2709333"/>
                  </a:lnTo>
                  <a:lnTo>
                    <a:pt x="0" y="2709333"/>
                  </a:lnTo>
                  <a:close/>
                </a:path>
              </a:pathLst>
            </a:custGeom>
            <a:solidFill>
              <a:srgbClr val="F2BF22"/>
            </a:solidFill>
          </p:spPr>
        </p:sp>
        <p:sp>
          <p:nvSpPr>
            <p:cNvPr id="5" name="TextBox 5"/>
            <p:cNvSpPr txBox="1"/>
            <p:nvPr/>
          </p:nvSpPr>
          <p:spPr>
            <a:xfrm>
              <a:off x="0" y="-47625"/>
              <a:ext cx="712649"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267568" y="3521975"/>
            <a:ext cx="3843172" cy="4035273"/>
            <a:chOff x="0" y="0"/>
            <a:chExt cx="774272" cy="812974"/>
          </a:xfrm>
        </p:grpSpPr>
        <p:sp>
          <p:nvSpPr>
            <p:cNvPr id="7" name="Freeform 7"/>
            <p:cNvSpPr/>
            <p:nvPr/>
          </p:nvSpPr>
          <p:spPr>
            <a:xfrm>
              <a:off x="0" y="0"/>
              <a:ext cx="774272" cy="812974"/>
            </a:xfrm>
            <a:custGeom>
              <a:avLst/>
              <a:gdLst/>
              <a:ahLst/>
              <a:cxnLst/>
              <a:rect l="l" t="t" r="r" b="b"/>
              <a:pathLst>
                <a:path w="774272" h="812974">
                  <a:moveTo>
                    <a:pt x="0" y="0"/>
                  </a:moveTo>
                  <a:lnTo>
                    <a:pt x="774272" y="0"/>
                  </a:lnTo>
                  <a:lnTo>
                    <a:pt x="774272" y="812974"/>
                  </a:lnTo>
                  <a:lnTo>
                    <a:pt x="0" y="812974"/>
                  </a:lnTo>
                  <a:close/>
                </a:path>
              </a:pathLst>
            </a:custGeom>
            <a:solidFill>
              <a:srgbClr val="000000"/>
            </a:solidFill>
          </p:spPr>
        </p:sp>
        <p:sp>
          <p:nvSpPr>
            <p:cNvPr id="8" name="TextBox 8"/>
            <p:cNvSpPr txBox="1"/>
            <p:nvPr/>
          </p:nvSpPr>
          <p:spPr>
            <a:xfrm>
              <a:off x="0" y="-47625"/>
              <a:ext cx="774272" cy="860599"/>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084778" y="2182091"/>
            <a:ext cx="4634578" cy="5053197"/>
            <a:chOff x="0" y="0"/>
            <a:chExt cx="549244" cy="598854"/>
          </a:xfrm>
        </p:grpSpPr>
        <p:sp>
          <p:nvSpPr>
            <p:cNvPr id="10" name="Freeform 10"/>
            <p:cNvSpPr/>
            <p:nvPr/>
          </p:nvSpPr>
          <p:spPr>
            <a:xfrm>
              <a:off x="0" y="0"/>
              <a:ext cx="549244" cy="598854"/>
            </a:xfrm>
            <a:custGeom>
              <a:avLst/>
              <a:gdLst/>
              <a:ahLst/>
              <a:cxnLst/>
              <a:rect l="l" t="t" r="r" b="b"/>
              <a:pathLst>
                <a:path w="549244" h="598854">
                  <a:moveTo>
                    <a:pt x="0" y="0"/>
                  </a:moveTo>
                  <a:lnTo>
                    <a:pt x="549244" y="0"/>
                  </a:lnTo>
                  <a:lnTo>
                    <a:pt x="549244" y="598854"/>
                  </a:lnTo>
                  <a:lnTo>
                    <a:pt x="0" y="598854"/>
                  </a:lnTo>
                  <a:close/>
                </a:path>
              </a:pathLst>
            </a:custGeom>
            <a:blipFill>
              <a:blip r:embed="rId3"/>
              <a:stretch>
                <a:fillRect l="-31825" r="-31825"/>
              </a:stretch>
            </a:blipFill>
          </p:spPr>
        </p:sp>
      </p:grpSp>
      <p:grpSp>
        <p:nvGrpSpPr>
          <p:cNvPr id="11" name="Group 11"/>
          <p:cNvGrpSpPr/>
          <p:nvPr/>
        </p:nvGrpSpPr>
        <p:grpSpPr>
          <a:xfrm>
            <a:off x="15773978" y="8401329"/>
            <a:ext cx="4074749" cy="407474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676598" y="461323"/>
            <a:ext cx="1134755" cy="113475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000562" y="1933007"/>
            <a:ext cx="9159233" cy="577215"/>
          </a:xfrm>
          <a:prstGeom prst="rect">
            <a:avLst/>
          </a:prstGeom>
        </p:spPr>
        <p:txBody>
          <a:bodyPr lIns="0" tIns="0" rIns="0" bIns="0" rtlCol="0" anchor="t">
            <a:spAutoFit/>
          </a:bodyPr>
          <a:lstStyle/>
          <a:p>
            <a:pPr algn="l">
              <a:lnSpc>
                <a:spcPts val="4230"/>
              </a:lnSpc>
            </a:pPr>
            <a:r>
              <a:rPr lang="en-US" sz="4500">
                <a:solidFill>
                  <a:srgbClr val="000000"/>
                </a:solidFill>
                <a:latin typeface="League Spartan"/>
                <a:ea typeface="League Spartan"/>
                <a:cs typeface="League Spartan"/>
                <a:sym typeface="League Spartan"/>
              </a:rPr>
              <a:t>SARAN</a:t>
            </a:r>
          </a:p>
        </p:txBody>
      </p:sp>
      <p:sp>
        <p:nvSpPr>
          <p:cNvPr id="18" name="Freeform 18"/>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9" name="TextBox 19"/>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20" name="AutoShape 20"/>
          <p:cNvSpPr/>
          <p:nvPr/>
        </p:nvSpPr>
        <p:spPr>
          <a:xfrm>
            <a:off x="3112540" y="2535876"/>
            <a:ext cx="0" cy="7751124"/>
          </a:xfrm>
          <a:prstGeom prst="line">
            <a:avLst/>
          </a:prstGeom>
          <a:ln w="38100" cap="flat">
            <a:solidFill>
              <a:srgbClr val="BBBBBB"/>
            </a:solidFill>
            <a:prstDash val="solid"/>
            <a:headEnd type="none" w="sm" len="sm"/>
            <a:tailEnd type="none" w="sm" len="sm"/>
          </a:ln>
        </p:spPr>
      </p:sp>
      <p:grpSp>
        <p:nvGrpSpPr>
          <p:cNvPr id="21" name="Group 21"/>
          <p:cNvGrpSpPr/>
          <p:nvPr/>
        </p:nvGrpSpPr>
        <p:grpSpPr>
          <a:xfrm>
            <a:off x="2963747" y="3207028"/>
            <a:ext cx="297587" cy="314946"/>
            <a:chOff x="0" y="0"/>
            <a:chExt cx="767999" cy="812800"/>
          </a:xfrm>
        </p:grpSpPr>
        <p:sp>
          <p:nvSpPr>
            <p:cNvPr id="22" name="Freeform 22"/>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3" name="TextBox 23"/>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grpSp>
        <p:nvGrpSpPr>
          <p:cNvPr id="24" name="Group 24"/>
          <p:cNvGrpSpPr/>
          <p:nvPr/>
        </p:nvGrpSpPr>
        <p:grpSpPr>
          <a:xfrm>
            <a:off x="2963747" y="4798867"/>
            <a:ext cx="297587" cy="314946"/>
            <a:chOff x="0" y="0"/>
            <a:chExt cx="767999" cy="812800"/>
          </a:xfrm>
        </p:grpSpPr>
        <p:sp>
          <p:nvSpPr>
            <p:cNvPr id="25" name="Freeform 25"/>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6" name="TextBox 26"/>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27" name="TextBox 27"/>
          <p:cNvSpPr txBox="1"/>
          <p:nvPr/>
        </p:nvSpPr>
        <p:spPr>
          <a:xfrm>
            <a:off x="4186316" y="3159403"/>
            <a:ext cx="7973479" cy="129857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Mengembangkan dataset dari wilayah yang lebih luas atau mencakup beberapa kelurahan / kecamatan.</a:t>
            </a:r>
          </a:p>
        </p:txBody>
      </p:sp>
      <p:grpSp>
        <p:nvGrpSpPr>
          <p:cNvPr id="28" name="Group 28"/>
          <p:cNvGrpSpPr/>
          <p:nvPr/>
        </p:nvGrpSpPr>
        <p:grpSpPr>
          <a:xfrm>
            <a:off x="2963747" y="5905551"/>
            <a:ext cx="297587" cy="314946"/>
            <a:chOff x="0" y="0"/>
            <a:chExt cx="767999" cy="812800"/>
          </a:xfrm>
        </p:grpSpPr>
        <p:sp>
          <p:nvSpPr>
            <p:cNvPr id="29" name="Freeform 29"/>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30" name="TextBox 30"/>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1" name="TextBox 31"/>
          <p:cNvSpPr txBox="1"/>
          <p:nvPr/>
        </p:nvSpPr>
        <p:spPr>
          <a:xfrm>
            <a:off x="4186316" y="4751242"/>
            <a:ext cx="7973479" cy="86042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Melakukan eksperimen lebih lanjut menggunakan teknik seperti grid search atau random search.</a:t>
            </a:r>
          </a:p>
        </p:txBody>
      </p:sp>
      <p:sp>
        <p:nvSpPr>
          <p:cNvPr id="32" name="TextBox 32"/>
          <p:cNvSpPr txBox="1"/>
          <p:nvPr/>
        </p:nvSpPr>
        <p:spPr>
          <a:xfrm>
            <a:off x="4186316" y="5857926"/>
            <a:ext cx="7973479" cy="86042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Random Forest, SVM, atau gradient boosting dapat diuji sebagai algoritma pembanding.</a:t>
            </a:r>
          </a:p>
        </p:txBody>
      </p:sp>
      <p:grpSp>
        <p:nvGrpSpPr>
          <p:cNvPr id="33" name="Group 33"/>
          <p:cNvGrpSpPr/>
          <p:nvPr/>
        </p:nvGrpSpPr>
        <p:grpSpPr>
          <a:xfrm>
            <a:off x="2963747" y="7061251"/>
            <a:ext cx="297587" cy="314946"/>
            <a:chOff x="0" y="0"/>
            <a:chExt cx="767999" cy="812800"/>
          </a:xfrm>
        </p:grpSpPr>
        <p:sp>
          <p:nvSpPr>
            <p:cNvPr id="34" name="Freeform 34"/>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35" name="TextBox 35"/>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6" name="TextBox 36"/>
          <p:cNvSpPr txBox="1"/>
          <p:nvPr/>
        </p:nvSpPr>
        <p:spPr>
          <a:xfrm>
            <a:off x="4186316" y="7013626"/>
            <a:ext cx="7973479" cy="860425"/>
          </a:xfrm>
          <a:prstGeom prst="rect">
            <a:avLst/>
          </a:prstGeom>
        </p:spPr>
        <p:txBody>
          <a:bodyPr lIns="0" tIns="0" rIns="0" bIns="0" rtlCol="0" anchor="t">
            <a:spAutoFit/>
          </a:bodyPr>
          <a:lstStyle/>
          <a:p>
            <a:pPr algn="just">
              <a:lnSpc>
                <a:spcPts val="3499"/>
              </a:lnSpc>
              <a:spcBef>
                <a:spcPct val="0"/>
              </a:spcBef>
            </a:pPr>
            <a:r>
              <a:rPr lang="en-US" sz="2499">
                <a:solidFill>
                  <a:srgbClr val="000000"/>
                </a:solidFill>
                <a:latin typeface="Inter"/>
                <a:ea typeface="Inter"/>
                <a:cs typeface="Inter"/>
                <a:sym typeface="Inter"/>
              </a:rPr>
              <a:t>Penambahan fitur seperti histori prediksi, login multi-level, serta validasi hasil prediksi oleh pihak terkait</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197110" y="2359571"/>
            <a:ext cx="6898729" cy="689872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alpha val="19608"/>
              </a:srgbClr>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9075" y="-1849277"/>
            <a:ext cx="5235550" cy="52355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5286249" y="768497"/>
            <a:ext cx="1655113" cy="165511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601527" y="9497976"/>
            <a:ext cx="1578047" cy="157804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81689" y="4277907"/>
            <a:ext cx="15124623" cy="1997961"/>
          </a:xfrm>
          <a:prstGeom prst="rect">
            <a:avLst/>
          </a:prstGeom>
        </p:spPr>
        <p:txBody>
          <a:bodyPr lIns="0" tIns="0" rIns="0" bIns="0" rtlCol="0" anchor="t">
            <a:spAutoFit/>
          </a:bodyPr>
          <a:lstStyle/>
          <a:p>
            <a:pPr algn="ctr">
              <a:lnSpc>
                <a:spcPts val="15197"/>
              </a:lnSpc>
            </a:pPr>
            <a:r>
              <a:rPr lang="en-US" sz="14899">
                <a:solidFill>
                  <a:srgbClr val="000000"/>
                </a:solidFill>
                <a:latin typeface="League Spartan"/>
                <a:ea typeface="League Spartan"/>
                <a:cs typeface="League Spartan"/>
                <a:sym typeface="League Spartan"/>
              </a:rPr>
              <a:t>TERIMA KASIH</a:t>
            </a:r>
          </a:p>
        </p:txBody>
      </p:sp>
      <p:sp>
        <p:nvSpPr>
          <p:cNvPr id="16" name="Freeform 16"/>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7" name="TextBox 17"/>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F2BF22"/>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2851210" y="7092662"/>
            <a:ext cx="4074749" cy="407474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0" name="TextBox 10"/>
          <p:cNvSpPr txBox="1"/>
          <p:nvPr/>
        </p:nvSpPr>
        <p:spPr>
          <a:xfrm>
            <a:off x="1776699" y="3182564"/>
            <a:ext cx="7175" cy="320323"/>
          </a:xfrm>
          <a:prstGeom prst="rect">
            <a:avLst/>
          </a:prstGeom>
        </p:spPr>
        <p:txBody>
          <a:bodyPr lIns="0" tIns="0" rIns="0" bIns="0" rtlCol="0" anchor="t">
            <a:spAutoFit/>
          </a:bodyPr>
          <a:lstStyle/>
          <a:p>
            <a:pPr algn="just">
              <a:lnSpc>
                <a:spcPts val="2636"/>
              </a:lnSpc>
              <a:spcBef>
                <a:spcPct val="0"/>
              </a:spcBef>
            </a:pPr>
            <a:endParaRPr/>
          </a:p>
        </p:txBody>
      </p:sp>
      <p:grpSp>
        <p:nvGrpSpPr>
          <p:cNvPr id="11" name="Group 11"/>
          <p:cNvGrpSpPr/>
          <p:nvPr/>
        </p:nvGrpSpPr>
        <p:grpSpPr>
          <a:xfrm>
            <a:off x="1707296" y="3361776"/>
            <a:ext cx="289265" cy="306140"/>
            <a:chOff x="0" y="0"/>
            <a:chExt cx="767999" cy="812800"/>
          </a:xfrm>
        </p:grpSpPr>
        <p:sp>
          <p:nvSpPr>
            <p:cNvPr id="12" name="Freeform 12"/>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13" name="TextBox 13"/>
            <p:cNvSpPr txBox="1"/>
            <p:nvPr/>
          </p:nvSpPr>
          <p:spPr>
            <a:xfrm>
              <a:off x="72000" y="28575"/>
              <a:ext cx="623999"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07296" y="4476854"/>
            <a:ext cx="289265" cy="306140"/>
            <a:chOff x="0" y="0"/>
            <a:chExt cx="767999" cy="812800"/>
          </a:xfrm>
        </p:grpSpPr>
        <p:sp>
          <p:nvSpPr>
            <p:cNvPr id="15" name="Freeform 15"/>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16" name="TextBox 16"/>
            <p:cNvSpPr txBox="1"/>
            <p:nvPr/>
          </p:nvSpPr>
          <p:spPr>
            <a:xfrm>
              <a:off x="72000" y="28575"/>
              <a:ext cx="623999" cy="70802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07296" y="6378496"/>
            <a:ext cx="289265" cy="306140"/>
            <a:chOff x="0" y="0"/>
            <a:chExt cx="767999" cy="812800"/>
          </a:xfrm>
        </p:grpSpPr>
        <p:sp>
          <p:nvSpPr>
            <p:cNvPr id="18" name="Freeform 18"/>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19" name="TextBox 19"/>
            <p:cNvSpPr txBox="1"/>
            <p:nvPr/>
          </p:nvSpPr>
          <p:spPr>
            <a:xfrm>
              <a:off x="72000" y="28575"/>
              <a:ext cx="623999" cy="708025"/>
            </a:xfrm>
            <a:prstGeom prst="rect">
              <a:avLst/>
            </a:prstGeom>
          </p:spPr>
          <p:txBody>
            <a:bodyPr lIns="50800" tIns="50800" rIns="50800" bIns="50800" rtlCol="0" anchor="ctr"/>
            <a:lstStyle/>
            <a:p>
              <a:pPr algn="ctr">
                <a:lnSpc>
                  <a:spcPts val="2659"/>
                </a:lnSpc>
              </a:pPr>
              <a:endParaRPr/>
            </a:p>
          </p:txBody>
        </p:sp>
      </p:grpSp>
      <p:sp>
        <p:nvSpPr>
          <p:cNvPr id="20" name="AutoShape 20"/>
          <p:cNvSpPr/>
          <p:nvPr/>
        </p:nvSpPr>
        <p:spPr>
          <a:xfrm flipH="1">
            <a:off x="1851928" y="3155351"/>
            <a:ext cx="0" cy="7131649"/>
          </a:xfrm>
          <a:prstGeom prst="line">
            <a:avLst/>
          </a:prstGeom>
          <a:ln w="38100" cap="flat">
            <a:solidFill>
              <a:srgbClr val="BBBBBB"/>
            </a:solidFill>
            <a:prstDash val="solid"/>
            <a:headEnd type="none" w="sm" len="sm"/>
            <a:tailEnd type="none" w="sm" len="sm"/>
          </a:ln>
        </p:spPr>
      </p:sp>
      <p:sp>
        <p:nvSpPr>
          <p:cNvPr id="21" name="Freeform 21"/>
          <p:cNvSpPr/>
          <p:nvPr/>
        </p:nvSpPr>
        <p:spPr>
          <a:xfrm>
            <a:off x="746209" y="2869601"/>
            <a:ext cx="7436704" cy="6901487"/>
          </a:xfrm>
          <a:custGeom>
            <a:avLst/>
            <a:gdLst/>
            <a:ahLst/>
            <a:cxnLst/>
            <a:rect l="l" t="t" r="r" b="b"/>
            <a:pathLst>
              <a:path w="7436704" h="6901487">
                <a:moveTo>
                  <a:pt x="0" y="0"/>
                </a:moveTo>
                <a:lnTo>
                  <a:pt x="7436704" y="0"/>
                </a:lnTo>
                <a:lnTo>
                  <a:pt x="7436704" y="6901487"/>
                </a:lnTo>
                <a:lnTo>
                  <a:pt x="0" y="6901487"/>
                </a:lnTo>
                <a:lnTo>
                  <a:pt x="0" y="0"/>
                </a:lnTo>
                <a:close/>
              </a:path>
            </a:pathLst>
          </a:custGeom>
          <a:blipFill>
            <a:blip r:embed="rId5"/>
            <a:stretch>
              <a:fillRect/>
            </a:stretch>
          </a:blipFill>
          <a:ln w="38100" cap="sq">
            <a:solidFill>
              <a:srgbClr val="000000"/>
            </a:solidFill>
            <a:prstDash val="solid"/>
            <a:miter/>
          </a:ln>
        </p:spPr>
      </p:sp>
      <p:sp>
        <p:nvSpPr>
          <p:cNvPr id="22" name="Freeform 22"/>
          <p:cNvSpPr/>
          <p:nvPr/>
        </p:nvSpPr>
        <p:spPr>
          <a:xfrm>
            <a:off x="9400486" y="2869601"/>
            <a:ext cx="8143177" cy="6465845"/>
          </a:xfrm>
          <a:custGeom>
            <a:avLst/>
            <a:gdLst/>
            <a:ahLst/>
            <a:cxnLst/>
            <a:rect l="l" t="t" r="r" b="b"/>
            <a:pathLst>
              <a:path w="8143177" h="6465845">
                <a:moveTo>
                  <a:pt x="0" y="0"/>
                </a:moveTo>
                <a:lnTo>
                  <a:pt x="8143177" y="0"/>
                </a:lnTo>
                <a:lnTo>
                  <a:pt x="8143177" y="6465845"/>
                </a:lnTo>
                <a:lnTo>
                  <a:pt x="0" y="6465845"/>
                </a:lnTo>
                <a:lnTo>
                  <a:pt x="0" y="0"/>
                </a:lnTo>
                <a:close/>
              </a:path>
            </a:pathLst>
          </a:custGeom>
          <a:blipFill>
            <a:blip r:embed="rId6"/>
            <a:stretch>
              <a:fillRect/>
            </a:stretch>
          </a:blipFill>
          <a:ln w="38100" cap="sq">
            <a:solidFill>
              <a:srgbClr val="000000"/>
            </a:solidFill>
            <a:prstDash val="solid"/>
            <a:miter/>
          </a:ln>
        </p:spPr>
      </p:sp>
      <p:sp>
        <p:nvSpPr>
          <p:cNvPr id="23" name="TextBox 23"/>
          <p:cNvSpPr txBox="1"/>
          <p:nvPr/>
        </p:nvSpPr>
        <p:spPr>
          <a:xfrm>
            <a:off x="1707296" y="1983867"/>
            <a:ext cx="9365330" cy="615696"/>
          </a:xfrm>
          <a:prstGeom prst="rect">
            <a:avLst/>
          </a:prstGeom>
        </p:spPr>
        <p:txBody>
          <a:bodyPr lIns="0" tIns="0" rIns="0" bIns="0" rtlCol="0" anchor="t">
            <a:spAutoFit/>
          </a:bodyPr>
          <a:lstStyle/>
          <a:p>
            <a:pPr algn="l">
              <a:lnSpc>
                <a:spcPts val="4512"/>
              </a:lnSpc>
            </a:pPr>
            <a:r>
              <a:rPr lang="en-US" sz="4800">
                <a:solidFill>
                  <a:srgbClr val="000000"/>
                </a:solidFill>
                <a:latin typeface="League Spartan"/>
                <a:ea typeface="League Spartan"/>
                <a:cs typeface="League Spartan"/>
                <a:sym typeface="League Spartan"/>
              </a:rPr>
              <a:t>RUMUSAN MASALAH</a:t>
            </a:r>
          </a:p>
        </p:txBody>
      </p:sp>
      <p:sp>
        <p:nvSpPr>
          <p:cNvPr id="24" name="TextBox 24"/>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25" name="AutoShape 25"/>
          <p:cNvSpPr/>
          <p:nvPr/>
        </p:nvSpPr>
        <p:spPr>
          <a:xfrm>
            <a:off x="8439215" y="5921296"/>
            <a:ext cx="704785" cy="0"/>
          </a:xfrm>
          <a:prstGeom prst="line">
            <a:avLst/>
          </a:prstGeom>
          <a:ln w="66675" cap="flat">
            <a:solidFill>
              <a:srgbClr val="000000"/>
            </a:solidFill>
            <a:prstDash val="solid"/>
            <a:headEnd type="none" w="sm" len="sm"/>
            <a:tailEnd type="triangle" w="lg"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F2BF22"/>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2851210" y="7092662"/>
            <a:ext cx="4074749" cy="407474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0" name="TextBox 10"/>
          <p:cNvSpPr txBox="1"/>
          <p:nvPr/>
        </p:nvSpPr>
        <p:spPr>
          <a:xfrm>
            <a:off x="1776699" y="3182564"/>
            <a:ext cx="7175" cy="320323"/>
          </a:xfrm>
          <a:prstGeom prst="rect">
            <a:avLst/>
          </a:prstGeom>
        </p:spPr>
        <p:txBody>
          <a:bodyPr lIns="0" tIns="0" rIns="0" bIns="0" rtlCol="0" anchor="t">
            <a:spAutoFit/>
          </a:bodyPr>
          <a:lstStyle/>
          <a:p>
            <a:pPr algn="just">
              <a:lnSpc>
                <a:spcPts val="2636"/>
              </a:lnSpc>
              <a:spcBef>
                <a:spcPct val="0"/>
              </a:spcBef>
            </a:pPr>
            <a:endParaRPr/>
          </a:p>
        </p:txBody>
      </p:sp>
      <p:grpSp>
        <p:nvGrpSpPr>
          <p:cNvPr id="11" name="Group 11"/>
          <p:cNvGrpSpPr/>
          <p:nvPr/>
        </p:nvGrpSpPr>
        <p:grpSpPr>
          <a:xfrm>
            <a:off x="1707296" y="3361776"/>
            <a:ext cx="289265" cy="306140"/>
            <a:chOff x="0" y="0"/>
            <a:chExt cx="767999" cy="812800"/>
          </a:xfrm>
        </p:grpSpPr>
        <p:sp>
          <p:nvSpPr>
            <p:cNvPr id="12" name="Freeform 12"/>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13" name="TextBox 13"/>
            <p:cNvSpPr txBox="1"/>
            <p:nvPr/>
          </p:nvSpPr>
          <p:spPr>
            <a:xfrm>
              <a:off x="72000" y="28575"/>
              <a:ext cx="623999"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07296" y="4476854"/>
            <a:ext cx="289265" cy="306140"/>
            <a:chOff x="0" y="0"/>
            <a:chExt cx="767999" cy="812800"/>
          </a:xfrm>
        </p:grpSpPr>
        <p:sp>
          <p:nvSpPr>
            <p:cNvPr id="15" name="Freeform 15"/>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16" name="TextBox 16"/>
            <p:cNvSpPr txBox="1"/>
            <p:nvPr/>
          </p:nvSpPr>
          <p:spPr>
            <a:xfrm>
              <a:off x="72000" y="28575"/>
              <a:ext cx="623999" cy="70802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07296" y="6378496"/>
            <a:ext cx="289265" cy="306140"/>
            <a:chOff x="0" y="0"/>
            <a:chExt cx="767999" cy="812800"/>
          </a:xfrm>
        </p:grpSpPr>
        <p:sp>
          <p:nvSpPr>
            <p:cNvPr id="18" name="Freeform 18"/>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19" name="TextBox 19"/>
            <p:cNvSpPr txBox="1"/>
            <p:nvPr/>
          </p:nvSpPr>
          <p:spPr>
            <a:xfrm>
              <a:off x="72000" y="28575"/>
              <a:ext cx="623999" cy="708025"/>
            </a:xfrm>
            <a:prstGeom prst="rect">
              <a:avLst/>
            </a:prstGeom>
          </p:spPr>
          <p:txBody>
            <a:bodyPr lIns="50800" tIns="50800" rIns="50800" bIns="50800" rtlCol="0" anchor="ctr"/>
            <a:lstStyle/>
            <a:p>
              <a:pPr algn="ctr">
                <a:lnSpc>
                  <a:spcPts val="2659"/>
                </a:lnSpc>
              </a:pPr>
              <a:endParaRPr/>
            </a:p>
          </p:txBody>
        </p:sp>
      </p:grpSp>
      <p:sp>
        <p:nvSpPr>
          <p:cNvPr id="20" name="AutoShape 20"/>
          <p:cNvSpPr/>
          <p:nvPr/>
        </p:nvSpPr>
        <p:spPr>
          <a:xfrm flipH="1">
            <a:off x="1851928" y="3155351"/>
            <a:ext cx="0" cy="7131649"/>
          </a:xfrm>
          <a:prstGeom prst="line">
            <a:avLst/>
          </a:prstGeom>
          <a:ln w="38100" cap="flat">
            <a:solidFill>
              <a:srgbClr val="BBBBBB"/>
            </a:solidFill>
            <a:prstDash val="solid"/>
            <a:headEnd type="none" w="sm" len="sm"/>
            <a:tailEnd type="none" w="sm" len="sm"/>
          </a:ln>
        </p:spPr>
      </p:sp>
      <p:sp>
        <p:nvSpPr>
          <p:cNvPr id="21" name="AutoShape 21"/>
          <p:cNvSpPr/>
          <p:nvPr/>
        </p:nvSpPr>
        <p:spPr>
          <a:xfrm>
            <a:off x="8439215" y="5921296"/>
            <a:ext cx="704785" cy="0"/>
          </a:xfrm>
          <a:prstGeom prst="line">
            <a:avLst/>
          </a:prstGeom>
          <a:ln w="66675" cap="flat">
            <a:solidFill>
              <a:srgbClr val="000000"/>
            </a:solidFill>
            <a:prstDash val="solid"/>
            <a:headEnd type="none" w="sm" len="sm"/>
            <a:tailEnd type="triangle" w="lg" len="med"/>
          </a:ln>
        </p:spPr>
      </p:sp>
      <p:sp>
        <p:nvSpPr>
          <p:cNvPr id="22" name="Freeform 22"/>
          <p:cNvSpPr/>
          <p:nvPr/>
        </p:nvSpPr>
        <p:spPr>
          <a:xfrm>
            <a:off x="750886" y="2869601"/>
            <a:ext cx="7431154" cy="6831868"/>
          </a:xfrm>
          <a:custGeom>
            <a:avLst/>
            <a:gdLst/>
            <a:ahLst/>
            <a:cxnLst/>
            <a:rect l="l" t="t" r="r" b="b"/>
            <a:pathLst>
              <a:path w="7431154" h="6831868">
                <a:moveTo>
                  <a:pt x="0" y="0"/>
                </a:moveTo>
                <a:lnTo>
                  <a:pt x="7431154" y="0"/>
                </a:lnTo>
                <a:lnTo>
                  <a:pt x="7431154" y="6831868"/>
                </a:lnTo>
                <a:lnTo>
                  <a:pt x="0" y="6831868"/>
                </a:lnTo>
                <a:lnTo>
                  <a:pt x="0" y="0"/>
                </a:lnTo>
                <a:close/>
              </a:path>
            </a:pathLst>
          </a:custGeom>
          <a:blipFill>
            <a:blip r:embed="rId5"/>
            <a:stretch>
              <a:fillRect/>
            </a:stretch>
          </a:blipFill>
          <a:ln w="38100" cap="sq">
            <a:solidFill>
              <a:srgbClr val="000000"/>
            </a:solidFill>
            <a:prstDash val="solid"/>
            <a:miter/>
          </a:ln>
        </p:spPr>
      </p:sp>
      <p:sp>
        <p:nvSpPr>
          <p:cNvPr id="23" name="Freeform 23"/>
          <p:cNvSpPr/>
          <p:nvPr/>
        </p:nvSpPr>
        <p:spPr>
          <a:xfrm>
            <a:off x="9401175" y="2869601"/>
            <a:ext cx="8163652" cy="6585441"/>
          </a:xfrm>
          <a:custGeom>
            <a:avLst/>
            <a:gdLst/>
            <a:ahLst/>
            <a:cxnLst/>
            <a:rect l="l" t="t" r="r" b="b"/>
            <a:pathLst>
              <a:path w="8163652" h="6585441">
                <a:moveTo>
                  <a:pt x="0" y="0"/>
                </a:moveTo>
                <a:lnTo>
                  <a:pt x="8163652" y="0"/>
                </a:lnTo>
                <a:lnTo>
                  <a:pt x="8163652" y="6585441"/>
                </a:lnTo>
                <a:lnTo>
                  <a:pt x="0" y="6585441"/>
                </a:lnTo>
                <a:lnTo>
                  <a:pt x="0" y="0"/>
                </a:lnTo>
                <a:close/>
              </a:path>
            </a:pathLst>
          </a:custGeom>
          <a:blipFill>
            <a:blip r:embed="rId6"/>
            <a:stretch>
              <a:fillRect/>
            </a:stretch>
          </a:blipFill>
          <a:ln w="38100" cap="sq">
            <a:solidFill>
              <a:srgbClr val="000000"/>
            </a:solidFill>
            <a:prstDash val="solid"/>
            <a:miter/>
          </a:ln>
        </p:spPr>
      </p:sp>
      <p:sp>
        <p:nvSpPr>
          <p:cNvPr id="24" name="TextBox 24"/>
          <p:cNvSpPr txBox="1"/>
          <p:nvPr/>
        </p:nvSpPr>
        <p:spPr>
          <a:xfrm>
            <a:off x="1707296" y="1983867"/>
            <a:ext cx="9365330" cy="615696"/>
          </a:xfrm>
          <a:prstGeom prst="rect">
            <a:avLst/>
          </a:prstGeom>
        </p:spPr>
        <p:txBody>
          <a:bodyPr lIns="0" tIns="0" rIns="0" bIns="0" rtlCol="0" anchor="t">
            <a:spAutoFit/>
          </a:bodyPr>
          <a:lstStyle/>
          <a:p>
            <a:pPr algn="l">
              <a:lnSpc>
                <a:spcPts val="4512"/>
              </a:lnSpc>
            </a:pPr>
            <a:r>
              <a:rPr lang="en-US" sz="4800">
                <a:solidFill>
                  <a:srgbClr val="000000"/>
                </a:solidFill>
                <a:latin typeface="League Spartan"/>
                <a:ea typeface="League Spartan"/>
                <a:cs typeface="League Spartan"/>
                <a:sym typeface="League Spartan"/>
              </a:rPr>
              <a:t>TUJUAN PENELITIAN</a:t>
            </a:r>
          </a:p>
        </p:txBody>
      </p:sp>
      <p:sp>
        <p:nvSpPr>
          <p:cNvPr id="25" name="TextBox 25"/>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0" y="0"/>
            <a:ext cx="2705838" cy="10287000"/>
            <a:chOff x="0" y="0"/>
            <a:chExt cx="712649" cy="2709333"/>
          </a:xfrm>
        </p:grpSpPr>
        <p:sp>
          <p:nvSpPr>
            <p:cNvPr id="4" name="Freeform 4"/>
            <p:cNvSpPr/>
            <p:nvPr/>
          </p:nvSpPr>
          <p:spPr>
            <a:xfrm>
              <a:off x="0" y="0"/>
              <a:ext cx="712649" cy="2709333"/>
            </a:xfrm>
            <a:custGeom>
              <a:avLst/>
              <a:gdLst/>
              <a:ahLst/>
              <a:cxnLst/>
              <a:rect l="l" t="t" r="r" b="b"/>
              <a:pathLst>
                <a:path w="712649" h="2709333">
                  <a:moveTo>
                    <a:pt x="0" y="0"/>
                  </a:moveTo>
                  <a:lnTo>
                    <a:pt x="712649" y="0"/>
                  </a:lnTo>
                  <a:lnTo>
                    <a:pt x="712649" y="2709333"/>
                  </a:lnTo>
                  <a:lnTo>
                    <a:pt x="0" y="2709333"/>
                  </a:lnTo>
                  <a:close/>
                </a:path>
              </a:pathLst>
            </a:custGeom>
            <a:solidFill>
              <a:srgbClr val="F2BF22"/>
            </a:solidFill>
          </p:spPr>
        </p:sp>
        <p:sp>
          <p:nvSpPr>
            <p:cNvPr id="5" name="TextBox 5"/>
            <p:cNvSpPr txBox="1"/>
            <p:nvPr/>
          </p:nvSpPr>
          <p:spPr>
            <a:xfrm>
              <a:off x="0" y="-47625"/>
              <a:ext cx="712649"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267568" y="3521975"/>
            <a:ext cx="3843172" cy="4035273"/>
            <a:chOff x="0" y="0"/>
            <a:chExt cx="774272" cy="812974"/>
          </a:xfrm>
        </p:grpSpPr>
        <p:sp>
          <p:nvSpPr>
            <p:cNvPr id="7" name="Freeform 7"/>
            <p:cNvSpPr/>
            <p:nvPr/>
          </p:nvSpPr>
          <p:spPr>
            <a:xfrm>
              <a:off x="0" y="0"/>
              <a:ext cx="774272" cy="812974"/>
            </a:xfrm>
            <a:custGeom>
              <a:avLst/>
              <a:gdLst/>
              <a:ahLst/>
              <a:cxnLst/>
              <a:rect l="l" t="t" r="r" b="b"/>
              <a:pathLst>
                <a:path w="774272" h="812974">
                  <a:moveTo>
                    <a:pt x="0" y="0"/>
                  </a:moveTo>
                  <a:lnTo>
                    <a:pt x="774272" y="0"/>
                  </a:lnTo>
                  <a:lnTo>
                    <a:pt x="774272" y="812974"/>
                  </a:lnTo>
                  <a:lnTo>
                    <a:pt x="0" y="812974"/>
                  </a:lnTo>
                  <a:close/>
                </a:path>
              </a:pathLst>
            </a:custGeom>
            <a:solidFill>
              <a:srgbClr val="000000"/>
            </a:solidFill>
          </p:spPr>
        </p:sp>
        <p:sp>
          <p:nvSpPr>
            <p:cNvPr id="8" name="TextBox 8"/>
            <p:cNvSpPr txBox="1"/>
            <p:nvPr/>
          </p:nvSpPr>
          <p:spPr>
            <a:xfrm>
              <a:off x="0" y="-47625"/>
              <a:ext cx="774272" cy="860599"/>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084778" y="2182091"/>
            <a:ext cx="4634578" cy="5053197"/>
            <a:chOff x="0" y="0"/>
            <a:chExt cx="549244" cy="598854"/>
          </a:xfrm>
        </p:grpSpPr>
        <p:sp>
          <p:nvSpPr>
            <p:cNvPr id="10" name="Freeform 10"/>
            <p:cNvSpPr/>
            <p:nvPr/>
          </p:nvSpPr>
          <p:spPr>
            <a:xfrm>
              <a:off x="0" y="0"/>
              <a:ext cx="549244" cy="598854"/>
            </a:xfrm>
            <a:custGeom>
              <a:avLst/>
              <a:gdLst/>
              <a:ahLst/>
              <a:cxnLst/>
              <a:rect l="l" t="t" r="r" b="b"/>
              <a:pathLst>
                <a:path w="549244" h="598854">
                  <a:moveTo>
                    <a:pt x="0" y="0"/>
                  </a:moveTo>
                  <a:lnTo>
                    <a:pt x="549244" y="0"/>
                  </a:lnTo>
                  <a:lnTo>
                    <a:pt x="549244" y="598854"/>
                  </a:lnTo>
                  <a:lnTo>
                    <a:pt x="0" y="598854"/>
                  </a:lnTo>
                  <a:close/>
                </a:path>
              </a:pathLst>
            </a:custGeom>
            <a:blipFill>
              <a:blip r:embed="rId3"/>
              <a:stretch>
                <a:fillRect l="-31825" r="-31825"/>
              </a:stretch>
            </a:blipFill>
          </p:spPr>
        </p:sp>
      </p:grpSp>
      <p:grpSp>
        <p:nvGrpSpPr>
          <p:cNvPr id="11" name="Group 11"/>
          <p:cNvGrpSpPr/>
          <p:nvPr/>
        </p:nvGrpSpPr>
        <p:grpSpPr>
          <a:xfrm>
            <a:off x="15773978" y="8401329"/>
            <a:ext cx="4074749" cy="407474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676598" y="461323"/>
            <a:ext cx="1134755" cy="113475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000562" y="1933007"/>
            <a:ext cx="9159233" cy="577215"/>
          </a:xfrm>
          <a:prstGeom prst="rect">
            <a:avLst/>
          </a:prstGeom>
        </p:spPr>
        <p:txBody>
          <a:bodyPr lIns="0" tIns="0" rIns="0" bIns="0" rtlCol="0" anchor="t">
            <a:spAutoFit/>
          </a:bodyPr>
          <a:lstStyle/>
          <a:p>
            <a:pPr algn="l">
              <a:lnSpc>
                <a:spcPts val="4230"/>
              </a:lnSpc>
            </a:pPr>
            <a:r>
              <a:rPr lang="en-US" sz="4500">
                <a:solidFill>
                  <a:srgbClr val="000000"/>
                </a:solidFill>
                <a:latin typeface="League Spartan"/>
                <a:ea typeface="League Spartan"/>
                <a:cs typeface="League Spartan"/>
                <a:sym typeface="League Spartan"/>
              </a:rPr>
              <a:t>TEORI DAN RUJUKAN ATURAN </a:t>
            </a:r>
          </a:p>
        </p:txBody>
      </p:sp>
      <p:sp>
        <p:nvSpPr>
          <p:cNvPr id="18" name="TextBox 18"/>
          <p:cNvSpPr txBox="1"/>
          <p:nvPr/>
        </p:nvSpPr>
        <p:spPr>
          <a:xfrm>
            <a:off x="4186316" y="3149878"/>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Usia</a:t>
            </a:r>
          </a:p>
        </p:txBody>
      </p:sp>
      <p:sp>
        <p:nvSpPr>
          <p:cNvPr id="19" name="Freeform 19"/>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20" name="TextBox 20"/>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21" name="AutoShape 21"/>
          <p:cNvSpPr/>
          <p:nvPr/>
        </p:nvSpPr>
        <p:spPr>
          <a:xfrm>
            <a:off x="3112540" y="2535876"/>
            <a:ext cx="0" cy="7751124"/>
          </a:xfrm>
          <a:prstGeom prst="line">
            <a:avLst/>
          </a:prstGeom>
          <a:ln w="38100" cap="flat">
            <a:solidFill>
              <a:srgbClr val="BBBBBB"/>
            </a:solidFill>
            <a:prstDash val="solid"/>
            <a:headEnd type="none" w="sm" len="sm"/>
            <a:tailEnd type="none" w="sm" len="sm"/>
          </a:ln>
        </p:spPr>
      </p:sp>
      <p:grpSp>
        <p:nvGrpSpPr>
          <p:cNvPr id="22" name="Group 22"/>
          <p:cNvGrpSpPr/>
          <p:nvPr/>
        </p:nvGrpSpPr>
        <p:grpSpPr>
          <a:xfrm>
            <a:off x="2963747" y="3207028"/>
            <a:ext cx="297587" cy="314946"/>
            <a:chOff x="0" y="0"/>
            <a:chExt cx="767999" cy="812800"/>
          </a:xfrm>
        </p:grpSpPr>
        <p:sp>
          <p:nvSpPr>
            <p:cNvPr id="23" name="Freeform 23"/>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4" name="TextBox 24"/>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25" name="TextBox 25"/>
          <p:cNvSpPr txBox="1"/>
          <p:nvPr/>
        </p:nvSpPr>
        <p:spPr>
          <a:xfrm>
            <a:off x="4186316" y="3848264"/>
            <a:ext cx="7973479" cy="42227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UU No. 11 Tahun 2009 tentang Kesejahteraan Sosial</a:t>
            </a:r>
          </a:p>
        </p:txBody>
      </p:sp>
      <p:sp>
        <p:nvSpPr>
          <p:cNvPr id="26" name="TextBox 26"/>
          <p:cNvSpPr txBox="1"/>
          <p:nvPr/>
        </p:nvSpPr>
        <p:spPr>
          <a:xfrm>
            <a:off x="4186316" y="4546765"/>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Penghasilan</a:t>
            </a:r>
          </a:p>
        </p:txBody>
      </p:sp>
      <p:grpSp>
        <p:nvGrpSpPr>
          <p:cNvPr id="27" name="Group 27"/>
          <p:cNvGrpSpPr/>
          <p:nvPr/>
        </p:nvGrpSpPr>
        <p:grpSpPr>
          <a:xfrm>
            <a:off x="2963747" y="4603915"/>
            <a:ext cx="297587" cy="314946"/>
            <a:chOff x="0" y="0"/>
            <a:chExt cx="767999" cy="812800"/>
          </a:xfrm>
        </p:grpSpPr>
        <p:sp>
          <p:nvSpPr>
            <p:cNvPr id="28" name="Freeform 28"/>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9" name="TextBox 29"/>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0" name="TextBox 30"/>
          <p:cNvSpPr txBox="1"/>
          <p:nvPr/>
        </p:nvSpPr>
        <p:spPr>
          <a:xfrm>
            <a:off x="4186316" y="5245150"/>
            <a:ext cx="7973479" cy="86042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Peraturan Menteri Sosial No. 20 Tahun 2019 tentang Penetapan Keluarga Miskin</a:t>
            </a:r>
          </a:p>
        </p:txBody>
      </p:sp>
      <p:sp>
        <p:nvSpPr>
          <p:cNvPr id="31" name="TextBox 31"/>
          <p:cNvSpPr txBox="1"/>
          <p:nvPr/>
        </p:nvSpPr>
        <p:spPr>
          <a:xfrm>
            <a:off x="4186316" y="6419901"/>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Jenis Pekerjaan</a:t>
            </a:r>
          </a:p>
        </p:txBody>
      </p:sp>
      <p:grpSp>
        <p:nvGrpSpPr>
          <p:cNvPr id="32" name="Group 32"/>
          <p:cNvGrpSpPr/>
          <p:nvPr/>
        </p:nvGrpSpPr>
        <p:grpSpPr>
          <a:xfrm>
            <a:off x="2963747" y="6477051"/>
            <a:ext cx="297587" cy="314946"/>
            <a:chOff x="0" y="0"/>
            <a:chExt cx="767999" cy="812800"/>
          </a:xfrm>
        </p:grpSpPr>
        <p:sp>
          <p:nvSpPr>
            <p:cNvPr id="33" name="Freeform 33"/>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34" name="TextBox 34"/>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5" name="TextBox 35"/>
          <p:cNvSpPr txBox="1"/>
          <p:nvPr/>
        </p:nvSpPr>
        <p:spPr>
          <a:xfrm>
            <a:off x="4186316" y="7118287"/>
            <a:ext cx="7973479" cy="42227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Operasional Kementrian Sosial</a:t>
            </a:r>
          </a:p>
        </p:txBody>
      </p:sp>
      <p:sp>
        <p:nvSpPr>
          <p:cNvPr id="36" name="TextBox 36"/>
          <p:cNvSpPr txBox="1"/>
          <p:nvPr/>
        </p:nvSpPr>
        <p:spPr>
          <a:xfrm>
            <a:off x="4186316" y="7854887"/>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Status Pernikahan</a:t>
            </a:r>
          </a:p>
        </p:txBody>
      </p:sp>
      <p:sp>
        <p:nvSpPr>
          <p:cNvPr id="37" name="TextBox 37"/>
          <p:cNvSpPr txBox="1"/>
          <p:nvPr/>
        </p:nvSpPr>
        <p:spPr>
          <a:xfrm>
            <a:off x="4186316" y="8553273"/>
            <a:ext cx="7973479" cy="42227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Badan Pusat Statistik (BPS)</a:t>
            </a:r>
          </a:p>
        </p:txBody>
      </p:sp>
      <p:grpSp>
        <p:nvGrpSpPr>
          <p:cNvPr id="38" name="Group 38"/>
          <p:cNvGrpSpPr/>
          <p:nvPr/>
        </p:nvGrpSpPr>
        <p:grpSpPr>
          <a:xfrm>
            <a:off x="2963747" y="7978402"/>
            <a:ext cx="297587" cy="314946"/>
            <a:chOff x="0" y="0"/>
            <a:chExt cx="767999" cy="812800"/>
          </a:xfrm>
        </p:grpSpPr>
        <p:sp>
          <p:nvSpPr>
            <p:cNvPr id="39" name="Freeform 39"/>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40" name="TextBox 40"/>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0" y="0"/>
            <a:ext cx="2705838" cy="10287000"/>
            <a:chOff x="0" y="0"/>
            <a:chExt cx="712649" cy="2709333"/>
          </a:xfrm>
        </p:grpSpPr>
        <p:sp>
          <p:nvSpPr>
            <p:cNvPr id="4" name="Freeform 4"/>
            <p:cNvSpPr/>
            <p:nvPr/>
          </p:nvSpPr>
          <p:spPr>
            <a:xfrm>
              <a:off x="0" y="0"/>
              <a:ext cx="712649" cy="2709333"/>
            </a:xfrm>
            <a:custGeom>
              <a:avLst/>
              <a:gdLst/>
              <a:ahLst/>
              <a:cxnLst/>
              <a:rect l="l" t="t" r="r" b="b"/>
              <a:pathLst>
                <a:path w="712649" h="2709333">
                  <a:moveTo>
                    <a:pt x="0" y="0"/>
                  </a:moveTo>
                  <a:lnTo>
                    <a:pt x="712649" y="0"/>
                  </a:lnTo>
                  <a:lnTo>
                    <a:pt x="712649" y="2709333"/>
                  </a:lnTo>
                  <a:lnTo>
                    <a:pt x="0" y="2709333"/>
                  </a:lnTo>
                  <a:close/>
                </a:path>
              </a:pathLst>
            </a:custGeom>
            <a:solidFill>
              <a:srgbClr val="F2BF22"/>
            </a:solidFill>
          </p:spPr>
        </p:sp>
        <p:sp>
          <p:nvSpPr>
            <p:cNvPr id="5" name="TextBox 5"/>
            <p:cNvSpPr txBox="1"/>
            <p:nvPr/>
          </p:nvSpPr>
          <p:spPr>
            <a:xfrm>
              <a:off x="0" y="-47625"/>
              <a:ext cx="712649"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267568" y="3521975"/>
            <a:ext cx="3843172" cy="4035273"/>
            <a:chOff x="0" y="0"/>
            <a:chExt cx="774272" cy="812974"/>
          </a:xfrm>
        </p:grpSpPr>
        <p:sp>
          <p:nvSpPr>
            <p:cNvPr id="7" name="Freeform 7"/>
            <p:cNvSpPr/>
            <p:nvPr/>
          </p:nvSpPr>
          <p:spPr>
            <a:xfrm>
              <a:off x="0" y="0"/>
              <a:ext cx="774272" cy="812974"/>
            </a:xfrm>
            <a:custGeom>
              <a:avLst/>
              <a:gdLst/>
              <a:ahLst/>
              <a:cxnLst/>
              <a:rect l="l" t="t" r="r" b="b"/>
              <a:pathLst>
                <a:path w="774272" h="812974">
                  <a:moveTo>
                    <a:pt x="0" y="0"/>
                  </a:moveTo>
                  <a:lnTo>
                    <a:pt x="774272" y="0"/>
                  </a:lnTo>
                  <a:lnTo>
                    <a:pt x="774272" y="812974"/>
                  </a:lnTo>
                  <a:lnTo>
                    <a:pt x="0" y="812974"/>
                  </a:lnTo>
                  <a:close/>
                </a:path>
              </a:pathLst>
            </a:custGeom>
            <a:solidFill>
              <a:srgbClr val="000000"/>
            </a:solidFill>
          </p:spPr>
        </p:sp>
        <p:sp>
          <p:nvSpPr>
            <p:cNvPr id="8" name="TextBox 8"/>
            <p:cNvSpPr txBox="1"/>
            <p:nvPr/>
          </p:nvSpPr>
          <p:spPr>
            <a:xfrm>
              <a:off x="0" y="-47625"/>
              <a:ext cx="774272" cy="860599"/>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084778" y="2182091"/>
            <a:ext cx="4634578" cy="5053197"/>
            <a:chOff x="0" y="0"/>
            <a:chExt cx="549244" cy="598854"/>
          </a:xfrm>
        </p:grpSpPr>
        <p:sp>
          <p:nvSpPr>
            <p:cNvPr id="10" name="Freeform 10"/>
            <p:cNvSpPr/>
            <p:nvPr/>
          </p:nvSpPr>
          <p:spPr>
            <a:xfrm>
              <a:off x="0" y="0"/>
              <a:ext cx="549244" cy="598854"/>
            </a:xfrm>
            <a:custGeom>
              <a:avLst/>
              <a:gdLst/>
              <a:ahLst/>
              <a:cxnLst/>
              <a:rect l="l" t="t" r="r" b="b"/>
              <a:pathLst>
                <a:path w="549244" h="598854">
                  <a:moveTo>
                    <a:pt x="0" y="0"/>
                  </a:moveTo>
                  <a:lnTo>
                    <a:pt x="549244" y="0"/>
                  </a:lnTo>
                  <a:lnTo>
                    <a:pt x="549244" y="598854"/>
                  </a:lnTo>
                  <a:lnTo>
                    <a:pt x="0" y="598854"/>
                  </a:lnTo>
                  <a:close/>
                </a:path>
              </a:pathLst>
            </a:custGeom>
            <a:blipFill>
              <a:blip r:embed="rId3"/>
              <a:stretch>
                <a:fillRect l="-31825" r="-31825"/>
              </a:stretch>
            </a:blipFill>
          </p:spPr>
        </p:sp>
      </p:grpSp>
      <p:grpSp>
        <p:nvGrpSpPr>
          <p:cNvPr id="11" name="Group 11"/>
          <p:cNvGrpSpPr/>
          <p:nvPr/>
        </p:nvGrpSpPr>
        <p:grpSpPr>
          <a:xfrm>
            <a:off x="15773978" y="8401329"/>
            <a:ext cx="4074749" cy="407474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676598" y="461323"/>
            <a:ext cx="1134755" cy="113475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000562" y="1933007"/>
            <a:ext cx="9159233" cy="577215"/>
          </a:xfrm>
          <a:prstGeom prst="rect">
            <a:avLst/>
          </a:prstGeom>
        </p:spPr>
        <p:txBody>
          <a:bodyPr lIns="0" tIns="0" rIns="0" bIns="0" rtlCol="0" anchor="t">
            <a:spAutoFit/>
          </a:bodyPr>
          <a:lstStyle/>
          <a:p>
            <a:pPr algn="l">
              <a:lnSpc>
                <a:spcPts val="4230"/>
              </a:lnSpc>
            </a:pPr>
            <a:r>
              <a:rPr lang="en-US" sz="4500">
                <a:solidFill>
                  <a:srgbClr val="000000"/>
                </a:solidFill>
                <a:latin typeface="League Spartan"/>
                <a:ea typeface="League Spartan"/>
                <a:cs typeface="League Spartan"/>
                <a:sym typeface="League Spartan"/>
              </a:rPr>
              <a:t>TEORI DAN RUJUKAN ATURAN </a:t>
            </a:r>
          </a:p>
        </p:txBody>
      </p:sp>
      <p:sp>
        <p:nvSpPr>
          <p:cNvPr id="18" name="Freeform 18"/>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9" name="TextBox 19"/>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20" name="AutoShape 20"/>
          <p:cNvSpPr/>
          <p:nvPr/>
        </p:nvSpPr>
        <p:spPr>
          <a:xfrm>
            <a:off x="3112540" y="2535876"/>
            <a:ext cx="0" cy="7751124"/>
          </a:xfrm>
          <a:prstGeom prst="line">
            <a:avLst/>
          </a:prstGeom>
          <a:ln w="38100" cap="flat">
            <a:solidFill>
              <a:srgbClr val="BBBBBB"/>
            </a:solidFill>
            <a:prstDash val="solid"/>
            <a:headEnd type="none" w="sm" len="sm"/>
            <a:tailEnd type="none" w="sm" len="sm"/>
          </a:ln>
        </p:spPr>
      </p:sp>
      <p:grpSp>
        <p:nvGrpSpPr>
          <p:cNvPr id="21" name="Group 21"/>
          <p:cNvGrpSpPr/>
          <p:nvPr/>
        </p:nvGrpSpPr>
        <p:grpSpPr>
          <a:xfrm>
            <a:off x="2963747" y="3207028"/>
            <a:ext cx="297587" cy="314946"/>
            <a:chOff x="0" y="0"/>
            <a:chExt cx="767999" cy="812800"/>
          </a:xfrm>
        </p:grpSpPr>
        <p:sp>
          <p:nvSpPr>
            <p:cNvPr id="22" name="Freeform 22"/>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3" name="TextBox 23"/>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24" name="TextBox 24"/>
          <p:cNvSpPr txBox="1"/>
          <p:nvPr/>
        </p:nvSpPr>
        <p:spPr>
          <a:xfrm>
            <a:off x="4186316" y="3116852"/>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Jumlah Tanggungan</a:t>
            </a:r>
          </a:p>
        </p:txBody>
      </p:sp>
      <p:grpSp>
        <p:nvGrpSpPr>
          <p:cNvPr id="25" name="Group 25"/>
          <p:cNvGrpSpPr/>
          <p:nvPr/>
        </p:nvGrpSpPr>
        <p:grpSpPr>
          <a:xfrm>
            <a:off x="2963747" y="5080165"/>
            <a:ext cx="297587" cy="314946"/>
            <a:chOff x="0" y="0"/>
            <a:chExt cx="767999" cy="812800"/>
          </a:xfrm>
        </p:grpSpPr>
        <p:sp>
          <p:nvSpPr>
            <p:cNvPr id="26" name="Freeform 26"/>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27" name="TextBox 27"/>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28" name="TextBox 28"/>
          <p:cNvSpPr txBox="1"/>
          <p:nvPr/>
        </p:nvSpPr>
        <p:spPr>
          <a:xfrm>
            <a:off x="4186316" y="3815237"/>
            <a:ext cx="7973479" cy="86042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Survei Sosial Ekonomi Nasional (Susenas) dan Bada Pusat Statistik (BPS)</a:t>
            </a:r>
          </a:p>
        </p:txBody>
      </p:sp>
      <p:sp>
        <p:nvSpPr>
          <p:cNvPr id="29" name="TextBox 29"/>
          <p:cNvSpPr txBox="1"/>
          <p:nvPr/>
        </p:nvSpPr>
        <p:spPr>
          <a:xfrm>
            <a:off x="4186316" y="4989988"/>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Tingkat Pendidikan</a:t>
            </a:r>
          </a:p>
        </p:txBody>
      </p:sp>
      <p:grpSp>
        <p:nvGrpSpPr>
          <p:cNvPr id="30" name="Group 30"/>
          <p:cNvGrpSpPr/>
          <p:nvPr/>
        </p:nvGrpSpPr>
        <p:grpSpPr>
          <a:xfrm>
            <a:off x="2963747" y="6953301"/>
            <a:ext cx="297587" cy="314946"/>
            <a:chOff x="0" y="0"/>
            <a:chExt cx="767999" cy="812800"/>
          </a:xfrm>
        </p:grpSpPr>
        <p:sp>
          <p:nvSpPr>
            <p:cNvPr id="31" name="Freeform 31"/>
            <p:cNvSpPr/>
            <p:nvPr/>
          </p:nvSpPr>
          <p:spPr>
            <a:xfrm>
              <a:off x="0" y="0"/>
              <a:ext cx="767999" cy="812800"/>
            </a:xfrm>
            <a:custGeom>
              <a:avLst/>
              <a:gdLst/>
              <a:ahLst/>
              <a:cxnLst/>
              <a:rect l="l" t="t" r="r" b="b"/>
              <a:pathLst>
                <a:path w="767999" h="812800">
                  <a:moveTo>
                    <a:pt x="383999" y="0"/>
                  </a:moveTo>
                  <a:cubicBezTo>
                    <a:pt x="171922" y="0"/>
                    <a:pt x="0" y="181951"/>
                    <a:pt x="0" y="406400"/>
                  </a:cubicBezTo>
                  <a:cubicBezTo>
                    <a:pt x="0" y="630849"/>
                    <a:pt x="171922" y="812800"/>
                    <a:pt x="383999" y="812800"/>
                  </a:cubicBezTo>
                  <a:cubicBezTo>
                    <a:pt x="596076" y="812800"/>
                    <a:pt x="767999" y="630849"/>
                    <a:pt x="767999" y="406400"/>
                  </a:cubicBezTo>
                  <a:cubicBezTo>
                    <a:pt x="767999" y="181951"/>
                    <a:pt x="596076" y="0"/>
                    <a:pt x="383999" y="0"/>
                  </a:cubicBezTo>
                  <a:close/>
                </a:path>
              </a:pathLst>
            </a:custGeom>
            <a:solidFill>
              <a:srgbClr val="F2BF22"/>
            </a:solidFill>
          </p:spPr>
        </p:sp>
        <p:sp>
          <p:nvSpPr>
            <p:cNvPr id="32" name="TextBox 32"/>
            <p:cNvSpPr txBox="1"/>
            <p:nvPr/>
          </p:nvSpPr>
          <p:spPr>
            <a:xfrm>
              <a:off x="72000" y="0"/>
              <a:ext cx="623999" cy="736600"/>
            </a:xfrm>
            <a:prstGeom prst="rect">
              <a:avLst/>
            </a:prstGeom>
          </p:spPr>
          <p:txBody>
            <a:bodyPr lIns="50800" tIns="50800" rIns="50800" bIns="50800" rtlCol="0" anchor="ctr"/>
            <a:lstStyle/>
            <a:p>
              <a:pPr algn="ctr">
                <a:lnSpc>
                  <a:spcPts val="4759"/>
                </a:lnSpc>
              </a:pPr>
              <a:endParaRPr/>
            </a:p>
          </p:txBody>
        </p:sp>
      </p:grpSp>
      <p:sp>
        <p:nvSpPr>
          <p:cNvPr id="33" name="TextBox 33"/>
          <p:cNvSpPr txBox="1"/>
          <p:nvPr/>
        </p:nvSpPr>
        <p:spPr>
          <a:xfrm>
            <a:off x="4186316" y="5688374"/>
            <a:ext cx="7973479" cy="86042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UU No. 20 Tahun 2003 tentang Sistem Pendidikan Nasional</a:t>
            </a:r>
          </a:p>
        </p:txBody>
      </p:sp>
      <p:sp>
        <p:nvSpPr>
          <p:cNvPr id="34" name="TextBox 34"/>
          <p:cNvSpPr txBox="1"/>
          <p:nvPr/>
        </p:nvSpPr>
        <p:spPr>
          <a:xfrm>
            <a:off x="4186316" y="6896151"/>
            <a:ext cx="7973479" cy="504826"/>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Inter Bold"/>
                <a:ea typeface="Inter Bold"/>
                <a:cs typeface="Inter Bold"/>
                <a:sym typeface="Inter Bold"/>
              </a:rPr>
              <a:t>Status Rumah</a:t>
            </a:r>
          </a:p>
        </p:txBody>
      </p:sp>
      <p:sp>
        <p:nvSpPr>
          <p:cNvPr id="35" name="TextBox 35"/>
          <p:cNvSpPr txBox="1"/>
          <p:nvPr/>
        </p:nvSpPr>
        <p:spPr>
          <a:xfrm>
            <a:off x="4186316" y="7594537"/>
            <a:ext cx="7973479" cy="1298575"/>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Inter"/>
                <a:ea typeface="Inter"/>
                <a:cs typeface="Inter"/>
                <a:sym typeface="Inter"/>
              </a:rPr>
              <a:t>Peraturan Pemerintah No. 25 Tahun 2003 tentang Program Nasional Pembedayaan Masyarakat (PNPM)</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sp>
        <p:nvSpPr>
          <p:cNvPr id="3" name="TextBox 3"/>
          <p:cNvSpPr txBox="1"/>
          <p:nvPr/>
        </p:nvSpPr>
        <p:spPr>
          <a:xfrm>
            <a:off x="1329391" y="4808728"/>
            <a:ext cx="8426797" cy="593344"/>
          </a:xfrm>
          <a:prstGeom prst="rect">
            <a:avLst/>
          </a:prstGeom>
        </p:spPr>
        <p:txBody>
          <a:bodyPr lIns="0" tIns="0" rIns="0" bIns="0" rtlCol="0" anchor="t">
            <a:spAutoFit/>
          </a:bodyPr>
          <a:lstStyle/>
          <a:p>
            <a:pPr algn="ctr">
              <a:lnSpc>
                <a:spcPts val="4418"/>
              </a:lnSpc>
            </a:pPr>
            <a:r>
              <a:rPr lang="en-US" sz="4700">
                <a:solidFill>
                  <a:srgbClr val="000000"/>
                </a:solidFill>
                <a:latin typeface="League Spartan"/>
                <a:ea typeface="League Spartan"/>
                <a:cs typeface="League Spartan"/>
                <a:sym typeface="League Spartan"/>
              </a:rPr>
              <a:t>PROSES JUSTIFIKASI DATA </a:t>
            </a:r>
          </a:p>
        </p:txBody>
      </p:sp>
      <p:sp>
        <p:nvSpPr>
          <p:cNvPr id="4" name="AutoShape 4"/>
          <p:cNvSpPr/>
          <p:nvPr/>
        </p:nvSpPr>
        <p:spPr>
          <a:xfrm flipV="1">
            <a:off x="6277520" y="3715269"/>
            <a:ext cx="229461" cy="785934"/>
          </a:xfrm>
          <a:prstGeom prst="line">
            <a:avLst/>
          </a:prstGeom>
          <a:ln w="95250" cap="flat">
            <a:solidFill>
              <a:srgbClr val="000000"/>
            </a:solidFill>
            <a:prstDash val="sysDash"/>
            <a:headEnd type="none" w="sm" len="sm"/>
            <a:tailEnd type="none" w="sm" len="sm"/>
          </a:ln>
        </p:spPr>
      </p:sp>
      <p:grpSp>
        <p:nvGrpSpPr>
          <p:cNvPr id="5" name="Group 5"/>
          <p:cNvGrpSpPr/>
          <p:nvPr/>
        </p:nvGrpSpPr>
        <p:grpSpPr>
          <a:xfrm>
            <a:off x="6506981" y="2335886"/>
            <a:ext cx="1497087" cy="149708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328248" y="1425008"/>
            <a:ext cx="1497087" cy="149708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6C4"/>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329173" y="6430772"/>
            <a:ext cx="1497087" cy="149708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167112" y="7665963"/>
            <a:ext cx="1497087" cy="149708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1628396" y="5945952"/>
            <a:ext cx="1497087" cy="149708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1626229" y="3084430"/>
            <a:ext cx="1497087" cy="149708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V="1">
            <a:off x="7824112" y="1843978"/>
            <a:ext cx="1342999" cy="488362"/>
          </a:xfrm>
          <a:prstGeom prst="line">
            <a:avLst/>
          </a:prstGeom>
          <a:ln w="95250" cap="flat">
            <a:solidFill>
              <a:srgbClr val="FF5757"/>
            </a:solidFill>
            <a:prstDash val="sysDash"/>
            <a:headEnd type="none" w="sm" len="sm"/>
            <a:tailEnd type="none" w="sm" len="sm"/>
          </a:ln>
        </p:spPr>
      </p:sp>
      <p:sp>
        <p:nvSpPr>
          <p:cNvPr id="24" name="AutoShape 24"/>
          <p:cNvSpPr/>
          <p:nvPr/>
        </p:nvSpPr>
        <p:spPr>
          <a:xfrm>
            <a:off x="10940239" y="2125673"/>
            <a:ext cx="1145305" cy="796421"/>
          </a:xfrm>
          <a:prstGeom prst="line">
            <a:avLst/>
          </a:prstGeom>
          <a:ln w="95250" cap="flat">
            <a:solidFill>
              <a:srgbClr val="FF66C4"/>
            </a:solidFill>
            <a:prstDash val="sysDash"/>
            <a:headEnd type="none" w="sm" len="sm"/>
            <a:tailEnd type="none" w="sm" len="sm"/>
          </a:ln>
        </p:spPr>
      </p:sp>
      <p:sp>
        <p:nvSpPr>
          <p:cNvPr id="25" name="AutoShape 25"/>
          <p:cNvSpPr/>
          <p:nvPr/>
        </p:nvSpPr>
        <p:spPr>
          <a:xfrm>
            <a:off x="12923774" y="4593757"/>
            <a:ext cx="62921" cy="1352195"/>
          </a:xfrm>
          <a:prstGeom prst="line">
            <a:avLst/>
          </a:prstGeom>
          <a:ln w="95250" cap="flat">
            <a:solidFill>
              <a:srgbClr val="FF66C4"/>
            </a:solidFill>
            <a:prstDash val="sysDash"/>
            <a:headEnd type="none" w="sm" len="sm"/>
            <a:tailEnd type="none" w="sm" len="sm"/>
          </a:ln>
        </p:spPr>
      </p:sp>
      <p:sp>
        <p:nvSpPr>
          <p:cNvPr id="26" name="AutoShape 26"/>
          <p:cNvSpPr/>
          <p:nvPr/>
        </p:nvSpPr>
        <p:spPr>
          <a:xfrm flipH="1">
            <a:off x="10940239" y="7589884"/>
            <a:ext cx="1113682" cy="824622"/>
          </a:xfrm>
          <a:prstGeom prst="line">
            <a:avLst/>
          </a:prstGeom>
          <a:ln w="95250" cap="flat">
            <a:solidFill>
              <a:srgbClr val="0CC0DF"/>
            </a:solidFill>
            <a:prstDash val="sysDash"/>
            <a:headEnd type="none" w="sm" len="sm"/>
            <a:tailEnd type="none" w="sm" len="sm"/>
          </a:ln>
        </p:spPr>
      </p:sp>
      <p:sp>
        <p:nvSpPr>
          <p:cNvPr id="27" name="AutoShape 27"/>
          <p:cNvSpPr/>
          <p:nvPr/>
        </p:nvSpPr>
        <p:spPr>
          <a:xfrm flipH="1" flipV="1">
            <a:off x="7581236" y="8067747"/>
            <a:ext cx="1335692" cy="520582"/>
          </a:xfrm>
          <a:prstGeom prst="line">
            <a:avLst/>
          </a:prstGeom>
          <a:ln w="95250" cap="flat">
            <a:solidFill>
              <a:srgbClr val="7ED957"/>
            </a:solidFill>
            <a:prstDash val="sysDash"/>
            <a:headEnd type="none" w="sm" len="sm"/>
            <a:tailEnd type="none" w="sm" len="sm"/>
          </a:ln>
        </p:spPr>
      </p:sp>
      <p:sp>
        <p:nvSpPr>
          <p:cNvPr id="28" name="AutoShape 28"/>
          <p:cNvSpPr/>
          <p:nvPr/>
        </p:nvSpPr>
        <p:spPr>
          <a:xfrm>
            <a:off x="6177408" y="5488902"/>
            <a:ext cx="230726" cy="994253"/>
          </a:xfrm>
          <a:prstGeom prst="line">
            <a:avLst/>
          </a:prstGeom>
          <a:ln w="95250" cap="flat">
            <a:solidFill>
              <a:srgbClr val="FFDE59"/>
            </a:solidFill>
            <a:prstDash val="sysDash"/>
            <a:headEnd type="none" w="sm" len="sm"/>
            <a:tailEnd type="none" w="sm" len="sm"/>
          </a:ln>
        </p:spPr>
      </p:sp>
      <p:sp>
        <p:nvSpPr>
          <p:cNvPr id="29" name="TextBox 29"/>
          <p:cNvSpPr txBox="1"/>
          <p:nvPr/>
        </p:nvSpPr>
        <p:spPr>
          <a:xfrm>
            <a:off x="7115517" y="2634454"/>
            <a:ext cx="280014" cy="795176"/>
          </a:xfrm>
          <a:prstGeom prst="rect">
            <a:avLst/>
          </a:prstGeom>
        </p:spPr>
        <p:txBody>
          <a:bodyPr lIns="0" tIns="0" rIns="0" bIns="0" rtlCol="0" anchor="t">
            <a:spAutoFit/>
          </a:bodyPr>
          <a:lstStyle/>
          <a:p>
            <a:pPr algn="just">
              <a:lnSpc>
                <a:spcPts val="6507"/>
              </a:lnSpc>
              <a:spcBef>
                <a:spcPct val="0"/>
              </a:spcBef>
            </a:pPr>
            <a:r>
              <a:rPr lang="en-US" sz="4648" b="1">
                <a:solidFill>
                  <a:srgbClr val="000000"/>
                </a:solidFill>
                <a:latin typeface="Inter Bold"/>
                <a:ea typeface="Inter Bold"/>
                <a:cs typeface="Inter Bold"/>
                <a:sym typeface="Inter Bold"/>
              </a:rPr>
              <a:t>1</a:t>
            </a:r>
          </a:p>
        </p:txBody>
      </p:sp>
      <p:sp>
        <p:nvSpPr>
          <p:cNvPr id="30" name="TextBox 30"/>
          <p:cNvSpPr txBox="1"/>
          <p:nvPr/>
        </p:nvSpPr>
        <p:spPr>
          <a:xfrm>
            <a:off x="9890767" y="1723575"/>
            <a:ext cx="372049" cy="795176"/>
          </a:xfrm>
          <a:prstGeom prst="rect">
            <a:avLst/>
          </a:prstGeom>
        </p:spPr>
        <p:txBody>
          <a:bodyPr lIns="0" tIns="0" rIns="0" bIns="0" rtlCol="0" anchor="t">
            <a:spAutoFit/>
          </a:bodyPr>
          <a:lstStyle/>
          <a:p>
            <a:pPr algn="just">
              <a:lnSpc>
                <a:spcPts val="6507"/>
              </a:lnSpc>
              <a:spcBef>
                <a:spcPct val="0"/>
              </a:spcBef>
            </a:pPr>
            <a:r>
              <a:rPr lang="en-US" sz="4648" b="1">
                <a:solidFill>
                  <a:srgbClr val="000000"/>
                </a:solidFill>
                <a:latin typeface="Inter Bold"/>
                <a:ea typeface="Inter Bold"/>
                <a:cs typeface="Inter Bold"/>
                <a:sym typeface="Inter Bold"/>
              </a:rPr>
              <a:t>2</a:t>
            </a:r>
          </a:p>
        </p:txBody>
      </p:sp>
      <p:sp>
        <p:nvSpPr>
          <p:cNvPr id="31" name="TextBox 31"/>
          <p:cNvSpPr txBox="1"/>
          <p:nvPr/>
        </p:nvSpPr>
        <p:spPr>
          <a:xfrm>
            <a:off x="12176779" y="3382997"/>
            <a:ext cx="389193" cy="795176"/>
          </a:xfrm>
          <a:prstGeom prst="rect">
            <a:avLst/>
          </a:prstGeom>
        </p:spPr>
        <p:txBody>
          <a:bodyPr lIns="0" tIns="0" rIns="0" bIns="0" rtlCol="0" anchor="t">
            <a:spAutoFit/>
          </a:bodyPr>
          <a:lstStyle/>
          <a:p>
            <a:pPr algn="just">
              <a:lnSpc>
                <a:spcPts val="6507"/>
              </a:lnSpc>
              <a:spcBef>
                <a:spcPct val="0"/>
              </a:spcBef>
            </a:pPr>
            <a:r>
              <a:rPr lang="en-US" sz="4648" b="1">
                <a:solidFill>
                  <a:srgbClr val="000000"/>
                </a:solidFill>
                <a:latin typeface="Inter Bold"/>
                <a:ea typeface="Inter Bold"/>
                <a:cs typeface="Inter Bold"/>
                <a:sym typeface="Inter Bold"/>
              </a:rPr>
              <a:t>3</a:t>
            </a:r>
          </a:p>
        </p:txBody>
      </p:sp>
      <p:sp>
        <p:nvSpPr>
          <p:cNvPr id="32" name="TextBox 32"/>
          <p:cNvSpPr txBox="1"/>
          <p:nvPr/>
        </p:nvSpPr>
        <p:spPr>
          <a:xfrm>
            <a:off x="12176779" y="6244519"/>
            <a:ext cx="400321" cy="795176"/>
          </a:xfrm>
          <a:prstGeom prst="rect">
            <a:avLst/>
          </a:prstGeom>
        </p:spPr>
        <p:txBody>
          <a:bodyPr lIns="0" tIns="0" rIns="0" bIns="0" rtlCol="0" anchor="t">
            <a:spAutoFit/>
          </a:bodyPr>
          <a:lstStyle/>
          <a:p>
            <a:pPr algn="just">
              <a:lnSpc>
                <a:spcPts val="6507"/>
              </a:lnSpc>
              <a:spcBef>
                <a:spcPct val="0"/>
              </a:spcBef>
            </a:pPr>
            <a:r>
              <a:rPr lang="en-US" sz="4648" b="1">
                <a:solidFill>
                  <a:srgbClr val="000000"/>
                </a:solidFill>
                <a:latin typeface="Inter Bold"/>
                <a:ea typeface="Inter Bold"/>
                <a:cs typeface="Inter Bold"/>
                <a:sym typeface="Inter Bold"/>
              </a:rPr>
              <a:t>4</a:t>
            </a:r>
          </a:p>
        </p:txBody>
      </p:sp>
      <p:sp>
        <p:nvSpPr>
          <p:cNvPr id="33" name="TextBox 33"/>
          <p:cNvSpPr txBox="1"/>
          <p:nvPr/>
        </p:nvSpPr>
        <p:spPr>
          <a:xfrm>
            <a:off x="9746549" y="7964531"/>
            <a:ext cx="380471" cy="795176"/>
          </a:xfrm>
          <a:prstGeom prst="rect">
            <a:avLst/>
          </a:prstGeom>
        </p:spPr>
        <p:txBody>
          <a:bodyPr lIns="0" tIns="0" rIns="0" bIns="0" rtlCol="0" anchor="t">
            <a:spAutoFit/>
          </a:bodyPr>
          <a:lstStyle/>
          <a:p>
            <a:pPr algn="just">
              <a:lnSpc>
                <a:spcPts val="6507"/>
              </a:lnSpc>
              <a:spcBef>
                <a:spcPct val="0"/>
              </a:spcBef>
            </a:pPr>
            <a:r>
              <a:rPr lang="en-US" sz="4648" b="1">
                <a:solidFill>
                  <a:srgbClr val="000000"/>
                </a:solidFill>
                <a:latin typeface="Inter Bold"/>
                <a:ea typeface="Inter Bold"/>
                <a:cs typeface="Inter Bold"/>
                <a:sym typeface="Inter Bold"/>
              </a:rPr>
              <a:t>5</a:t>
            </a:r>
          </a:p>
        </p:txBody>
      </p:sp>
      <p:sp>
        <p:nvSpPr>
          <p:cNvPr id="34" name="TextBox 34"/>
          <p:cNvSpPr txBox="1"/>
          <p:nvPr/>
        </p:nvSpPr>
        <p:spPr>
          <a:xfrm>
            <a:off x="6882819" y="6729340"/>
            <a:ext cx="389794" cy="795176"/>
          </a:xfrm>
          <a:prstGeom prst="rect">
            <a:avLst/>
          </a:prstGeom>
        </p:spPr>
        <p:txBody>
          <a:bodyPr lIns="0" tIns="0" rIns="0" bIns="0" rtlCol="0" anchor="t">
            <a:spAutoFit/>
          </a:bodyPr>
          <a:lstStyle/>
          <a:p>
            <a:pPr algn="just">
              <a:lnSpc>
                <a:spcPts val="6507"/>
              </a:lnSpc>
              <a:spcBef>
                <a:spcPct val="0"/>
              </a:spcBef>
            </a:pPr>
            <a:r>
              <a:rPr lang="en-US" sz="4648" b="1">
                <a:solidFill>
                  <a:srgbClr val="000000"/>
                </a:solidFill>
                <a:latin typeface="Inter Bold"/>
                <a:ea typeface="Inter Bold"/>
                <a:cs typeface="Inter Bold"/>
                <a:sym typeface="Inter Bold"/>
              </a:rPr>
              <a:t>6</a:t>
            </a:r>
          </a:p>
        </p:txBody>
      </p:sp>
      <p:sp>
        <p:nvSpPr>
          <p:cNvPr id="35" name="TextBox 35"/>
          <p:cNvSpPr txBox="1"/>
          <p:nvPr/>
        </p:nvSpPr>
        <p:spPr>
          <a:xfrm>
            <a:off x="2361753" y="2559680"/>
            <a:ext cx="3967420" cy="869950"/>
          </a:xfrm>
          <a:prstGeom prst="rect">
            <a:avLst/>
          </a:prstGeom>
        </p:spPr>
        <p:txBody>
          <a:bodyPr lIns="0" tIns="0" rIns="0" bIns="0" rtlCol="0" anchor="t">
            <a:spAutoFit/>
          </a:bodyPr>
          <a:lstStyle/>
          <a:p>
            <a:pPr algn="ctr">
              <a:lnSpc>
                <a:spcPts val="3500"/>
              </a:lnSpc>
              <a:spcBef>
                <a:spcPct val="0"/>
              </a:spcBef>
            </a:pPr>
            <a:r>
              <a:rPr lang="en-US" sz="2500" b="1">
                <a:solidFill>
                  <a:srgbClr val="FF5757"/>
                </a:solidFill>
                <a:latin typeface="Inter Bold"/>
                <a:ea typeface="Inter Bold"/>
                <a:cs typeface="Inter Bold"/>
                <a:sym typeface="Inter Bold"/>
              </a:rPr>
              <a:t>Identifikasi data calon penerima</a:t>
            </a:r>
          </a:p>
        </p:txBody>
      </p:sp>
      <p:sp>
        <p:nvSpPr>
          <p:cNvPr id="36" name="TextBox 36"/>
          <p:cNvSpPr txBox="1"/>
          <p:nvPr/>
        </p:nvSpPr>
        <p:spPr>
          <a:xfrm>
            <a:off x="8506134" y="755083"/>
            <a:ext cx="3059013" cy="431800"/>
          </a:xfrm>
          <a:prstGeom prst="rect">
            <a:avLst/>
          </a:prstGeom>
        </p:spPr>
        <p:txBody>
          <a:bodyPr lIns="0" tIns="0" rIns="0" bIns="0" rtlCol="0" anchor="t">
            <a:spAutoFit/>
          </a:bodyPr>
          <a:lstStyle/>
          <a:p>
            <a:pPr algn="just">
              <a:lnSpc>
                <a:spcPts val="3500"/>
              </a:lnSpc>
              <a:spcBef>
                <a:spcPct val="0"/>
              </a:spcBef>
            </a:pPr>
            <a:r>
              <a:rPr lang="en-US" sz="2500" b="1">
                <a:solidFill>
                  <a:srgbClr val="FF66C4"/>
                </a:solidFill>
                <a:latin typeface="Inter Bold"/>
                <a:ea typeface="Inter Bold"/>
                <a:cs typeface="Inter Bold"/>
                <a:sym typeface="Inter Bold"/>
              </a:rPr>
              <a:t>Verifikasi awal data</a:t>
            </a:r>
          </a:p>
        </p:txBody>
      </p:sp>
      <p:sp>
        <p:nvSpPr>
          <p:cNvPr id="37" name="TextBox 37"/>
          <p:cNvSpPr txBox="1"/>
          <p:nvPr/>
        </p:nvSpPr>
        <p:spPr>
          <a:xfrm>
            <a:off x="13355704" y="3588498"/>
            <a:ext cx="3521273" cy="431800"/>
          </a:xfrm>
          <a:prstGeom prst="rect">
            <a:avLst/>
          </a:prstGeom>
        </p:spPr>
        <p:txBody>
          <a:bodyPr lIns="0" tIns="0" rIns="0" bIns="0" rtlCol="0" anchor="t">
            <a:spAutoFit/>
          </a:bodyPr>
          <a:lstStyle/>
          <a:p>
            <a:pPr algn="just">
              <a:lnSpc>
                <a:spcPts val="3500"/>
              </a:lnSpc>
              <a:spcBef>
                <a:spcPct val="0"/>
              </a:spcBef>
            </a:pPr>
            <a:r>
              <a:rPr lang="en-US" sz="2500" b="1">
                <a:solidFill>
                  <a:srgbClr val="5E17EB"/>
                </a:solidFill>
                <a:latin typeface="Inter Bold"/>
                <a:ea typeface="Inter Bold"/>
                <a:cs typeface="Inter Bold"/>
                <a:sym typeface="Inter Bold"/>
              </a:rPr>
              <a:t>Validasi data lapangan</a:t>
            </a:r>
          </a:p>
        </p:txBody>
      </p:sp>
      <p:sp>
        <p:nvSpPr>
          <p:cNvPr id="38" name="TextBox 38"/>
          <p:cNvSpPr txBox="1"/>
          <p:nvPr/>
        </p:nvSpPr>
        <p:spPr>
          <a:xfrm>
            <a:off x="13355704" y="6450020"/>
            <a:ext cx="4145310" cy="431800"/>
          </a:xfrm>
          <a:prstGeom prst="rect">
            <a:avLst/>
          </a:prstGeom>
        </p:spPr>
        <p:txBody>
          <a:bodyPr lIns="0" tIns="0" rIns="0" bIns="0" rtlCol="0" anchor="t">
            <a:spAutoFit/>
          </a:bodyPr>
          <a:lstStyle/>
          <a:p>
            <a:pPr algn="just">
              <a:lnSpc>
                <a:spcPts val="3500"/>
              </a:lnSpc>
              <a:spcBef>
                <a:spcPct val="0"/>
              </a:spcBef>
            </a:pPr>
            <a:r>
              <a:rPr lang="en-US" sz="2500" b="1">
                <a:solidFill>
                  <a:srgbClr val="0097B2"/>
                </a:solidFill>
                <a:latin typeface="Inter Bold"/>
                <a:ea typeface="Inter Bold"/>
                <a:cs typeface="Inter Bold"/>
                <a:sym typeface="Inter Bold"/>
              </a:rPr>
              <a:t>Analisis dan penilaian data</a:t>
            </a:r>
          </a:p>
        </p:txBody>
      </p:sp>
      <p:sp>
        <p:nvSpPr>
          <p:cNvPr id="39" name="TextBox 39"/>
          <p:cNvSpPr txBox="1"/>
          <p:nvPr/>
        </p:nvSpPr>
        <p:spPr>
          <a:xfrm>
            <a:off x="7257615" y="9344025"/>
            <a:ext cx="5556052" cy="431800"/>
          </a:xfrm>
          <a:prstGeom prst="rect">
            <a:avLst/>
          </a:prstGeom>
        </p:spPr>
        <p:txBody>
          <a:bodyPr lIns="0" tIns="0" rIns="0" bIns="0" rtlCol="0" anchor="t">
            <a:spAutoFit/>
          </a:bodyPr>
          <a:lstStyle/>
          <a:p>
            <a:pPr algn="just">
              <a:lnSpc>
                <a:spcPts val="3500"/>
              </a:lnSpc>
              <a:spcBef>
                <a:spcPct val="0"/>
              </a:spcBef>
            </a:pPr>
            <a:r>
              <a:rPr lang="en-US" sz="2500" b="1">
                <a:solidFill>
                  <a:srgbClr val="00BF63"/>
                </a:solidFill>
                <a:latin typeface="Inter Bold"/>
                <a:ea typeface="Inter Bold"/>
                <a:cs typeface="Inter Bold"/>
                <a:sym typeface="Inter Bold"/>
              </a:rPr>
              <a:t>Justifikasi dan penetapan penerima</a:t>
            </a:r>
          </a:p>
        </p:txBody>
      </p:sp>
      <p:sp>
        <p:nvSpPr>
          <p:cNvPr id="40" name="TextBox 40"/>
          <p:cNvSpPr txBox="1"/>
          <p:nvPr/>
        </p:nvSpPr>
        <p:spPr>
          <a:xfrm>
            <a:off x="1389028" y="6796014"/>
            <a:ext cx="4940145" cy="869950"/>
          </a:xfrm>
          <a:prstGeom prst="rect">
            <a:avLst/>
          </a:prstGeom>
        </p:spPr>
        <p:txBody>
          <a:bodyPr lIns="0" tIns="0" rIns="0" bIns="0" rtlCol="0" anchor="t">
            <a:spAutoFit/>
          </a:bodyPr>
          <a:lstStyle/>
          <a:p>
            <a:pPr algn="ctr">
              <a:lnSpc>
                <a:spcPts val="3500"/>
              </a:lnSpc>
              <a:spcBef>
                <a:spcPct val="0"/>
              </a:spcBef>
            </a:pPr>
            <a:r>
              <a:rPr lang="en-US" sz="2500" b="1">
                <a:solidFill>
                  <a:srgbClr val="FF914D"/>
                </a:solidFill>
                <a:latin typeface="Inter Bold"/>
                <a:ea typeface="Inter Bold"/>
                <a:cs typeface="Inter Bold"/>
                <a:sym typeface="Inter Bold"/>
              </a:rPr>
              <a:t>Pengumuman dan Pemutakhiran data berkala</a:t>
            </a:r>
          </a:p>
        </p:txBody>
      </p:sp>
      <p:sp>
        <p:nvSpPr>
          <p:cNvPr id="41" name="Freeform 41"/>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42" name="TextBox 42"/>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197110" y="2359571"/>
            <a:ext cx="6898729" cy="689872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alpha val="19608"/>
              </a:srgbClr>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9075" y="-1849277"/>
            <a:ext cx="5235550" cy="52355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19125" cap="sq">
              <a:solidFill>
                <a:srgbClr val="F2BF2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5286249" y="768497"/>
            <a:ext cx="1655113" cy="165511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4442"/>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7601527" y="9497976"/>
            <a:ext cx="1578047" cy="157804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81689" y="4488931"/>
            <a:ext cx="15124623" cy="1182275"/>
          </a:xfrm>
          <a:prstGeom prst="rect">
            <a:avLst/>
          </a:prstGeom>
        </p:spPr>
        <p:txBody>
          <a:bodyPr lIns="0" tIns="0" rIns="0" bIns="0" rtlCol="0" anchor="t">
            <a:spAutoFit/>
          </a:bodyPr>
          <a:lstStyle/>
          <a:p>
            <a:pPr algn="ctr">
              <a:lnSpc>
                <a:spcPts val="8977"/>
              </a:lnSpc>
            </a:pPr>
            <a:r>
              <a:rPr lang="en-US" sz="8801">
                <a:solidFill>
                  <a:srgbClr val="000000"/>
                </a:solidFill>
                <a:latin typeface="League Spartan"/>
                <a:ea typeface="League Spartan"/>
                <a:cs typeface="League Spartan"/>
                <a:sym typeface="League Spartan"/>
              </a:rPr>
              <a:t>HASIL DAN PEMBAHASAN</a:t>
            </a:r>
          </a:p>
        </p:txBody>
      </p:sp>
      <p:sp>
        <p:nvSpPr>
          <p:cNvPr id="16" name="Freeform 16"/>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3"/>
            <a:stretch>
              <a:fillRect/>
            </a:stretch>
          </a:blipFill>
        </p:spPr>
      </p:sp>
      <p:sp>
        <p:nvSpPr>
          <p:cNvPr id="17" name="TextBox 17"/>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sp>
      <p:grpSp>
        <p:nvGrpSpPr>
          <p:cNvPr id="3" name="Group 3"/>
          <p:cNvGrpSpPr/>
          <p:nvPr/>
        </p:nvGrpSpPr>
        <p:grpSpPr>
          <a:xfrm>
            <a:off x="7172275" y="1398096"/>
            <a:ext cx="10919779" cy="8517150"/>
            <a:chOff x="0" y="0"/>
            <a:chExt cx="2875991" cy="2243200"/>
          </a:xfrm>
        </p:grpSpPr>
        <p:sp>
          <p:nvSpPr>
            <p:cNvPr id="4" name="Freeform 4"/>
            <p:cNvSpPr/>
            <p:nvPr/>
          </p:nvSpPr>
          <p:spPr>
            <a:xfrm>
              <a:off x="0" y="0"/>
              <a:ext cx="2875991" cy="2243200"/>
            </a:xfrm>
            <a:custGeom>
              <a:avLst/>
              <a:gdLst/>
              <a:ahLst/>
              <a:cxnLst/>
              <a:rect l="l" t="t" r="r" b="b"/>
              <a:pathLst>
                <a:path w="2875991" h="2243200">
                  <a:moveTo>
                    <a:pt x="0" y="0"/>
                  </a:moveTo>
                  <a:lnTo>
                    <a:pt x="2875991" y="0"/>
                  </a:lnTo>
                  <a:lnTo>
                    <a:pt x="2875991" y="2243200"/>
                  </a:lnTo>
                  <a:lnTo>
                    <a:pt x="0" y="2243200"/>
                  </a:lnTo>
                  <a:close/>
                </a:path>
              </a:pathLst>
            </a:custGeom>
            <a:solidFill>
              <a:srgbClr val="000000"/>
            </a:solidFill>
          </p:spPr>
        </p:sp>
        <p:sp>
          <p:nvSpPr>
            <p:cNvPr id="5" name="TextBox 5"/>
            <p:cNvSpPr txBox="1"/>
            <p:nvPr/>
          </p:nvSpPr>
          <p:spPr>
            <a:xfrm>
              <a:off x="0" y="-47625"/>
              <a:ext cx="2875991" cy="22908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61160" y="1752796"/>
            <a:ext cx="17805074" cy="8700202"/>
            <a:chOff x="0" y="0"/>
            <a:chExt cx="4689402" cy="2291411"/>
          </a:xfrm>
        </p:grpSpPr>
        <p:sp>
          <p:nvSpPr>
            <p:cNvPr id="7" name="Freeform 7"/>
            <p:cNvSpPr/>
            <p:nvPr/>
          </p:nvSpPr>
          <p:spPr>
            <a:xfrm>
              <a:off x="0" y="0"/>
              <a:ext cx="4689402" cy="2291411"/>
            </a:xfrm>
            <a:custGeom>
              <a:avLst/>
              <a:gdLst/>
              <a:ahLst/>
              <a:cxnLst/>
              <a:rect l="l" t="t" r="r" b="b"/>
              <a:pathLst>
                <a:path w="4689402" h="2291411">
                  <a:moveTo>
                    <a:pt x="0" y="0"/>
                  </a:moveTo>
                  <a:lnTo>
                    <a:pt x="4689402" y="0"/>
                  </a:lnTo>
                  <a:lnTo>
                    <a:pt x="4689402" y="2291411"/>
                  </a:lnTo>
                  <a:lnTo>
                    <a:pt x="0" y="2291411"/>
                  </a:lnTo>
                  <a:close/>
                </a:path>
              </a:pathLst>
            </a:custGeom>
            <a:solidFill>
              <a:srgbClr val="F2BF22"/>
            </a:solidFill>
          </p:spPr>
        </p:sp>
        <p:sp>
          <p:nvSpPr>
            <p:cNvPr id="8" name="TextBox 8"/>
            <p:cNvSpPr txBox="1"/>
            <p:nvPr/>
          </p:nvSpPr>
          <p:spPr>
            <a:xfrm>
              <a:off x="0" y="-47625"/>
              <a:ext cx="4689402" cy="233903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89024" y="9449060"/>
            <a:ext cx="1578047" cy="157804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66700" cap="sq">
              <a:solidFill>
                <a:srgbClr val="F2BF22"/>
              </a:solidFill>
              <a:prstDash val="solid"/>
              <a:miter/>
            </a:ln>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flipH="1">
            <a:off x="760199" y="3060442"/>
            <a:ext cx="0" cy="6836821"/>
          </a:xfrm>
          <a:prstGeom prst="line">
            <a:avLst/>
          </a:prstGeom>
          <a:ln w="38100" cap="flat">
            <a:solidFill>
              <a:srgbClr val="BBBBBB"/>
            </a:solidFill>
            <a:prstDash val="solid"/>
            <a:headEnd type="none" w="sm" len="sm"/>
            <a:tailEnd type="none" w="sm" len="sm"/>
          </a:ln>
        </p:spPr>
      </p:sp>
      <p:sp>
        <p:nvSpPr>
          <p:cNvPr id="13" name="Freeform 13"/>
          <p:cNvSpPr/>
          <p:nvPr/>
        </p:nvSpPr>
        <p:spPr>
          <a:xfrm>
            <a:off x="397135" y="380726"/>
            <a:ext cx="1139532" cy="1139532"/>
          </a:xfrm>
          <a:custGeom>
            <a:avLst/>
            <a:gdLst/>
            <a:ahLst/>
            <a:cxnLst/>
            <a:rect l="l" t="t" r="r" b="b"/>
            <a:pathLst>
              <a:path w="1139532" h="1139532">
                <a:moveTo>
                  <a:pt x="0" y="0"/>
                </a:moveTo>
                <a:lnTo>
                  <a:pt x="1139532" y="0"/>
                </a:lnTo>
                <a:lnTo>
                  <a:pt x="1139532" y="1139532"/>
                </a:lnTo>
                <a:lnTo>
                  <a:pt x="0" y="1139532"/>
                </a:lnTo>
                <a:lnTo>
                  <a:pt x="0" y="0"/>
                </a:lnTo>
                <a:close/>
              </a:path>
            </a:pathLst>
          </a:custGeom>
          <a:blipFill>
            <a:blip r:embed="rId4"/>
            <a:stretch>
              <a:fillRect/>
            </a:stretch>
          </a:blipFill>
        </p:spPr>
      </p:sp>
      <p:sp>
        <p:nvSpPr>
          <p:cNvPr id="14" name="Freeform 14"/>
          <p:cNvSpPr/>
          <p:nvPr/>
        </p:nvSpPr>
        <p:spPr>
          <a:xfrm>
            <a:off x="1820000" y="4029509"/>
            <a:ext cx="14425254" cy="1026376"/>
          </a:xfrm>
          <a:custGeom>
            <a:avLst/>
            <a:gdLst/>
            <a:ahLst/>
            <a:cxnLst/>
            <a:rect l="l" t="t" r="r" b="b"/>
            <a:pathLst>
              <a:path w="14425254" h="1026376">
                <a:moveTo>
                  <a:pt x="0" y="0"/>
                </a:moveTo>
                <a:lnTo>
                  <a:pt x="14425254" y="0"/>
                </a:lnTo>
                <a:lnTo>
                  <a:pt x="14425254" y="1026377"/>
                </a:lnTo>
                <a:lnTo>
                  <a:pt x="0" y="1026377"/>
                </a:lnTo>
                <a:lnTo>
                  <a:pt x="0" y="0"/>
                </a:lnTo>
                <a:close/>
              </a:path>
            </a:pathLst>
          </a:custGeom>
          <a:blipFill>
            <a:blip r:embed="rId5"/>
            <a:stretch>
              <a:fillRect/>
            </a:stretch>
          </a:blipFill>
        </p:spPr>
      </p:sp>
      <p:sp>
        <p:nvSpPr>
          <p:cNvPr id="15" name="TextBox 15"/>
          <p:cNvSpPr txBox="1"/>
          <p:nvPr/>
        </p:nvSpPr>
        <p:spPr>
          <a:xfrm>
            <a:off x="7172275" y="845127"/>
            <a:ext cx="3895435" cy="604012"/>
          </a:xfrm>
          <a:prstGeom prst="rect">
            <a:avLst/>
          </a:prstGeom>
        </p:spPr>
        <p:txBody>
          <a:bodyPr wrap="square" lIns="0" tIns="0" rIns="0" bIns="0" rtlCol="0" anchor="t">
            <a:spAutoFit/>
          </a:bodyPr>
          <a:lstStyle/>
          <a:p>
            <a:pPr algn="ctr">
              <a:lnSpc>
                <a:spcPts val="4418"/>
              </a:lnSpc>
            </a:pPr>
            <a:r>
              <a:rPr lang="en-US" sz="4700" dirty="0">
                <a:solidFill>
                  <a:srgbClr val="000000"/>
                </a:solidFill>
                <a:latin typeface="League Spartan"/>
                <a:ea typeface="League Spartan"/>
                <a:cs typeface="League Spartan"/>
                <a:sym typeface="League Spartan"/>
              </a:rPr>
              <a:t>MODELLING</a:t>
            </a:r>
          </a:p>
        </p:txBody>
      </p:sp>
      <p:sp>
        <p:nvSpPr>
          <p:cNvPr id="16" name="TextBox 16"/>
          <p:cNvSpPr txBox="1"/>
          <p:nvPr/>
        </p:nvSpPr>
        <p:spPr>
          <a:xfrm>
            <a:off x="1776699" y="620927"/>
            <a:ext cx="3938736" cy="621030"/>
          </a:xfrm>
          <a:prstGeom prst="rect">
            <a:avLst/>
          </a:prstGeom>
        </p:spPr>
        <p:txBody>
          <a:bodyPr lIns="0" tIns="0" rIns="0" bIns="0" rtlCol="0" anchor="t">
            <a:spAutoFit/>
          </a:bodyPr>
          <a:lstStyle/>
          <a:p>
            <a:pPr algn="just">
              <a:lnSpc>
                <a:spcPts val="2520"/>
              </a:lnSpc>
            </a:pPr>
            <a:r>
              <a:rPr lang="en-US" sz="1800" b="1">
                <a:solidFill>
                  <a:srgbClr val="000000"/>
                </a:solidFill>
                <a:latin typeface="Inter Bold"/>
                <a:ea typeface="Inter Bold"/>
                <a:cs typeface="Inter Bold"/>
                <a:sym typeface="Inter Bold"/>
              </a:rPr>
              <a:t>Fakultas Teknik dan Ilmu Komputer</a:t>
            </a:r>
          </a:p>
          <a:p>
            <a:pPr algn="just">
              <a:lnSpc>
                <a:spcPts val="2520"/>
              </a:lnSpc>
              <a:spcBef>
                <a:spcPct val="0"/>
              </a:spcBef>
            </a:pPr>
            <a:r>
              <a:rPr lang="en-US" sz="1800" b="1">
                <a:solidFill>
                  <a:srgbClr val="000000"/>
                </a:solidFill>
                <a:latin typeface="Inter Bold"/>
                <a:ea typeface="Inter Bold"/>
                <a:cs typeface="Inter Bold"/>
                <a:sym typeface="Inter Bold"/>
              </a:rPr>
              <a:t>Program Studi Sistem Informasi</a:t>
            </a:r>
          </a:p>
        </p:txBody>
      </p:sp>
      <p:sp>
        <p:nvSpPr>
          <p:cNvPr id="17" name="TextBox 17"/>
          <p:cNvSpPr txBox="1"/>
          <p:nvPr/>
        </p:nvSpPr>
        <p:spPr>
          <a:xfrm>
            <a:off x="1820000" y="5528334"/>
            <a:ext cx="5134124" cy="2076451"/>
          </a:xfrm>
          <a:prstGeom prst="rect">
            <a:avLst/>
          </a:prstGeom>
        </p:spPr>
        <p:txBody>
          <a:bodyPr lIns="0" tIns="0" rIns="0" bIns="0" rtlCol="0" anchor="t">
            <a:spAutoFit/>
          </a:bodyPr>
          <a:lstStyle/>
          <a:p>
            <a:pPr algn="just">
              <a:lnSpc>
                <a:spcPts val="4199"/>
              </a:lnSpc>
            </a:pPr>
            <a:r>
              <a:rPr lang="en-US" sz="2999" b="1">
                <a:solidFill>
                  <a:srgbClr val="000000"/>
                </a:solidFill>
                <a:latin typeface="Inter Bold"/>
                <a:ea typeface="Inter Bold"/>
                <a:cs typeface="Inter Bold"/>
                <a:sym typeface="Inter Bold"/>
              </a:rPr>
              <a:t>Hidden Layer Pertama : 100</a:t>
            </a:r>
          </a:p>
          <a:p>
            <a:pPr algn="just">
              <a:lnSpc>
                <a:spcPts val="4199"/>
              </a:lnSpc>
            </a:pPr>
            <a:r>
              <a:rPr lang="en-US" sz="2999" b="1">
                <a:solidFill>
                  <a:srgbClr val="000000"/>
                </a:solidFill>
                <a:latin typeface="Inter Bold"/>
                <a:ea typeface="Inter Bold"/>
                <a:cs typeface="Inter Bold"/>
                <a:sym typeface="Inter Bold"/>
              </a:rPr>
              <a:t>Hidden Layer Kedua : 50</a:t>
            </a:r>
          </a:p>
          <a:p>
            <a:pPr algn="just">
              <a:lnSpc>
                <a:spcPts val="4199"/>
              </a:lnSpc>
            </a:pPr>
            <a:r>
              <a:rPr lang="en-US" sz="2999" b="1">
                <a:solidFill>
                  <a:srgbClr val="000000"/>
                </a:solidFill>
                <a:latin typeface="Inter Bold"/>
                <a:ea typeface="Inter Bold"/>
                <a:cs typeface="Inter Bold"/>
                <a:sym typeface="Inter Bold"/>
              </a:rPr>
              <a:t>Maksimal Iterasi : 300</a:t>
            </a:r>
          </a:p>
          <a:p>
            <a:pPr algn="just">
              <a:lnSpc>
                <a:spcPts val="4199"/>
              </a:lnSpc>
              <a:spcBef>
                <a:spcPct val="0"/>
              </a:spcBef>
            </a:pPr>
            <a:r>
              <a:rPr lang="en-US" sz="2999" b="1">
                <a:solidFill>
                  <a:srgbClr val="000000"/>
                </a:solidFill>
                <a:latin typeface="Inter Bold"/>
                <a:ea typeface="Inter Bold"/>
                <a:cs typeface="Inter Bold"/>
                <a:sym typeface="Inter Bold"/>
              </a:rPr>
              <a:t>Random State : 42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1236</Words>
  <Application>Microsoft Office PowerPoint</Application>
  <PresentationFormat>Custom</PresentationFormat>
  <Paragraphs>229</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League Spartan</vt:lpstr>
      <vt:lpstr>Inter</vt:lpstr>
      <vt:lpstr>Calibri</vt:lpstr>
      <vt:lpstr>Arial</vt:lpstr>
      <vt:lpstr>Antic Bold</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Akhir</dc:title>
  <cp:lastModifiedBy>dendi dendi</cp:lastModifiedBy>
  <cp:revision>2</cp:revision>
  <dcterms:created xsi:type="dcterms:W3CDTF">2006-08-16T00:00:00Z</dcterms:created>
  <dcterms:modified xsi:type="dcterms:W3CDTF">2025-08-16T16:18:59Z</dcterms:modified>
  <dc:identifier>DAGwN2gRBHA</dc:identifier>
</cp:coreProperties>
</file>