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5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cwcs\OneDrive\Desktop\div.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pieChart>
        <c:varyColors val="1"/>
        <c:ser>
          <c:idx val="0"/>
          <c:order val="0"/>
          <c:val>
            <c:numRef>
              <c:f>Sheet1!$A$2:$A$13</c:f>
              <c:numCache>
                <c:formatCode>General</c:formatCode>
                <c:ptCount val="12"/>
                <c:pt idx="0">
                  <c:v>0</c:v>
                </c:pt>
                <c:pt idx="1">
                  <c:v>10011</c:v>
                </c:pt>
                <c:pt idx="2">
                  <c:v>10012</c:v>
                </c:pt>
                <c:pt idx="3">
                  <c:v>10013</c:v>
                </c:pt>
                <c:pt idx="4">
                  <c:v>10014</c:v>
                </c:pt>
                <c:pt idx="5">
                  <c:v>10015</c:v>
                </c:pt>
                <c:pt idx="6">
                  <c:v>10016</c:v>
                </c:pt>
                <c:pt idx="7">
                  <c:v>10017</c:v>
                </c:pt>
                <c:pt idx="8">
                  <c:v>10018</c:v>
                </c:pt>
                <c:pt idx="9">
                  <c:v>10019</c:v>
                </c:pt>
                <c:pt idx="10">
                  <c:v>100120</c:v>
                </c:pt>
              </c:numCache>
            </c:numRef>
          </c:val>
        </c:ser>
        <c:ser>
          <c:idx val="1"/>
          <c:order val="1"/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2"/>
          <c:order val="2"/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3"/>
          <c:order val="3"/>
          <c:val>
            <c:numRef>
              <c:f>Sheet1!$D$2:$D$13</c:f>
              <c:numCache>
                <c:formatCode>General</c:formatCode>
                <c:ptCount val="12"/>
              </c:numCache>
            </c:numRef>
          </c:val>
        </c:ser>
        <c:firstSliceAng val="0"/>
      </c:pieChart>
    </c:plotArea>
    <c:legend>
      <c:legendPos val="r"/>
      <c:layout/>
      <c:txPr>
        <a:bodyPr/>
        <a:lstStyle/>
        <a:p>
          <a:pPr rtl="0">
            <a:defRPr/>
          </a:pPr>
          <a:endParaRPr lang="en-US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employee performance scorecard in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 smtClean="0"/>
              <a:t>NAME:E.Divya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NO:312200905</a:t>
            </a:r>
            <a:endParaRPr lang="en-US" sz="2400" dirty="0"/>
          </a:p>
          <a:p>
            <a:r>
              <a:rPr lang="en-US" sz="2400" dirty="0" err="1" smtClean="0"/>
              <a:t>DEPARTMENT:b.com</a:t>
            </a:r>
            <a:r>
              <a:rPr lang="en-US" sz="2400" dirty="0" smtClean="0"/>
              <a:t> (computer application)</a:t>
            </a:r>
            <a:endParaRPr lang="en-US" sz="2400" dirty="0"/>
          </a:p>
          <a:p>
            <a:r>
              <a:rPr lang="en-US" sz="2400" dirty="0" err="1" smtClean="0"/>
              <a:t>COLLEGE:pachiyappa’s</a:t>
            </a:r>
            <a:r>
              <a:rPr lang="en-US" sz="2400" dirty="0" smtClean="0"/>
              <a:t> college for women.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595274" y="1443841"/>
            <a:ext cx="85487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Entity-Relationship </a:t>
            </a:r>
            <a:r>
              <a:rPr lang="en-US" dirty="0" smtClean="0"/>
              <a:t>Modeling</a:t>
            </a:r>
            <a:r>
              <a:rPr lang="en-US" dirty="0" smtClean="0"/>
              <a:t>:</a:t>
            </a:r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                  </a:t>
            </a:r>
            <a:r>
              <a:rPr lang="en-US" dirty="0" smtClean="0"/>
              <a:t>Define entities (e.g., employees, managers, departments), attributes (e.g., employee ID, name, job title), and relationships (e.g., employees belong to departments</a:t>
            </a:r>
            <a:r>
              <a:rPr lang="en-US" dirty="0" smtClean="0"/>
              <a:t>).</a:t>
            </a:r>
          </a:p>
          <a:p>
            <a:pPr marL="342900" indent="-342900"/>
            <a:r>
              <a:rPr lang="en-US" dirty="0" smtClean="0"/>
              <a:t>2</a:t>
            </a:r>
            <a:r>
              <a:rPr lang="en-US" dirty="0" smtClean="0"/>
              <a:t>. Data Flow Diagrams</a:t>
            </a:r>
            <a:r>
              <a:rPr lang="en-US" dirty="0" smtClean="0"/>
              <a:t>:</a:t>
            </a:r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                 </a:t>
            </a:r>
            <a:r>
              <a:rPr lang="en-US" dirty="0" smtClean="0"/>
              <a:t>Illustrate the flow of data through the scorecard system, highlighting inputs, processes, and outputs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3</a:t>
            </a:r>
            <a:r>
              <a:rPr lang="en-US" dirty="0" smtClean="0"/>
              <a:t>. Business Process Modeling</a:t>
            </a:r>
            <a:r>
              <a:rPr lang="en-US" dirty="0" smtClean="0"/>
              <a:t>:</a:t>
            </a:r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               </a:t>
            </a:r>
            <a:r>
              <a:rPr lang="en-US" dirty="0" smtClean="0"/>
              <a:t>Map the performance management workflow, including goal-setting, feedback, evaluation, and development planning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4</a:t>
            </a:r>
            <a:r>
              <a:rPr lang="en-US" dirty="0" smtClean="0"/>
              <a:t>. Statistical Modeling</a:t>
            </a:r>
            <a:r>
              <a:rPr lang="en-US" dirty="0" smtClean="0"/>
              <a:t>:</a:t>
            </a:r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              </a:t>
            </a:r>
            <a:r>
              <a:rPr lang="en-US" dirty="0" smtClean="0"/>
              <a:t>Apply statistical techniques (e.g., regression, correlation) to analyze performance data and identify trends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5</a:t>
            </a:r>
            <a:r>
              <a:rPr lang="en-US" dirty="0" smtClean="0"/>
              <a:t>. Machine Learning Modeling: </a:t>
            </a:r>
            <a:endParaRPr lang="en-US" dirty="0" smtClean="0"/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             Use </a:t>
            </a:r>
            <a:r>
              <a:rPr lang="en-US" dirty="0" smtClean="0"/>
              <a:t>machine learning algorithms (e.g., predictive analytics, clustering) to forecast performance, identify areas for improvement, and recommend development opportunities.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666844" y="1285860"/>
            <a:ext cx="71914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OKR </a:t>
            </a:r>
            <a:r>
              <a:rPr lang="en-US" dirty="0" smtClean="0"/>
              <a:t>(Objectives and Key Results) Model</a:t>
            </a:r>
            <a:r>
              <a:rPr lang="en-US" dirty="0" smtClean="0"/>
              <a:t>:</a:t>
            </a:r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                      </a:t>
            </a:r>
            <a:r>
              <a:rPr lang="en-US" dirty="0" smtClean="0"/>
              <a:t>Align employee goals with organizational objectives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2</a:t>
            </a:r>
            <a:r>
              <a:rPr lang="en-US" dirty="0" smtClean="0"/>
              <a:t>. Balanced Scorecard Model</a:t>
            </a:r>
            <a:r>
              <a:rPr lang="en-US" dirty="0" smtClean="0"/>
              <a:t>:</a:t>
            </a:r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                     </a:t>
            </a:r>
            <a:r>
              <a:rPr lang="en-US" dirty="0" smtClean="0"/>
              <a:t>Evaluate performance from four perspectives: financial, customer, internal processes, and learning and growth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3</a:t>
            </a:r>
            <a:r>
              <a:rPr lang="en-US" dirty="0" smtClean="0"/>
              <a:t>. 9-Box Model: </a:t>
            </a:r>
            <a:endParaRPr lang="en-US" dirty="0" smtClean="0"/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                     Assess </a:t>
            </a:r>
            <a:r>
              <a:rPr lang="en-US" dirty="0" smtClean="0"/>
              <a:t>employee performance and potential, categorizing them into nine boxes based on their performance and potential ratings.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678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9C0149-F813-8AF2-7D86-B6A7026EC40D}"/>
              </a:ext>
            </a:extLst>
          </p:cNvPr>
          <p:cNvSpPr txBox="1"/>
          <p:nvPr/>
        </p:nvSpPr>
        <p:spPr>
          <a:xfrm>
            <a:off x="755332" y="1524000"/>
            <a:ext cx="839894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 </a:t>
            </a:r>
            <a:r>
              <a:rPr lang="en-US" dirty="0" smtClean="0"/>
              <a:t>Streamlines performance </a:t>
            </a:r>
            <a:r>
              <a:rPr lang="en-US" dirty="0" smtClean="0"/>
              <a:t>management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Enhances employee </a:t>
            </a:r>
            <a:r>
              <a:rPr lang="en-US" dirty="0" smtClean="0"/>
              <a:t>development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Fosters a culture of continuous </a:t>
            </a:r>
            <a:r>
              <a:rPr lang="en-US" dirty="0" smtClean="0"/>
              <a:t>feedback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Drives business </a:t>
            </a:r>
            <a:r>
              <a:rPr lang="en-US" dirty="0" smtClean="0"/>
              <a:t>outcomes</a:t>
            </a:r>
          </a:p>
          <a:p>
            <a:pPr algn="just"/>
            <a:r>
              <a:rPr lang="en-US" dirty="0" smtClean="0"/>
              <a:t>By </a:t>
            </a:r>
            <a:r>
              <a:rPr lang="en-US" dirty="0" smtClean="0"/>
              <a:t>leveraging data-driven insights, automation, and personalized development plans, organizations can</a:t>
            </a:r>
            <a:r>
              <a:rPr lang="en-US" dirty="0" smtClean="0"/>
              <a:t>: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                     </a:t>
            </a:r>
            <a:r>
              <a:rPr lang="en-US" dirty="0" smtClean="0"/>
              <a:t>Improve performance management </a:t>
            </a:r>
            <a:r>
              <a:rPr lang="en-US" dirty="0" smtClean="0"/>
              <a:t>efficiency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                    </a:t>
            </a:r>
            <a:r>
              <a:rPr lang="en-US" dirty="0" smtClean="0"/>
              <a:t>Boost employee engagement and </a:t>
            </a:r>
            <a:r>
              <a:rPr lang="en-US" dirty="0" smtClean="0"/>
              <a:t>motivation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                    </a:t>
            </a:r>
            <a:r>
              <a:rPr lang="en-US" dirty="0" smtClean="0"/>
              <a:t>Increase transparency and </a:t>
            </a:r>
            <a:r>
              <a:rPr lang="en-US" dirty="0" smtClean="0"/>
              <a:t>accountability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                   </a:t>
            </a:r>
            <a:r>
              <a:rPr lang="en-US" dirty="0" smtClean="0"/>
              <a:t>Achieve strategic </a:t>
            </a:r>
            <a:r>
              <a:rPr lang="en-US" dirty="0" smtClean="0"/>
              <a:t>objectives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      The </a:t>
            </a:r>
            <a:r>
              <a:rPr lang="en-US" dirty="0" smtClean="0"/>
              <a:t>scorecard's customizable design, automated calculations, and real-time data visualization make it an invaluable tool for HR professionals, managers, and employees.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employee performance scorecard in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28CCF42-4C79-F436-DD19-9AA4BBA0F00A}"/>
              </a:ext>
            </a:extLst>
          </p:cNvPr>
          <p:cNvSpPr txBox="1"/>
          <p:nvPr/>
        </p:nvSpPr>
        <p:spPr>
          <a:xfrm>
            <a:off x="457201" y="1524000"/>
            <a:ext cx="73914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Problem Statement</a:t>
            </a:r>
            <a:r>
              <a:rPr lang="en-US" sz="2400" dirty="0" smtClean="0"/>
              <a:t>: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 smtClean="0"/>
              <a:t>                  "</a:t>
            </a:r>
            <a:r>
              <a:rPr lang="en-US" sz="2400" dirty="0" smtClean="0"/>
              <a:t>Our organization struggles with effectively evaluating and managing employee performance, leading to:- </a:t>
            </a:r>
            <a:endParaRPr lang="en-US" sz="2400" dirty="0" smtClean="0"/>
          </a:p>
          <a:p>
            <a:pPr algn="just"/>
            <a:r>
              <a:rPr lang="en-US" sz="2400" dirty="0" smtClean="0"/>
              <a:t>Inconsistent </a:t>
            </a:r>
            <a:r>
              <a:rPr lang="en-US" sz="2400" dirty="0" smtClean="0"/>
              <a:t>and subjective performance assessments- Lack of clear goals and </a:t>
            </a:r>
            <a:r>
              <a:rPr lang="en-US" sz="2400" dirty="0" smtClean="0"/>
              <a:t>expectations</a:t>
            </a:r>
          </a:p>
          <a:p>
            <a:pPr algn="just"/>
            <a:r>
              <a:rPr lang="en-US" sz="2400" dirty="0" smtClean="0"/>
              <a:t>Insufficient </a:t>
            </a:r>
            <a:r>
              <a:rPr lang="en-US" sz="2400" dirty="0" smtClean="0"/>
              <a:t>data-driven insights for informed </a:t>
            </a:r>
            <a:r>
              <a:rPr lang="en-US" sz="2400" dirty="0" smtClean="0"/>
              <a:t>decision-making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 smtClean="0"/>
              <a:t>Inefficient performance management processes- Limited employee development and </a:t>
            </a:r>
            <a:r>
              <a:rPr lang="en-US" sz="2400" dirty="0" smtClean="0"/>
              <a:t>growth </a:t>
            </a:r>
            <a:r>
              <a:rPr lang="en-US" sz="2400" dirty="0" err="1" smtClean="0"/>
              <a:t>opprtunities</a:t>
            </a:r>
            <a:endParaRPr lang="en-US" sz="2400" dirty="0" smtClean="0"/>
          </a:p>
          <a:p>
            <a:pPr algn="just"/>
            <a:r>
              <a:rPr lang="en-US" sz="2400" dirty="0" smtClean="0"/>
              <a:t>We </a:t>
            </a:r>
            <a:r>
              <a:rPr lang="en-US" sz="2400" dirty="0" smtClean="0"/>
              <a:t>need a comprehensive and automated employee performance scorecard that</a:t>
            </a:r>
            <a:r>
              <a:rPr lang="en-US" sz="2400" dirty="0" smtClean="0"/>
              <a:t>: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 smtClean="0"/>
              <a:t>Aligns with organizational goals and </a:t>
            </a:r>
            <a:r>
              <a:rPr lang="en-US" sz="2400" dirty="0" smtClean="0"/>
              <a:t>objectives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 smtClean="0"/>
              <a:t>Tracks key performance indicators (KPIs) and </a:t>
            </a:r>
            <a:r>
              <a:rPr lang="en-US" sz="2400" dirty="0" smtClean="0"/>
              <a:t>goals 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2530" y="285728"/>
            <a:ext cx="6713547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25832FA-74AD-FB53-0929-36D92CF8DFD8}"/>
              </a:ext>
            </a:extLst>
          </p:cNvPr>
          <p:cNvSpPr txBox="1"/>
          <p:nvPr/>
        </p:nvSpPr>
        <p:spPr>
          <a:xfrm>
            <a:off x="666712" y="1357298"/>
            <a:ext cx="847799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Overview</a:t>
            </a:r>
            <a:r>
              <a:rPr lang="en-US" sz="2000" dirty="0" smtClean="0"/>
              <a:t>: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 smtClean="0"/>
              <a:t>          The </a:t>
            </a:r>
            <a:r>
              <a:rPr lang="en-US" sz="2000" dirty="0" smtClean="0"/>
              <a:t>employee performance scorecard is a data-driven tool designed to evaluate and manage employee performance effectively. It aligns with organizational goals, tracks key performance indicators (KPIs), and provides real-time insights for informed decision-making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Key </a:t>
            </a:r>
            <a:r>
              <a:rPr lang="en-US" sz="2000" dirty="0" smtClean="0"/>
              <a:t>Features</a:t>
            </a:r>
            <a:r>
              <a:rPr lang="en-US" sz="2000" dirty="0" smtClean="0"/>
              <a:t>: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 smtClean="0"/>
              <a:t>       1</a:t>
            </a:r>
            <a:r>
              <a:rPr lang="en-US" sz="2000" dirty="0" smtClean="0"/>
              <a:t>. Customizable KPIs and </a:t>
            </a:r>
            <a:r>
              <a:rPr lang="en-US" sz="2000" dirty="0" smtClean="0"/>
              <a:t>goals</a:t>
            </a:r>
          </a:p>
          <a:p>
            <a:pPr algn="just"/>
            <a:r>
              <a:rPr lang="en-US" sz="2000" dirty="0" smtClean="0"/>
              <a:t>        2</a:t>
            </a:r>
            <a:r>
              <a:rPr lang="en-US" sz="2000" dirty="0" smtClean="0"/>
              <a:t>. Automated calculations and </a:t>
            </a:r>
            <a:r>
              <a:rPr lang="en-US" sz="2000" dirty="0" smtClean="0"/>
              <a:t>scoring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 smtClean="0"/>
              <a:t>       3</a:t>
            </a:r>
            <a:r>
              <a:rPr lang="en-US" sz="2000" dirty="0" smtClean="0"/>
              <a:t>. Real-time data visualization and </a:t>
            </a:r>
            <a:r>
              <a:rPr lang="en-US" sz="2000" dirty="0" smtClean="0"/>
              <a:t>reporting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 smtClean="0"/>
              <a:t>       4</a:t>
            </a:r>
            <a:r>
              <a:rPr lang="en-US" sz="2000" dirty="0" smtClean="0"/>
              <a:t>. 360-degree feedback and </a:t>
            </a:r>
            <a:r>
              <a:rPr lang="en-US" sz="2000" dirty="0" smtClean="0"/>
              <a:t>evaluation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 smtClean="0"/>
              <a:t>       5</a:t>
            </a:r>
            <a:r>
              <a:rPr lang="en-US" sz="2000" dirty="0" smtClean="0"/>
              <a:t>. Weighted scoring and performance </a:t>
            </a:r>
            <a:r>
              <a:rPr lang="en-US" sz="2000" dirty="0" smtClean="0"/>
              <a:t>ratings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 smtClean="0"/>
              <a:t>       6</a:t>
            </a:r>
            <a:r>
              <a:rPr lang="en-US" sz="2000" dirty="0" smtClean="0"/>
              <a:t>. Integration with existing HR </a:t>
            </a:r>
            <a:r>
              <a:rPr lang="en-US" sz="2000" dirty="0" smtClean="0"/>
              <a:t>systems</a:t>
            </a:r>
          </a:p>
          <a:p>
            <a:pPr algn="just"/>
            <a:r>
              <a:rPr lang="en-US" sz="2000" dirty="0" smtClean="0"/>
              <a:t>Benefits: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 smtClean="0"/>
              <a:t>       1</a:t>
            </a:r>
            <a:r>
              <a:rPr lang="en-US" sz="2000" dirty="0" smtClean="0"/>
              <a:t>. Improved performance </a:t>
            </a:r>
            <a:r>
              <a:rPr lang="en-US" sz="2000" dirty="0" smtClean="0"/>
              <a:t>management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 smtClean="0"/>
              <a:t>       2</a:t>
            </a:r>
            <a:r>
              <a:rPr lang="en-US" sz="2000" dirty="0" smtClean="0"/>
              <a:t>. Enhanced employee development and </a:t>
            </a:r>
            <a:r>
              <a:rPr lang="en-US" sz="2000" dirty="0" smtClean="0"/>
              <a:t>growth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 smtClean="0"/>
              <a:t>       3</a:t>
            </a:r>
            <a:r>
              <a:rPr lang="en-US" sz="2000" dirty="0" smtClean="0"/>
              <a:t>. Data-driven </a:t>
            </a:r>
            <a:r>
              <a:rPr lang="en-US" sz="2000" dirty="0" smtClean="0"/>
              <a:t>decision-making</a:t>
            </a: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2B1AC95D-E282-8FF3-3F94-D7FDC2B1A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29036"/>
            <a:ext cx="87439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3902" y="1571613"/>
            <a:ext cx="821537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Employees:</a:t>
            </a:r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Receive feedback, track progress, and set </a:t>
            </a:r>
            <a:r>
              <a:rPr lang="en-US" dirty="0" smtClean="0"/>
              <a:t>goals</a:t>
            </a:r>
          </a:p>
          <a:p>
            <a:pPr marL="342900" indent="-342900"/>
            <a:r>
              <a:rPr lang="en-US" dirty="0" smtClean="0"/>
              <a:t>2</a:t>
            </a:r>
            <a:r>
              <a:rPr lang="en-US" dirty="0" smtClean="0"/>
              <a:t>. Managers/Supervisors</a:t>
            </a:r>
            <a:r>
              <a:rPr lang="en-US" dirty="0" smtClean="0"/>
              <a:t>:</a:t>
            </a:r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Evaluate employee performance, provide feedback, and set goals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3</a:t>
            </a:r>
            <a:r>
              <a:rPr lang="en-US" dirty="0" smtClean="0"/>
              <a:t>. HR Professionals</a:t>
            </a:r>
            <a:r>
              <a:rPr lang="en-US" dirty="0" smtClean="0"/>
              <a:t>:</a:t>
            </a:r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Manage performance data, track company-wide performance, and provide </a:t>
            </a:r>
            <a:r>
              <a:rPr lang="en-US" dirty="0" smtClean="0"/>
              <a:t>support</a:t>
            </a:r>
          </a:p>
          <a:p>
            <a:pPr marL="342900" indent="-342900"/>
            <a:r>
              <a:rPr lang="en-US" dirty="0" smtClean="0"/>
              <a:t>4</a:t>
            </a:r>
            <a:r>
              <a:rPr lang="en-US" dirty="0" smtClean="0"/>
              <a:t>. Department Heads</a:t>
            </a:r>
            <a:r>
              <a:rPr lang="en-US" dirty="0" smtClean="0"/>
              <a:t>:</a:t>
            </a:r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Monitor team performance, identify areas for improvement, and make informed decisions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5</a:t>
            </a:r>
            <a:r>
              <a:rPr lang="en-US" dirty="0" smtClean="0"/>
              <a:t>. Senior Leadership</a:t>
            </a:r>
            <a:r>
              <a:rPr lang="en-US" dirty="0" smtClean="0"/>
              <a:t>:</a:t>
            </a:r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Use aggregated data to assess company performance, make strategic decisions, and drive business outcomes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6</a:t>
            </a:r>
            <a:r>
              <a:rPr lang="en-US" dirty="0" smtClean="0"/>
              <a:t>. Talent Management Teams: </a:t>
            </a:r>
            <a:endParaRPr lang="en-US" dirty="0" smtClean="0"/>
          </a:p>
          <a:p>
            <a:pPr marL="342900" indent="-342900"/>
            <a:r>
              <a:rPr lang="en-US" dirty="0" smtClean="0"/>
              <a:t>Use </a:t>
            </a:r>
            <a:r>
              <a:rPr lang="en-US" dirty="0" smtClean="0"/>
              <a:t>scorecard data for succession planning, development planning, and performance calibration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7</a:t>
            </a:r>
            <a:r>
              <a:rPr lang="en-US" dirty="0" smtClean="0"/>
              <a:t>. Compensation and Benefits Teams: Use scorecard data to inform compensation and benefits decisions.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7928C0CF-8CAF-8962-63CC-441463760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1389162"/>
            <a:ext cx="60198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Value Proposition</a:t>
            </a:r>
            <a:r>
              <a:rPr lang="en-US" altLang="en-US" dirty="0" smtClean="0"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       </a:t>
            </a:r>
            <a:r>
              <a:rPr lang="en-US" altLang="en-US" dirty="0" smtClean="0">
                <a:latin typeface="Arial" panose="020B0604020202020204" pitchFamily="34" charset="0"/>
              </a:rPr>
              <a:t>Streamline Performance </a:t>
            </a:r>
            <a:r>
              <a:rPr lang="en-US" altLang="en-US" dirty="0" err="1" smtClean="0">
                <a:latin typeface="Arial" panose="020B0604020202020204" pitchFamily="34" charset="0"/>
              </a:rPr>
              <a:t>Mnagement</a:t>
            </a:r>
            <a:r>
              <a:rPr lang="en-US" altLang="en-US" dirty="0" smtClean="0">
                <a:latin typeface="Arial" panose="020B0604020202020204" pitchFamily="34" charset="0"/>
              </a:rPr>
              <a:t>: Automate and simplify the performance evaluation process, reducing administrative burdens by up to 50</a:t>
            </a:r>
            <a:r>
              <a:rPr lang="en-US" altLang="en-US" dirty="0" smtClean="0">
                <a:latin typeface="Arial" panose="020B0604020202020204" pitchFamily="34" charset="0"/>
              </a:rPr>
              <a:t>%.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        </a:t>
            </a:r>
            <a:r>
              <a:rPr lang="en-US" altLang="en-US" dirty="0" smtClean="0">
                <a:latin typeface="Arial" panose="020B0604020202020204" pitchFamily="34" charset="0"/>
              </a:rPr>
              <a:t>Improve Employee Development: Provide </a:t>
            </a:r>
            <a:r>
              <a:rPr lang="en-US" altLang="en-US" dirty="0" err="1" smtClean="0">
                <a:latin typeface="Arial" panose="020B0604020202020204" pitchFamily="34" charset="0"/>
              </a:rPr>
              <a:t>clea</a:t>
            </a:r>
            <a:r>
              <a:rPr lang="en-US" altLang="en-US" dirty="0" err="1" smtClean="0">
                <a:latin typeface="Arial" panose="020B0604020202020204" pitchFamily="34" charset="0"/>
              </a:rPr>
              <a:t>a</a:t>
            </a:r>
            <a:r>
              <a:rPr lang="en-US" altLang="en-US" dirty="0" err="1" smtClean="0">
                <a:latin typeface="Arial" panose="020B0604020202020204" pitchFamily="34" charset="0"/>
              </a:rPr>
              <a:t>r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goals, feedback, and development opportunities, enhancing employee growth and retention by up to 25</a:t>
            </a:r>
            <a:r>
              <a:rPr lang="en-US" altLang="en-US" dirty="0" smtClean="0">
                <a:latin typeface="Arial" panose="020B0604020202020204" pitchFamily="34" charset="0"/>
              </a:rPr>
              <a:t>%.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       </a:t>
            </a:r>
            <a:r>
              <a:rPr lang="en-US" altLang="en-US" dirty="0" smtClean="0">
                <a:latin typeface="Arial" panose="020B0604020202020204" pitchFamily="34" charset="0"/>
              </a:rPr>
              <a:t>Data-Driven Decision Making: Offer real-time insights and analytics, enabling informed decisions on talent development, succession planning, and performance improvement</a:t>
            </a:r>
            <a:r>
              <a:rPr lang="en-US" altLang="en-US" dirty="0" smtClean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       Enhance </a:t>
            </a:r>
            <a:r>
              <a:rPr lang="en-US" altLang="en-US" dirty="0" smtClean="0">
                <a:latin typeface="Arial" panose="020B0604020202020204" pitchFamily="34" charset="0"/>
              </a:rPr>
              <a:t>Employee Engagement: Increase transparency, accountability, and fairness, boosting employee motivation and productivity</a:t>
            </a:r>
            <a:r>
              <a:rPr lang="en-US" altLang="en-US" dirty="0" smtClean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      Align </a:t>
            </a:r>
            <a:r>
              <a:rPr lang="en-US" altLang="en-US" dirty="0" smtClean="0">
                <a:latin typeface="Arial" panose="020B0604020202020204" pitchFamily="34" charset="0"/>
              </a:rPr>
              <a:t>with Organizational Goals: Ensure employee performance aligns with company objectives, driving business outcomes and success.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39CBBC-4DD4-A549-7B38-188D31E34E9B}"/>
              </a:ext>
            </a:extLst>
          </p:cNvPr>
          <p:cNvSpPr txBox="1"/>
          <p:nvPr/>
        </p:nvSpPr>
        <p:spPr>
          <a:xfrm>
            <a:off x="914400" y="1295400"/>
            <a:ext cx="11277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AutoNum type="arabicPeriod"/>
            </a:pP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Employee </a:t>
            </a: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Information</a:t>
            </a: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:</a:t>
            </a:r>
          </a:p>
          <a:p>
            <a:pPr marL="342900" indent="-342900" fontAlgn="base">
              <a:buAutoNum type="arabicPeriod"/>
            </a:pP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 </a:t>
            </a: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Employee ID, Name, Job Title, Department, </a:t>
            </a: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Manager</a:t>
            </a:r>
          </a:p>
          <a:p>
            <a:pPr marL="342900" indent="-342900" fontAlgn="base">
              <a:buAutoNum type="arabicPeriod"/>
            </a:pP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Performance </a:t>
            </a: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Metrics: KPIs (Key Performance Indicators), Goals, Targets, Actual </a:t>
            </a: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Results</a:t>
            </a:r>
          </a:p>
          <a:p>
            <a:pPr marL="342900" indent="-342900" fontAlgn="base">
              <a:buAutoNum type="arabicPeriod" startAt="4"/>
            </a:pP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Performance </a:t>
            </a: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Ratings: Overall Rating, Strengths, Weaknesses, </a:t>
            </a: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Feedback</a:t>
            </a:r>
          </a:p>
          <a:p>
            <a:pPr marL="342900" indent="-342900" fontAlgn="base">
              <a:buAutoNum type="arabicPeriod" startAt="4"/>
            </a:pP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Development </a:t>
            </a: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Plans: Training, Development Opportunities, Career </a:t>
            </a: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Path</a:t>
            </a:r>
          </a:p>
          <a:p>
            <a:pPr marL="342900" indent="-342900" fontAlgn="base">
              <a:buAutoNum type="arabicPeriod" startAt="4"/>
            </a:pP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HR </a:t>
            </a: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Data: Job History, Salary, Benefits, </a:t>
            </a: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Time-</a:t>
            </a:r>
            <a:r>
              <a:rPr lang="en-US" b="1" dirty="0" err="1" smtClean="0">
                <a:solidFill>
                  <a:srgbClr val="202124"/>
                </a:solidFill>
                <a:latin typeface="Inter" panose="020B0502030000000004" pitchFamily="34" charset="0"/>
              </a:rPr>
              <a:t>offData</a:t>
            </a:r>
            <a:endParaRPr lang="en-US" b="1" dirty="0" smtClean="0">
              <a:solidFill>
                <a:srgbClr val="202124"/>
              </a:solidFill>
              <a:latin typeface="Inter" panose="020B0502030000000004" pitchFamily="34" charset="0"/>
            </a:endParaRPr>
          </a:p>
          <a:p>
            <a:pPr marL="342900" indent="-342900" fontAlgn="base">
              <a:buAutoNum type="arabicPeriod" startAt="4"/>
            </a:pP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 </a:t>
            </a: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Fields</a:t>
            </a: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:</a:t>
            </a:r>
          </a:p>
          <a:p>
            <a:pPr marL="342900" indent="-342900" fontAlgn="base">
              <a:buAutoNum type="arabicPeriod" startAt="4"/>
            </a:pP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1</a:t>
            </a: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. Employee ID (unique identifier</a:t>
            </a: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)</a:t>
            </a:r>
          </a:p>
          <a:p>
            <a:pPr marL="342900" indent="-342900" fontAlgn="base">
              <a:buAutoNum type="arabicPeriod" startAt="4"/>
            </a:pP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2</a:t>
            </a: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. </a:t>
            </a: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Name</a:t>
            </a:r>
          </a:p>
          <a:p>
            <a:pPr marL="342900" indent="-342900" fontAlgn="base">
              <a:buAutoNum type="arabicPeriod" startAt="4"/>
            </a:pP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3</a:t>
            </a: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. Job </a:t>
            </a: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Title</a:t>
            </a:r>
          </a:p>
          <a:p>
            <a:pPr marL="342900" indent="-342900" fontAlgn="base">
              <a:buAutoNum type="arabicPeriod" startAt="4"/>
            </a:pP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4</a:t>
            </a: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. </a:t>
            </a: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Department</a:t>
            </a:r>
          </a:p>
          <a:p>
            <a:pPr marL="342900" indent="-342900" fontAlgn="base">
              <a:buAutoNum type="arabicPeriod" startAt="4"/>
            </a:pP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5</a:t>
            </a: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. </a:t>
            </a: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Manager</a:t>
            </a:r>
          </a:p>
          <a:p>
            <a:pPr marL="342900" indent="-342900" fontAlgn="base">
              <a:buAutoNum type="arabicPeriod" startAt="4"/>
            </a:pP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6</a:t>
            </a: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. KPI 1 (e.g. Sales Revenue</a:t>
            </a: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)</a:t>
            </a:r>
          </a:p>
          <a:p>
            <a:pPr marL="342900" indent="-342900" fontAlgn="base">
              <a:buAutoNum type="arabicPeriod" startAt="4"/>
            </a:pP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7</a:t>
            </a: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. KPI 2 (e.g. Customer Satisfaction</a:t>
            </a: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)</a:t>
            </a:r>
          </a:p>
          <a:p>
            <a:pPr marL="342900" indent="-342900" fontAlgn="base">
              <a:buAutoNum type="arabicPeriod" startAt="4"/>
            </a:pP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8</a:t>
            </a: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. </a:t>
            </a: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Goal</a:t>
            </a:r>
          </a:p>
          <a:p>
            <a:pPr marL="342900" indent="-342900" fontAlgn="base">
              <a:buAutoNum type="arabicPeriod" startAt="4"/>
            </a:pP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 </a:t>
            </a: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19. </a:t>
            </a:r>
            <a:r>
              <a:rPr lang="en-US" b="1" dirty="0" smtClean="0">
                <a:solidFill>
                  <a:srgbClr val="202124"/>
                </a:solidFill>
                <a:latin typeface="Inter" panose="020B0502030000000004" pitchFamily="34" charset="0"/>
              </a:rPr>
              <a:t>Goal.</a:t>
            </a:r>
            <a:endParaRPr lang="en-US" b="1" i="0" dirty="0">
              <a:solidFill>
                <a:srgbClr val="202124"/>
              </a:solidFill>
              <a:effectLst/>
              <a:latin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9786" y="1582341"/>
            <a:ext cx="68342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AI-powered </a:t>
            </a:r>
            <a:r>
              <a:rPr lang="en-US" dirty="0" smtClean="0"/>
              <a:t>performance predictions</a:t>
            </a:r>
            <a:r>
              <a:rPr lang="en-US" dirty="0" smtClean="0"/>
              <a:t>:</a:t>
            </a:r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             </a:t>
            </a:r>
            <a:r>
              <a:rPr lang="en-US" dirty="0" smtClean="0"/>
              <a:t>Use machine learning algorithms to forecast employee performance based on historical data and identify areas for improvement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2</a:t>
            </a:r>
            <a:r>
              <a:rPr lang="en-US" dirty="0" smtClean="0"/>
              <a:t>. Real-time feedback and coaching</a:t>
            </a:r>
            <a:r>
              <a:rPr lang="en-US" dirty="0" smtClean="0"/>
              <a:t>:</a:t>
            </a:r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            </a:t>
            </a:r>
            <a:r>
              <a:rPr lang="en-US" dirty="0" smtClean="0"/>
              <a:t>Offer instant feedback and personalized coaching recommendations to enhance employee development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3</a:t>
            </a:r>
            <a:r>
              <a:rPr lang="en-US" dirty="0" smtClean="0"/>
              <a:t>. Automated goal-setting and tracking</a:t>
            </a:r>
            <a:r>
              <a:rPr lang="en-US" dirty="0" smtClean="0"/>
              <a:t>:</a:t>
            </a:r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            </a:t>
            </a:r>
            <a:r>
              <a:rPr lang="en-US" dirty="0" smtClean="0"/>
              <a:t>Streamline goal-setting and progress tracking, ensuring alignment with organizational objectives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4</a:t>
            </a:r>
            <a:r>
              <a:rPr lang="en-US" dirty="0" smtClean="0"/>
              <a:t>. 360-degree feedback and evaluation</a:t>
            </a:r>
            <a:r>
              <a:rPr lang="en-US" dirty="0" smtClean="0"/>
              <a:t>: </a:t>
            </a:r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            </a:t>
            </a:r>
            <a:r>
              <a:rPr lang="en-US" dirty="0" smtClean="0"/>
              <a:t>Incorporate feedback from multiple sources, including peers, managers, and self-assessments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5</a:t>
            </a:r>
            <a:r>
              <a:rPr lang="en-US" dirty="0" smtClean="0"/>
              <a:t>. Personalized development plans</a:t>
            </a:r>
            <a:r>
              <a:rPr lang="en-US" dirty="0" smtClean="0"/>
              <a:t>:</a:t>
            </a:r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           </a:t>
            </a:r>
            <a:r>
              <a:rPr lang="en-US" dirty="0" smtClean="0"/>
              <a:t>Generate tailored development plans based on employee strengths, </a:t>
            </a:r>
            <a:r>
              <a:rPr lang="en-US" dirty="0" smtClean="0"/>
              <a:t>weaknesses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1028</Words>
  <Application>Microsoft Office PowerPoint</Application>
  <PresentationFormat>Custom</PresentationFormat>
  <Paragraphs>135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Creating an employee performance scorecard in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Slide 11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sivaranjani suyambulingam</cp:lastModifiedBy>
  <cp:revision>24</cp:revision>
  <dcterms:created xsi:type="dcterms:W3CDTF">2024-03-29T15:07:22Z</dcterms:created>
  <dcterms:modified xsi:type="dcterms:W3CDTF">2024-08-31T12:05:00Z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