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 id="2147483794" r:id="rId2"/>
  </p:sldMasterIdLst>
  <p:notesMasterIdLst>
    <p:notesMasterId r:id="rId46"/>
  </p:notesMasterIdLst>
  <p:handoutMasterIdLst>
    <p:handoutMasterId r:id="rId47"/>
  </p:handoutMasterIdLst>
  <p:sldIdLst>
    <p:sldId id="256" r:id="rId3"/>
    <p:sldId id="257" r:id="rId4"/>
    <p:sldId id="258" r:id="rId5"/>
    <p:sldId id="308" r:id="rId6"/>
    <p:sldId id="310" r:id="rId7"/>
    <p:sldId id="260" r:id="rId8"/>
    <p:sldId id="311" r:id="rId9"/>
    <p:sldId id="268" r:id="rId10"/>
    <p:sldId id="313" r:id="rId11"/>
    <p:sldId id="334" r:id="rId12"/>
    <p:sldId id="314" r:id="rId13"/>
    <p:sldId id="270" r:id="rId14"/>
    <p:sldId id="271" r:id="rId15"/>
    <p:sldId id="272" r:id="rId16"/>
    <p:sldId id="274" r:id="rId17"/>
    <p:sldId id="303" r:id="rId18"/>
    <p:sldId id="304" r:id="rId19"/>
    <p:sldId id="305" r:id="rId20"/>
    <p:sldId id="344" r:id="rId21"/>
    <p:sldId id="287" r:id="rId22"/>
    <p:sldId id="322" r:id="rId23"/>
    <p:sldId id="278" r:id="rId24"/>
    <p:sldId id="319" r:id="rId25"/>
    <p:sldId id="345" r:id="rId26"/>
    <p:sldId id="300" r:id="rId27"/>
    <p:sldId id="346" r:id="rId28"/>
    <p:sldId id="293" r:id="rId29"/>
    <p:sldId id="294" r:id="rId30"/>
    <p:sldId id="281" r:id="rId31"/>
    <p:sldId id="343" r:id="rId32"/>
    <p:sldId id="295" r:id="rId33"/>
    <p:sldId id="297" r:id="rId34"/>
    <p:sldId id="328" r:id="rId35"/>
    <p:sldId id="329" r:id="rId36"/>
    <p:sldId id="330" r:id="rId37"/>
    <p:sldId id="331" r:id="rId38"/>
    <p:sldId id="332" r:id="rId39"/>
    <p:sldId id="299" r:id="rId40"/>
    <p:sldId id="336" r:id="rId41"/>
    <p:sldId id="337" r:id="rId42"/>
    <p:sldId id="338" r:id="rId43"/>
    <p:sldId id="339" r:id="rId44"/>
    <p:sldId id="340" r:id="rId4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43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CC9900"/>
    <a:srgbClr val="FF3300"/>
    <a:srgbClr val="FF0000"/>
    <a:srgbClr val="0000FF"/>
    <a:srgbClr val="0099CC"/>
    <a:srgbClr val="00FF99"/>
    <a:srgbClr val="ED58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0538" autoAdjust="0"/>
  </p:normalViewPr>
  <p:slideViewPr>
    <p:cSldViewPr>
      <p:cViewPr varScale="1">
        <p:scale>
          <a:sx n="75" d="100"/>
          <a:sy n="75" d="100"/>
        </p:scale>
        <p:origin x="840" y="43"/>
      </p:cViewPr>
      <p:guideLst>
        <p:guide orient="horz" pos="2160"/>
        <p:guide pos="43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1" d="100"/>
          <a:sy n="61" d="100"/>
        </p:scale>
        <p:origin x="-1698" y="-4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vyam ." userId="960d0862bf644a63" providerId="LiveId" clId="{F17B7CB8-CFD8-4C82-AD2A-C92162CB7096}"/>
    <pc:docChg chg="modSld sldOrd">
      <pc:chgData name="divyam ." userId="960d0862bf644a63" providerId="LiveId" clId="{F17B7CB8-CFD8-4C82-AD2A-C92162CB7096}" dt="2024-11-27T21:10:58.685" v="1"/>
      <pc:docMkLst>
        <pc:docMk/>
      </pc:docMkLst>
      <pc:sldChg chg="ord">
        <pc:chgData name="divyam ." userId="960d0862bf644a63" providerId="LiveId" clId="{F17B7CB8-CFD8-4C82-AD2A-C92162CB7096}" dt="2024-11-27T21:10:58.685" v="1"/>
        <pc:sldMkLst>
          <pc:docMk/>
          <pc:sldMk cId="0" sldId="334"/>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defRPr sz="1200" smtClean="0">
                <a:latin typeface="Times New Roman" pitchFamily="18" charset="0"/>
              </a:defRPr>
            </a:lvl1pPr>
          </a:lstStyle>
          <a:p>
            <a:pPr>
              <a:defRPr/>
            </a:pPr>
            <a:endParaRPr lang="en-US"/>
          </a:p>
        </p:txBody>
      </p:sp>
      <p:sp>
        <p:nvSpPr>
          <p:cNvPr id="20483" name="Rectangle 3"/>
          <p:cNvSpPr>
            <a:spLocks noGrp="1" noChangeArrowheads="1"/>
          </p:cNvSpPr>
          <p:nvPr>
            <p:ph type="dt" sz="quarter" idx="1"/>
          </p:nvPr>
        </p:nvSpPr>
        <p:spPr bwMode="auto">
          <a:xfrm>
            <a:off x="388620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defRPr sz="1200" smtClean="0">
                <a:latin typeface="Times New Roman" pitchFamily="18" charset="0"/>
              </a:defRPr>
            </a:lvl1pPr>
          </a:lstStyle>
          <a:p>
            <a:pPr>
              <a:defRPr/>
            </a:pPr>
            <a:endParaRPr lang="en-US"/>
          </a:p>
        </p:txBody>
      </p:sp>
      <p:sp>
        <p:nvSpPr>
          <p:cNvPr id="20484" name="Rectangle 4"/>
          <p:cNvSpPr>
            <a:spLocks noGrp="1" noChangeArrowheads="1"/>
          </p:cNvSpPr>
          <p:nvPr>
            <p:ph type="ftr" sz="quarter" idx="2"/>
          </p:nvPr>
        </p:nvSpPr>
        <p:spPr bwMode="auto">
          <a:xfrm>
            <a:off x="0" y="86868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defRPr sz="1200" smtClean="0">
                <a:latin typeface="Times New Roman" pitchFamily="18" charset="0"/>
              </a:defRPr>
            </a:lvl1pPr>
          </a:lstStyle>
          <a:p>
            <a:pPr>
              <a:defRPr/>
            </a:pPr>
            <a:endParaRPr lang="en-US"/>
          </a:p>
        </p:txBody>
      </p:sp>
      <p:sp>
        <p:nvSpPr>
          <p:cNvPr id="20485" name="Rectangle 5"/>
          <p:cNvSpPr>
            <a:spLocks noGrp="1" noChangeArrowheads="1"/>
          </p:cNvSpPr>
          <p:nvPr>
            <p:ph type="sldNum" sz="quarter" idx="3"/>
          </p:nvPr>
        </p:nvSpPr>
        <p:spPr bwMode="auto">
          <a:xfrm>
            <a:off x="3886200" y="86868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a:defRPr sz="1200" smtClean="0">
                <a:latin typeface="Times New Roman" pitchFamily="18" charset="0"/>
              </a:defRPr>
            </a:lvl1pPr>
          </a:lstStyle>
          <a:p>
            <a:pPr>
              <a:defRPr/>
            </a:pPr>
            <a:fld id="{893DB589-1067-4A1C-AC4C-A724FF228D73}"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defRPr sz="1200" smtClean="0">
                <a:latin typeface="Times New Roman" pitchFamily="18" charset="0"/>
              </a:defRPr>
            </a:lvl1pPr>
          </a:lstStyle>
          <a:p>
            <a:pPr>
              <a:defRPr/>
            </a:pPr>
            <a:endParaRPr lang="en-US"/>
          </a:p>
        </p:txBody>
      </p:sp>
      <p:sp>
        <p:nvSpPr>
          <p:cNvPr id="30723" name="Rectangle 3"/>
          <p:cNvSpPr>
            <a:spLocks noGrp="1" noRot="1" noChangeAspect="1" noChangeArrowheads="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052" name="Rectangle 4"/>
          <p:cNvSpPr>
            <a:spLocks noGrp="1" noChangeArrowheads="1"/>
          </p:cNvSpPr>
          <p:nvPr>
            <p:ph type="body" sz="quarter" idx="3"/>
          </p:nvPr>
        </p:nvSpPr>
        <p:spPr bwMode="auto">
          <a:xfrm>
            <a:off x="914400" y="4343400"/>
            <a:ext cx="5029200" cy="41148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3" name="Rectangle 5"/>
          <p:cNvSpPr>
            <a:spLocks noGrp="1" noChangeArrowheads="1"/>
          </p:cNvSpPr>
          <p:nvPr>
            <p:ph type="dt" idx="1"/>
          </p:nvPr>
        </p:nvSpPr>
        <p:spPr bwMode="auto">
          <a:xfrm>
            <a:off x="388620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defRPr sz="1200" smtClean="0">
                <a:latin typeface="Times New Roman" pitchFamily="18" charset="0"/>
              </a:defRPr>
            </a:lvl1pPr>
          </a:lstStyle>
          <a:p>
            <a:pPr>
              <a:defRPr/>
            </a:pPr>
            <a:endParaRPr lang="en-US"/>
          </a:p>
        </p:txBody>
      </p:sp>
      <p:sp>
        <p:nvSpPr>
          <p:cNvPr id="2054" name="Rectangle 6"/>
          <p:cNvSpPr>
            <a:spLocks noGrp="1" noChangeArrowheads="1"/>
          </p:cNvSpPr>
          <p:nvPr>
            <p:ph type="ftr" sz="quarter" idx="4"/>
          </p:nvPr>
        </p:nvSpPr>
        <p:spPr bwMode="auto">
          <a:xfrm>
            <a:off x="0" y="86868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defRPr sz="1200" smtClean="0">
                <a:latin typeface="Times New Roman" pitchFamily="18" charset="0"/>
              </a:defRPr>
            </a:lvl1pPr>
          </a:lstStyle>
          <a:p>
            <a:pPr>
              <a:defRPr/>
            </a:pPr>
            <a:endParaRPr lang="en-US"/>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a:defRPr sz="1200" smtClean="0">
                <a:latin typeface="Times New Roman" pitchFamily="18" charset="0"/>
              </a:defRPr>
            </a:lvl1pPr>
          </a:lstStyle>
          <a:p>
            <a:pPr>
              <a:defRPr/>
            </a:pPr>
            <a:fld id="{E7293877-21E6-4D1F-8B1C-A9348D353D2F}"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pPr>
              <a:defRPr/>
            </a:pPr>
            <a:fld id="{43D6B4AE-14C9-4C9A-8DE0-FA88D7790BBD}" type="datetime1">
              <a:rPr lang="en-US" smtClean="0"/>
              <a:pPr>
                <a:defRPr/>
              </a:pPr>
              <a:t>11/28/2024</a:t>
            </a:fld>
            <a:endParaRPr lang="en-US"/>
          </a:p>
        </p:txBody>
      </p:sp>
      <p:sp>
        <p:nvSpPr>
          <p:cNvPr id="17" name="Footer Placeholder 16"/>
          <p:cNvSpPr>
            <a:spLocks noGrp="1"/>
          </p:cNvSpPr>
          <p:nvPr>
            <p:ph type="ftr" sz="quarter" idx="11"/>
          </p:nvPr>
        </p:nvSpPr>
        <p:spPr/>
        <p:txBody>
          <a:bodyPr/>
          <a:lstStyle/>
          <a:p>
            <a:pPr>
              <a:defRPr/>
            </a:pPr>
            <a:r>
              <a:rPr lang="en-US"/>
              <a:t>Dr. Kuljeet Singh </a:t>
            </a:r>
          </a:p>
        </p:txBody>
      </p:sp>
      <p:sp>
        <p:nvSpPr>
          <p:cNvPr id="29" name="Slide Number Placeholder 28"/>
          <p:cNvSpPr>
            <a:spLocks noGrp="1"/>
          </p:cNvSpPr>
          <p:nvPr>
            <p:ph type="sldNum" sz="quarter" idx="12"/>
          </p:nvPr>
        </p:nvSpPr>
        <p:spPr/>
        <p:txBody>
          <a:bodyPr/>
          <a:lstStyle/>
          <a:p>
            <a:pPr>
              <a:defRPr/>
            </a:pPr>
            <a:fld id="{5528286F-45A7-4D97-8558-BDB191615AEB}" type="slidenum">
              <a:rPr lang="en-US" smtClean="0"/>
              <a:pPr>
                <a:defRPr/>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a:t>Click to edit Master title style</a:t>
            </a:r>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D6E9BCC8-0E85-4F88-A802-F6886DA8C89B}" type="datetime1">
              <a:rPr lang="en-US" smtClean="0"/>
              <a:pPr>
                <a:defRPr/>
              </a:pPr>
              <a:t>11/28/2024</a:t>
            </a:fld>
            <a:endParaRPr lang="en-US"/>
          </a:p>
        </p:txBody>
      </p:sp>
      <p:sp>
        <p:nvSpPr>
          <p:cNvPr id="5" name="Footer Placeholder 4"/>
          <p:cNvSpPr>
            <a:spLocks noGrp="1"/>
          </p:cNvSpPr>
          <p:nvPr>
            <p:ph type="ftr" sz="quarter" idx="11"/>
          </p:nvPr>
        </p:nvSpPr>
        <p:spPr/>
        <p:txBody>
          <a:bodyPr/>
          <a:lstStyle/>
          <a:p>
            <a:pPr>
              <a:defRPr/>
            </a:pPr>
            <a:r>
              <a:rPr lang="en-US"/>
              <a:t>Dr. Kuljeet Singh </a:t>
            </a:r>
          </a:p>
        </p:txBody>
      </p:sp>
      <p:sp>
        <p:nvSpPr>
          <p:cNvPr id="6" name="Slide Number Placeholder 5"/>
          <p:cNvSpPr>
            <a:spLocks noGrp="1"/>
          </p:cNvSpPr>
          <p:nvPr>
            <p:ph type="sldNum" sz="quarter" idx="12"/>
          </p:nvPr>
        </p:nvSpPr>
        <p:spPr/>
        <p:txBody>
          <a:bodyPr/>
          <a:lstStyle/>
          <a:p>
            <a:pPr>
              <a:defRPr/>
            </a:pPr>
            <a:fld id="{064A6F11-83AA-4E32-85E6-33F40025286A}"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kumimoji="0" lang="en-US"/>
              <a:t>Click to edit Master title style</a:t>
            </a:r>
          </a:p>
        </p:txBody>
      </p:sp>
      <p:sp>
        <p:nvSpPr>
          <p:cNvPr id="3" name="Vertical Text Placeholder 2"/>
          <p:cNvSpPr>
            <a:spLocks noGrp="1"/>
          </p:cNvSpPr>
          <p:nvPr>
            <p:ph type="body" orient="vert" idx="1"/>
          </p:nvPr>
        </p:nvSpPr>
        <p:spPr>
          <a:xfrm>
            <a:off x="609600" y="274639"/>
            <a:ext cx="5867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7CC986CB-2E61-4A2C-AFE5-08673E43EE14}" type="datetime1">
              <a:rPr lang="en-US" smtClean="0"/>
              <a:pPr>
                <a:defRPr/>
              </a:pPr>
              <a:t>11/28/2024</a:t>
            </a:fld>
            <a:endParaRPr lang="en-US"/>
          </a:p>
        </p:txBody>
      </p:sp>
      <p:sp>
        <p:nvSpPr>
          <p:cNvPr id="5" name="Footer Placeholder 4"/>
          <p:cNvSpPr>
            <a:spLocks noGrp="1"/>
          </p:cNvSpPr>
          <p:nvPr>
            <p:ph type="ftr" sz="quarter" idx="11"/>
          </p:nvPr>
        </p:nvSpPr>
        <p:spPr/>
        <p:txBody>
          <a:bodyPr/>
          <a:lstStyle/>
          <a:p>
            <a:pPr>
              <a:defRPr/>
            </a:pPr>
            <a:r>
              <a:rPr lang="en-US"/>
              <a:t>Dr. Kuljeet Singh </a:t>
            </a:r>
          </a:p>
        </p:txBody>
      </p:sp>
      <p:sp>
        <p:nvSpPr>
          <p:cNvPr id="6" name="Slide Number Placeholder 5"/>
          <p:cNvSpPr>
            <a:spLocks noGrp="1"/>
          </p:cNvSpPr>
          <p:nvPr>
            <p:ph type="sldNum" sz="quarter" idx="12"/>
          </p:nvPr>
        </p:nvSpPr>
        <p:spPr/>
        <p:txBody>
          <a:bodyPr/>
          <a:lstStyle/>
          <a:p>
            <a:pPr>
              <a:defRPr/>
            </a:pPr>
            <a:fld id="{F5D3A424-4F71-4F74-8175-8555A6D4BCCA}" type="slidenum">
              <a:rPr lang="en-US" smtClean="0"/>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fld id="{505A2A4D-21F4-4B6D-9F5E-5AE7AC9120C3}" type="datetime1">
              <a:rPr lang="en-US" smtClean="0"/>
              <a:pPr>
                <a:defRPr/>
              </a:pPr>
              <a:t>11/28/2024</a:t>
            </a:fld>
            <a:endParaRPr lang="en-US"/>
          </a:p>
        </p:txBody>
      </p:sp>
      <p:sp>
        <p:nvSpPr>
          <p:cNvPr id="5" name="Footer Placeholder 4"/>
          <p:cNvSpPr>
            <a:spLocks noGrp="1"/>
          </p:cNvSpPr>
          <p:nvPr>
            <p:ph type="ftr" sz="quarter" idx="11"/>
          </p:nvPr>
        </p:nvSpPr>
        <p:spPr/>
        <p:txBody>
          <a:bodyPr/>
          <a:lstStyle/>
          <a:p>
            <a:pPr>
              <a:defRPr/>
            </a:pPr>
            <a:r>
              <a:rPr lang="en-US"/>
              <a:t>Dr. Kuljeet Singh </a:t>
            </a:r>
          </a:p>
        </p:txBody>
      </p:sp>
      <p:sp>
        <p:nvSpPr>
          <p:cNvPr id="6" name="Slide Number Placeholder 5"/>
          <p:cNvSpPr>
            <a:spLocks noGrp="1"/>
          </p:cNvSpPr>
          <p:nvPr>
            <p:ph type="sldNum" sz="quarter" idx="12"/>
          </p:nvPr>
        </p:nvSpPr>
        <p:spPr/>
        <p:txBody>
          <a:bodyPr/>
          <a:lstStyle/>
          <a:p>
            <a:pPr>
              <a:defRPr/>
            </a:pPr>
            <a:fld id="{5528286F-45A7-4D97-8558-BDB191615AEB}" type="slidenum">
              <a:rPr lang="en-US" smtClean="0"/>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9B6CE75D-89C1-4424-A202-FAD03306A42F}" type="datetime1">
              <a:rPr lang="en-US" smtClean="0"/>
              <a:pPr>
                <a:defRPr/>
              </a:pPr>
              <a:t>11/28/2024</a:t>
            </a:fld>
            <a:endParaRPr lang="en-US"/>
          </a:p>
        </p:txBody>
      </p:sp>
      <p:sp>
        <p:nvSpPr>
          <p:cNvPr id="5" name="Footer Placeholder 4"/>
          <p:cNvSpPr>
            <a:spLocks noGrp="1"/>
          </p:cNvSpPr>
          <p:nvPr>
            <p:ph type="ftr" sz="quarter" idx="11"/>
          </p:nvPr>
        </p:nvSpPr>
        <p:spPr/>
        <p:txBody>
          <a:bodyPr/>
          <a:lstStyle/>
          <a:p>
            <a:pPr>
              <a:defRPr/>
            </a:pPr>
            <a:r>
              <a:rPr lang="en-US"/>
              <a:t>Dr. Kuljeet Singh </a:t>
            </a:r>
          </a:p>
        </p:txBody>
      </p:sp>
      <p:sp>
        <p:nvSpPr>
          <p:cNvPr id="6" name="Slide Number Placeholder 5"/>
          <p:cNvSpPr>
            <a:spLocks noGrp="1"/>
          </p:cNvSpPr>
          <p:nvPr>
            <p:ph type="sldNum" sz="quarter" idx="12"/>
          </p:nvPr>
        </p:nvSpPr>
        <p:spPr/>
        <p:txBody>
          <a:bodyPr/>
          <a:lstStyle/>
          <a:p>
            <a:pPr>
              <a:defRPr/>
            </a:pPr>
            <a:fld id="{5902AF64-FA72-4AD9-8979-92E74BFAE29D}" type="slidenum">
              <a:rPr lang="en-US" smtClean="0"/>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18761CFD-F344-4D6C-B3CB-325DD0DC49A1}" type="datetime1">
              <a:rPr lang="en-US" smtClean="0"/>
              <a:pPr>
                <a:defRPr/>
              </a:pPr>
              <a:t>11/28/2024</a:t>
            </a:fld>
            <a:endParaRPr lang="en-US"/>
          </a:p>
        </p:txBody>
      </p:sp>
      <p:sp>
        <p:nvSpPr>
          <p:cNvPr id="5" name="Footer Placeholder 4"/>
          <p:cNvSpPr>
            <a:spLocks noGrp="1"/>
          </p:cNvSpPr>
          <p:nvPr>
            <p:ph type="ftr" sz="quarter" idx="11"/>
          </p:nvPr>
        </p:nvSpPr>
        <p:spPr/>
        <p:txBody>
          <a:bodyPr/>
          <a:lstStyle/>
          <a:p>
            <a:pPr>
              <a:defRPr/>
            </a:pPr>
            <a:r>
              <a:rPr lang="en-US"/>
              <a:t>Dr. Kuljeet Singh </a:t>
            </a:r>
          </a:p>
        </p:txBody>
      </p:sp>
      <p:sp>
        <p:nvSpPr>
          <p:cNvPr id="6" name="Slide Number Placeholder 5"/>
          <p:cNvSpPr>
            <a:spLocks noGrp="1"/>
          </p:cNvSpPr>
          <p:nvPr>
            <p:ph type="sldNum" sz="quarter" idx="12"/>
          </p:nvPr>
        </p:nvSpPr>
        <p:spPr/>
        <p:txBody>
          <a:bodyPr/>
          <a:lstStyle/>
          <a:p>
            <a:pPr>
              <a:defRPr/>
            </a:pPr>
            <a:fld id="{8A77E41D-D55B-4B86-8169-B5AE7EB16399}" type="slidenum">
              <a:rPr lang="en-US" smtClean="0"/>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fld id="{A94F324F-E5B0-4859-971D-B11303D0AC94}" type="datetime1">
              <a:rPr lang="en-US" smtClean="0"/>
              <a:pPr>
                <a:defRPr/>
              </a:pPr>
              <a:t>11/28/2024</a:t>
            </a:fld>
            <a:endParaRPr lang="en-US"/>
          </a:p>
        </p:txBody>
      </p:sp>
      <p:sp>
        <p:nvSpPr>
          <p:cNvPr id="6" name="Footer Placeholder 5"/>
          <p:cNvSpPr>
            <a:spLocks noGrp="1"/>
          </p:cNvSpPr>
          <p:nvPr>
            <p:ph type="ftr" sz="quarter" idx="11"/>
          </p:nvPr>
        </p:nvSpPr>
        <p:spPr/>
        <p:txBody>
          <a:bodyPr/>
          <a:lstStyle/>
          <a:p>
            <a:pPr>
              <a:defRPr/>
            </a:pPr>
            <a:r>
              <a:rPr lang="en-US"/>
              <a:t>Dr. Kuljeet Singh </a:t>
            </a:r>
          </a:p>
        </p:txBody>
      </p:sp>
      <p:sp>
        <p:nvSpPr>
          <p:cNvPr id="7" name="Slide Number Placeholder 6"/>
          <p:cNvSpPr>
            <a:spLocks noGrp="1"/>
          </p:cNvSpPr>
          <p:nvPr>
            <p:ph type="sldNum" sz="quarter" idx="12"/>
          </p:nvPr>
        </p:nvSpPr>
        <p:spPr/>
        <p:txBody>
          <a:bodyPr/>
          <a:lstStyle/>
          <a:p>
            <a:pPr>
              <a:defRPr/>
            </a:pPr>
            <a:fld id="{254B3011-EF25-45E0-847E-73552E5FB550}" type="slidenum">
              <a:rPr lang="en-US" smtClean="0"/>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F02553A0-3474-4C3C-9903-D3F96A3163C3}" type="datetime1">
              <a:rPr lang="en-US" smtClean="0"/>
              <a:pPr>
                <a:defRPr/>
              </a:pPr>
              <a:t>11/28/2024</a:t>
            </a:fld>
            <a:endParaRPr lang="en-US"/>
          </a:p>
        </p:txBody>
      </p:sp>
      <p:sp>
        <p:nvSpPr>
          <p:cNvPr id="8" name="Footer Placeholder 7"/>
          <p:cNvSpPr>
            <a:spLocks noGrp="1"/>
          </p:cNvSpPr>
          <p:nvPr>
            <p:ph type="ftr" sz="quarter" idx="11"/>
          </p:nvPr>
        </p:nvSpPr>
        <p:spPr/>
        <p:txBody>
          <a:bodyPr/>
          <a:lstStyle/>
          <a:p>
            <a:pPr>
              <a:defRPr/>
            </a:pPr>
            <a:r>
              <a:rPr lang="en-US"/>
              <a:t>Dr. Kuljeet Singh </a:t>
            </a:r>
          </a:p>
        </p:txBody>
      </p:sp>
      <p:sp>
        <p:nvSpPr>
          <p:cNvPr id="9" name="Slide Number Placeholder 8"/>
          <p:cNvSpPr>
            <a:spLocks noGrp="1"/>
          </p:cNvSpPr>
          <p:nvPr>
            <p:ph type="sldNum" sz="quarter" idx="12"/>
          </p:nvPr>
        </p:nvSpPr>
        <p:spPr/>
        <p:txBody>
          <a:bodyPr/>
          <a:lstStyle/>
          <a:p>
            <a:pPr>
              <a:defRPr/>
            </a:pPr>
            <a:fld id="{4CB15DA7-38D7-4773-BF1C-99A1B0C7AC59}" type="slidenum">
              <a:rPr lang="en-US" smtClean="0"/>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9CF843F3-DC0A-425E-89FC-D089766124CA}" type="datetime1">
              <a:rPr lang="en-US" smtClean="0"/>
              <a:pPr>
                <a:defRPr/>
              </a:pPr>
              <a:t>11/28/2024</a:t>
            </a:fld>
            <a:endParaRPr lang="en-US"/>
          </a:p>
        </p:txBody>
      </p:sp>
      <p:sp>
        <p:nvSpPr>
          <p:cNvPr id="4" name="Footer Placeholder 3"/>
          <p:cNvSpPr>
            <a:spLocks noGrp="1"/>
          </p:cNvSpPr>
          <p:nvPr>
            <p:ph type="ftr" sz="quarter" idx="11"/>
          </p:nvPr>
        </p:nvSpPr>
        <p:spPr/>
        <p:txBody>
          <a:bodyPr/>
          <a:lstStyle/>
          <a:p>
            <a:pPr>
              <a:defRPr/>
            </a:pPr>
            <a:r>
              <a:rPr lang="en-US"/>
              <a:t>Dr. Kuljeet Singh </a:t>
            </a:r>
          </a:p>
        </p:txBody>
      </p:sp>
      <p:sp>
        <p:nvSpPr>
          <p:cNvPr id="5" name="Slide Number Placeholder 4"/>
          <p:cNvSpPr>
            <a:spLocks noGrp="1"/>
          </p:cNvSpPr>
          <p:nvPr>
            <p:ph type="sldNum" sz="quarter" idx="12"/>
          </p:nvPr>
        </p:nvSpPr>
        <p:spPr/>
        <p:txBody>
          <a:bodyPr/>
          <a:lstStyle/>
          <a:p>
            <a:pPr>
              <a:defRPr/>
            </a:pPr>
            <a:fld id="{8FD68B00-BC3E-470E-AAFA-CFC4A294C9C2}" type="slidenum">
              <a:rPr lang="en-US" smtClean="0"/>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6887BD7D-2F88-4F32-807B-37A93B9EEC5B}" type="datetime1">
              <a:rPr lang="en-US" smtClean="0"/>
              <a:pPr>
                <a:defRPr/>
              </a:pPr>
              <a:t>11/28/2024</a:t>
            </a:fld>
            <a:endParaRPr lang="en-US"/>
          </a:p>
        </p:txBody>
      </p:sp>
      <p:sp>
        <p:nvSpPr>
          <p:cNvPr id="3" name="Footer Placeholder 2"/>
          <p:cNvSpPr>
            <a:spLocks noGrp="1"/>
          </p:cNvSpPr>
          <p:nvPr>
            <p:ph type="ftr" sz="quarter" idx="11"/>
          </p:nvPr>
        </p:nvSpPr>
        <p:spPr/>
        <p:txBody>
          <a:bodyPr/>
          <a:lstStyle/>
          <a:p>
            <a:pPr>
              <a:defRPr/>
            </a:pPr>
            <a:r>
              <a:rPr lang="en-US"/>
              <a:t>Dr. Kuljeet Singh </a:t>
            </a:r>
          </a:p>
        </p:txBody>
      </p:sp>
      <p:sp>
        <p:nvSpPr>
          <p:cNvPr id="4" name="Slide Number Placeholder 3"/>
          <p:cNvSpPr>
            <a:spLocks noGrp="1"/>
          </p:cNvSpPr>
          <p:nvPr>
            <p:ph type="sldNum" sz="quarter" idx="12"/>
          </p:nvPr>
        </p:nvSpPr>
        <p:spPr/>
        <p:txBody>
          <a:bodyPr/>
          <a:lstStyle/>
          <a:p>
            <a:pPr>
              <a:defRPr/>
            </a:pPr>
            <a:fld id="{786701D5-5BC5-488B-B304-ED0C6996624C}" type="slidenum">
              <a:rPr lang="en-US" smtClean="0"/>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EDC01576-BA38-4B07-BE18-8D8A00ACF0F9}" type="datetime1">
              <a:rPr lang="en-US" smtClean="0"/>
              <a:pPr>
                <a:defRPr/>
              </a:pPr>
              <a:t>11/28/2024</a:t>
            </a:fld>
            <a:endParaRPr lang="en-US"/>
          </a:p>
        </p:txBody>
      </p:sp>
      <p:sp>
        <p:nvSpPr>
          <p:cNvPr id="6" name="Footer Placeholder 5"/>
          <p:cNvSpPr>
            <a:spLocks noGrp="1"/>
          </p:cNvSpPr>
          <p:nvPr>
            <p:ph type="ftr" sz="quarter" idx="11"/>
          </p:nvPr>
        </p:nvSpPr>
        <p:spPr/>
        <p:txBody>
          <a:bodyPr/>
          <a:lstStyle/>
          <a:p>
            <a:pPr>
              <a:defRPr/>
            </a:pPr>
            <a:r>
              <a:rPr lang="en-US"/>
              <a:t>Dr. Kuljeet Singh </a:t>
            </a:r>
          </a:p>
        </p:txBody>
      </p:sp>
      <p:sp>
        <p:nvSpPr>
          <p:cNvPr id="7" name="Slide Number Placeholder 6"/>
          <p:cNvSpPr>
            <a:spLocks noGrp="1"/>
          </p:cNvSpPr>
          <p:nvPr>
            <p:ph type="sldNum" sz="quarter" idx="12"/>
          </p:nvPr>
        </p:nvSpPr>
        <p:spPr/>
        <p:txBody>
          <a:bodyPr/>
          <a:lstStyle/>
          <a:p>
            <a:pPr>
              <a:defRPr/>
            </a:pPr>
            <a:fld id="{5AFBDE9F-0F81-4AE3-BB36-16F8CDE1AEB6}"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7C390364-11EF-43D3-9059-0FD4E700BC28}" type="datetime1">
              <a:rPr lang="en-US" smtClean="0"/>
              <a:pPr>
                <a:defRPr/>
              </a:pPr>
              <a:t>11/28/2024</a:t>
            </a:fld>
            <a:endParaRPr lang="en-US"/>
          </a:p>
        </p:txBody>
      </p:sp>
      <p:sp>
        <p:nvSpPr>
          <p:cNvPr id="5" name="Footer Placeholder 4"/>
          <p:cNvSpPr>
            <a:spLocks noGrp="1"/>
          </p:cNvSpPr>
          <p:nvPr>
            <p:ph type="ftr" sz="quarter" idx="11"/>
          </p:nvPr>
        </p:nvSpPr>
        <p:spPr/>
        <p:txBody>
          <a:bodyPr/>
          <a:lstStyle/>
          <a:p>
            <a:pPr>
              <a:defRPr/>
            </a:pPr>
            <a:r>
              <a:rPr lang="en-US"/>
              <a:t>Dr. Kuljeet Singh </a:t>
            </a:r>
          </a:p>
        </p:txBody>
      </p:sp>
      <p:sp>
        <p:nvSpPr>
          <p:cNvPr id="6" name="Slide Number Placeholder 5"/>
          <p:cNvSpPr>
            <a:spLocks noGrp="1"/>
          </p:cNvSpPr>
          <p:nvPr>
            <p:ph type="sldNum" sz="quarter" idx="12"/>
          </p:nvPr>
        </p:nvSpPr>
        <p:spPr/>
        <p:txBody>
          <a:bodyPr/>
          <a:lstStyle/>
          <a:p>
            <a:pPr>
              <a:defRPr/>
            </a:pPr>
            <a:fld id="{5902AF64-FA72-4AD9-8979-92E74BFAE29D}" type="slidenum">
              <a:rPr lang="en-US" smtClean="0"/>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7DD4F349-BF04-4FF1-B1E2-E2A2E6C8270D}" type="datetime1">
              <a:rPr lang="en-US" smtClean="0"/>
              <a:pPr>
                <a:defRPr/>
              </a:pPr>
              <a:t>11/28/2024</a:t>
            </a:fld>
            <a:endParaRPr lang="en-US"/>
          </a:p>
        </p:txBody>
      </p:sp>
      <p:sp>
        <p:nvSpPr>
          <p:cNvPr id="6" name="Footer Placeholder 5"/>
          <p:cNvSpPr>
            <a:spLocks noGrp="1"/>
          </p:cNvSpPr>
          <p:nvPr>
            <p:ph type="ftr" sz="quarter" idx="11"/>
          </p:nvPr>
        </p:nvSpPr>
        <p:spPr/>
        <p:txBody>
          <a:bodyPr/>
          <a:lstStyle/>
          <a:p>
            <a:pPr>
              <a:defRPr/>
            </a:pPr>
            <a:r>
              <a:rPr lang="en-US"/>
              <a:t>Dr. Kuljeet Singh </a:t>
            </a:r>
          </a:p>
        </p:txBody>
      </p:sp>
      <p:sp>
        <p:nvSpPr>
          <p:cNvPr id="7" name="Slide Number Placeholder 6"/>
          <p:cNvSpPr>
            <a:spLocks noGrp="1"/>
          </p:cNvSpPr>
          <p:nvPr>
            <p:ph type="sldNum" sz="quarter" idx="12"/>
          </p:nvPr>
        </p:nvSpPr>
        <p:spPr/>
        <p:txBody>
          <a:bodyPr/>
          <a:lstStyle/>
          <a:p>
            <a:pPr>
              <a:defRPr/>
            </a:pPr>
            <a:fld id="{59900079-3714-4DB6-9ABF-0C997A0DAC60}" type="slidenum">
              <a:rPr lang="en-US" smtClean="0"/>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9EDCBC2F-CE2E-4A99-B574-92981A6E6141}" type="datetime1">
              <a:rPr lang="en-US" smtClean="0"/>
              <a:pPr>
                <a:defRPr/>
              </a:pPr>
              <a:t>11/28/2024</a:t>
            </a:fld>
            <a:endParaRPr lang="en-US"/>
          </a:p>
        </p:txBody>
      </p:sp>
      <p:sp>
        <p:nvSpPr>
          <p:cNvPr id="5" name="Footer Placeholder 4"/>
          <p:cNvSpPr>
            <a:spLocks noGrp="1"/>
          </p:cNvSpPr>
          <p:nvPr>
            <p:ph type="ftr" sz="quarter" idx="11"/>
          </p:nvPr>
        </p:nvSpPr>
        <p:spPr/>
        <p:txBody>
          <a:bodyPr/>
          <a:lstStyle/>
          <a:p>
            <a:pPr>
              <a:defRPr/>
            </a:pPr>
            <a:r>
              <a:rPr lang="en-US"/>
              <a:t>Dr. Kuljeet Singh </a:t>
            </a:r>
          </a:p>
        </p:txBody>
      </p:sp>
      <p:sp>
        <p:nvSpPr>
          <p:cNvPr id="6" name="Slide Number Placeholder 5"/>
          <p:cNvSpPr>
            <a:spLocks noGrp="1"/>
          </p:cNvSpPr>
          <p:nvPr>
            <p:ph type="sldNum" sz="quarter" idx="12"/>
          </p:nvPr>
        </p:nvSpPr>
        <p:spPr/>
        <p:txBody>
          <a:bodyPr/>
          <a:lstStyle/>
          <a:p>
            <a:pPr>
              <a:defRPr/>
            </a:pPr>
            <a:fld id="{064A6F11-83AA-4E32-85E6-33F40025286A}" type="slidenum">
              <a:rPr lang="en-US" smtClean="0"/>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7E8EE8D7-5EB3-4680-9E17-4C9C5E63E182}" type="datetime1">
              <a:rPr lang="en-US" smtClean="0"/>
              <a:pPr>
                <a:defRPr/>
              </a:pPr>
              <a:t>11/28/2024</a:t>
            </a:fld>
            <a:endParaRPr lang="en-US"/>
          </a:p>
        </p:txBody>
      </p:sp>
      <p:sp>
        <p:nvSpPr>
          <p:cNvPr id="5" name="Footer Placeholder 4"/>
          <p:cNvSpPr>
            <a:spLocks noGrp="1"/>
          </p:cNvSpPr>
          <p:nvPr>
            <p:ph type="ftr" sz="quarter" idx="11"/>
          </p:nvPr>
        </p:nvSpPr>
        <p:spPr/>
        <p:txBody>
          <a:bodyPr/>
          <a:lstStyle/>
          <a:p>
            <a:pPr>
              <a:defRPr/>
            </a:pPr>
            <a:r>
              <a:rPr lang="en-US"/>
              <a:t>Dr. Kuljeet Singh </a:t>
            </a:r>
          </a:p>
        </p:txBody>
      </p:sp>
      <p:sp>
        <p:nvSpPr>
          <p:cNvPr id="6" name="Slide Number Placeholder 5"/>
          <p:cNvSpPr>
            <a:spLocks noGrp="1"/>
          </p:cNvSpPr>
          <p:nvPr>
            <p:ph type="sldNum" sz="quarter" idx="12"/>
          </p:nvPr>
        </p:nvSpPr>
        <p:spPr/>
        <p:txBody>
          <a:bodyPr/>
          <a:lstStyle/>
          <a:p>
            <a:pPr>
              <a:defRPr/>
            </a:pPr>
            <a:fld id="{F5D3A424-4F71-4F74-8175-8555A6D4BCCA}"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pPr>
              <a:defRPr/>
            </a:pPr>
            <a:fld id="{AFAF267B-ACAD-4EBD-9064-9EDFAB8BBDC0}" type="datetime1">
              <a:rPr lang="en-US" smtClean="0"/>
              <a:pPr>
                <a:defRPr/>
              </a:pPr>
              <a:t>11/28/2024</a:t>
            </a:fld>
            <a:endParaRPr lang="en-US"/>
          </a:p>
        </p:txBody>
      </p:sp>
      <p:sp>
        <p:nvSpPr>
          <p:cNvPr id="5" name="Footer Placeholder 4"/>
          <p:cNvSpPr>
            <a:spLocks noGrp="1"/>
          </p:cNvSpPr>
          <p:nvPr>
            <p:ph type="ftr" sz="quarter" idx="11"/>
          </p:nvPr>
        </p:nvSpPr>
        <p:spPr/>
        <p:txBody>
          <a:bodyPr/>
          <a:lstStyle/>
          <a:p>
            <a:pPr>
              <a:defRPr/>
            </a:pPr>
            <a:r>
              <a:rPr lang="en-US"/>
              <a:t>Dr. Kuljeet Singh </a:t>
            </a:r>
          </a:p>
        </p:txBody>
      </p:sp>
      <p:sp>
        <p:nvSpPr>
          <p:cNvPr id="6" name="Slide Number Placeholder 5"/>
          <p:cNvSpPr>
            <a:spLocks noGrp="1"/>
          </p:cNvSpPr>
          <p:nvPr>
            <p:ph type="sldNum" sz="quarter" idx="12"/>
          </p:nvPr>
        </p:nvSpPr>
        <p:spPr/>
        <p:txBody>
          <a:bodyPr/>
          <a:lstStyle/>
          <a:p>
            <a:pPr>
              <a:defRPr/>
            </a:pPr>
            <a:fld id="{8A77E41D-D55B-4B86-8169-B5AE7EB16399}" type="slidenum">
              <a:rPr lang="en-US" smtClean="0"/>
              <a:pPr>
                <a:defRPr/>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a:t>Click to edit Master title style</a:t>
            </a:r>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p>
            <a:r>
              <a:rPr kumimoji="0" lang="en-US"/>
              <a:t>Click to edit Master title style</a:t>
            </a:r>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a:defRPr/>
            </a:pPr>
            <a:fld id="{90015572-2950-4ED6-BFB3-AEFE3264519E}" type="datetime1">
              <a:rPr lang="en-US" smtClean="0"/>
              <a:pPr>
                <a:defRPr/>
              </a:pPr>
              <a:t>11/28/2024</a:t>
            </a:fld>
            <a:endParaRPr lang="en-US"/>
          </a:p>
        </p:txBody>
      </p:sp>
      <p:sp>
        <p:nvSpPr>
          <p:cNvPr id="6" name="Footer Placeholder 5"/>
          <p:cNvSpPr>
            <a:spLocks noGrp="1"/>
          </p:cNvSpPr>
          <p:nvPr>
            <p:ph type="ftr" sz="quarter" idx="11"/>
          </p:nvPr>
        </p:nvSpPr>
        <p:spPr/>
        <p:txBody>
          <a:bodyPr/>
          <a:lstStyle/>
          <a:p>
            <a:pPr>
              <a:defRPr/>
            </a:pPr>
            <a:r>
              <a:rPr lang="en-US"/>
              <a:t>Dr. Kuljeet Singh </a:t>
            </a:r>
          </a:p>
        </p:txBody>
      </p:sp>
      <p:sp>
        <p:nvSpPr>
          <p:cNvPr id="7" name="Slide Number Placeholder 6"/>
          <p:cNvSpPr>
            <a:spLocks noGrp="1"/>
          </p:cNvSpPr>
          <p:nvPr>
            <p:ph type="sldNum" sz="quarter" idx="12"/>
          </p:nvPr>
        </p:nvSpPr>
        <p:spPr/>
        <p:txBody>
          <a:bodyPr/>
          <a:lstStyle/>
          <a:p>
            <a:pPr>
              <a:defRPr/>
            </a:pPr>
            <a:fld id="{254B3011-EF25-45E0-847E-73552E5FB550}"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a:t>Click to edit Master title style</a:t>
            </a:r>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pPr>
              <a:defRPr/>
            </a:pPr>
            <a:fld id="{6C6E9C97-6A13-4104-A880-F3AF65BFB258}" type="datetime1">
              <a:rPr lang="en-US" smtClean="0"/>
              <a:pPr>
                <a:defRPr/>
              </a:pPr>
              <a:t>11/28/2024</a:t>
            </a:fld>
            <a:endParaRPr lang="en-US"/>
          </a:p>
        </p:txBody>
      </p:sp>
      <p:sp>
        <p:nvSpPr>
          <p:cNvPr id="8" name="Footer Placeholder 7"/>
          <p:cNvSpPr>
            <a:spLocks noGrp="1"/>
          </p:cNvSpPr>
          <p:nvPr>
            <p:ph type="ftr" sz="quarter" idx="11"/>
          </p:nvPr>
        </p:nvSpPr>
        <p:spPr/>
        <p:txBody>
          <a:bodyPr/>
          <a:lstStyle/>
          <a:p>
            <a:pPr>
              <a:defRPr/>
            </a:pPr>
            <a:r>
              <a:rPr lang="en-US"/>
              <a:t>Dr. Kuljeet Singh </a:t>
            </a:r>
          </a:p>
        </p:txBody>
      </p:sp>
      <p:sp>
        <p:nvSpPr>
          <p:cNvPr id="9" name="Slide Number Placeholder 8"/>
          <p:cNvSpPr>
            <a:spLocks noGrp="1"/>
          </p:cNvSpPr>
          <p:nvPr>
            <p:ph type="sldNum" sz="quarter" idx="12"/>
          </p:nvPr>
        </p:nvSpPr>
        <p:spPr/>
        <p:txBody>
          <a:bodyPr/>
          <a:lstStyle/>
          <a:p>
            <a:pPr>
              <a:defRPr/>
            </a:pPr>
            <a:fld id="{4CB15DA7-38D7-4773-BF1C-99A1B0C7AC59}" type="slidenum">
              <a:rPr lang="en-US" smtClean="0"/>
              <a:pPr>
                <a:defRPr/>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a:t>Click to edit Master title style</a:t>
            </a:r>
          </a:p>
        </p:txBody>
      </p:sp>
      <p:sp>
        <p:nvSpPr>
          <p:cNvPr id="3" name="Date Placeholder 2"/>
          <p:cNvSpPr>
            <a:spLocks noGrp="1"/>
          </p:cNvSpPr>
          <p:nvPr>
            <p:ph type="dt" sz="half" idx="10"/>
          </p:nvPr>
        </p:nvSpPr>
        <p:spPr/>
        <p:txBody>
          <a:bodyPr/>
          <a:lstStyle/>
          <a:p>
            <a:pPr>
              <a:defRPr/>
            </a:pPr>
            <a:fld id="{D8E5ECC7-8C17-472B-B0AA-E049E1858F36}" type="datetime1">
              <a:rPr lang="en-US" smtClean="0"/>
              <a:pPr>
                <a:defRPr/>
              </a:pPr>
              <a:t>11/28/2024</a:t>
            </a:fld>
            <a:endParaRPr lang="en-US"/>
          </a:p>
        </p:txBody>
      </p:sp>
      <p:sp>
        <p:nvSpPr>
          <p:cNvPr id="4" name="Footer Placeholder 3"/>
          <p:cNvSpPr>
            <a:spLocks noGrp="1"/>
          </p:cNvSpPr>
          <p:nvPr>
            <p:ph type="ftr" sz="quarter" idx="11"/>
          </p:nvPr>
        </p:nvSpPr>
        <p:spPr/>
        <p:txBody>
          <a:bodyPr/>
          <a:lstStyle/>
          <a:p>
            <a:pPr>
              <a:defRPr/>
            </a:pPr>
            <a:r>
              <a:rPr lang="en-US"/>
              <a:t>Dr. Kuljeet Singh </a:t>
            </a:r>
          </a:p>
        </p:txBody>
      </p:sp>
      <p:sp>
        <p:nvSpPr>
          <p:cNvPr id="5" name="Slide Number Placeholder 4"/>
          <p:cNvSpPr>
            <a:spLocks noGrp="1"/>
          </p:cNvSpPr>
          <p:nvPr>
            <p:ph type="sldNum" sz="quarter" idx="12"/>
          </p:nvPr>
        </p:nvSpPr>
        <p:spPr/>
        <p:txBody>
          <a:bodyPr/>
          <a:lstStyle/>
          <a:p>
            <a:pPr>
              <a:defRPr/>
            </a:pPr>
            <a:fld id="{8FD68B00-BC3E-470E-AAFA-CFC4A294C9C2}"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C4B52E98-388C-4998-B5D8-4BAD0FF92800}" type="datetime1">
              <a:rPr lang="en-US" smtClean="0"/>
              <a:pPr>
                <a:defRPr/>
              </a:pPr>
              <a:t>11/28/2024</a:t>
            </a:fld>
            <a:endParaRPr lang="en-US"/>
          </a:p>
        </p:txBody>
      </p:sp>
      <p:sp>
        <p:nvSpPr>
          <p:cNvPr id="3" name="Footer Placeholder 2"/>
          <p:cNvSpPr>
            <a:spLocks noGrp="1"/>
          </p:cNvSpPr>
          <p:nvPr>
            <p:ph type="ftr" sz="quarter" idx="11"/>
          </p:nvPr>
        </p:nvSpPr>
        <p:spPr/>
        <p:txBody>
          <a:bodyPr/>
          <a:lstStyle/>
          <a:p>
            <a:pPr>
              <a:defRPr/>
            </a:pPr>
            <a:r>
              <a:rPr lang="en-US"/>
              <a:t>Dr. Kuljeet Singh </a:t>
            </a:r>
          </a:p>
        </p:txBody>
      </p:sp>
      <p:sp>
        <p:nvSpPr>
          <p:cNvPr id="4" name="Slide Number Placeholder 3"/>
          <p:cNvSpPr>
            <a:spLocks noGrp="1"/>
          </p:cNvSpPr>
          <p:nvPr>
            <p:ph type="sldNum" sz="quarter" idx="12"/>
          </p:nvPr>
        </p:nvSpPr>
        <p:spPr/>
        <p:txBody>
          <a:bodyPr/>
          <a:lstStyle/>
          <a:p>
            <a:pPr>
              <a:defRPr/>
            </a:pPr>
            <a:fld id="{786701D5-5BC5-488B-B304-ED0C6996624C}"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a:t>Click to edit Master title style</a:t>
            </a:r>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a:defRPr/>
            </a:pPr>
            <a:fld id="{666D0E14-7539-48EE-923B-34E3BFFFCCAD}" type="datetime1">
              <a:rPr lang="en-US" smtClean="0"/>
              <a:pPr>
                <a:defRPr/>
              </a:pPr>
              <a:t>11/28/2024</a:t>
            </a:fld>
            <a:endParaRPr lang="en-US"/>
          </a:p>
        </p:txBody>
      </p:sp>
      <p:sp>
        <p:nvSpPr>
          <p:cNvPr id="6" name="Footer Placeholder 5"/>
          <p:cNvSpPr>
            <a:spLocks noGrp="1"/>
          </p:cNvSpPr>
          <p:nvPr>
            <p:ph type="ftr" sz="quarter" idx="11"/>
          </p:nvPr>
        </p:nvSpPr>
        <p:spPr/>
        <p:txBody>
          <a:bodyPr/>
          <a:lstStyle/>
          <a:p>
            <a:pPr>
              <a:defRPr/>
            </a:pPr>
            <a:r>
              <a:rPr lang="en-US"/>
              <a:t>Dr. Kuljeet Singh </a:t>
            </a:r>
          </a:p>
        </p:txBody>
      </p:sp>
      <p:sp>
        <p:nvSpPr>
          <p:cNvPr id="7" name="Slide Number Placeholder 6"/>
          <p:cNvSpPr>
            <a:spLocks noGrp="1"/>
          </p:cNvSpPr>
          <p:nvPr>
            <p:ph type="sldNum" sz="quarter" idx="12"/>
          </p:nvPr>
        </p:nvSpPr>
        <p:spPr/>
        <p:txBody>
          <a:bodyPr/>
          <a:lstStyle/>
          <a:p>
            <a:pPr>
              <a:defRPr/>
            </a:pPr>
            <a:fld id="{5AFBDE9F-0F81-4AE3-BB36-16F8CDE1AEB6}"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a:t>Click to edit Master title style</a:t>
            </a:r>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a:t>Click icon to add picture</a:t>
            </a:r>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p>
            <a:pPr>
              <a:defRPr/>
            </a:pPr>
            <a:fld id="{AA4F3361-EABA-4902-860C-2B802614FC19}" type="datetime1">
              <a:rPr lang="en-US" smtClean="0"/>
              <a:pPr>
                <a:defRPr/>
              </a:pPr>
              <a:t>11/28/2024</a:t>
            </a:fld>
            <a:endParaRPr lang="en-US"/>
          </a:p>
        </p:txBody>
      </p:sp>
      <p:sp>
        <p:nvSpPr>
          <p:cNvPr id="6" name="Footer Placeholder 5"/>
          <p:cNvSpPr>
            <a:spLocks noGrp="1"/>
          </p:cNvSpPr>
          <p:nvPr>
            <p:ph type="ftr" sz="quarter" idx="11"/>
          </p:nvPr>
        </p:nvSpPr>
        <p:spPr>
          <a:xfrm>
            <a:off x="914400" y="55499"/>
            <a:ext cx="5562600" cy="365125"/>
          </a:xfrm>
        </p:spPr>
        <p:txBody>
          <a:bodyPr/>
          <a:lstStyle/>
          <a:p>
            <a:pPr>
              <a:defRPr/>
            </a:pPr>
            <a:r>
              <a:rPr lang="en-US"/>
              <a:t>Dr. Kuljeet Singh </a:t>
            </a:r>
          </a:p>
        </p:txBody>
      </p:sp>
      <p:sp>
        <p:nvSpPr>
          <p:cNvPr id="7" name="Slide Number Placeholder 6"/>
          <p:cNvSpPr>
            <a:spLocks noGrp="1"/>
          </p:cNvSpPr>
          <p:nvPr>
            <p:ph type="sldNum" sz="quarter" idx="12"/>
          </p:nvPr>
        </p:nvSpPr>
        <p:spPr>
          <a:xfrm>
            <a:off x="8610600" y="55499"/>
            <a:ext cx="457200" cy="365125"/>
          </a:xfrm>
        </p:spPr>
        <p:txBody>
          <a:bodyPr/>
          <a:lstStyle/>
          <a:p>
            <a:pPr>
              <a:defRPr/>
            </a:pPr>
            <a:fld id="{59900079-3714-4DB6-9ABF-0C997A0DAC60}"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00082"/>
            </a:gs>
            <a:gs pos="30000">
              <a:srgbClr val="66008F"/>
            </a:gs>
            <a:gs pos="64999">
              <a:srgbClr val="BA0066"/>
            </a:gs>
            <a:gs pos="89999">
              <a:srgbClr val="FF0000"/>
            </a:gs>
            <a:gs pos="100000">
              <a:srgbClr val="FF8200"/>
            </a:gs>
          </a:gsLst>
          <a:lin ang="5400000" scaled="0"/>
          <a:tileRect/>
        </a:gradFill>
        <a:effectLst/>
      </p:bgPr>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p>
            <a:r>
              <a:rPr kumimoji="0" lang="en-US"/>
              <a:t>Click to edit Master title style</a:t>
            </a:r>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pPr>
              <a:defRPr/>
            </a:pPr>
            <a:fld id="{2E528288-8A29-4BC9-86AC-A4DB426759D0}" type="datetime1">
              <a:rPr lang="en-US" smtClean="0"/>
              <a:pPr>
                <a:defRPr/>
              </a:pPr>
              <a:t>11/28/2024</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pPr>
              <a:defRPr/>
            </a:pPr>
            <a:r>
              <a:rPr lang="en-US"/>
              <a:t>Dr. Kuljeet Singh </a:t>
            </a:r>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pPr>
              <a:defRPr/>
            </a:pPr>
            <a:fld id="{75E19F56-C3BE-479A-8F23-C556A386EE54}" type="slidenum">
              <a:rPr lang="en-US" smtClean="0"/>
              <a:pPr>
                <a:defRPr/>
              </a:pPr>
              <a:t>‹#›</a:t>
            </a:fld>
            <a:endParaRPr lang="en-US"/>
          </a:p>
        </p:txBody>
      </p:sp>
    </p:spTree>
  </p:cSld>
  <p:clrMap bg1="dk1" tx1="lt1" bg2="dk2" tx2="lt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Lst>
  <p:hf sldNum="0" hdr="0" ftr="0" dt="0"/>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00082"/>
            </a:gs>
            <a:gs pos="30000">
              <a:srgbClr val="66008F"/>
            </a:gs>
            <a:gs pos="64999">
              <a:srgbClr val="BA0066"/>
            </a:gs>
            <a:gs pos="89999">
              <a:srgbClr val="FF0000"/>
            </a:gs>
            <a:gs pos="100000">
              <a:srgbClr val="FF8200"/>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8B785AA4-FDB7-4180-A192-5FBE3385E7B1}" type="datetime1">
              <a:rPr lang="en-US" smtClean="0"/>
              <a:pPr>
                <a:defRPr/>
              </a:pPr>
              <a:t>11/28/2024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t>Dr. Kuljeet Singh </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75E19F56-C3BE-479A-8F23-C556A386EE54}"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18.xml"/><Relationship Id="rId4" Type="http://schemas.openxmlformats.org/officeDocument/2006/relationships/image" Target="../media/image17.jpeg"/></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gif"/></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2.png"/><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 Id="rId9" Type="http://schemas.openxmlformats.org/officeDocument/2006/relationships/image" Target="../media/image40.png"/></Relationships>
</file>

<file path=ppt/slides/_rels/slide1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4.gif"/><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2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2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3.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hyperlink" Target="http://electronics.howstuffworks.com/light.htm" TargetMode="External"/><Relationship Id="rId7" Type="http://schemas.openxmlformats.org/officeDocument/2006/relationships/hyperlink" Target="http://en.wikipedia.org/wiki/John_Tyndall" TargetMode="Externa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hyperlink" Target="http://en.wikipedia.org/w/index.php?title=Jaques_Babinet&amp;action=edit" TargetMode="External"/><Relationship Id="rId5" Type="http://schemas.openxmlformats.org/officeDocument/2006/relationships/hyperlink" Target="http://en.wikipedia.org/wiki/Jean-Daniel_Colladon" TargetMode="External"/><Relationship Id="rId4" Type="http://schemas.openxmlformats.org/officeDocument/2006/relationships/hyperlink" Target="http://en.wikipedia.org/wiki/Fiber-optic_communication"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67.gi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8.xml"/><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31" name="Picture 11" descr="https://c479107.ssl.cf2.rackcdn.com/files/22704/area14mp/qgnqzxb8-1366597723.jpg"/>
          <p:cNvPicPr>
            <a:picLocks noChangeAspect="1" noChangeArrowheads="1"/>
          </p:cNvPicPr>
          <p:nvPr/>
        </p:nvPicPr>
        <p:blipFill>
          <a:blip r:embed="rId2"/>
          <a:srcRect/>
          <a:stretch>
            <a:fillRect/>
          </a:stretch>
        </p:blipFill>
        <p:spPr bwMode="auto">
          <a:xfrm>
            <a:off x="117414" y="215856"/>
            <a:ext cx="8964006" cy="6386553"/>
          </a:xfrm>
          <a:prstGeom prst="rect">
            <a:avLst/>
          </a:prstGeom>
          <a:noFill/>
        </p:spPr>
      </p:pic>
      <p:sp>
        <p:nvSpPr>
          <p:cNvPr id="5122" name="Rectangle 4"/>
          <p:cNvSpPr>
            <a:spLocks noGrp="1" noChangeArrowheads="1"/>
          </p:cNvSpPr>
          <p:nvPr>
            <p:ph type="ctrTitle"/>
          </p:nvPr>
        </p:nvSpPr>
        <p:spPr>
          <a:xfrm>
            <a:off x="4608512" y="3282974"/>
            <a:ext cx="4272022" cy="1898650"/>
          </a:xfrm>
        </p:spPr>
        <p:txBody>
          <a:bodyPr/>
          <a:lstStyle/>
          <a:p>
            <a:r>
              <a:rPr lang="en-US" sz="5400" i="1" dirty="0">
                <a:solidFill>
                  <a:schemeClr val="accent5">
                    <a:lumMod val="40000"/>
                    <a:lumOff val="60000"/>
                  </a:schemeClr>
                </a:solidFill>
              </a:rPr>
              <a:t>FIBRE OPTICS</a:t>
            </a:r>
          </a:p>
        </p:txBody>
      </p:sp>
      <p:sp>
        <p:nvSpPr>
          <p:cNvPr id="5127" name="Rectangle 10"/>
          <p:cNvSpPr>
            <a:spLocks noChangeArrowheads="1"/>
          </p:cNvSpPr>
          <p:nvPr/>
        </p:nvSpPr>
        <p:spPr bwMode="auto">
          <a:xfrm>
            <a:off x="8751888" y="4714875"/>
            <a:ext cx="9144000" cy="0"/>
          </a:xfrm>
          <a:prstGeom prst="rect">
            <a:avLst/>
          </a:prstGeom>
          <a:noFill/>
          <a:ln w="12700" cap="sq">
            <a:noFill/>
            <a:miter lim="800000"/>
            <a:headEnd type="none" w="sm" len="sm"/>
            <a:tailEnd type="none" w="sm" len="sm"/>
          </a:ln>
        </p:spPr>
        <p:txBody>
          <a:bodyPr wrap="none" anchor="ctr">
            <a:spAutoFit/>
          </a:bodyPr>
          <a:lstStyle/>
          <a:p>
            <a:endParaRPr lang="en-US"/>
          </a:p>
        </p:txBody>
      </p:sp>
      <p:pic>
        <p:nvPicPr>
          <p:cNvPr id="45058" name="Picture 2" descr="http://www.fiberoptics4sale.com/Merchant2/fofs_img/clip_image011.jpg"/>
          <p:cNvPicPr>
            <a:picLocks noChangeAspect="1" noChangeArrowheads="1"/>
          </p:cNvPicPr>
          <p:nvPr/>
        </p:nvPicPr>
        <p:blipFill>
          <a:blip r:embed="rId3"/>
          <a:srcRect/>
          <a:stretch>
            <a:fillRect/>
          </a:stretch>
        </p:blipFill>
        <p:spPr bwMode="auto">
          <a:xfrm>
            <a:off x="5849955" y="1749402"/>
            <a:ext cx="2647950" cy="1266826"/>
          </a:xfrm>
          <a:prstGeom prst="rect">
            <a:avLst/>
          </a:prstGeom>
          <a:noFill/>
        </p:spPr>
      </p:pic>
      <p:sp>
        <p:nvSpPr>
          <p:cNvPr id="6" name="Rectangle 5"/>
          <p:cNvSpPr/>
          <p:nvPr/>
        </p:nvSpPr>
        <p:spPr>
          <a:xfrm>
            <a:off x="153927" y="69804"/>
            <a:ext cx="8932797" cy="40164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sz="2000" b="1" dirty="0">
                <a:latin typeface="Calibri" pitchFamily="34" charset="0"/>
              </a:rPr>
              <a:t>https://www.dropbox.com/s/usmmbmz23m8bl85/LASERScpad.pdf?dl=0</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1414"/>
            <a:ext cx="9144000" cy="646331"/>
          </a:xfrm>
          <a:prstGeom prst="rect">
            <a:avLst/>
          </a:prstGeom>
        </p:spPr>
        <p:txBody>
          <a:bodyPr wrap="square">
            <a:spAutoFit/>
          </a:bodyPr>
          <a:lstStyle/>
          <a:p>
            <a:r>
              <a:rPr lang="en-US" b="1" dirty="0">
                <a:solidFill>
                  <a:schemeClr val="bg1"/>
                </a:solidFill>
              </a:rPr>
              <a:t>The refractive index of profile of graded index fiber </a:t>
            </a:r>
          </a:p>
          <a:p>
            <a:r>
              <a:rPr lang="en-US" b="1" dirty="0">
                <a:solidFill>
                  <a:schemeClr val="bg1"/>
                </a:solidFill>
              </a:rPr>
              <a:t>Is expressed as:</a:t>
            </a:r>
          </a:p>
        </p:txBody>
      </p:sp>
      <p:pic>
        <p:nvPicPr>
          <p:cNvPr id="78850" name="Picture 2" descr="https://circuitglobe.com/wp-content/uploads/2019/04/eq-1-.jpg"/>
          <p:cNvPicPr>
            <a:picLocks noChangeAspect="1" noChangeArrowheads="1"/>
          </p:cNvPicPr>
          <p:nvPr/>
        </p:nvPicPr>
        <p:blipFill>
          <a:blip r:embed="rId2"/>
          <a:srcRect/>
          <a:stretch>
            <a:fillRect/>
          </a:stretch>
        </p:blipFill>
        <p:spPr bwMode="auto">
          <a:xfrm>
            <a:off x="155575" y="714356"/>
            <a:ext cx="5238750" cy="771525"/>
          </a:xfrm>
          <a:prstGeom prst="rect">
            <a:avLst/>
          </a:prstGeom>
          <a:noFill/>
        </p:spPr>
      </p:pic>
      <p:sp>
        <p:nvSpPr>
          <p:cNvPr id="4" name="Rectangle 3"/>
          <p:cNvSpPr/>
          <p:nvPr/>
        </p:nvSpPr>
        <p:spPr>
          <a:xfrm>
            <a:off x="0" y="1643050"/>
            <a:ext cx="5357850" cy="1200329"/>
          </a:xfrm>
          <a:prstGeom prst="rect">
            <a:avLst/>
          </a:prstGeom>
        </p:spPr>
        <p:txBody>
          <a:bodyPr wrap="square">
            <a:spAutoFit/>
          </a:bodyPr>
          <a:lstStyle/>
          <a:p>
            <a:r>
              <a:rPr lang="en-US" b="1" dirty="0">
                <a:solidFill>
                  <a:schemeClr val="bg1"/>
                </a:solidFill>
              </a:rPr>
              <a:t>A→ core radius</a:t>
            </a:r>
          </a:p>
          <a:p>
            <a:r>
              <a:rPr lang="en-US" b="1" dirty="0">
                <a:solidFill>
                  <a:schemeClr val="bg1"/>
                </a:solidFill>
              </a:rPr>
              <a:t>R→ radial distance from the core axis</a:t>
            </a:r>
          </a:p>
          <a:p>
            <a:r>
              <a:rPr lang="el-GR" b="1" dirty="0">
                <a:solidFill>
                  <a:schemeClr val="bg1"/>
                </a:solidFill>
              </a:rPr>
              <a:t>Α</a:t>
            </a:r>
            <a:r>
              <a:rPr lang="en-US" b="1" dirty="0">
                <a:solidFill>
                  <a:schemeClr val="bg1"/>
                </a:solidFill>
              </a:rPr>
              <a:t>→characteristic of the refractive index profile       (profile parameter)</a:t>
            </a:r>
          </a:p>
        </p:txBody>
      </p:sp>
      <p:pic>
        <p:nvPicPr>
          <p:cNvPr id="78851" name="Picture 3"/>
          <p:cNvPicPr>
            <a:picLocks noChangeAspect="1" noChangeArrowheads="1"/>
          </p:cNvPicPr>
          <p:nvPr/>
        </p:nvPicPr>
        <p:blipFill>
          <a:blip r:embed="rId3"/>
          <a:srcRect/>
          <a:stretch>
            <a:fillRect/>
          </a:stretch>
        </p:blipFill>
        <p:spPr bwMode="auto">
          <a:xfrm>
            <a:off x="5286380" y="428604"/>
            <a:ext cx="3667126" cy="2034997"/>
          </a:xfrm>
          <a:prstGeom prst="rect">
            <a:avLst/>
          </a:prstGeom>
          <a:noFill/>
          <a:ln w="9525">
            <a:noFill/>
            <a:miter lim="800000"/>
            <a:headEnd/>
            <a:tailEnd/>
          </a:ln>
          <a:effectLst/>
        </p:spPr>
      </p:pic>
      <p:pic>
        <p:nvPicPr>
          <p:cNvPr id="78853" name="Picture 5" descr="https://circuitglobe.com/wp-content/uploads/2019/04/ray-transmission-in-mujltimode-graded-index-fiber-1.jpg"/>
          <p:cNvPicPr>
            <a:picLocks noChangeAspect="1" noChangeArrowheads="1"/>
          </p:cNvPicPr>
          <p:nvPr/>
        </p:nvPicPr>
        <p:blipFill>
          <a:blip r:embed="rId4"/>
          <a:srcRect/>
          <a:stretch>
            <a:fillRect/>
          </a:stretch>
        </p:blipFill>
        <p:spPr bwMode="auto">
          <a:xfrm>
            <a:off x="-32" y="3000372"/>
            <a:ext cx="5238750" cy="2514600"/>
          </a:xfrm>
          <a:prstGeom prst="rect">
            <a:avLst/>
          </a:prstGeom>
          <a:noFill/>
        </p:spPr>
      </p:pic>
      <p:sp>
        <p:nvSpPr>
          <p:cNvPr id="7" name="Rectangle 6"/>
          <p:cNvSpPr/>
          <p:nvPr/>
        </p:nvSpPr>
        <p:spPr>
          <a:xfrm>
            <a:off x="5357818" y="2456819"/>
            <a:ext cx="3786182" cy="3785652"/>
          </a:xfrm>
          <a:prstGeom prst="rect">
            <a:avLst/>
          </a:prstGeom>
          <a:solidFill>
            <a:srgbClr val="FF3300"/>
          </a:solidFill>
        </p:spPr>
        <p:txBody>
          <a:bodyPr wrap="square">
            <a:spAutoFit/>
          </a:bodyPr>
          <a:lstStyle/>
          <a:p>
            <a:r>
              <a:rPr lang="en-US" sz="2000" dirty="0">
                <a:solidFill>
                  <a:schemeClr val="bg1"/>
                </a:solidFill>
                <a:latin typeface="Times New Roman" pitchFamily="18" charset="0"/>
                <a:cs typeface="Times New Roman" pitchFamily="18" charset="0"/>
              </a:rPr>
              <a:t>The light rays moving close to the fiber axis travel in high refractive index region. So these propagate slower than those propagating  through the region away from the axis. This is a lower refractive index region, so the rays in this region  although  travel a longer path but propagates </a:t>
            </a:r>
            <a:r>
              <a:rPr lang="en-US" sz="2000" dirty="0" err="1">
                <a:solidFill>
                  <a:schemeClr val="bg1"/>
                </a:solidFill>
                <a:latin typeface="Times New Roman" pitchFamily="18" charset="0"/>
                <a:cs typeface="Times New Roman" pitchFamily="18" charset="0"/>
              </a:rPr>
              <a:t>fastly</a:t>
            </a:r>
            <a:r>
              <a:rPr lang="en-US" sz="2000" dirty="0">
                <a:solidFill>
                  <a:schemeClr val="bg1"/>
                </a:solidFill>
                <a:latin typeface="Times New Roman" pitchFamily="18" charset="0"/>
                <a:cs typeface="Times New Roman" pitchFamily="18" charset="0"/>
              </a:rPr>
              <a:t>. Hence all the rays reach at the same time at the out put end which reduces the dispersion delay largely</a:t>
            </a:r>
            <a:r>
              <a:rPr lang="en-US" sz="2000" dirty="0"/>
              <a:t>.</a:t>
            </a:r>
          </a:p>
        </p:txBody>
      </p:sp>
      <p:sp>
        <p:nvSpPr>
          <p:cNvPr id="8" name="Rectangle 7"/>
          <p:cNvSpPr/>
          <p:nvPr/>
        </p:nvSpPr>
        <p:spPr>
          <a:xfrm>
            <a:off x="0" y="5565338"/>
            <a:ext cx="5357818" cy="923330"/>
          </a:xfrm>
          <a:prstGeom prst="rect">
            <a:avLst/>
          </a:prstGeom>
        </p:spPr>
        <p:txBody>
          <a:bodyPr wrap="square">
            <a:spAutoFit/>
          </a:bodyPr>
          <a:lstStyle/>
          <a:p>
            <a:pPr marL="72000" indent="-72000">
              <a:buFont typeface="Arial" pitchFamily="34" charset="0"/>
              <a:buChar char="•"/>
            </a:pPr>
            <a:r>
              <a:rPr lang="en-US" b="1" dirty="0">
                <a:solidFill>
                  <a:schemeClr val="bg1"/>
                </a:solidFill>
              </a:rPr>
              <a:t>Can transmit a large amount of information, less distortion in comparison to step index fiber. low light coupling efficiency, expensive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3291"/>
            <a:ext cx="9143999" cy="730260"/>
          </a:xfrm>
          <a:gradFill>
            <a:gsLst>
              <a:gs pos="0">
                <a:srgbClr val="000082"/>
              </a:gs>
              <a:gs pos="30000">
                <a:srgbClr val="66008F"/>
              </a:gs>
              <a:gs pos="64999">
                <a:srgbClr val="BA0066"/>
              </a:gs>
              <a:gs pos="89999">
                <a:srgbClr val="FF0000"/>
              </a:gs>
              <a:gs pos="100000">
                <a:srgbClr val="FF8200"/>
              </a:gs>
            </a:gsLst>
            <a:lin ang="16200000" scaled="0"/>
          </a:gradFill>
        </p:spPr>
        <p:style>
          <a:lnRef idx="0">
            <a:schemeClr val="accent2"/>
          </a:lnRef>
          <a:fillRef idx="3">
            <a:schemeClr val="accent2"/>
          </a:fillRef>
          <a:effectRef idx="3">
            <a:schemeClr val="accent2"/>
          </a:effectRef>
          <a:fontRef idx="minor">
            <a:schemeClr val="lt1"/>
          </a:fontRef>
        </p:style>
        <p:txBody>
          <a:bodyPr>
            <a:normAutofit fontScale="90000"/>
          </a:bodyPr>
          <a:lstStyle/>
          <a:p>
            <a:r>
              <a:rPr lang="en-US" i="1" dirty="0"/>
              <a:t>Features of Graded Index optical </a:t>
            </a:r>
            <a:r>
              <a:rPr lang="en-US" i="1" dirty="0" err="1"/>
              <a:t>Fibre</a:t>
            </a:r>
            <a:r>
              <a:rPr lang="en-US" i="1" dirty="0"/>
              <a:t> </a:t>
            </a:r>
          </a:p>
        </p:txBody>
      </p:sp>
      <p:sp>
        <p:nvSpPr>
          <p:cNvPr id="3" name="Content Placeholder 2"/>
          <p:cNvSpPr>
            <a:spLocks noGrp="1"/>
          </p:cNvSpPr>
          <p:nvPr>
            <p:ph idx="1"/>
          </p:nvPr>
        </p:nvSpPr>
        <p:spPr>
          <a:xfrm>
            <a:off x="4827591" y="836577"/>
            <a:ext cx="4052943" cy="5732541"/>
          </a:xfrm>
        </p:spPr>
        <p:style>
          <a:lnRef idx="1">
            <a:schemeClr val="dk1"/>
          </a:lnRef>
          <a:fillRef idx="2">
            <a:schemeClr val="dk1"/>
          </a:fillRef>
          <a:effectRef idx="1">
            <a:schemeClr val="dk1"/>
          </a:effectRef>
          <a:fontRef idx="minor">
            <a:schemeClr val="dk1"/>
          </a:fontRef>
        </p:style>
        <p:txBody>
          <a:bodyPr>
            <a:normAutofit/>
          </a:bodyPr>
          <a:lstStyle/>
          <a:p>
            <a:r>
              <a:rPr lang="en-US" sz="2150" b="1" dirty="0">
                <a:latin typeface="+mj-lt"/>
              </a:rPr>
              <a:t>Low modal Dispersion</a:t>
            </a:r>
          </a:p>
          <a:p>
            <a:pPr lvl="1"/>
            <a:r>
              <a:rPr lang="en-US" sz="2150" b="1" dirty="0"/>
              <a:t>Longer path is now located in lower index region; the larger time taken is compensated by faster travel leading to less pulse broadening</a:t>
            </a:r>
            <a:br>
              <a:rPr lang="en-US" sz="2150" dirty="0"/>
            </a:br>
            <a:br>
              <a:rPr lang="en-US" sz="2150" dirty="0"/>
            </a:br>
            <a:endParaRPr lang="en-US" sz="2150" b="1" dirty="0">
              <a:latin typeface="+mj-lt"/>
            </a:endParaRPr>
          </a:p>
          <a:p>
            <a:endParaRPr lang="en-US" sz="2150" b="1" dirty="0">
              <a:latin typeface="+mj-lt"/>
            </a:endParaRPr>
          </a:p>
        </p:txBody>
      </p:sp>
      <p:sp>
        <p:nvSpPr>
          <p:cNvPr id="4" name="Rectangle 3"/>
          <p:cNvSpPr/>
          <p:nvPr/>
        </p:nvSpPr>
        <p:spPr>
          <a:xfrm>
            <a:off x="0" y="836577"/>
            <a:ext cx="4681539" cy="5716950"/>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marL="342900" indent="-342900">
              <a:buFont typeface="+mj-lt"/>
              <a:buAutoNum type="arabicPeriod"/>
            </a:pPr>
            <a:r>
              <a:rPr lang="en-US" sz="2150" b="1" dirty="0"/>
              <a:t>The light waves </a:t>
            </a:r>
            <a:r>
              <a:rPr lang="en-US" sz="2150" b="1" u="sng" dirty="0">
                <a:solidFill>
                  <a:srgbClr val="FF0000"/>
                </a:solidFill>
              </a:rPr>
              <a:t>follow sinusoidal </a:t>
            </a:r>
            <a:r>
              <a:rPr lang="en-US" sz="2150" b="1" dirty="0"/>
              <a:t>paths along the fiber core.</a:t>
            </a:r>
          </a:p>
          <a:p>
            <a:pPr marL="342900" indent="-342900">
              <a:buFont typeface="+mj-lt"/>
              <a:buAutoNum type="arabicPeriod"/>
            </a:pPr>
            <a:r>
              <a:rPr lang="en-US" sz="2150" b="1" dirty="0"/>
              <a:t>In this fiber, the refractive index of the core decreases with increasing radial distance (r) from the fiber axis.</a:t>
            </a:r>
          </a:p>
          <a:p>
            <a:pPr marL="342900" indent="-342900">
              <a:buFont typeface="+mj-lt"/>
              <a:buAutoNum type="arabicPeriod"/>
            </a:pPr>
            <a:r>
              <a:rPr lang="en-US" sz="2150" b="1" dirty="0"/>
              <a:t>The value of the refractive index is highest at the centre of the core and decreases to a value at the edge of the core that equals the refractive index of the cladding.</a:t>
            </a:r>
          </a:p>
          <a:p>
            <a:pPr marL="342900" indent="-342900">
              <a:buFont typeface="+mj-lt"/>
              <a:buAutoNum type="arabicPeriod"/>
            </a:pPr>
            <a:r>
              <a:rPr lang="en-US" sz="2150" b="1" dirty="0"/>
              <a:t>Useful for “premises networks” like LANs, security systems, etc.</a:t>
            </a:r>
          </a:p>
          <a:p>
            <a:pPr marL="800100" lvl="1" indent="-342900">
              <a:buFont typeface="+mj-lt"/>
              <a:buAutoNum type="arabicPeriod"/>
            </a:pPr>
            <a:r>
              <a:rPr lang="en-US" sz="2150" b="1" dirty="0"/>
              <a:t>62.5/125 </a:t>
            </a:r>
            <a:r>
              <a:rPr lang="el-GR" sz="2150" b="1" dirty="0"/>
              <a:t>μ</a:t>
            </a:r>
            <a:r>
              <a:rPr lang="en-US" sz="2150" b="1" dirty="0"/>
              <a:t> is most widely used</a:t>
            </a:r>
          </a:p>
          <a:p>
            <a:pPr marL="800100" lvl="1" indent="-342900">
              <a:buFont typeface="+mj-lt"/>
              <a:buAutoNum type="arabicPeriod"/>
            </a:pPr>
            <a:r>
              <a:rPr lang="en-US" sz="2150" b="1" dirty="0"/>
              <a:t>Works well with LEDs, but cannot be used for Gigabit Ethernet</a:t>
            </a:r>
          </a:p>
        </p:txBody>
      </p:sp>
      <p:pic>
        <p:nvPicPr>
          <p:cNvPr id="80899" name="Picture 3"/>
          <p:cNvPicPr>
            <a:picLocks noChangeAspect="1" noChangeArrowheads="1"/>
          </p:cNvPicPr>
          <p:nvPr/>
        </p:nvPicPr>
        <p:blipFill>
          <a:blip r:embed="rId2"/>
          <a:srcRect/>
          <a:stretch>
            <a:fillRect/>
          </a:stretch>
        </p:blipFill>
        <p:spPr bwMode="auto">
          <a:xfrm>
            <a:off x="4864104" y="3546495"/>
            <a:ext cx="3949351" cy="1708155"/>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492" y="0"/>
            <a:ext cx="3906891" cy="690525"/>
          </a:xfrm>
        </p:spPr>
        <p:style>
          <a:lnRef idx="2">
            <a:schemeClr val="accent1">
              <a:shade val="50000"/>
            </a:schemeClr>
          </a:lnRef>
          <a:fillRef idx="1">
            <a:schemeClr val="accent1"/>
          </a:fillRef>
          <a:effectRef idx="0">
            <a:schemeClr val="accent1"/>
          </a:effectRef>
          <a:fontRef idx="minor">
            <a:schemeClr val="lt1"/>
          </a:fontRef>
        </p:style>
        <p:txBody>
          <a:bodyPr/>
          <a:lstStyle/>
          <a:p>
            <a:r>
              <a:rPr lang="en-US" sz="3200" dirty="0">
                <a:latin typeface="Times New Roman" pitchFamily="18" charset="0"/>
                <a:cs typeface="Times New Roman" pitchFamily="18" charset="0"/>
              </a:rPr>
              <a:t>Acceptance Angle</a:t>
            </a:r>
          </a:p>
        </p:txBody>
      </p:sp>
      <p:sp>
        <p:nvSpPr>
          <p:cNvPr id="3" name="Content Placeholder 2"/>
          <p:cNvSpPr>
            <a:spLocks noGrp="1"/>
          </p:cNvSpPr>
          <p:nvPr>
            <p:ph idx="1"/>
          </p:nvPr>
        </p:nvSpPr>
        <p:spPr>
          <a:xfrm>
            <a:off x="428596" y="714356"/>
            <a:ext cx="8715404" cy="6143644"/>
          </a:xfrm>
        </p:spPr>
        <p:txBody>
          <a:bodyPr>
            <a:normAutofit/>
          </a:bodyPr>
          <a:lstStyle/>
          <a:p>
            <a:pPr marL="0" indent="-252000">
              <a:buNone/>
            </a:pPr>
            <a:r>
              <a:rPr lang="en-US" sz="2000" b="1" dirty="0"/>
              <a:t>The acceptance angle is the maximum angle made by incident ray of light with the core axis of core at core-outside medium, so that it gets totally internally reflected at core cladding interface and is accepted for propagation. All the rays incident outside this angle are rejected.</a:t>
            </a:r>
            <a:br>
              <a:rPr lang="en-US" sz="2000" dirty="0"/>
            </a:br>
            <a:br>
              <a:rPr lang="en-US" sz="2000" dirty="0"/>
            </a:br>
            <a:endParaRPr lang="en-US" sz="2000" dirty="0"/>
          </a:p>
        </p:txBody>
      </p:sp>
      <p:pic>
        <p:nvPicPr>
          <p:cNvPr id="49153" name="Picture 1"/>
          <p:cNvPicPr>
            <a:picLocks noChangeAspect="1" noChangeArrowheads="1"/>
          </p:cNvPicPr>
          <p:nvPr/>
        </p:nvPicPr>
        <p:blipFill>
          <a:blip r:embed="rId2"/>
          <a:srcRect/>
          <a:stretch>
            <a:fillRect/>
          </a:stretch>
        </p:blipFill>
        <p:spPr bwMode="auto">
          <a:xfrm>
            <a:off x="1857356" y="3786190"/>
            <a:ext cx="5148333" cy="1485900"/>
          </a:xfrm>
          <a:prstGeom prst="rect">
            <a:avLst/>
          </a:prstGeom>
          <a:noFill/>
          <a:ln w="9525">
            <a:noFill/>
            <a:miter lim="800000"/>
            <a:headEnd/>
            <a:tailEnd/>
          </a:ln>
          <a:effectLst/>
        </p:spPr>
      </p:pic>
      <p:pic>
        <p:nvPicPr>
          <p:cNvPr id="49154" name="Picture 2"/>
          <p:cNvPicPr>
            <a:picLocks noChangeAspect="1" noChangeArrowheads="1"/>
          </p:cNvPicPr>
          <p:nvPr/>
        </p:nvPicPr>
        <p:blipFill>
          <a:blip r:embed="rId3"/>
          <a:srcRect/>
          <a:stretch>
            <a:fillRect/>
          </a:stretch>
        </p:blipFill>
        <p:spPr bwMode="auto">
          <a:xfrm>
            <a:off x="1878221" y="2000240"/>
            <a:ext cx="5090955" cy="1752624"/>
          </a:xfrm>
          <a:prstGeom prst="rect">
            <a:avLst/>
          </a:prstGeom>
          <a:noFill/>
          <a:ln w="9525">
            <a:noFill/>
            <a:miter lim="800000"/>
            <a:headEnd/>
            <a:tailEnd/>
          </a:ln>
          <a:effectLst/>
        </p:spPr>
      </p:pic>
      <p:sp>
        <p:nvSpPr>
          <p:cNvPr id="7" name="Rectangle 6"/>
          <p:cNvSpPr/>
          <p:nvPr/>
        </p:nvSpPr>
        <p:spPr>
          <a:xfrm>
            <a:off x="428596" y="5429264"/>
            <a:ext cx="8715404" cy="1323439"/>
          </a:xfrm>
          <a:prstGeom prst="rect">
            <a:avLst/>
          </a:prstGeom>
        </p:spPr>
        <p:txBody>
          <a:bodyPr wrap="square">
            <a:spAutoFit/>
          </a:bodyPr>
          <a:lstStyle/>
          <a:p>
            <a:pPr algn="just"/>
            <a:r>
              <a:rPr lang="en-US" sz="2000" b="1" dirty="0">
                <a:solidFill>
                  <a:srgbClr val="FFC000"/>
                </a:solidFill>
              </a:rPr>
              <a:t>The acceptance angle </a:t>
            </a:r>
            <a:r>
              <a:rPr lang="en-US" sz="2000" b="1" dirty="0"/>
              <a:t>of an optical fiber is defined purely based upon the geometrical consideration (ray optics): it is the maximum angle of a ray (with the fiber axis) hitting the fiber core which accepts the incident light to be guided by the core.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4351347" cy="914400"/>
          </a:xfrm>
        </p:spPr>
        <p:txBody>
          <a:bodyPr/>
          <a:lstStyle/>
          <a:p>
            <a:r>
              <a:rPr lang="en-US" sz="3600" dirty="0">
                <a:latin typeface="Times New Roman" pitchFamily="18" charset="0"/>
                <a:cs typeface="Times New Roman" pitchFamily="18" charset="0"/>
              </a:rPr>
              <a:t>Acceptance Cone</a:t>
            </a:r>
          </a:p>
        </p:txBody>
      </p:sp>
      <p:pic>
        <p:nvPicPr>
          <p:cNvPr id="2050" name="Picture 2"/>
          <p:cNvPicPr>
            <a:picLocks noChangeAspect="1" noChangeArrowheads="1"/>
          </p:cNvPicPr>
          <p:nvPr/>
        </p:nvPicPr>
        <p:blipFill>
          <a:blip r:embed="rId2"/>
          <a:srcRect/>
          <a:stretch>
            <a:fillRect/>
          </a:stretch>
        </p:blipFill>
        <p:spPr bwMode="auto">
          <a:xfrm>
            <a:off x="482544" y="2370123"/>
            <a:ext cx="8305800" cy="2190750"/>
          </a:xfrm>
          <a:prstGeom prst="rect">
            <a:avLst/>
          </a:prstGeom>
          <a:noFill/>
          <a:ln w="9525">
            <a:noFill/>
            <a:miter lim="800000"/>
            <a:headEnd/>
            <a:tailEnd/>
          </a:ln>
          <a:effectLst/>
        </p:spPr>
      </p:pic>
      <p:pic>
        <p:nvPicPr>
          <p:cNvPr id="8" name="Picture 2"/>
          <p:cNvPicPr>
            <a:picLocks noChangeAspect="1" noChangeArrowheads="1"/>
          </p:cNvPicPr>
          <p:nvPr/>
        </p:nvPicPr>
        <p:blipFill>
          <a:blip r:embed="rId3"/>
          <a:srcRect/>
          <a:stretch>
            <a:fillRect/>
          </a:stretch>
        </p:blipFill>
        <p:spPr bwMode="auto">
          <a:xfrm>
            <a:off x="1285830" y="4670442"/>
            <a:ext cx="6917148" cy="2117754"/>
          </a:xfrm>
          <a:prstGeom prst="rect">
            <a:avLst/>
          </a:prstGeom>
          <a:noFill/>
          <a:ln w="9525">
            <a:noFill/>
            <a:miter lim="800000"/>
            <a:headEnd/>
            <a:tailEnd/>
          </a:ln>
          <a:effectLst/>
        </p:spPr>
      </p:pic>
      <p:pic>
        <p:nvPicPr>
          <p:cNvPr id="48130" name="Picture 2" descr="C:\Documents and Settings\skks\Desktop\2015_CU_affairs\Lectures_2015\Fiber Basics_files\cone-of-acceptance.gif"/>
          <p:cNvPicPr>
            <a:picLocks noChangeAspect="1" noChangeArrowheads="1" noCrop="1"/>
          </p:cNvPicPr>
          <p:nvPr/>
        </p:nvPicPr>
        <p:blipFill>
          <a:blip r:embed="rId4"/>
          <a:srcRect/>
          <a:stretch>
            <a:fillRect/>
          </a:stretch>
        </p:blipFill>
        <p:spPr bwMode="auto">
          <a:xfrm>
            <a:off x="5637273" y="33291"/>
            <a:ext cx="3352800" cy="2286001"/>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a:srcRect/>
          <a:stretch>
            <a:fillRect/>
          </a:stretch>
        </p:blipFill>
        <p:spPr bwMode="auto">
          <a:xfrm>
            <a:off x="555570" y="434934"/>
            <a:ext cx="8267700" cy="520065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628596" y="6057936"/>
            <a:ext cx="5276850" cy="447675"/>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62"/>
            <a:ext cx="7772400" cy="914400"/>
          </a:xfrm>
        </p:spPr>
        <p:txBody>
          <a:bodyPr/>
          <a:lstStyle/>
          <a:p>
            <a:r>
              <a:rPr lang="en-US" dirty="0">
                <a:latin typeface="Times New Roman" pitchFamily="18" charset="0"/>
                <a:cs typeface="Times New Roman" pitchFamily="18" charset="0"/>
              </a:rPr>
              <a:t>Relationships for NA</a:t>
            </a:r>
          </a:p>
        </p:txBody>
      </p:sp>
      <p:pic>
        <p:nvPicPr>
          <p:cNvPr id="2050" name="Picture 2"/>
          <p:cNvPicPr>
            <a:picLocks noChangeAspect="1" noChangeArrowheads="1"/>
          </p:cNvPicPr>
          <p:nvPr/>
        </p:nvPicPr>
        <p:blipFill>
          <a:blip r:embed="rId2"/>
          <a:srcRect/>
          <a:stretch>
            <a:fillRect/>
          </a:stretch>
        </p:blipFill>
        <p:spPr bwMode="auto">
          <a:xfrm>
            <a:off x="1103265" y="571480"/>
            <a:ext cx="6849445" cy="2730522"/>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1176291" y="3500438"/>
            <a:ext cx="4505325" cy="628650"/>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1322343" y="4286256"/>
            <a:ext cx="2486025" cy="857250"/>
          </a:xfrm>
          <a:prstGeom prst="rect">
            <a:avLst/>
          </a:prstGeom>
          <a:noFill/>
          <a:ln w="9525">
            <a:noFill/>
            <a:miter lim="800000"/>
            <a:headEnd/>
            <a:tailEnd/>
          </a:ln>
          <a:effectLst/>
        </p:spPr>
      </p:pic>
      <p:sp>
        <p:nvSpPr>
          <p:cNvPr id="9" name="TextBox 8"/>
          <p:cNvSpPr txBox="1"/>
          <p:nvPr/>
        </p:nvSpPr>
        <p:spPr>
          <a:xfrm>
            <a:off x="6069032" y="3571876"/>
            <a:ext cx="2592423" cy="400110"/>
          </a:xfrm>
          <a:prstGeom prst="rect">
            <a:avLst/>
          </a:prstGeom>
          <a:solidFill>
            <a:schemeClr val="tx2"/>
          </a:solidFill>
        </p:spPr>
        <p:txBody>
          <a:bodyPr wrap="square" rtlCol="0">
            <a:spAutoFit/>
          </a:bodyPr>
          <a:lstStyle/>
          <a:p>
            <a:r>
              <a:rPr lang="en-US" sz="2000" dirty="0">
                <a:solidFill>
                  <a:schemeClr val="bg1"/>
                </a:solidFill>
                <a:latin typeface="Times New Roman" pitchFamily="18" charset="0"/>
                <a:cs typeface="Times New Roman" pitchFamily="18" charset="0"/>
              </a:rPr>
              <a:t>For air, n</a:t>
            </a:r>
            <a:r>
              <a:rPr lang="en-US" sz="2000" baseline="-25000" dirty="0">
                <a:solidFill>
                  <a:schemeClr val="bg1"/>
                </a:solidFill>
                <a:latin typeface="Times New Roman" pitchFamily="18" charset="0"/>
                <a:cs typeface="Times New Roman" pitchFamily="18" charset="0"/>
              </a:rPr>
              <a:t>o</a:t>
            </a:r>
            <a:r>
              <a:rPr lang="en-US" sz="2000" dirty="0">
                <a:solidFill>
                  <a:schemeClr val="bg1"/>
                </a:solidFill>
                <a:latin typeface="Times New Roman" pitchFamily="18" charset="0"/>
                <a:cs typeface="Times New Roman" pitchFamily="18" charset="0"/>
              </a:rPr>
              <a:t>~1</a:t>
            </a:r>
          </a:p>
        </p:txBody>
      </p:sp>
      <p:pic>
        <p:nvPicPr>
          <p:cNvPr id="33793" name="Picture 1"/>
          <p:cNvPicPr>
            <a:picLocks noChangeAspect="1" noChangeArrowheads="1"/>
          </p:cNvPicPr>
          <p:nvPr/>
        </p:nvPicPr>
        <p:blipFill>
          <a:blip r:embed="rId5"/>
          <a:srcRect/>
          <a:stretch>
            <a:fillRect/>
          </a:stretch>
        </p:blipFill>
        <p:spPr bwMode="auto">
          <a:xfrm>
            <a:off x="857224" y="5214950"/>
            <a:ext cx="6524625" cy="695325"/>
          </a:xfrm>
          <a:prstGeom prst="rect">
            <a:avLst/>
          </a:prstGeom>
          <a:noFill/>
          <a:ln w="9525">
            <a:noFill/>
            <a:miter lim="800000"/>
            <a:headEnd/>
            <a:tailEnd/>
          </a:ln>
          <a:effectLst/>
        </p:spPr>
      </p:pic>
      <p:pic>
        <p:nvPicPr>
          <p:cNvPr id="10" name="Picture 2"/>
          <p:cNvPicPr>
            <a:picLocks noChangeAspect="1" noChangeArrowheads="1"/>
          </p:cNvPicPr>
          <p:nvPr/>
        </p:nvPicPr>
        <p:blipFill>
          <a:blip r:embed="rId6"/>
          <a:srcRect/>
          <a:stretch>
            <a:fillRect/>
          </a:stretch>
        </p:blipFill>
        <p:spPr bwMode="auto">
          <a:xfrm>
            <a:off x="428596" y="5929330"/>
            <a:ext cx="8248650" cy="74295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311208" y="0"/>
            <a:ext cx="8496300" cy="27051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1395369" y="2662227"/>
            <a:ext cx="5991225" cy="2447925"/>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153927" y="5035572"/>
            <a:ext cx="8896350" cy="1266825"/>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ChangeAspect="1" noChangeArrowheads="1"/>
          </p:cNvPicPr>
          <p:nvPr/>
        </p:nvPicPr>
        <p:blipFill>
          <a:blip r:embed="rId2"/>
          <a:srcRect/>
          <a:stretch>
            <a:fillRect/>
          </a:stretch>
        </p:blipFill>
        <p:spPr bwMode="auto">
          <a:xfrm>
            <a:off x="4773025" y="0"/>
            <a:ext cx="4370975" cy="1712889"/>
          </a:xfrm>
          <a:prstGeom prst="rect">
            <a:avLst/>
          </a:prstGeom>
          <a:noFill/>
          <a:ln w="9525">
            <a:noFill/>
            <a:miter lim="800000"/>
            <a:headEnd/>
            <a:tailEnd/>
          </a:ln>
          <a:effectLst/>
        </p:spPr>
      </p:pic>
      <p:pic>
        <p:nvPicPr>
          <p:cNvPr id="3074" name="Picture 2"/>
          <p:cNvPicPr>
            <a:picLocks noChangeAspect="1" noChangeArrowheads="1"/>
          </p:cNvPicPr>
          <p:nvPr/>
        </p:nvPicPr>
        <p:blipFill>
          <a:blip r:embed="rId3"/>
          <a:srcRect/>
          <a:stretch>
            <a:fillRect/>
          </a:stretch>
        </p:blipFill>
        <p:spPr bwMode="auto">
          <a:xfrm>
            <a:off x="0" y="0"/>
            <a:ext cx="5648325" cy="1704975"/>
          </a:xfrm>
          <a:prstGeom prst="rect">
            <a:avLst/>
          </a:prstGeom>
          <a:noFill/>
          <a:ln w="9525">
            <a:noFill/>
            <a:miter lim="800000"/>
            <a:headEnd/>
            <a:tailEnd/>
          </a:ln>
          <a:effectLst/>
        </p:spPr>
      </p:pic>
      <p:pic>
        <p:nvPicPr>
          <p:cNvPr id="3075" name="Picture 3"/>
          <p:cNvPicPr>
            <a:picLocks noChangeAspect="1" noChangeArrowheads="1"/>
          </p:cNvPicPr>
          <p:nvPr/>
        </p:nvPicPr>
        <p:blipFill>
          <a:blip r:embed="rId4"/>
          <a:srcRect/>
          <a:stretch>
            <a:fillRect/>
          </a:stretch>
        </p:blipFill>
        <p:spPr bwMode="auto">
          <a:xfrm>
            <a:off x="0" y="1566837"/>
            <a:ext cx="3486150" cy="1066800"/>
          </a:xfrm>
          <a:prstGeom prst="rect">
            <a:avLst/>
          </a:prstGeom>
          <a:noFill/>
          <a:ln w="9525">
            <a:noFill/>
            <a:miter lim="800000"/>
            <a:headEnd/>
            <a:tailEnd/>
          </a:ln>
          <a:effectLst/>
        </p:spPr>
      </p:pic>
      <p:pic>
        <p:nvPicPr>
          <p:cNvPr id="3076" name="Picture 4"/>
          <p:cNvPicPr>
            <a:picLocks noChangeAspect="1" noChangeArrowheads="1"/>
          </p:cNvPicPr>
          <p:nvPr/>
        </p:nvPicPr>
        <p:blipFill>
          <a:blip r:embed="rId5"/>
          <a:srcRect/>
          <a:stretch>
            <a:fillRect/>
          </a:stretch>
        </p:blipFill>
        <p:spPr bwMode="auto">
          <a:xfrm>
            <a:off x="0" y="2735253"/>
            <a:ext cx="2933700" cy="1038225"/>
          </a:xfrm>
          <a:prstGeom prst="rect">
            <a:avLst/>
          </a:prstGeom>
          <a:noFill/>
          <a:ln w="9525">
            <a:noFill/>
            <a:miter lim="800000"/>
            <a:headEnd/>
            <a:tailEnd/>
          </a:ln>
          <a:effectLst/>
        </p:spPr>
      </p:pic>
      <p:pic>
        <p:nvPicPr>
          <p:cNvPr id="3077" name="Picture 5"/>
          <p:cNvPicPr>
            <a:picLocks noChangeAspect="1" noChangeArrowheads="1"/>
          </p:cNvPicPr>
          <p:nvPr/>
        </p:nvPicPr>
        <p:blipFill>
          <a:blip r:embed="rId6"/>
          <a:srcRect/>
          <a:stretch>
            <a:fillRect/>
          </a:stretch>
        </p:blipFill>
        <p:spPr bwMode="auto">
          <a:xfrm>
            <a:off x="0" y="3971925"/>
            <a:ext cx="3495675" cy="2886075"/>
          </a:xfrm>
          <a:prstGeom prst="rect">
            <a:avLst/>
          </a:prstGeom>
          <a:noFill/>
          <a:ln w="9525">
            <a:noFill/>
            <a:miter lim="800000"/>
            <a:headEnd/>
            <a:tailEnd/>
          </a:ln>
          <a:effectLst/>
        </p:spPr>
      </p:pic>
      <p:pic>
        <p:nvPicPr>
          <p:cNvPr id="3078" name="Picture 6"/>
          <p:cNvPicPr>
            <a:picLocks noChangeAspect="1" noChangeArrowheads="1"/>
          </p:cNvPicPr>
          <p:nvPr/>
        </p:nvPicPr>
        <p:blipFill>
          <a:blip r:embed="rId7"/>
          <a:srcRect/>
          <a:stretch>
            <a:fillRect/>
          </a:stretch>
        </p:blipFill>
        <p:spPr bwMode="auto">
          <a:xfrm>
            <a:off x="5695950" y="1858941"/>
            <a:ext cx="3448050" cy="1228725"/>
          </a:xfrm>
          <a:prstGeom prst="rect">
            <a:avLst/>
          </a:prstGeom>
          <a:noFill/>
          <a:ln w="9525">
            <a:noFill/>
            <a:miter lim="800000"/>
            <a:headEnd/>
            <a:tailEnd/>
          </a:ln>
          <a:effectLst/>
        </p:spPr>
      </p:pic>
      <p:pic>
        <p:nvPicPr>
          <p:cNvPr id="3079" name="Picture 7"/>
          <p:cNvPicPr>
            <a:picLocks noChangeAspect="1" noChangeArrowheads="1"/>
          </p:cNvPicPr>
          <p:nvPr/>
        </p:nvPicPr>
        <p:blipFill>
          <a:blip r:embed="rId8"/>
          <a:srcRect/>
          <a:stretch>
            <a:fillRect/>
          </a:stretch>
        </p:blipFill>
        <p:spPr bwMode="auto">
          <a:xfrm>
            <a:off x="5972175" y="3140106"/>
            <a:ext cx="3171825" cy="2552700"/>
          </a:xfrm>
          <a:prstGeom prst="rect">
            <a:avLst/>
          </a:prstGeom>
          <a:noFill/>
          <a:ln w="9525">
            <a:noFill/>
            <a:miter lim="800000"/>
            <a:headEnd/>
            <a:tailEnd/>
          </a:ln>
          <a:effectLst/>
        </p:spPr>
      </p:pic>
      <p:pic>
        <p:nvPicPr>
          <p:cNvPr id="3080" name="Picture 8"/>
          <p:cNvPicPr>
            <a:picLocks noChangeAspect="1" noChangeArrowheads="1"/>
          </p:cNvPicPr>
          <p:nvPr/>
        </p:nvPicPr>
        <p:blipFill>
          <a:blip r:embed="rId9"/>
          <a:srcRect/>
          <a:stretch>
            <a:fillRect/>
          </a:stretch>
        </p:blipFill>
        <p:spPr bwMode="auto">
          <a:xfrm>
            <a:off x="4343400" y="5638800"/>
            <a:ext cx="4800600" cy="12192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811161" y="690525"/>
            <a:ext cx="7477125" cy="2905125"/>
          </a:xfrm>
          <a:prstGeom prst="rect">
            <a:avLst/>
          </a:prstGeom>
          <a:noFill/>
          <a:ln w="9525">
            <a:noFill/>
            <a:miter lim="800000"/>
            <a:headEnd/>
            <a:tailEnd/>
          </a:ln>
          <a:effectLst/>
        </p:spPr>
      </p:pic>
      <p:grpSp>
        <p:nvGrpSpPr>
          <p:cNvPr id="5" name="Group 4"/>
          <p:cNvGrpSpPr/>
          <p:nvPr/>
        </p:nvGrpSpPr>
        <p:grpSpPr>
          <a:xfrm>
            <a:off x="2078073" y="3827496"/>
            <a:ext cx="5086350" cy="2047875"/>
            <a:chOff x="2078073" y="3827496"/>
            <a:chExt cx="5086350" cy="2047875"/>
          </a:xfrm>
        </p:grpSpPr>
        <p:pic>
          <p:nvPicPr>
            <p:cNvPr id="4099" name="Picture 3"/>
            <p:cNvPicPr>
              <a:picLocks noChangeAspect="1" noChangeArrowheads="1"/>
            </p:cNvPicPr>
            <p:nvPr/>
          </p:nvPicPr>
          <p:blipFill>
            <a:blip r:embed="rId3"/>
            <a:srcRect/>
            <a:stretch>
              <a:fillRect/>
            </a:stretch>
          </p:blipFill>
          <p:spPr bwMode="auto">
            <a:xfrm>
              <a:off x="2078073" y="3827496"/>
              <a:ext cx="5086350" cy="2047875"/>
            </a:xfrm>
            <a:prstGeom prst="rect">
              <a:avLst/>
            </a:prstGeom>
            <a:noFill/>
            <a:ln w="9525">
              <a:noFill/>
              <a:miter lim="800000"/>
              <a:headEnd/>
              <a:tailEnd/>
            </a:ln>
            <a:effectLst/>
          </p:spPr>
        </p:pic>
        <p:sp>
          <p:nvSpPr>
            <p:cNvPr id="4" name="Rounded Rectangle 3"/>
            <p:cNvSpPr/>
            <p:nvPr/>
          </p:nvSpPr>
          <p:spPr>
            <a:xfrm>
              <a:off x="3038454" y="5218137"/>
              <a:ext cx="1460520" cy="474669"/>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fiber-optic-transmission"/>
          <p:cNvPicPr>
            <a:picLocks noChangeAspect="1" noChangeArrowheads="1"/>
          </p:cNvPicPr>
          <p:nvPr/>
        </p:nvPicPr>
        <p:blipFill>
          <a:blip r:embed="rId2"/>
          <a:srcRect/>
          <a:stretch>
            <a:fillRect/>
          </a:stretch>
        </p:blipFill>
        <p:spPr>
          <a:xfrm>
            <a:off x="428596" y="3571876"/>
            <a:ext cx="4964895" cy="2681273"/>
          </a:xfrm>
          <a:prstGeom prst="rect">
            <a:avLst/>
          </a:prstGeom>
          <a:noFill/>
          <a:ln/>
        </p:spPr>
      </p:pic>
      <p:pic>
        <p:nvPicPr>
          <p:cNvPr id="4" name="Picture 4" descr="How Optical Fiber Works"/>
          <p:cNvPicPr>
            <a:picLocks noChangeAspect="1" noChangeArrowheads="1"/>
          </p:cNvPicPr>
          <p:nvPr/>
        </p:nvPicPr>
        <p:blipFill>
          <a:blip r:embed="rId3"/>
          <a:srcRect/>
          <a:stretch>
            <a:fillRect/>
          </a:stretch>
        </p:blipFill>
        <p:spPr bwMode="auto">
          <a:xfrm>
            <a:off x="482544" y="836577"/>
            <a:ext cx="4948062" cy="1898676"/>
          </a:xfrm>
          <a:prstGeom prst="rect">
            <a:avLst/>
          </a:prstGeom>
          <a:noFill/>
        </p:spPr>
      </p:pic>
      <p:sp>
        <p:nvSpPr>
          <p:cNvPr id="5" name="Rectangle 4"/>
          <p:cNvSpPr/>
          <p:nvPr/>
        </p:nvSpPr>
        <p:spPr>
          <a:xfrm>
            <a:off x="5500694" y="725647"/>
            <a:ext cx="3643306" cy="5632311"/>
          </a:xfrm>
          <a:prstGeom prst="rect">
            <a:avLst/>
          </a:prstGeom>
        </p:spPr>
        <p:txBody>
          <a:bodyPr wrap="square">
            <a:spAutoFit/>
          </a:bodyPr>
          <a:lstStyle/>
          <a:p>
            <a:pPr algn="just">
              <a:spcAft>
                <a:spcPts val="1200"/>
              </a:spcAft>
            </a:pPr>
            <a:r>
              <a:rPr lang="en-US" sz="2000" b="1" dirty="0">
                <a:solidFill>
                  <a:srgbClr val="FFFF00"/>
                </a:solidFill>
                <a:latin typeface="Times New Roman" pitchFamily="18" charset="0"/>
                <a:cs typeface="Times New Roman" pitchFamily="18" charset="0"/>
              </a:rPr>
              <a:t>An optical fiber guides light waves in distinct patterns called </a:t>
            </a:r>
            <a:r>
              <a:rPr lang="en-US" sz="2000" b="1" i="1" dirty="0">
                <a:solidFill>
                  <a:srgbClr val="FFFF00"/>
                </a:solidFill>
                <a:latin typeface="Times New Roman" pitchFamily="18" charset="0"/>
                <a:cs typeface="Times New Roman" pitchFamily="18" charset="0"/>
              </a:rPr>
              <a:t>modes</a:t>
            </a:r>
            <a:r>
              <a:rPr lang="en-US" sz="2000" b="1" dirty="0">
                <a:solidFill>
                  <a:srgbClr val="FFFF00"/>
                </a:solidFill>
                <a:latin typeface="Times New Roman" pitchFamily="18" charset="0"/>
                <a:cs typeface="Times New Roman" pitchFamily="18" charset="0"/>
              </a:rPr>
              <a:t>.</a:t>
            </a:r>
          </a:p>
          <a:p>
            <a:pPr algn="just">
              <a:spcAft>
                <a:spcPts val="1200"/>
              </a:spcAft>
            </a:pPr>
            <a:r>
              <a:rPr lang="en-US" sz="2000" b="1" dirty="0">
                <a:latin typeface="Times New Roman" pitchFamily="18" charset="0"/>
                <a:cs typeface="Times New Roman" pitchFamily="18" charset="0"/>
              </a:rPr>
              <a:t> Modes describe the distribution of light energy across the fiber. </a:t>
            </a:r>
          </a:p>
          <a:p>
            <a:pPr algn="just">
              <a:spcAft>
                <a:spcPts val="1200"/>
              </a:spcAft>
            </a:pPr>
            <a:r>
              <a:rPr lang="en-US" sz="2000" b="1" dirty="0">
                <a:latin typeface="Times New Roman" pitchFamily="18" charset="0"/>
                <a:cs typeface="Times New Roman" pitchFamily="18" charset="0"/>
              </a:rPr>
              <a:t>The precise patterns depend on the wavelength of light transmitted and on the variation in refractive index that shapes the core.</a:t>
            </a:r>
          </a:p>
          <a:p>
            <a:pPr algn="just">
              <a:spcAft>
                <a:spcPts val="1200"/>
              </a:spcAft>
            </a:pPr>
            <a:r>
              <a:rPr lang="en-US" sz="2000" b="1" u="sng" dirty="0">
                <a:latin typeface="Times New Roman" pitchFamily="18" charset="0"/>
                <a:cs typeface="Times New Roman" pitchFamily="18" charset="0"/>
              </a:rPr>
              <a:t>Modes of an optical fiber are the allowed ray paths in the optical fiber and are given as</a:t>
            </a:r>
          </a:p>
          <a:p>
            <a:r>
              <a:rPr lang="en-US" sz="1200" i="1" dirty="0"/>
              <a:t>	</a:t>
            </a:r>
            <a:r>
              <a:rPr lang="en-US" sz="2000" b="1" i="1" dirty="0"/>
              <a:t>N  =  </a:t>
            </a:r>
            <a:r>
              <a:rPr lang="en-US" sz="2000" b="1" i="1" u="sng" dirty="0"/>
              <a:t>2π</a:t>
            </a:r>
            <a:r>
              <a:rPr lang="en-US" sz="2000" b="1" i="1" u="sng" baseline="30000" dirty="0"/>
              <a:t>2</a:t>
            </a:r>
            <a:r>
              <a:rPr lang="en-US" sz="2000" b="1" i="1" u="sng" dirty="0"/>
              <a:t>a</a:t>
            </a:r>
            <a:r>
              <a:rPr lang="en-US" sz="2000" b="1" i="1" u="sng" baseline="30000" dirty="0"/>
              <a:t>2 </a:t>
            </a:r>
            <a:r>
              <a:rPr lang="en-US" sz="2000" b="1" i="1" u="sng" dirty="0"/>
              <a:t> (NA)</a:t>
            </a:r>
            <a:r>
              <a:rPr lang="en-US" sz="2000" b="1" i="1" u="sng" baseline="30000" dirty="0"/>
              <a:t>2</a:t>
            </a:r>
            <a:endParaRPr lang="en-US" sz="2000" b="1" dirty="0"/>
          </a:p>
          <a:p>
            <a:r>
              <a:rPr lang="en-US" sz="2000" b="1" i="1" dirty="0"/>
              <a:t>      		λ</a:t>
            </a:r>
            <a:r>
              <a:rPr lang="en-US" sz="2000" b="1" i="1" baseline="30000" dirty="0"/>
              <a:t>2</a:t>
            </a:r>
            <a:endParaRPr lang="en-US" sz="2000" b="1" dirty="0"/>
          </a:p>
        </p:txBody>
      </p:sp>
      <p:sp>
        <p:nvSpPr>
          <p:cNvPr id="6" name="TextBox 5"/>
          <p:cNvSpPr txBox="1"/>
          <p:nvPr/>
        </p:nvSpPr>
        <p:spPr>
          <a:xfrm>
            <a:off x="500066" y="0"/>
            <a:ext cx="5143504" cy="461665"/>
          </a:xfrm>
          <a:prstGeom prst="rect">
            <a:avLst/>
          </a:prstGeom>
          <a:noFill/>
        </p:spPr>
        <p:style>
          <a:lnRef idx="3">
            <a:schemeClr val="lt1"/>
          </a:lnRef>
          <a:fillRef idx="1">
            <a:schemeClr val="dk1"/>
          </a:fillRef>
          <a:effectRef idx="1">
            <a:schemeClr val="dk1"/>
          </a:effectRef>
          <a:fontRef idx="minor">
            <a:schemeClr val="lt1"/>
          </a:fontRef>
        </p:style>
        <p:txBody>
          <a:bodyPr wrap="square" rtlCol="0">
            <a:spAutoFit/>
          </a:bodyPr>
          <a:lstStyle/>
          <a:p>
            <a:pPr algn="ctr"/>
            <a:r>
              <a:rPr lang="en-US" sz="2400" b="1" dirty="0">
                <a:solidFill>
                  <a:schemeClr val="tx1"/>
                </a:solidFill>
                <a:latin typeface="Times New Roman" pitchFamily="18" charset="0"/>
                <a:cs typeface="Times New Roman" pitchFamily="18" charset="0"/>
              </a:rPr>
              <a:t>Number of Modes in optical fiber (N)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6"/>
          <p:cNvSpPr>
            <a:spLocks noGrp="1" noChangeArrowheads="1"/>
          </p:cNvSpPr>
          <p:nvPr>
            <p:ph type="title"/>
          </p:nvPr>
        </p:nvSpPr>
        <p:spPr>
          <a:xfrm>
            <a:off x="571472" y="512064"/>
            <a:ext cx="7772400" cy="914400"/>
          </a:xfrm>
        </p:spPr>
        <p:txBody>
          <a:bodyPr>
            <a:normAutofit/>
          </a:bodyPr>
          <a:lstStyle/>
          <a:p>
            <a:pPr algn="ctr" fontAlgn="auto">
              <a:spcAft>
                <a:spcPts val="0"/>
              </a:spcAft>
              <a:defRPr/>
            </a:pPr>
            <a:r>
              <a:rPr lang="en-US" b="1" i="1" dirty="0">
                <a:solidFill>
                  <a:srgbClr val="C00000"/>
                </a:solidFill>
                <a:latin typeface="Times New Roman" pitchFamily="18" charset="0"/>
                <a:cs typeface="Times New Roman" pitchFamily="18" charset="0"/>
              </a:rPr>
              <a:t>Syllabus</a:t>
            </a:r>
            <a:endParaRPr lang="en-US" b="1" dirty="0">
              <a:solidFill>
                <a:srgbClr val="C00000"/>
              </a:solidFill>
              <a:latin typeface="Times New Roman" pitchFamily="18" charset="0"/>
              <a:cs typeface="Times New Roman" pitchFamily="18" charset="0"/>
            </a:endParaRPr>
          </a:p>
        </p:txBody>
      </p:sp>
      <p:sp>
        <p:nvSpPr>
          <p:cNvPr id="6147" name="Rectangle 7"/>
          <p:cNvSpPr>
            <a:spLocks noGrp="1" noChangeArrowheads="1"/>
          </p:cNvSpPr>
          <p:nvPr>
            <p:ph idx="1"/>
          </p:nvPr>
        </p:nvSpPr>
        <p:spPr>
          <a:xfrm>
            <a:off x="500034" y="1783560"/>
            <a:ext cx="8186766" cy="4572000"/>
          </a:xfrm>
          <a:noFill/>
        </p:spPr>
        <p:txBody>
          <a:bodyPr/>
          <a:lstStyle/>
          <a:p>
            <a:r>
              <a:rPr lang="en-US" sz="2800" dirty="0">
                <a:latin typeface="Times New Roman" pitchFamily="18" charset="0"/>
                <a:cs typeface="Times New Roman" pitchFamily="18" charset="0"/>
              </a:rPr>
              <a:t>Basic principle of optical </a:t>
            </a:r>
            <a:r>
              <a:rPr lang="en-US" sz="2800" dirty="0" err="1">
                <a:latin typeface="Times New Roman" pitchFamily="18" charset="0"/>
                <a:cs typeface="Times New Roman" pitchFamily="18" charset="0"/>
              </a:rPr>
              <a:t>fibre</a:t>
            </a:r>
            <a:r>
              <a:rPr lang="en-US" sz="2800" dirty="0">
                <a:latin typeface="Times New Roman" pitchFamily="18" charset="0"/>
                <a:cs typeface="Times New Roman" pitchFamily="18" charset="0"/>
              </a:rPr>
              <a:t>,  step index and graded index fibers   </a:t>
            </a:r>
            <a:endParaRPr lang="en-US" sz="4000" dirty="0">
              <a:latin typeface="Times New Roman" pitchFamily="18" charset="0"/>
              <a:cs typeface="Times New Roman" pitchFamily="18" charset="0"/>
            </a:endParaRPr>
          </a:p>
          <a:p>
            <a:r>
              <a:rPr lang="en-US" sz="2800" dirty="0">
                <a:latin typeface="Times New Roman" pitchFamily="18" charset="0"/>
                <a:cs typeface="Times New Roman" pitchFamily="18" charset="0"/>
              </a:rPr>
              <a:t>parameters of optical fibers, acceptance angle, acceptance cone, numerical aperture, normalized frequency, No. of modes, </a:t>
            </a:r>
            <a:endParaRPr lang="en-US" sz="4000" dirty="0">
              <a:latin typeface="Times New Roman" pitchFamily="18" charset="0"/>
              <a:cs typeface="Times New Roman" pitchFamily="18" charset="0"/>
            </a:endParaRPr>
          </a:p>
          <a:p>
            <a:r>
              <a:rPr lang="en-US" sz="2800" dirty="0">
                <a:latin typeface="Times New Roman" pitchFamily="18" charset="0"/>
                <a:cs typeface="Times New Roman" pitchFamily="18" charset="0"/>
              </a:rPr>
              <a:t>Attenuation in optical fibers, intermodal and </a:t>
            </a:r>
            <a:r>
              <a:rPr lang="en-US" sz="2800" dirty="0" err="1">
                <a:latin typeface="Times New Roman" pitchFamily="18" charset="0"/>
                <a:cs typeface="Times New Roman" pitchFamily="18" charset="0"/>
              </a:rPr>
              <a:t>intramodal</a:t>
            </a:r>
            <a:r>
              <a:rPr lang="en-US" sz="2800" dirty="0">
                <a:latin typeface="Times New Roman" pitchFamily="18" charset="0"/>
                <a:cs typeface="Times New Roman" pitchFamily="18" charset="0"/>
              </a:rPr>
              <a:t> dispersion (no derivation), optical fibers in communication.</a:t>
            </a:r>
            <a:endParaRPr lang="en-US" sz="3600" dirty="0">
              <a:latin typeface="Times New Roman" pitchFamily="18" charset="0"/>
              <a:cs typeface="Times New Roman" pitchFamily="18" charset="0"/>
            </a:endParaRPr>
          </a:p>
          <a:p>
            <a:pPr lvl="4">
              <a:lnSpc>
                <a:spcPct val="80000"/>
              </a:lnSpc>
              <a:buFont typeface="Times New Roman" pitchFamily="18" charset="0"/>
              <a:buNone/>
            </a:pPr>
            <a:endParaRPr lang="en-US" sz="1600" dirty="0">
              <a:solidFill>
                <a:srgbClr val="ED5829"/>
              </a:solidFill>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6932" y="-24"/>
            <a:ext cx="8557068" cy="827219"/>
          </a:xfrm>
          <a:noFill/>
        </p:spPr>
        <p:style>
          <a:lnRef idx="2">
            <a:schemeClr val="accent1">
              <a:shade val="50000"/>
            </a:schemeClr>
          </a:lnRef>
          <a:fillRef idx="1">
            <a:schemeClr val="accent1"/>
          </a:fillRef>
          <a:effectRef idx="0">
            <a:schemeClr val="accent1"/>
          </a:effectRef>
          <a:fontRef idx="minor">
            <a:schemeClr val="lt1"/>
          </a:fontRef>
        </p:style>
        <p:txBody>
          <a:bodyPr/>
          <a:lstStyle/>
          <a:p>
            <a:r>
              <a:rPr lang="en-US" sz="2800" b="1" u="sng" dirty="0">
                <a:solidFill>
                  <a:schemeClr val="tx1"/>
                </a:solidFill>
                <a:latin typeface="Times New Roman" pitchFamily="18" charset="0"/>
                <a:cs typeface="Times New Roman" pitchFamily="18" charset="0"/>
              </a:rPr>
              <a:t>V-number (normalized frequency)</a:t>
            </a:r>
            <a:r>
              <a:rPr lang="en-US" sz="2400" b="1" u="sng" dirty="0">
                <a:latin typeface="Times New Roman" pitchFamily="18" charset="0"/>
                <a:cs typeface="Times New Roman" pitchFamily="18" charset="0"/>
              </a:rPr>
              <a:t>:</a:t>
            </a:r>
            <a:r>
              <a:rPr lang="en-US" sz="2400" b="1" dirty="0">
                <a:latin typeface="Times New Roman" pitchFamily="18" charset="0"/>
                <a:cs typeface="Times New Roman" pitchFamily="18" charset="0"/>
              </a:rPr>
              <a:t>  It is a measure of the number of guided modes and is given by the following relation </a:t>
            </a:r>
            <a:endParaRPr lang="en-US" sz="2800" b="1" u="sng" dirty="0">
              <a:latin typeface="Times New Roman" pitchFamily="18" charset="0"/>
              <a:cs typeface="Times New Roman" pitchFamily="18" charset="0"/>
            </a:endParaRPr>
          </a:p>
        </p:txBody>
      </p:sp>
      <p:pic>
        <p:nvPicPr>
          <p:cNvPr id="7172" name="Picture 4"/>
          <p:cNvPicPr>
            <a:picLocks noChangeAspect="1" noChangeArrowheads="1"/>
          </p:cNvPicPr>
          <p:nvPr/>
        </p:nvPicPr>
        <p:blipFill>
          <a:blip r:embed="rId2"/>
          <a:srcRect/>
          <a:stretch>
            <a:fillRect/>
          </a:stretch>
        </p:blipFill>
        <p:spPr bwMode="auto">
          <a:xfrm>
            <a:off x="6000760" y="2187571"/>
            <a:ext cx="2857520" cy="465670"/>
          </a:xfrm>
          <a:prstGeom prst="rect">
            <a:avLst/>
          </a:prstGeom>
          <a:noFill/>
          <a:ln w="9525">
            <a:noFill/>
            <a:miter lim="800000"/>
            <a:headEnd/>
            <a:tailEnd/>
          </a:ln>
          <a:effectLst/>
        </p:spPr>
      </p:pic>
      <p:pic>
        <p:nvPicPr>
          <p:cNvPr id="7174" name="Picture 6"/>
          <p:cNvPicPr>
            <a:picLocks noChangeAspect="1" noChangeArrowheads="1"/>
          </p:cNvPicPr>
          <p:nvPr/>
        </p:nvPicPr>
        <p:blipFill>
          <a:blip r:embed="rId3"/>
          <a:srcRect/>
          <a:stretch>
            <a:fillRect/>
          </a:stretch>
        </p:blipFill>
        <p:spPr bwMode="auto">
          <a:xfrm>
            <a:off x="555985" y="2190747"/>
            <a:ext cx="5095558" cy="403768"/>
          </a:xfrm>
          <a:prstGeom prst="rect">
            <a:avLst/>
          </a:prstGeom>
          <a:noFill/>
          <a:ln w="9525">
            <a:noFill/>
            <a:miter lim="800000"/>
            <a:headEnd/>
            <a:tailEnd/>
          </a:ln>
          <a:effectLst/>
        </p:spPr>
      </p:pic>
      <p:pic>
        <p:nvPicPr>
          <p:cNvPr id="8" name="Picture 3"/>
          <p:cNvPicPr>
            <a:picLocks noChangeAspect="1" noChangeArrowheads="1"/>
          </p:cNvPicPr>
          <p:nvPr/>
        </p:nvPicPr>
        <p:blipFill>
          <a:blip r:embed="rId4"/>
          <a:srcRect/>
          <a:stretch>
            <a:fillRect/>
          </a:stretch>
        </p:blipFill>
        <p:spPr bwMode="auto">
          <a:xfrm>
            <a:off x="653738" y="2820995"/>
            <a:ext cx="8347418" cy="848732"/>
          </a:xfrm>
          <a:prstGeom prst="rect">
            <a:avLst/>
          </a:prstGeom>
          <a:noFill/>
          <a:ln w="9525">
            <a:noFill/>
            <a:miter lim="800000"/>
            <a:headEnd/>
            <a:tailEnd/>
          </a:ln>
          <a:effectLst/>
        </p:spPr>
      </p:pic>
      <p:pic>
        <p:nvPicPr>
          <p:cNvPr id="3077" name="Picture 5"/>
          <p:cNvPicPr>
            <a:picLocks noChangeAspect="1" noChangeArrowheads="1"/>
          </p:cNvPicPr>
          <p:nvPr/>
        </p:nvPicPr>
        <p:blipFill>
          <a:blip r:embed="rId5"/>
          <a:srcRect/>
          <a:stretch>
            <a:fillRect/>
          </a:stretch>
        </p:blipFill>
        <p:spPr bwMode="auto">
          <a:xfrm>
            <a:off x="1930536" y="1062821"/>
            <a:ext cx="5784736" cy="964123"/>
          </a:xfrm>
          <a:prstGeom prst="rect">
            <a:avLst/>
          </a:prstGeom>
          <a:noFill/>
          <a:ln w="9525">
            <a:noFill/>
            <a:miter lim="800000"/>
            <a:headEnd/>
            <a:tailEnd/>
          </a:ln>
          <a:effectLst/>
        </p:spPr>
      </p:pic>
      <p:sp>
        <p:nvSpPr>
          <p:cNvPr id="10" name="TextBox 9"/>
          <p:cNvSpPr txBox="1"/>
          <p:nvPr/>
        </p:nvSpPr>
        <p:spPr>
          <a:xfrm>
            <a:off x="428597" y="3934718"/>
            <a:ext cx="8715404" cy="5232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2800" b="1" dirty="0">
                <a:latin typeface="Times New Roman" pitchFamily="18" charset="0"/>
                <a:cs typeface="Times New Roman" pitchFamily="18" charset="0"/>
              </a:rPr>
              <a:t>V-number and Number of Modes:</a:t>
            </a:r>
            <a:endParaRPr lang="en-US" sz="1200" dirty="0">
              <a:latin typeface="Times New Roman" pitchFamily="18" charset="0"/>
              <a:cs typeface="Times New Roman" pitchFamily="18" charset="0"/>
            </a:endParaRPr>
          </a:p>
        </p:txBody>
      </p:sp>
      <p:sp>
        <p:nvSpPr>
          <p:cNvPr id="11" name="TextBox 10"/>
          <p:cNvSpPr txBox="1"/>
          <p:nvPr/>
        </p:nvSpPr>
        <p:spPr>
          <a:xfrm>
            <a:off x="428596" y="5812713"/>
            <a:ext cx="8715404" cy="830997"/>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2400" b="1" dirty="0">
                <a:solidFill>
                  <a:schemeClr val="tx1"/>
                </a:solidFill>
                <a:latin typeface="Times New Roman" pitchFamily="18" charset="0"/>
                <a:cs typeface="Times New Roman" pitchFamily="18" charset="0"/>
              </a:rPr>
              <a:t>This is only an Approximate formula which is Valid  for Large V-Numbers </a:t>
            </a:r>
            <a:r>
              <a:rPr lang="en-US" sz="2400" b="1" u="sng" dirty="0">
                <a:solidFill>
                  <a:schemeClr val="tx1"/>
                </a:solidFill>
                <a:latin typeface="Times New Roman" pitchFamily="18" charset="0"/>
                <a:cs typeface="Times New Roman" pitchFamily="18" charset="0"/>
              </a:rPr>
              <a:t>(normalized frequency)</a:t>
            </a:r>
            <a:r>
              <a:rPr lang="en-US" sz="2400" b="1" dirty="0">
                <a:solidFill>
                  <a:schemeClr val="tx1"/>
                </a:solidFill>
                <a:latin typeface="Times New Roman" pitchFamily="18" charset="0"/>
                <a:cs typeface="Times New Roman" pitchFamily="18" charset="0"/>
              </a:rPr>
              <a:t> only.</a:t>
            </a:r>
          </a:p>
        </p:txBody>
      </p:sp>
      <p:pic>
        <p:nvPicPr>
          <p:cNvPr id="13" name="Picture 4"/>
          <p:cNvPicPr>
            <a:picLocks noChangeAspect="1" noChangeArrowheads="1"/>
          </p:cNvPicPr>
          <p:nvPr/>
        </p:nvPicPr>
        <p:blipFill>
          <a:blip r:embed="rId6"/>
          <a:srcRect/>
          <a:stretch>
            <a:fillRect/>
          </a:stretch>
        </p:blipFill>
        <p:spPr bwMode="auto">
          <a:xfrm>
            <a:off x="1733574" y="4844344"/>
            <a:ext cx="6267450" cy="87630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srcRect/>
          <a:stretch>
            <a:fillRect/>
          </a:stretch>
        </p:blipFill>
        <p:spPr bwMode="auto">
          <a:xfrm>
            <a:off x="3000364" y="0"/>
            <a:ext cx="6099248" cy="3249657"/>
          </a:xfrm>
          <a:prstGeom prst="rect">
            <a:avLst/>
          </a:prstGeom>
          <a:noFill/>
          <a:ln w="9525">
            <a:noFill/>
            <a:miter lim="800000"/>
            <a:headEnd/>
            <a:tailEnd/>
          </a:ln>
          <a:effectLst/>
        </p:spPr>
      </p:pic>
      <p:sp>
        <p:nvSpPr>
          <p:cNvPr id="6" name="TextBox 5"/>
          <p:cNvSpPr txBox="1"/>
          <p:nvPr/>
        </p:nvSpPr>
        <p:spPr>
          <a:xfrm>
            <a:off x="285720" y="142852"/>
            <a:ext cx="2600298" cy="461665"/>
          </a:xfrm>
          <a:prstGeom prst="rect">
            <a:avLst/>
          </a:prstGeom>
          <a:noFill/>
        </p:spPr>
        <p:style>
          <a:lnRef idx="3">
            <a:schemeClr val="lt1"/>
          </a:lnRef>
          <a:fillRef idx="1">
            <a:schemeClr val="dk1"/>
          </a:fillRef>
          <a:effectRef idx="1">
            <a:schemeClr val="dk1"/>
          </a:effectRef>
          <a:fontRef idx="minor">
            <a:schemeClr val="lt1"/>
          </a:fontRef>
        </p:style>
        <p:txBody>
          <a:bodyPr wrap="square" rtlCol="0">
            <a:spAutoFit/>
          </a:bodyPr>
          <a:lstStyle/>
          <a:p>
            <a:pPr algn="ctr"/>
            <a:r>
              <a:rPr lang="en-US" sz="2400" b="1" dirty="0">
                <a:latin typeface="Times New Roman" pitchFamily="18" charset="0"/>
                <a:cs typeface="Times New Roman" pitchFamily="18" charset="0"/>
              </a:rPr>
              <a:t>cutoff wavelength</a:t>
            </a:r>
            <a:endParaRPr lang="en-US" sz="2400" b="1" dirty="0">
              <a:solidFill>
                <a:schemeClr val="tx1"/>
              </a:solidFill>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3"/>
          <a:srcRect/>
          <a:stretch>
            <a:fillRect/>
          </a:stretch>
        </p:blipFill>
        <p:spPr bwMode="auto">
          <a:xfrm>
            <a:off x="2797925" y="5441325"/>
            <a:ext cx="3200400" cy="752475"/>
          </a:xfrm>
          <a:prstGeom prst="rect">
            <a:avLst/>
          </a:prstGeom>
          <a:noFill/>
          <a:ln w="9525">
            <a:noFill/>
            <a:miter lim="800000"/>
            <a:headEnd/>
            <a:tailEnd/>
          </a:ln>
          <a:effectLst/>
        </p:spPr>
      </p:pic>
      <p:sp>
        <p:nvSpPr>
          <p:cNvPr id="8" name="Rectangle 7"/>
          <p:cNvSpPr/>
          <p:nvPr/>
        </p:nvSpPr>
        <p:spPr>
          <a:xfrm>
            <a:off x="357158" y="1285860"/>
            <a:ext cx="2643206" cy="1631216"/>
          </a:xfrm>
          <a:prstGeom prst="rect">
            <a:avLst/>
          </a:prstGeom>
        </p:spPr>
        <p:txBody>
          <a:bodyPr wrap="square">
            <a:spAutoFit/>
          </a:bodyPr>
          <a:lstStyle/>
          <a:p>
            <a:r>
              <a:rPr lang="en-US" sz="2000" dirty="0">
                <a:latin typeface="Times New Roman" pitchFamily="18" charset="0"/>
                <a:cs typeface="Times New Roman" pitchFamily="18" charset="0"/>
              </a:rPr>
              <a:t>T</a:t>
            </a:r>
            <a:r>
              <a:rPr lang="en-US" sz="2000" b="1" dirty="0">
                <a:latin typeface="Times New Roman" pitchFamily="18" charset="0"/>
                <a:cs typeface="Times New Roman" pitchFamily="18" charset="0"/>
              </a:rPr>
              <a:t>his is the minimum wavelength at which the fiber will support only one mode (single mode operation). </a:t>
            </a:r>
            <a:endParaRPr lang="en-US" dirty="0">
              <a:solidFill>
                <a:schemeClr val="bg1"/>
              </a:solidFill>
            </a:endParaRPr>
          </a:p>
        </p:txBody>
      </p:sp>
      <p:sp>
        <p:nvSpPr>
          <p:cNvPr id="9" name="Rectangle 8"/>
          <p:cNvSpPr/>
          <p:nvPr/>
        </p:nvSpPr>
        <p:spPr>
          <a:xfrm>
            <a:off x="357158" y="3357562"/>
            <a:ext cx="8786842" cy="1938992"/>
          </a:xfrm>
          <a:prstGeom prst="rect">
            <a:avLst/>
          </a:prstGeom>
        </p:spPr>
        <p:txBody>
          <a:bodyPr wrap="square">
            <a:spAutoFit/>
          </a:bodyPr>
          <a:lstStyle/>
          <a:p>
            <a:pPr lvl="0" algn="just"/>
            <a:r>
              <a:rPr lang="en-US" sz="2000" b="1" dirty="0">
                <a:latin typeface="Times New Roman" pitchFamily="18" charset="0"/>
                <a:cs typeface="Times New Roman" pitchFamily="18" charset="0"/>
              </a:rPr>
              <a:t> Wavelengths that are shorter than the cutoff wavelength, can actually allow higher-order modes to propagate (multimode operation). When (</a:t>
            </a:r>
            <a:r>
              <a:rPr lang="en-US" sz="2000" b="1" dirty="0" err="1">
                <a:latin typeface="Times New Roman" pitchFamily="18" charset="0"/>
                <a:cs typeface="Times New Roman" pitchFamily="18" charset="0"/>
              </a:rPr>
              <a:t>i</a:t>
            </a:r>
            <a:r>
              <a:rPr lang="en-US" sz="2000" b="1" dirty="0">
                <a:latin typeface="Times New Roman" pitchFamily="18" charset="0"/>
                <a:cs typeface="Times New Roman" pitchFamily="18" charset="0"/>
              </a:rPr>
              <a:t>) V&lt; 2.405, the optical fiber can support only one mode. (ii) V &gt; 2.405, the optical fiber can support more than one mode and known as multi mode optical fiber. (iii) V = 2.405, the wavelength corresponding to V = 2.405 is known as cut off wavelength (</a:t>
            </a:r>
            <a:r>
              <a:rPr lang="el-GR" sz="2000" b="1" dirty="0">
                <a:latin typeface="Times New Roman" pitchFamily="18" charset="0"/>
                <a:cs typeface="Times New Roman" pitchFamily="18" charset="0"/>
              </a:rPr>
              <a:t>λ</a:t>
            </a:r>
            <a:r>
              <a:rPr lang="en-US" sz="2000" b="1" baseline="-25000" dirty="0">
                <a:latin typeface="Times New Roman" pitchFamily="18" charset="0"/>
                <a:cs typeface="Times New Roman" pitchFamily="18" charset="0"/>
              </a:rPr>
              <a:t>c</a:t>
            </a:r>
            <a:r>
              <a:rPr lang="en-US" sz="2000" b="1" dirty="0">
                <a:latin typeface="Times New Roman" pitchFamily="18" charset="0"/>
                <a:cs typeface="Times New Roman" pitchFamily="18" charset="0"/>
              </a:rPr>
              <a:t>). </a:t>
            </a:r>
            <a:r>
              <a:rPr lang="en-US" sz="2000" b="1" kern="0" dirty="0">
                <a:latin typeface="Times New Roman" pitchFamily="18" charset="0"/>
                <a:ea typeface="Arial" pitchFamily="34" charset="0"/>
                <a:cs typeface="Times New Roman" pitchFamily="18" charset="0"/>
              </a:rPr>
              <a:t>This separates single mode and multimode operations</a:t>
            </a:r>
            <a:r>
              <a:rPr lang="en-US" sz="2000" b="1" kern="0" dirty="0">
                <a:solidFill>
                  <a:schemeClr val="bg1"/>
                </a:solidFill>
                <a:latin typeface="Times New Roman" pitchFamily="18" charset="0"/>
                <a:ea typeface="Arial" pitchFamily="34" charset="0"/>
                <a:cs typeface="Times New Roman" pitchFamily="18" charset="0"/>
              </a:rPr>
              <a:t>. </a:t>
            </a:r>
            <a:r>
              <a:rPr lang="en-US" sz="2000" b="1" dirty="0">
                <a:solidFill>
                  <a:schemeClr val="bg1"/>
                </a:solidFill>
                <a:latin typeface="Times New Roman" pitchFamily="18" charset="0"/>
                <a:cs typeface="Times New Roman" pitchFamily="18" charset="0"/>
              </a:rPr>
              <a:t> </a:t>
            </a:r>
            <a:endParaRPr lang="en-US" sz="2000" b="1" dirty="0">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545" y="714357"/>
            <a:ext cx="8661455" cy="1143008"/>
          </a:xfrm>
          <a:noFill/>
        </p:spPr>
        <p:style>
          <a:lnRef idx="2">
            <a:schemeClr val="accent1">
              <a:shade val="50000"/>
            </a:schemeClr>
          </a:lnRef>
          <a:fillRef idx="1">
            <a:schemeClr val="accent1"/>
          </a:fillRef>
          <a:effectRef idx="0">
            <a:schemeClr val="accent1"/>
          </a:effectRef>
          <a:fontRef idx="minor">
            <a:schemeClr val="lt1"/>
          </a:fontRef>
        </p:style>
        <p:txBody>
          <a:bodyPr/>
          <a:lstStyle/>
          <a:p>
            <a:r>
              <a:rPr lang="en-US" sz="2400" b="1" dirty="0">
                <a:latin typeface="Calibri" pitchFamily="34" charset="0"/>
              </a:rPr>
              <a:t>The light signals propagating  through  the optical </a:t>
            </a:r>
            <a:r>
              <a:rPr lang="en-US" sz="2400" b="1" dirty="0" err="1">
                <a:latin typeface="Calibri" pitchFamily="34" charset="0"/>
              </a:rPr>
              <a:t>fibre</a:t>
            </a:r>
            <a:r>
              <a:rPr lang="en-US" sz="2400" b="1" dirty="0">
                <a:latin typeface="Calibri" pitchFamily="34" charset="0"/>
              </a:rPr>
              <a:t> suffer with various dispersion effects. As a result the shape of the output signal change relative to the input signal pulse broadening </a:t>
            </a:r>
            <a:r>
              <a:rPr lang="en-US" sz="2400" b="1" dirty="0" err="1">
                <a:latin typeface="Calibri" pitchFamily="34" charset="0"/>
              </a:rPr>
              <a:t>occours</a:t>
            </a:r>
            <a:r>
              <a:rPr lang="en-US" sz="2400" b="1" dirty="0">
                <a:latin typeface="Calibri" pitchFamily="34" charset="0"/>
              </a:rPr>
              <a:t>.</a:t>
            </a:r>
            <a:br>
              <a:rPr lang="en-US" sz="2400" b="1" u="sng" dirty="0">
                <a:solidFill>
                  <a:srgbClr val="FFFF00"/>
                </a:solidFill>
                <a:latin typeface="Calibri" pitchFamily="34" charset="0"/>
              </a:rPr>
            </a:br>
            <a:br>
              <a:rPr lang="en-US" sz="2400" b="1" dirty="0">
                <a:latin typeface="Calibri" pitchFamily="34" charset="0"/>
              </a:rPr>
            </a:br>
            <a:br>
              <a:rPr lang="en-US" sz="2400" b="1" dirty="0">
                <a:latin typeface="Calibri" pitchFamily="34" charset="0"/>
              </a:rPr>
            </a:br>
            <a:endParaRPr lang="en-US" sz="2400" b="1" dirty="0">
              <a:latin typeface="Calibri" pitchFamily="34" charset="0"/>
            </a:endParaRPr>
          </a:p>
        </p:txBody>
      </p:sp>
      <p:sp>
        <p:nvSpPr>
          <p:cNvPr id="14" name="TextBox 13"/>
          <p:cNvSpPr txBox="1"/>
          <p:nvPr/>
        </p:nvSpPr>
        <p:spPr>
          <a:xfrm>
            <a:off x="428596" y="142830"/>
            <a:ext cx="8501090" cy="523220"/>
          </a:xfrm>
          <a:prstGeom prst="rect">
            <a:avLst/>
          </a:prstGeom>
          <a:noFill/>
        </p:spPr>
        <p:txBody>
          <a:bodyPr wrap="square" rtlCol="0">
            <a:spAutoFit/>
          </a:bodyPr>
          <a:lstStyle/>
          <a:p>
            <a:r>
              <a:rPr lang="en-US" sz="2800" b="1" dirty="0">
                <a:latin typeface="Times New Roman" pitchFamily="18" charset="0"/>
                <a:cs typeface="Times New Roman" pitchFamily="18" charset="0"/>
              </a:rPr>
              <a:t>Signal Distortion or Dispersion In Optical </a:t>
            </a:r>
            <a:r>
              <a:rPr lang="en-US" sz="2800" b="1" dirty="0" err="1">
                <a:latin typeface="Times New Roman" pitchFamily="18" charset="0"/>
                <a:cs typeface="Times New Roman" pitchFamily="18" charset="0"/>
              </a:rPr>
              <a:t>Fibre</a:t>
            </a:r>
            <a:endParaRPr lang="en-US" sz="2800" b="1" u="sng" dirty="0">
              <a:latin typeface="Times New Roman" pitchFamily="18" charset="0"/>
              <a:cs typeface="Times New Roman" pitchFamily="18" charset="0"/>
            </a:endParaRPr>
          </a:p>
        </p:txBody>
      </p:sp>
      <p:pic>
        <p:nvPicPr>
          <p:cNvPr id="7" name="Picture 2" descr="http://www.globalspec.com/ImageRepository/LearnMore/20131/13813537972783dcc0a4b5d8f0b914cfebe931a.gif"/>
          <p:cNvPicPr>
            <a:picLocks noChangeAspect="1" noChangeArrowheads="1"/>
          </p:cNvPicPr>
          <p:nvPr/>
        </p:nvPicPr>
        <p:blipFill>
          <a:blip r:embed="rId2"/>
          <a:srcRect/>
          <a:stretch>
            <a:fillRect/>
          </a:stretch>
        </p:blipFill>
        <p:spPr bwMode="auto">
          <a:xfrm>
            <a:off x="5836685" y="1928802"/>
            <a:ext cx="3307315" cy="3214710"/>
          </a:xfrm>
          <a:prstGeom prst="rect">
            <a:avLst/>
          </a:prstGeom>
          <a:noFill/>
        </p:spPr>
      </p:pic>
      <p:pic>
        <p:nvPicPr>
          <p:cNvPr id="8" name="Picture 2"/>
          <p:cNvPicPr>
            <a:picLocks noChangeAspect="1" noChangeArrowheads="1"/>
          </p:cNvPicPr>
          <p:nvPr/>
        </p:nvPicPr>
        <p:blipFill>
          <a:blip r:embed="rId3"/>
          <a:srcRect/>
          <a:stretch>
            <a:fillRect/>
          </a:stretch>
        </p:blipFill>
        <p:spPr bwMode="auto">
          <a:xfrm>
            <a:off x="428596" y="1928802"/>
            <a:ext cx="5330623" cy="3286148"/>
          </a:xfrm>
          <a:prstGeom prst="rect">
            <a:avLst/>
          </a:prstGeom>
          <a:noFill/>
          <a:ln w="9525">
            <a:noFill/>
            <a:miter lim="800000"/>
            <a:headEnd/>
            <a:tailEnd/>
          </a:ln>
          <a:effectLst/>
        </p:spPr>
      </p:pic>
      <p:sp>
        <p:nvSpPr>
          <p:cNvPr id="9" name="Rectangle 8"/>
          <p:cNvSpPr/>
          <p:nvPr/>
        </p:nvSpPr>
        <p:spPr>
          <a:xfrm>
            <a:off x="357158" y="5214950"/>
            <a:ext cx="8786842" cy="1631216"/>
          </a:xfrm>
          <a:prstGeom prst="rect">
            <a:avLst/>
          </a:prstGeom>
        </p:spPr>
        <p:txBody>
          <a:bodyPr wrap="square">
            <a:spAutoFit/>
          </a:bodyPr>
          <a:lstStyle/>
          <a:p>
            <a:r>
              <a:rPr lang="en-US" sz="2000" b="1" dirty="0">
                <a:latin typeface="Calibri" pitchFamily="34" charset="0"/>
              </a:rPr>
              <a:t>The figure on left shows well resolved pulses in the upper part. After propagation through optical fiber the transient time of the pulses increases in comparison to the actual time period of the pulses.</a:t>
            </a:r>
            <a:r>
              <a:rPr lang="en-US" sz="2000" b="1" dirty="0">
                <a:solidFill>
                  <a:srgbClr val="FFFF00"/>
                </a:solidFill>
                <a:latin typeface="Calibri" pitchFamily="34" charset="0"/>
              </a:rPr>
              <a:t> </a:t>
            </a:r>
            <a:r>
              <a:rPr lang="en-US" sz="2000" b="1" u="sng" dirty="0">
                <a:solidFill>
                  <a:srgbClr val="FFFF00"/>
                </a:solidFill>
                <a:latin typeface="Calibri" pitchFamily="34" charset="0"/>
              </a:rPr>
              <a:t>This spreading of output pulse in the time domain is known as pulse dispersion or distortion in optical </a:t>
            </a:r>
            <a:r>
              <a:rPr lang="en-US" sz="2000" b="1" u="sng" dirty="0" err="1">
                <a:solidFill>
                  <a:srgbClr val="FFFF00"/>
                </a:solidFill>
                <a:latin typeface="Calibri" pitchFamily="34" charset="0"/>
              </a:rPr>
              <a:t>fibre</a:t>
            </a:r>
            <a:r>
              <a:rPr lang="en-US" sz="2000" b="1" u="sng" dirty="0">
                <a:solidFill>
                  <a:srgbClr val="FFFF00"/>
                </a:solidFill>
                <a:latin typeface="Calibri" pitchFamily="34" charset="0"/>
              </a:rPr>
              <a:t> </a:t>
            </a:r>
            <a:r>
              <a:rPr lang="en-US" sz="2000" b="1" dirty="0">
                <a:latin typeface="Calibri" pitchFamily="34" charset="0"/>
              </a:rPr>
              <a:t>resulting in overlapping of pulses</a:t>
            </a:r>
            <a:r>
              <a:rPr lang="en-US" sz="2000" b="1" u="sng" dirty="0">
                <a:solidFill>
                  <a:srgbClr val="FFFF00"/>
                </a:solidFill>
                <a:latin typeface="Calibri" pitchFamily="34" charset="0"/>
              </a:rPr>
              <a:t>.</a:t>
            </a:r>
            <a:endParaRPr lang="en-US" sz="2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grpSp>
        <p:nvGrpSpPr>
          <p:cNvPr id="4" name="Group 9"/>
          <p:cNvGrpSpPr/>
          <p:nvPr/>
        </p:nvGrpSpPr>
        <p:grpSpPr>
          <a:xfrm>
            <a:off x="482544" y="142830"/>
            <a:ext cx="8361477" cy="6477000"/>
            <a:chOff x="446031" y="190500"/>
            <a:chExt cx="8361477" cy="6477000"/>
          </a:xfrm>
        </p:grpSpPr>
        <p:pic>
          <p:nvPicPr>
            <p:cNvPr id="4098" name="Picture 2"/>
            <p:cNvPicPr>
              <a:picLocks noChangeAspect="1" noChangeArrowheads="1"/>
            </p:cNvPicPr>
            <p:nvPr/>
          </p:nvPicPr>
          <p:blipFill>
            <a:blip r:embed="rId2"/>
            <a:srcRect/>
            <a:stretch>
              <a:fillRect/>
            </a:stretch>
          </p:blipFill>
          <p:spPr bwMode="auto">
            <a:xfrm>
              <a:off x="454083" y="190500"/>
              <a:ext cx="8353425" cy="6477000"/>
            </a:xfrm>
            <a:prstGeom prst="rect">
              <a:avLst/>
            </a:prstGeom>
            <a:noFill/>
            <a:ln w="9525">
              <a:noFill/>
              <a:miter lim="800000"/>
              <a:headEnd/>
              <a:tailEnd/>
            </a:ln>
            <a:effectLst/>
          </p:spPr>
        </p:pic>
        <p:sp>
          <p:nvSpPr>
            <p:cNvPr id="7" name="TextBox 6"/>
            <p:cNvSpPr txBox="1"/>
            <p:nvPr/>
          </p:nvSpPr>
          <p:spPr>
            <a:xfrm>
              <a:off x="446031" y="4560903"/>
              <a:ext cx="3651300" cy="461665"/>
            </a:xfrm>
            <a:prstGeom prst="rect">
              <a:avLst/>
            </a:prstGeom>
            <a:solidFill>
              <a:schemeClr val="bg2"/>
            </a:solidFill>
          </p:spPr>
          <p:txBody>
            <a:bodyPr wrap="square" rtlCol="0">
              <a:spAutoFit/>
            </a:bodyPr>
            <a:lstStyle/>
            <a:p>
              <a:r>
                <a:rPr lang="en-US" sz="2400" b="1" dirty="0"/>
                <a:t>Intramodal Dispersion</a:t>
              </a:r>
            </a:p>
          </p:txBody>
        </p:sp>
        <p:sp>
          <p:nvSpPr>
            <p:cNvPr id="8" name="TextBox 7"/>
            <p:cNvSpPr txBox="1"/>
            <p:nvPr/>
          </p:nvSpPr>
          <p:spPr>
            <a:xfrm>
              <a:off x="446031" y="2808279"/>
              <a:ext cx="3651300" cy="461665"/>
            </a:xfrm>
            <a:prstGeom prst="rect">
              <a:avLst/>
            </a:prstGeom>
            <a:solidFill>
              <a:schemeClr val="bg2"/>
            </a:solidFill>
          </p:spPr>
          <p:txBody>
            <a:bodyPr wrap="square" rtlCol="0">
              <a:spAutoFit/>
            </a:bodyPr>
            <a:lstStyle/>
            <a:p>
              <a:r>
                <a:rPr lang="en-US" sz="2400" b="1" dirty="0"/>
                <a:t>Intermodal Dispersion</a:t>
              </a:r>
            </a:p>
          </p:txBody>
        </p:sp>
        <p:sp>
          <p:nvSpPr>
            <p:cNvPr id="9" name="TextBox 8"/>
            <p:cNvSpPr txBox="1"/>
            <p:nvPr/>
          </p:nvSpPr>
          <p:spPr>
            <a:xfrm>
              <a:off x="2016090" y="1785915"/>
              <a:ext cx="3651300" cy="461665"/>
            </a:xfrm>
            <a:prstGeom prst="rect">
              <a:avLst/>
            </a:prstGeom>
            <a:solidFill>
              <a:schemeClr val="bg2"/>
            </a:solidFill>
          </p:spPr>
          <p:txBody>
            <a:bodyPr wrap="square" rtlCol="0">
              <a:spAutoFit/>
            </a:bodyPr>
            <a:lstStyle/>
            <a:p>
              <a:r>
                <a:rPr lang="en-US" sz="2400" b="1" dirty="0"/>
                <a:t>Pulse Dispersion</a:t>
              </a:r>
            </a:p>
          </p:txBody>
        </p:sp>
      </p:grpSp>
      <p:sp>
        <p:nvSpPr>
          <p:cNvPr id="11" name="TextBox 10"/>
          <p:cNvSpPr txBox="1"/>
          <p:nvPr/>
        </p:nvSpPr>
        <p:spPr>
          <a:xfrm>
            <a:off x="519057" y="252369"/>
            <a:ext cx="8324964" cy="19389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6000" dirty="0"/>
              <a:t>TYPES  OF DISPERSION</a:t>
            </a:r>
          </a:p>
          <a:p>
            <a:endParaRPr lang="en-US" sz="6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373005" y="285728"/>
            <a:ext cx="8770995" cy="785818"/>
          </a:xfrm>
          <a:gradFill>
            <a:gsLst>
              <a:gs pos="0">
                <a:srgbClr val="000082"/>
              </a:gs>
              <a:gs pos="30000">
                <a:srgbClr val="66008F"/>
              </a:gs>
              <a:gs pos="64999">
                <a:srgbClr val="BA0066"/>
              </a:gs>
              <a:gs pos="89999">
                <a:srgbClr val="FF0000"/>
              </a:gs>
              <a:gs pos="100000">
                <a:srgbClr val="FF8200"/>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lstStyle/>
          <a:p>
            <a:r>
              <a:rPr lang="en-US" sz="4800" dirty="0">
                <a:latin typeface="Calibri" pitchFamily="34" charset="0"/>
              </a:rPr>
              <a:t>Intermodal Dispersion:</a:t>
            </a:r>
          </a:p>
        </p:txBody>
      </p:sp>
      <p:grpSp>
        <p:nvGrpSpPr>
          <p:cNvPr id="2" name="Group 4"/>
          <p:cNvGrpSpPr>
            <a:grpSpLocks/>
          </p:cNvGrpSpPr>
          <p:nvPr/>
        </p:nvGrpSpPr>
        <p:grpSpPr bwMode="auto">
          <a:xfrm>
            <a:off x="500034" y="1428736"/>
            <a:ext cx="8382000" cy="946119"/>
            <a:chOff x="240" y="2592"/>
            <a:chExt cx="5280" cy="870"/>
          </a:xfrm>
        </p:grpSpPr>
        <p:sp>
          <p:nvSpPr>
            <p:cNvPr id="94213" name="Line 5"/>
            <p:cNvSpPr>
              <a:spLocks noChangeShapeType="1"/>
            </p:cNvSpPr>
            <p:nvPr/>
          </p:nvSpPr>
          <p:spPr bwMode="auto">
            <a:xfrm flipV="1">
              <a:off x="5337" y="3216"/>
              <a:ext cx="0" cy="144"/>
            </a:xfrm>
            <a:prstGeom prst="line">
              <a:avLst/>
            </a:prstGeom>
            <a:noFill/>
            <a:ln w="38100">
              <a:solidFill>
                <a:schemeClr val="tx1"/>
              </a:solidFill>
              <a:round/>
              <a:headEnd/>
              <a:tailEnd/>
            </a:ln>
            <a:effectLst/>
          </p:spPr>
          <p:txBody>
            <a:bodyPr/>
            <a:lstStyle/>
            <a:p>
              <a:endParaRPr lang="en-US"/>
            </a:p>
          </p:txBody>
        </p:sp>
        <p:sp>
          <p:nvSpPr>
            <p:cNvPr id="94214" name="Line 6"/>
            <p:cNvSpPr>
              <a:spLocks noChangeShapeType="1"/>
            </p:cNvSpPr>
            <p:nvPr/>
          </p:nvSpPr>
          <p:spPr bwMode="auto">
            <a:xfrm flipV="1">
              <a:off x="5337" y="2640"/>
              <a:ext cx="0" cy="144"/>
            </a:xfrm>
            <a:prstGeom prst="line">
              <a:avLst/>
            </a:prstGeom>
            <a:noFill/>
            <a:ln w="38100">
              <a:solidFill>
                <a:schemeClr val="tx1"/>
              </a:solidFill>
              <a:round/>
              <a:headEnd/>
              <a:tailEnd/>
            </a:ln>
            <a:effectLst/>
          </p:spPr>
          <p:txBody>
            <a:bodyPr/>
            <a:lstStyle/>
            <a:p>
              <a:endParaRPr lang="en-US"/>
            </a:p>
          </p:txBody>
        </p:sp>
        <p:sp>
          <p:nvSpPr>
            <p:cNvPr id="94215" name="Line 7"/>
            <p:cNvSpPr>
              <a:spLocks noChangeShapeType="1"/>
            </p:cNvSpPr>
            <p:nvPr/>
          </p:nvSpPr>
          <p:spPr bwMode="auto">
            <a:xfrm flipV="1">
              <a:off x="5508" y="2784"/>
              <a:ext cx="0" cy="432"/>
            </a:xfrm>
            <a:prstGeom prst="line">
              <a:avLst/>
            </a:prstGeom>
            <a:noFill/>
            <a:ln w="38100">
              <a:solidFill>
                <a:schemeClr val="tx1"/>
              </a:solidFill>
              <a:round/>
              <a:headEnd/>
              <a:tailEnd/>
            </a:ln>
            <a:effectLst/>
          </p:spPr>
          <p:txBody>
            <a:bodyPr/>
            <a:lstStyle/>
            <a:p>
              <a:endParaRPr lang="en-US"/>
            </a:p>
          </p:txBody>
        </p:sp>
        <p:sp>
          <p:nvSpPr>
            <p:cNvPr id="94216" name="Line 8"/>
            <p:cNvSpPr>
              <a:spLocks noChangeShapeType="1"/>
            </p:cNvSpPr>
            <p:nvPr/>
          </p:nvSpPr>
          <p:spPr bwMode="auto">
            <a:xfrm>
              <a:off x="5328" y="3216"/>
              <a:ext cx="192" cy="0"/>
            </a:xfrm>
            <a:prstGeom prst="line">
              <a:avLst/>
            </a:prstGeom>
            <a:noFill/>
            <a:ln w="38100">
              <a:solidFill>
                <a:schemeClr val="tx1"/>
              </a:solidFill>
              <a:round/>
              <a:headEnd/>
              <a:tailEnd/>
            </a:ln>
            <a:effectLst/>
          </p:spPr>
          <p:txBody>
            <a:bodyPr/>
            <a:lstStyle/>
            <a:p>
              <a:endParaRPr lang="en-US"/>
            </a:p>
          </p:txBody>
        </p:sp>
        <p:sp>
          <p:nvSpPr>
            <p:cNvPr id="94217" name="Line 9"/>
            <p:cNvSpPr>
              <a:spLocks noChangeShapeType="1"/>
            </p:cNvSpPr>
            <p:nvPr/>
          </p:nvSpPr>
          <p:spPr bwMode="auto">
            <a:xfrm>
              <a:off x="5328" y="2784"/>
              <a:ext cx="192" cy="0"/>
            </a:xfrm>
            <a:prstGeom prst="line">
              <a:avLst/>
            </a:prstGeom>
            <a:noFill/>
            <a:ln w="38100">
              <a:solidFill>
                <a:schemeClr val="tx1"/>
              </a:solidFill>
              <a:round/>
              <a:headEnd/>
              <a:tailEnd/>
            </a:ln>
            <a:effectLst/>
          </p:spPr>
          <p:txBody>
            <a:bodyPr/>
            <a:lstStyle/>
            <a:p>
              <a:endParaRPr lang="en-US"/>
            </a:p>
          </p:txBody>
        </p:sp>
        <p:pic>
          <p:nvPicPr>
            <p:cNvPr id="94218" name="Picture 10"/>
            <p:cNvPicPr>
              <a:picLocks noChangeAspect="1" noChangeArrowheads="1"/>
            </p:cNvPicPr>
            <p:nvPr/>
          </p:nvPicPr>
          <p:blipFill>
            <a:blip r:embed="rId2"/>
            <a:srcRect/>
            <a:stretch>
              <a:fillRect/>
            </a:stretch>
          </p:blipFill>
          <p:spPr bwMode="auto">
            <a:xfrm>
              <a:off x="240" y="2592"/>
              <a:ext cx="4962" cy="870"/>
            </a:xfrm>
            <a:prstGeom prst="rect">
              <a:avLst/>
            </a:prstGeom>
            <a:noFill/>
            <a:ln w="9525">
              <a:noFill/>
              <a:miter lim="800000"/>
              <a:headEnd/>
              <a:tailEnd/>
            </a:ln>
            <a:effectLst/>
          </p:spPr>
        </p:pic>
      </p:grpSp>
      <p:sp>
        <p:nvSpPr>
          <p:cNvPr id="14" name="Rectangle 13"/>
          <p:cNvSpPr/>
          <p:nvPr/>
        </p:nvSpPr>
        <p:spPr>
          <a:xfrm>
            <a:off x="357158" y="3286124"/>
            <a:ext cx="8786842" cy="3416320"/>
          </a:xfrm>
          <a:prstGeom prst="rect">
            <a:avLst/>
          </a:prstGeom>
        </p:spPr>
        <p:txBody>
          <a:bodyPr wrap="square">
            <a:spAutoFit/>
          </a:bodyPr>
          <a:lstStyle/>
          <a:p>
            <a:pPr marL="0" algn="just">
              <a:spcAft>
                <a:spcPts val="300"/>
              </a:spcAft>
              <a:buNone/>
            </a:pPr>
            <a:r>
              <a:rPr lang="en-US" b="1" dirty="0">
                <a:solidFill>
                  <a:srgbClr val="00CC00"/>
                </a:solidFill>
              </a:rPr>
              <a:t>Inter-modal Dispersion:- </a:t>
            </a:r>
            <a:r>
              <a:rPr lang="en-US" b="1" dirty="0"/>
              <a:t>It  takes place because optical signal  in multimode optical </a:t>
            </a:r>
            <a:r>
              <a:rPr lang="en-US" b="1" dirty="0" err="1"/>
              <a:t>fibres</a:t>
            </a:r>
            <a:r>
              <a:rPr lang="en-US" b="1" dirty="0"/>
              <a:t> travel  through multiple modes having different group velocities at a single frequency. When the different  light  rays  travel in an optical </a:t>
            </a:r>
            <a:r>
              <a:rPr lang="en-US" b="1" dirty="0" err="1"/>
              <a:t>fibre</a:t>
            </a:r>
            <a:r>
              <a:rPr lang="en-US" b="1" dirty="0"/>
              <a:t>, each light ray is reflected hundreds or thousands of times </a:t>
            </a:r>
            <a:r>
              <a:rPr lang="en-US" b="1" u="sng" dirty="0"/>
              <a:t>following different ray paths.</a:t>
            </a:r>
            <a:r>
              <a:rPr lang="en-US" b="1" dirty="0"/>
              <a:t> The rays reflected at larger angles (Lower order modes) travel  faster than those reflected at lower angles (higher order modes) since the later suffer more no. of reflections and have to cover longer paths. Because of this difference, the higher order modes reach the end of the </a:t>
            </a:r>
            <a:r>
              <a:rPr lang="en-US" b="1" dirty="0" err="1"/>
              <a:t>fibre</a:t>
            </a:r>
            <a:r>
              <a:rPr lang="en-US" b="1" dirty="0"/>
              <a:t> later than the lower order modes. It means some rays of light waves arrive at the output before other rays. As a result,  light pulses broaden as they travel down the </a:t>
            </a:r>
            <a:r>
              <a:rPr lang="en-US" b="1" dirty="0" err="1"/>
              <a:t>fibre</a:t>
            </a:r>
            <a:r>
              <a:rPr lang="en-US" b="1" dirty="0"/>
              <a:t>, causing signal distortion. This type of distortion is called as intermodal dispersion and becomes significant in multimode optical fibers.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772400" cy="914400"/>
          </a:xfrm>
        </p:spPr>
        <p:txBody>
          <a:bodyPr/>
          <a:lstStyle/>
          <a:p>
            <a:pPr algn="ctr"/>
            <a:r>
              <a:rPr lang="en-US" sz="3200" u="sng" dirty="0">
                <a:latin typeface="Calibri" pitchFamily="34" charset="0"/>
              </a:rPr>
              <a:t>Intermodal Dispersion</a:t>
            </a:r>
          </a:p>
        </p:txBody>
      </p:sp>
      <p:pic>
        <p:nvPicPr>
          <p:cNvPr id="4099" name="Picture 3"/>
          <p:cNvPicPr>
            <a:picLocks noChangeAspect="1" noChangeArrowheads="1"/>
          </p:cNvPicPr>
          <p:nvPr/>
        </p:nvPicPr>
        <p:blipFill>
          <a:blip r:embed="rId2"/>
          <a:srcRect/>
          <a:stretch>
            <a:fillRect/>
          </a:stretch>
        </p:blipFill>
        <p:spPr bwMode="auto">
          <a:xfrm>
            <a:off x="5209363" y="909603"/>
            <a:ext cx="3744197" cy="4656132"/>
          </a:xfrm>
          <a:prstGeom prst="rect">
            <a:avLst/>
          </a:prstGeom>
          <a:noFill/>
          <a:ln w="9525">
            <a:noFill/>
            <a:miter lim="800000"/>
            <a:headEnd/>
            <a:tailEnd/>
          </a:ln>
          <a:effectLst/>
        </p:spPr>
      </p:pic>
      <p:pic>
        <p:nvPicPr>
          <p:cNvPr id="4102" name="Picture 6"/>
          <p:cNvPicPr>
            <a:picLocks noChangeAspect="1" noChangeArrowheads="1"/>
          </p:cNvPicPr>
          <p:nvPr/>
        </p:nvPicPr>
        <p:blipFill>
          <a:blip r:embed="rId3"/>
          <a:srcRect/>
          <a:stretch>
            <a:fillRect/>
          </a:stretch>
        </p:blipFill>
        <p:spPr bwMode="auto">
          <a:xfrm>
            <a:off x="701622" y="1493811"/>
            <a:ext cx="4278331" cy="2939150"/>
          </a:xfrm>
          <a:prstGeom prst="rect">
            <a:avLst/>
          </a:prstGeom>
          <a:noFill/>
          <a:ln w="9525">
            <a:noFill/>
            <a:miter lim="800000"/>
            <a:headEnd/>
            <a:tailEnd/>
          </a:ln>
          <a:effectLst/>
        </p:spPr>
      </p:pic>
      <p:grpSp>
        <p:nvGrpSpPr>
          <p:cNvPr id="7" name="Group 6"/>
          <p:cNvGrpSpPr/>
          <p:nvPr/>
        </p:nvGrpSpPr>
        <p:grpSpPr>
          <a:xfrm>
            <a:off x="0" y="5601803"/>
            <a:ext cx="9144000" cy="1222906"/>
            <a:chOff x="0" y="5601803"/>
            <a:chExt cx="9144000" cy="1222906"/>
          </a:xfrm>
        </p:grpSpPr>
        <p:pic>
          <p:nvPicPr>
            <p:cNvPr id="4101" name="Picture 5"/>
            <p:cNvPicPr>
              <a:picLocks noChangeAspect="1" noChangeArrowheads="1"/>
            </p:cNvPicPr>
            <p:nvPr/>
          </p:nvPicPr>
          <p:blipFill>
            <a:blip r:embed="rId4"/>
            <a:srcRect/>
            <a:stretch>
              <a:fillRect/>
            </a:stretch>
          </p:blipFill>
          <p:spPr bwMode="auto">
            <a:xfrm>
              <a:off x="0" y="5601803"/>
              <a:ext cx="9144000" cy="1222906"/>
            </a:xfrm>
            <a:prstGeom prst="rect">
              <a:avLst/>
            </a:prstGeom>
            <a:noFill/>
            <a:ln w="9525">
              <a:noFill/>
              <a:miter lim="800000"/>
              <a:headEnd/>
              <a:tailEnd/>
            </a:ln>
            <a:effectLst/>
          </p:spPr>
        </p:pic>
        <p:sp>
          <p:nvSpPr>
            <p:cNvPr id="6" name="Rounded Rectangle 5"/>
            <p:cNvSpPr/>
            <p:nvPr/>
          </p:nvSpPr>
          <p:spPr>
            <a:xfrm>
              <a:off x="5667390" y="6350040"/>
              <a:ext cx="3440097" cy="471447"/>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0"/>
            <a:ext cx="8715404" cy="6858000"/>
          </a:xfrm>
        </p:spPr>
        <p:txBody>
          <a:bodyPr>
            <a:normAutofit lnSpcReduction="10000"/>
          </a:bodyPr>
          <a:lstStyle/>
          <a:p>
            <a:pPr marL="0">
              <a:buNone/>
            </a:pPr>
            <a:r>
              <a:rPr lang="en-US" sz="1900" b="1" dirty="0"/>
              <a:t>2. Intramodal distortion:</a:t>
            </a:r>
          </a:p>
          <a:p>
            <a:pPr marL="252000" algn="just">
              <a:buNone/>
            </a:pPr>
            <a:r>
              <a:rPr lang="en-US" sz="1900" b="1" dirty="0"/>
              <a:t>	</a:t>
            </a:r>
            <a:r>
              <a:rPr lang="en-US" sz="1900" b="1" dirty="0">
                <a:latin typeface="Times New Roman" pitchFamily="18" charset="0"/>
                <a:cs typeface="Times New Roman" pitchFamily="18" charset="0"/>
              </a:rPr>
              <a:t>The dispersion or distortion in which pulse spreading occurs within a single mode is known as </a:t>
            </a:r>
            <a:r>
              <a:rPr lang="en-US" sz="1900" b="1" dirty="0" err="1">
                <a:latin typeface="Times New Roman" pitchFamily="18" charset="0"/>
                <a:cs typeface="Times New Roman" pitchFamily="18" charset="0"/>
              </a:rPr>
              <a:t>intramodal</a:t>
            </a:r>
            <a:r>
              <a:rPr lang="en-US" sz="1900" b="1" dirty="0">
                <a:latin typeface="Times New Roman" pitchFamily="18" charset="0"/>
                <a:cs typeface="Times New Roman" pitchFamily="18" charset="0"/>
              </a:rPr>
              <a:t> dispersion. The two main sources of </a:t>
            </a:r>
            <a:r>
              <a:rPr lang="en-US" sz="1900" b="1" dirty="0" err="1">
                <a:latin typeface="Times New Roman" pitchFamily="18" charset="0"/>
                <a:cs typeface="Times New Roman" pitchFamily="18" charset="0"/>
              </a:rPr>
              <a:t>intramodal</a:t>
            </a:r>
            <a:r>
              <a:rPr lang="en-US" sz="1900" b="1" dirty="0">
                <a:latin typeface="Times New Roman" pitchFamily="18" charset="0"/>
                <a:cs typeface="Times New Roman" pitchFamily="18" charset="0"/>
              </a:rPr>
              <a:t> distortion are</a:t>
            </a:r>
          </a:p>
          <a:p>
            <a:pPr marL="582930" indent="-514350" algn="just">
              <a:buNone/>
            </a:pPr>
            <a:r>
              <a:rPr lang="en-US" sz="1900" b="1" dirty="0">
                <a:latin typeface="Times New Roman" pitchFamily="18" charset="0"/>
                <a:cs typeface="Times New Roman" pitchFamily="18" charset="0"/>
              </a:rPr>
              <a:t>	a) Material dispersion. b) Wavelguide dispersion.</a:t>
            </a:r>
          </a:p>
          <a:p>
            <a:pPr marL="171450" indent="-514350" algn="just">
              <a:buNone/>
            </a:pPr>
            <a:r>
              <a:rPr lang="en-US" sz="1900" b="1" dirty="0">
                <a:latin typeface="Times New Roman" pitchFamily="18" charset="0"/>
                <a:cs typeface="Times New Roman" pitchFamily="18" charset="0"/>
              </a:rPr>
              <a:t>a) Material dispersion: It is also known as chromatic dispersion . It </a:t>
            </a:r>
            <a:r>
              <a:rPr lang="en-US" sz="1900" b="1" dirty="0" err="1">
                <a:latin typeface="Times New Roman" pitchFamily="18" charset="0"/>
                <a:cs typeface="Times New Roman" pitchFamily="18" charset="0"/>
              </a:rPr>
              <a:t>occours</a:t>
            </a:r>
            <a:r>
              <a:rPr lang="en-US" sz="1900" b="1" dirty="0">
                <a:latin typeface="Times New Roman" pitchFamily="18" charset="0"/>
                <a:cs typeface="Times New Roman" pitchFamily="18" charset="0"/>
              </a:rPr>
              <a:t> if the signal consists of a finite band width of wavelengths or frequencies. The material of  the core of the optical </a:t>
            </a:r>
            <a:r>
              <a:rPr lang="en-US" sz="1900" b="1" dirty="0" err="1">
                <a:latin typeface="Times New Roman" pitchFamily="18" charset="0"/>
                <a:cs typeface="Times New Roman" pitchFamily="18" charset="0"/>
              </a:rPr>
              <a:t>fibre</a:t>
            </a:r>
            <a:r>
              <a:rPr lang="en-US" sz="1900" b="1" dirty="0">
                <a:latin typeface="Times New Roman" pitchFamily="18" charset="0"/>
                <a:cs typeface="Times New Roman" pitchFamily="18" charset="0"/>
              </a:rPr>
              <a:t> offers different refractive indices at different angles to the different wavelengths of the optical signal. As a  result different spectral components of an optical pulse travel with different  propagation speed and  exit at different  time. Therefore the spectral components of the pulse combine to produce broadened pulse with a lower peak amplitude at the </a:t>
            </a:r>
            <a:r>
              <a:rPr lang="en-US" sz="1900" b="1" dirty="0" err="1">
                <a:latin typeface="Times New Roman" pitchFamily="18" charset="0"/>
                <a:cs typeface="Times New Roman" pitchFamily="18" charset="0"/>
              </a:rPr>
              <a:t>fibre</a:t>
            </a:r>
            <a:r>
              <a:rPr lang="en-US" sz="1900" b="1" dirty="0">
                <a:latin typeface="Times New Roman" pitchFamily="18" charset="0"/>
                <a:cs typeface="Times New Roman" pitchFamily="18" charset="0"/>
              </a:rPr>
              <a:t> end. This type of dispersion or distortion is analogous to the dispersion phenomena exhibit by light  when travel through prism.</a:t>
            </a:r>
          </a:p>
          <a:p>
            <a:pPr marL="144000" indent="-252000" algn="just">
              <a:spcBef>
                <a:spcPts val="0"/>
              </a:spcBef>
              <a:spcAft>
                <a:spcPts val="600"/>
              </a:spcAft>
              <a:buNone/>
            </a:pPr>
            <a:r>
              <a:rPr lang="en-US" sz="1900" b="1" dirty="0">
                <a:latin typeface="Times New Roman" pitchFamily="18" charset="0"/>
                <a:cs typeface="Times New Roman" pitchFamily="18" charset="0"/>
              </a:rPr>
              <a:t>   The magnitude of </a:t>
            </a:r>
            <a:r>
              <a:rPr lang="en-US" sz="1900" b="1" dirty="0" err="1">
                <a:latin typeface="Times New Roman" pitchFamily="18" charset="0"/>
                <a:cs typeface="Times New Roman" pitchFamily="18" charset="0"/>
              </a:rPr>
              <a:t>intramodal</a:t>
            </a:r>
            <a:r>
              <a:rPr lang="en-US" sz="1900" b="1" dirty="0">
                <a:latin typeface="Times New Roman" pitchFamily="18" charset="0"/>
                <a:cs typeface="Times New Roman" pitchFamily="18" charset="0"/>
              </a:rPr>
              <a:t> distortion increases with increase in the spectral width of optical signal.</a:t>
            </a:r>
          </a:p>
          <a:p>
            <a:pPr marL="144000" indent="-252000" algn="just">
              <a:spcBef>
                <a:spcPts val="0"/>
              </a:spcBef>
              <a:spcAft>
                <a:spcPts val="600"/>
              </a:spcAft>
              <a:buNone/>
            </a:pPr>
            <a:r>
              <a:rPr lang="en-US" sz="1900" b="1" dirty="0">
                <a:latin typeface="Times New Roman" pitchFamily="18" charset="0"/>
                <a:cs typeface="Times New Roman" pitchFamily="18" charset="0"/>
              </a:rPr>
              <a:t>b) Wave guide dispersion: In a single mode optical </a:t>
            </a:r>
            <a:r>
              <a:rPr lang="en-US" sz="1900" b="1" dirty="0" err="1">
                <a:latin typeface="Times New Roman" pitchFamily="18" charset="0"/>
                <a:cs typeface="Times New Roman" pitchFamily="18" charset="0"/>
              </a:rPr>
              <a:t>fibre</a:t>
            </a:r>
            <a:r>
              <a:rPr lang="en-US" sz="1900" b="1" dirty="0">
                <a:latin typeface="Times New Roman" pitchFamily="18" charset="0"/>
                <a:cs typeface="Times New Roman" pitchFamily="18" charset="0"/>
              </a:rPr>
              <a:t>, 20% signal travels through the cladding and about 80% signal travels through the core by multiple total internal reflections. Since the refractive index of the cladding is less as compared to the refractive index of core, therefore the light signal propagates faster through the cladding as compared to the signal propagation through core. Hence, the shape of output signal is distorted </a:t>
            </a:r>
            <a:r>
              <a:rPr lang="en-US" sz="1900" b="1">
                <a:latin typeface="Times New Roman" pitchFamily="18" charset="0"/>
                <a:cs typeface="Times New Roman" pitchFamily="18" charset="0"/>
              </a:rPr>
              <a:t>(broadened)  </a:t>
            </a:r>
            <a:r>
              <a:rPr lang="en-US" sz="1900" b="1" dirty="0">
                <a:latin typeface="Times New Roman" pitchFamily="18" charset="0"/>
                <a:cs typeface="Times New Roman" pitchFamily="18" charset="0"/>
              </a:rPr>
              <a:t>due to overlapping of core and cladding signals. Such type of dispersion is known as waveguide dispersion.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9440"/>
            <a:ext cx="7772400" cy="914400"/>
          </a:xfrm>
        </p:spPr>
        <p:txBody>
          <a:bodyPr/>
          <a:lstStyle/>
          <a:p>
            <a:r>
              <a:rPr lang="en-US" dirty="0">
                <a:latin typeface="Times New Roman" pitchFamily="18" charset="0"/>
                <a:cs typeface="Times New Roman" pitchFamily="18" charset="0"/>
              </a:rPr>
              <a:t>Chromatic Dispersion</a:t>
            </a:r>
          </a:p>
        </p:txBody>
      </p:sp>
      <p:pic>
        <p:nvPicPr>
          <p:cNvPr id="62466" name="Picture 2"/>
          <p:cNvPicPr>
            <a:picLocks noChangeAspect="1" noChangeArrowheads="1"/>
          </p:cNvPicPr>
          <p:nvPr/>
        </p:nvPicPr>
        <p:blipFill>
          <a:blip r:embed="rId2"/>
          <a:srcRect/>
          <a:stretch>
            <a:fillRect/>
          </a:stretch>
        </p:blipFill>
        <p:spPr bwMode="auto">
          <a:xfrm>
            <a:off x="157163" y="3286124"/>
            <a:ext cx="8829675" cy="3429000"/>
          </a:xfrm>
          <a:prstGeom prst="rect">
            <a:avLst/>
          </a:prstGeom>
          <a:noFill/>
          <a:ln w="9525">
            <a:noFill/>
            <a:miter lim="800000"/>
            <a:headEnd/>
            <a:tailEnd/>
          </a:ln>
          <a:effectLst/>
        </p:spPr>
      </p:pic>
      <p:sp>
        <p:nvSpPr>
          <p:cNvPr id="5" name="Rectangle 3"/>
          <p:cNvSpPr>
            <a:spLocks noGrp="1" noChangeArrowheads="1"/>
          </p:cNvSpPr>
          <p:nvPr>
            <p:ph idx="1"/>
          </p:nvPr>
        </p:nvSpPr>
        <p:spPr>
          <a:xfrm>
            <a:off x="428596" y="928670"/>
            <a:ext cx="5286412" cy="1931192"/>
          </a:xfrm>
          <a:gradFill>
            <a:gsLst>
              <a:gs pos="0">
                <a:srgbClr val="000082"/>
              </a:gs>
              <a:gs pos="30000">
                <a:srgbClr val="66008F"/>
              </a:gs>
              <a:gs pos="64999">
                <a:srgbClr val="BA0066"/>
              </a:gs>
              <a:gs pos="89999">
                <a:srgbClr val="FF0000"/>
              </a:gs>
              <a:gs pos="100000">
                <a:srgbClr val="FF8200"/>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oAutofit/>
          </a:bodyPr>
          <a:lstStyle/>
          <a:p>
            <a:pPr>
              <a:lnSpc>
                <a:spcPct val="90000"/>
              </a:lnSpc>
            </a:pPr>
            <a:r>
              <a:rPr lang="en-US" sz="2400" b="1" dirty="0">
                <a:latin typeface="Times New Roman" pitchFamily="18" charset="0"/>
                <a:cs typeface="Times New Roman" pitchFamily="18" charset="0"/>
              </a:rPr>
              <a:t>Different wavelengths travel at different speeds through the fiber</a:t>
            </a:r>
          </a:p>
          <a:p>
            <a:pPr algn="just">
              <a:lnSpc>
                <a:spcPct val="90000"/>
              </a:lnSpc>
              <a:buFont typeface="Wingdings" pitchFamily="2" charset="2"/>
              <a:buChar char="ü"/>
            </a:pPr>
            <a:r>
              <a:rPr lang="en-US" sz="1700" b="1" dirty="0">
                <a:latin typeface="Times New Roman" pitchFamily="18" charset="0"/>
                <a:cs typeface="Times New Roman" pitchFamily="18" charset="0"/>
              </a:rPr>
              <a:t>Chromatic dispersion</a:t>
            </a:r>
          </a:p>
          <a:p>
            <a:pPr lvl="1" algn="just">
              <a:lnSpc>
                <a:spcPct val="90000"/>
              </a:lnSpc>
              <a:buFont typeface="Wingdings" pitchFamily="2" charset="2"/>
              <a:buChar char="ü"/>
            </a:pPr>
            <a:r>
              <a:rPr lang="en-US" sz="1700" b="1" dirty="0">
                <a:latin typeface="Times New Roman" pitchFamily="18" charset="0"/>
                <a:cs typeface="Times New Roman" pitchFamily="18" charset="0"/>
              </a:rPr>
              <a:t>occurs in  both single mode and multimode fiber</a:t>
            </a:r>
          </a:p>
          <a:p>
            <a:pPr lvl="1" algn="just">
              <a:lnSpc>
                <a:spcPct val="90000"/>
              </a:lnSpc>
              <a:buFont typeface="Wingdings" pitchFamily="2" charset="2"/>
              <a:buChar char="ü"/>
            </a:pPr>
            <a:r>
              <a:rPr lang="en-US" sz="1700" b="1" dirty="0">
                <a:latin typeface="Times New Roman" pitchFamily="18" charset="0"/>
                <a:cs typeface="Times New Roman" pitchFamily="18" charset="0"/>
              </a:rPr>
              <a:t>A far smaller effect than modal dispersion</a:t>
            </a:r>
          </a:p>
          <a:p>
            <a:pPr>
              <a:lnSpc>
                <a:spcPct val="90000"/>
              </a:lnSpc>
            </a:pPr>
            <a:endParaRPr lang="en-US" sz="2400" b="1" dirty="0">
              <a:latin typeface="Times New Roman" pitchFamily="18" charset="0"/>
              <a:cs typeface="Times New Roman" pitchFamily="18" charset="0"/>
            </a:endParaRPr>
          </a:p>
        </p:txBody>
      </p:sp>
      <p:pic>
        <p:nvPicPr>
          <p:cNvPr id="6" name="Picture 5"/>
          <p:cNvPicPr>
            <a:picLocks noChangeAspect="1" noChangeArrowheads="1"/>
          </p:cNvPicPr>
          <p:nvPr/>
        </p:nvPicPr>
        <p:blipFill>
          <a:blip r:embed="rId3"/>
          <a:srcRect/>
          <a:stretch>
            <a:fillRect/>
          </a:stretch>
        </p:blipFill>
        <p:spPr bwMode="auto">
          <a:xfrm>
            <a:off x="5886468" y="785794"/>
            <a:ext cx="3257532" cy="2439623"/>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0699" y="106317"/>
            <a:ext cx="7772400" cy="580104"/>
          </a:xfrm>
        </p:spPr>
        <p:txBody>
          <a:bodyPr/>
          <a:lstStyle/>
          <a:p>
            <a:pPr algn="ctr"/>
            <a:r>
              <a:rPr lang="en-US" sz="3200" dirty="0">
                <a:latin typeface="Times New Roman" pitchFamily="18" charset="0"/>
                <a:cs typeface="Times New Roman" pitchFamily="18" charset="0"/>
              </a:rPr>
              <a:t>Waveguide dispersion???</a:t>
            </a:r>
          </a:p>
        </p:txBody>
      </p:sp>
      <p:pic>
        <p:nvPicPr>
          <p:cNvPr id="63491" name="Picture 3"/>
          <p:cNvPicPr>
            <a:picLocks noChangeAspect="1" noChangeArrowheads="1"/>
          </p:cNvPicPr>
          <p:nvPr/>
        </p:nvPicPr>
        <p:blipFill>
          <a:blip r:embed="rId2"/>
          <a:srcRect/>
          <a:stretch>
            <a:fillRect/>
          </a:stretch>
        </p:blipFill>
        <p:spPr bwMode="auto">
          <a:xfrm>
            <a:off x="5338773" y="3571360"/>
            <a:ext cx="3805227" cy="2267498"/>
          </a:xfrm>
          <a:prstGeom prst="rect">
            <a:avLst/>
          </a:prstGeom>
          <a:noFill/>
          <a:ln w="9525">
            <a:noFill/>
            <a:miter lim="800000"/>
            <a:headEnd/>
            <a:tailEnd/>
          </a:ln>
          <a:effectLst/>
        </p:spPr>
      </p:pic>
      <p:pic>
        <p:nvPicPr>
          <p:cNvPr id="8" name="Picture 2"/>
          <p:cNvPicPr>
            <a:picLocks noChangeAspect="1" noChangeArrowheads="1"/>
          </p:cNvPicPr>
          <p:nvPr/>
        </p:nvPicPr>
        <p:blipFill>
          <a:blip r:embed="rId3"/>
          <a:srcRect/>
          <a:stretch>
            <a:fillRect/>
          </a:stretch>
        </p:blipFill>
        <p:spPr bwMode="auto">
          <a:xfrm>
            <a:off x="336492" y="1490119"/>
            <a:ext cx="4877527" cy="4345047"/>
          </a:xfrm>
          <a:prstGeom prst="rect">
            <a:avLst/>
          </a:prstGeom>
          <a:noFill/>
          <a:ln w="9525">
            <a:noFill/>
            <a:miter lim="800000"/>
            <a:headEnd/>
            <a:tailEnd/>
          </a:ln>
          <a:effectLst/>
        </p:spPr>
      </p:pic>
      <p:pic>
        <p:nvPicPr>
          <p:cNvPr id="63492" name="Picture 4"/>
          <p:cNvPicPr>
            <a:picLocks noChangeAspect="1" noChangeArrowheads="1"/>
          </p:cNvPicPr>
          <p:nvPr/>
        </p:nvPicPr>
        <p:blipFill>
          <a:blip r:embed="rId4"/>
          <a:srcRect/>
          <a:stretch>
            <a:fillRect/>
          </a:stretch>
        </p:blipFill>
        <p:spPr bwMode="auto">
          <a:xfrm>
            <a:off x="5448312" y="1198015"/>
            <a:ext cx="3143250" cy="2038350"/>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221"/>
            <a:ext cx="3214710" cy="1003329"/>
          </a:xfrm>
        </p:spPr>
        <p:style>
          <a:lnRef idx="2">
            <a:schemeClr val="accent1">
              <a:shade val="50000"/>
            </a:schemeClr>
          </a:lnRef>
          <a:fillRef idx="1">
            <a:schemeClr val="accent1"/>
          </a:fillRef>
          <a:effectRef idx="0">
            <a:schemeClr val="accent1"/>
          </a:effectRef>
          <a:fontRef idx="minor">
            <a:schemeClr val="lt1"/>
          </a:fontRef>
        </p:style>
        <p:txBody>
          <a:bodyPr/>
          <a:lstStyle/>
          <a:p>
            <a:pPr algn="ctr"/>
            <a:r>
              <a:rPr lang="en-US" b="1" baseline="-25000" dirty="0">
                <a:latin typeface="Times New Roman" pitchFamily="18" charset="0"/>
                <a:cs typeface="Times New Roman" pitchFamily="18" charset="0"/>
              </a:rPr>
              <a:t>Attenuation (losses) in optical fibers</a:t>
            </a:r>
          </a:p>
        </p:txBody>
      </p:sp>
      <p:pic>
        <p:nvPicPr>
          <p:cNvPr id="7170" name="Picture 2"/>
          <p:cNvPicPr>
            <a:picLocks noChangeAspect="1" noChangeArrowheads="1"/>
          </p:cNvPicPr>
          <p:nvPr/>
        </p:nvPicPr>
        <p:blipFill>
          <a:blip r:embed="rId2"/>
          <a:srcRect/>
          <a:stretch>
            <a:fillRect/>
          </a:stretch>
        </p:blipFill>
        <p:spPr bwMode="auto">
          <a:xfrm>
            <a:off x="3643306" y="0"/>
            <a:ext cx="5500694" cy="1041787"/>
          </a:xfrm>
          <a:prstGeom prst="rect">
            <a:avLst/>
          </a:prstGeom>
          <a:noFill/>
          <a:ln w="9525">
            <a:noFill/>
            <a:miter lim="800000"/>
            <a:headEnd/>
            <a:tailEnd/>
          </a:ln>
          <a:effectLst/>
        </p:spPr>
      </p:pic>
      <p:pic>
        <p:nvPicPr>
          <p:cNvPr id="58370" name="Picture 2"/>
          <p:cNvPicPr>
            <a:picLocks noChangeAspect="1" noChangeArrowheads="1"/>
          </p:cNvPicPr>
          <p:nvPr/>
        </p:nvPicPr>
        <p:blipFill>
          <a:blip r:embed="rId3"/>
          <a:srcRect/>
          <a:stretch>
            <a:fillRect/>
          </a:stretch>
        </p:blipFill>
        <p:spPr bwMode="auto">
          <a:xfrm>
            <a:off x="714348" y="4376814"/>
            <a:ext cx="3571901" cy="955599"/>
          </a:xfrm>
          <a:prstGeom prst="rect">
            <a:avLst/>
          </a:prstGeom>
          <a:noFill/>
          <a:ln w="9525">
            <a:noFill/>
            <a:miter lim="800000"/>
            <a:headEnd/>
            <a:tailEnd/>
          </a:ln>
          <a:effectLst/>
        </p:spPr>
      </p:pic>
      <p:sp>
        <p:nvSpPr>
          <p:cNvPr id="18" name="TextBox 17"/>
          <p:cNvSpPr txBox="1"/>
          <p:nvPr/>
        </p:nvSpPr>
        <p:spPr>
          <a:xfrm>
            <a:off x="6143636" y="3071810"/>
            <a:ext cx="530915" cy="369332"/>
          </a:xfrm>
          <a:prstGeom prst="rect">
            <a:avLst/>
          </a:prstGeom>
          <a:noFill/>
        </p:spPr>
        <p:txBody>
          <a:bodyPr wrap="none" rtlCol="0">
            <a:spAutoFit/>
          </a:bodyPr>
          <a:lstStyle/>
          <a:p>
            <a:r>
              <a:rPr lang="en-US" dirty="0"/>
              <a:t>OR</a:t>
            </a:r>
          </a:p>
        </p:txBody>
      </p:sp>
      <p:sp>
        <p:nvSpPr>
          <p:cNvPr id="22" name="TextBox 21"/>
          <p:cNvSpPr txBox="1"/>
          <p:nvPr/>
        </p:nvSpPr>
        <p:spPr>
          <a:xfrm>
            <a:off x="6215074" y="4357694"/>
            <a:ext cx="2563206" cy="1015663"/>
          </a:xfrm>
          <a:prstGeom prst="rect">
            <a:avLst/>
          </a:prstGeom>
          <a:noFill/>
        </p:spPr>
        <p:txBody>
          <a:bodyPr wrap="square" rtlCol="0">
            <a:spAutoFit/>
          </a:bodyPr>
          <a:lstStyle/>
          <a:p>
            <a:r>
              <a:rPr lang="en-US" sz="2000" b="1" dirty="0"/>
              <a:t>P</a:t>
            </a:r>
            <a:r>
              <a:rPr lang="en-US" sz="2000" b="1" baseline="-25000" dirty="0"/>
              <a:t>i</a:t>
            </a:r>
            <a:r>
              <a:rPr lang="en-US" sz="2000" b="1" dirty="0"/>
              <a:t> </a:t>
            </a:r>
            <a:r>
              <a:rPr lang="en-US" sz="2000" b="1" dirty="0">
                <a:sym typeface="Wingdings" pitchFamily="2" charset="2"/>
              </a:rPr>
              <a:t> Input power</a:t>
            </a:r>
            <a:endParaRPr lang="en-US" sz="2000" b="1" dirty="0"/>
          </a:p>
          <a:p>
            <a:endParaRPr lang="en-US" sz="2000" b="1" dirty="0"/>
          </a:p>
          <a:p>
            <a:r>
              <a:rPr lang="en-US" sz="2000" b="1" dirty="0"/>
              <a:t>P</a:t>
            </a:r>
            <a:r>
              <a:rPr lang="en-US" sz="2000" b="1" baseline="-25000" dirty="0"/>
              <a:t>o</a:t>
            </a:r>
            <a:r>
              <a:rPr lang="en-US" sz="2000" b="1" dirty="0">
                <a:sym typeface="Wingdings" pitchFamily="2" charset="2"/>
              </a:rPr>
              <a:t></a:t>
            </a:r>
            <a:r>
              <a:rPr lang="en-US" sz="2000" b="1" dirty="0"/>
              <a:t>  Output power</a:t>
            </a:r>
          </a:p>
        </p:txBody>
      </p:sp>
      <p:sp>
        <p:nvSpPr>
          <p:cNvPr id="23" name="Content Placeholder 3"/>
          <p:cNvSpPr>
            <a:spLocks noGrp="1"/>
          </p:cNvSpPr>
          <p:nvPr>
            <p:ph idx="1"/>
          </p:nvPr>
        </p:nvSpPr>
        <p:spPr>
          <a:xfrm>
            <a:off x="357158" y="940315"/>
            <a:ext cx="8929750" cy="2677656"/>
          </a:xfrm>
          <a:prstGeom prst="rect">
            <a:avLst/>
          </a:prstGeom>
        </p:spPr>
        <p:txBody>
          <a:bodyPr wrap="square">
            <a:spAutoFit/>
          </a:bodyPr>
          <a:lstStyle/>
          <a:p>
            <a:pPr marL="0">
              <a:buNone/>
            </a:pPr>
            <a:r>
              <a:rPr lang="en-US" sz="2400" b="1" dirty="0"/>
              <a:t>The loss of light intensity or power in the optical signal is known as attenuation. The main causes of signal attenuation are absorption, scattering (at impurities) and bending of fiber. Therefore, the attenuation of optical signal mainly depends upon the properties of fiber material and fiber structure. Let I</a:t>
            </a:r>
            <a:r>
              <a:rPr lang="en-US" sz="2400" b="1" baseline="-25000" dirty="0"/>
              <a:t>o</a:t>
            </a:r>
            <a:r>
              <a:rPr lang="en-US" sz="2400" b="1" dirty="0"/>
              <a:t> is the intensity of signal fed to the optical fiber and I is intensity obtained at other end of the fiber. Then the attenuation  is governed by  the following eq. </a:t>
            </a:r>
            <a:endParaRPr lang="en-US" sz="2800" b="1" dirty="0"/>
          </a:p>
        </p:txBody>
      </p:sp>
      <p:pic>
        <p:nvPicPr>
          <p:cNvPr id="4" name="Picture 3"/>
          <p:cNvPicPr>
            <a:picLocks noChangeAspect="1" noChangeArrowheads="1"/>
          </p:cNvPicPr>
          <p:nvPr/>
        </p:nvPicPr>
        <p:blipFill>
          <a:blip r:embed="rId4"/>
          <a:srcRect/>
          <a:stretch>
            <a:fillRect/>
          </a:stretch>
        </p:blipFill>
        <p:spPr bwMode="auto">
          <a:xfrm>
            <a:off x="3500430" y="3733872"/>
            <a:ext cx="2214578" cy="570171"/>
          </a:xfrm>
          <a:prstGeom prst="rect">
            <a:avLst/>
          </a:prstGeom>
          <a:noFill/>
          <a:ln w="9525">
            <a:noFill/>
            <a:miter lim="800000"/>
            <a:headEnd/>
            <a:tailEnd/>
          </a:ln>
          <a:effectLst/>
        </p:spPr>
      </p:pic>
      <p:sp>
        <p:nvSpPr>
          <p:cNvPr id="24" name="Rectangle 23"/>
          <p:cNvSpPr/>
          <p:nvPr/>
        </p:nvSpPr>
        <p:spPr>
          <a:xfrm>
            <a:off x="428596" y="5546727"/>
            <a:ext cx="8715404" cy="1323439"/>
          </a:xfrm>
          <a:prstGeom prst="rect">
            <a:avLst/>
          </a:prstGeom>
        </p:spPr>
        <p:txBody>
          <a:bodyPr wrap="square">
            <a:spAutoFit/>
          </a:bodyPr>
          <a:lstStyle/>
          <a:p>
            <a:pPr marL="0" algn="just">
              <a:buNone/>
            </a:pPr>
            <a:r>
              <a:rPr lang="en-US" sz="2000" b="1" dirty="0"/>
              <a:t>where </a:t>
            </a:r>
            <a:r>
              <a:rPr lang="el-GR" sz="2000" b="1" dirty="0"/>
              <a:t>α</a:t>
            </a:r>
            <a:r>
              <a:rPr lang="en-US" sz="2000" b="1" dirty="0"/>
              <a:t> is called attenuation coefficient and L - is the length of optical fiber in kilometers. The attenuation coefficient in terms of length L is given by Unit of attenuation coefficient (</a:t>
            </a:r>
            <a:r>
              <a:rPr lang="el-GR" sz="2000" b="1" dirty="0"/>
              <a:t>α</a:t>
            </a:r>
            <a:r>
              <a:rPr lang="en-US" sz="2000" b="1" dirty="0"/>
              <a:t>) in decibels/ kilometer (dB/km).</a:t>
            </a:r>
            <a:endParaRPr lang="en-US" sz="24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http://hd.wallpaperswide.com/thumbs/optical_fiber-t2.jpg"/>
          <p:cNvPicPr>
            <a:picLocks noChangeAspect="1" noChangeArrowheads="1"/>
          </p:cNvPicPr>
          <p:nvPr/>
        </p:nvPicPr>
        <p:blipFill>
          <a:blip r:embed="rId2"/>
          <a:srcRect/>
          <a:stretch>
            <a:fillRect/>
          </a:stretch>
        </p:blipFill>
        <p:spPr bwMode="auto">
          <a:xfrm>
            <a:off x="263466" y="0"/>
            <a:ext cx="4857750" cy="2187558"/>
          </a:xfrm>
          <a:prstGeom prst="rect">
            <a:avLst/>
          </a:prstGeom>
          <a:noFill/>
        </p:spPr>
      </p:pic>
      <p:sp>
        <p:nvSpPr>
          <p:cNvPr id="7170" name="Rectangle 15"/>
          <p:cNvSpPr>
            <a:spLocks noGrp="1" noChangeArrowheads="1"/>
          </p:cNvSpPr>
          <p:nvPr>
            <p:ph type="title"/>
          </p:nvPr>
        </p:nvSpPr>
        <p:spPr/>
        <p:txBody>
          <a:bodyPr/>
          <a:lstStyle/>
          <a:p>
            <a:r>
              <a:rPr lang="en-US" dirty="0">
                <a:solidFill>
                  <a:srgbClr val="00FF99"/>
                </a:solidFill>
              </a:rPr>
              <a:t>Introduction</a:t>
            </a:r>
          </a:p>
        </p:txBody>
      </p:sp>
      <p:sp>
        <p:nvSpPr>
          <p:cNvPr id="7171" name="Rectangle 16"/>
          <p:cNvSpPr>
            <a:spLocks noGrp="1" noChangeArrowheads="1"/>
          </p:cNvSpPr>
          <p:nvPr>
            <p:ph idx="1"/>
          </p:nvPr>
        </p:nvSpPr>
        <p:spPr>
          <a:xfrm>
            <a:off x="373005" y="1783560"/>
            <a:ext cx="8770995" cy="5074440"/>
          </a:xfrm>
        </p:spPr>
        <p:txBody>
          <a:bodyPr>
            <a:noAutofit/>
          </a:bodyPr>
          <a:lstStyle/>
          <a:p>
            <a:pPr>
              <a:buFontTx/>
              <a:buNone/>
            </a:pPr>
            <a:endParaRPr lang="en-US" sz="2200" dirty="0">
              <a:latin typeface="Calibri" pitchFamily="34" charset="0"/>
            </a:endParaRPr>
          </a:p>
          <a:p>
            <a:pPr marL="252000" indent="-252000"/>
            <a:r>
              <a:rPr lang="en-US" sz="2200" b="1" dirty="0">
                <a:latin typeface="Calibri" pitchFamily="34" charset="0"/>
              </a:rPr>
              <a:t>An optical fiber is a glass or plastic fiber designed to </a:t>
            </a:r>
            <a:r>
              <a:rPr lang="en-US" sz="2200" b="1" dirty="0">
                <a:solidFill>
                  <a:srgbClr val="CC9900"/>
                </a:solidFill>
                <a:latin typeface="Calibri" pitchFamily="34" charset="0"/>
              </a:rPr>
              <a:t>guide light </a:t>
            </a:r>
            <a:r>
              <a:rPr lang="en-US" sz="2200" b="1" dirty="0">
                <a:latin typeface="Calibri" pitchFamily="34" charset="0"/>
              </a:rPr>
              <a:t>along its length by confining  as much light as possible in a propagating form. </a:t>
            </a:r>
          </a:p>
          <a:p>
            <a:pPr marL="252000" indent="-252000"/>
            <a:r>
              <a:rPr lang="en-US" sz="2200" b="1" dirty="0">
                <a:latin typeface="Calibri" pitchFamily="34" charset="0"/>
              </a:rPr>
              <a:t>These  are arranged in bundles called optical fiber cables and used to  transmit </a:t>
            </a:r>
            <a:r>
              <a:rPr lang="en-US" sz="2200" b="1" dirty="0">
                <a:latin typeface="Calibri" pitchFamily="34" charset="0"/>
                <a:hlinkClick r:id="rId3"/>
              </a:rPr>
              <a:t>light</a:t>
            </a:r>
            <a:r>
              <a:rPr lang="en-US" sz="2200" b="1" dirty="0">
                <a:latin typeface="Calibri" pitchFamily="34" charset="0"/>
              </a:rPr>
              <a:t> signals over long distances based on the principle of </a:t>
            </a:r>
            <a:r>
              <a:rPr lang="en-US" sz="2200" b="1" u="sng" dirty="0">
                <a:solidFill>
                  <a:srgbClr val="FFFF00"/>
                </a:solidFill>
                <a:latin typeface="Calibri" pitchFamily="34" charset="0"/>
              </a:rPr>
              <a:t>“Total Internal Reflection”</a:t>
            </a:r>
          </a:p>
          <a:p>
            <a:pPr marL="252000" indent="-252000"/>
            <a:r>
              <a:rPr lang="en-US" sz="2400" b="1" dirty="0">
                <a:latin typeface="Calibri" pitchFamily="34" charset="0"/>
              </a:rPr>
              <a:t>Optical fibers are widely used </a:t>
            </a:r>
            <a:r>
              <a:rPr lang="en-US" sz="2400" b="1" dirty="0">
                <a:solidFill>
                  <a:srgbClr val="FFFF00"/>
                </a:solidFill>
                <a:latin typeface="Calibri" pitchFamily="34" charset="0"/>
              </a:rPr>
              <a:t>in </a:t>
            </a:r>
            <a:r>
              <a:rPr lang="en-US" sz="2400" b="1" dirty="0">
                <a:solidFill>
                  <a:srgbClr val="FFFF00"/>
                </a:solidFill>
                <a:latin typeface="Calibri" pitchFamily="34" charset="0"/>
                <a:hlinkClick r:id="rId4" tooltip="Fiber-optic communication"/>
              </a:rPr>
              <a:t>fiber-optic communication</a:t>
            </a:r>
            <a:r>
              <a:rPr lang="en-US" sz="2400" b="1" dirty="0">
                <a:latin typeface="Calibri" pitchFamily="34" charset="0"/>
              </a:rPr>
              <a:t>, which permits transmission over longer distances and at higher data rates than other forms of wired and wireless communications. </a:t>
            </a:r>
          </a:p>
          <a:p>
            <a:pPr marL="252000" indent="-252000">
              <a:buNone/>
            </a:pPr>
            <a:r>
              <a:rPr lang="en-US" sz="1800" b="1" i="1" dirty="0">
                <a:latin typeface="Calibri" pitchFamily="34" charset="0"/>
              </a:rPr>
              <a:t>The light-guiding principle behind optical fibers was first demonstrated </a:t>
            </a:r>
          </a:p>
          <a:p>
            <a:pPr marL="252000" indent="-252000">
              <a:buNone/>
            </a:pPr>
            <a:r>
              <a:rPr lang="en-US" sz="1800" b="1" i="1" dirty="0">
                <a:latin typeface="Calibri" pitchFamily="34" charset="0"/>
              </a:rPr>
              <a:t>in by </a:t>
            </a:r>
            <a:r>
              <a:rPr lang="en-US" sz="1800" b="1" i="1" dirty="0">
                <a:latin typeface="Calibri" pitchFamily="34" charset="0"/>
                <a:hlinkClick r:id="rId5" tooltip="Jean-Daniel Colladon"/>
              </a:rPr>
              <a:t>Daniel </a:t>
            </a:r>
            <a:r>
              <a:rPr lang="en-US" sz="1800" b="1" i="1" dirty="0" err="1">
                <a:latin typeface="Calibri" pitchFamily="34" charset="0"/>
                <a:hlinkClick r:id="rId5" tooltip="Jean-Daniel Colladon"/>
              </a:rPr>
              <a:t>Colladon</a:t>
            </a:r>
            <a:r>
              <a:rPr lang="en-US" sz="1800" b="1" i="1" dirty="0">
                <a:latin typeface="Calibri" pitchFamily="34" charset="0"/>
              </a:rPr>
              <a:t> and </a:t>
            </a:r>
            <a:r>
              <a:rPr lang="en-US" sz="1800" b="1" i="1" dirty="0" err="1">
                <a:latin typeface="Calibri" pitchFamily="34" charset="0"/>
                <a:hlinkClick r:id="rId6" tooltip="Jaques Babinet"/>
              </a:rPr>
              <a:t>Jaques</a:t>
            </a:r>
            <a:r>
              <a:rPr lang="en-US" sz="1800" b="1" i="1" dirty="0">
                <a:latin typeface="Calibri" pitchFamily="34" charset="0"/>
                <a:hlinkClick r:id="rId6" tooltip="Jaques Babinet"/>
              </a:rPr>
              <a:t> </a:t>
            </a:r>
            <a:r>
              <a:rPr lang="en-US" sz="1800" b="1" i="1" dirty="0" err="1">
                <a:latin typeface="Calibri" pitchFamily="34" charset="0"/>
                <a:hlinkClick r:id="rId6" tooltip="Jaques Babinet"/>
              </a:rPr>
              <a:t>Babinet</a:t>
            </a:r>
            <a:r>
              <a:rPr lang="en-US" sz="1800" b="1" i="1" dirty="0">
                <a:latin typeface="Calibri" pitchFamily="34" charset="0"/>
              </a:rPr>
              <a:t> in the 1840s,  with Irish</a:t>
            </a:r>
          </a:p>
          <a:p>
            <a:pPr marL="252000" indent="-252000">
              <a:buNone/>
            </a:pPr>
            <a:r>
              <a:rPr lang="en-US" sz="1800" b="1" i="1" dirty="0">
                <a:latin typeface="Calibri" pitchFamily="34" charset="0"/>
              </a:rPr>
              <a:t> inventor  </a:t>
            </a:r>
            <a:r>
              <a:rPr lang="en-US" sz="1800" b="1" i="1" dirty="0">
                <a:latin typeface="Calibri" pitchFamily="34" charset="0"/>
                <a:hlinkClick r:id="rId7" tooltip="John Tyndall"/>
              </a:rPr>
              <a:t>John Tyndall</a:t>
            </a:r>
            <a:r>
              <a:rPr lang="en-US" sz="1800" b="1" i="1" dirty="0">
                <a:latin typeface="Calibri" pitchFamily="34" charset="0"/>
              </a:rPr>
              <a:t> offering public displays using water-fountains .</a:t>
            </a:r>
          </a:p>
          <a:p>
            <a:pPr lvl="1"/>
            <a:endParaRPr lang="en-US" sz="2200" b="1" dirty="0">
              <a:latin typeface="Calibri" pitchFamily="34" charset="0"/>
            </a:endParaRPr>
          </a:p>
          <a:p>
            <a:endParaRPr lang="en-US" sz="2200" dirty="0">
              <a:latin typeface="Calibri" pitchFamily="34" charset="0"/>
            </a:endParaRPr>
          </a:p>
          <a:p>
            <a:endParaRPr lang="en-US" sz="2200" dirty="0">
              <a:latin typeface="Calibri" pitchFamily="34" charset="0"/>
            </a:endParaRPr>
          </a:p>
          <a:p>
            <a:endParaRPr lang="en-US" sz="2200" dirty="0">
              <a:latin typeface="Calibri" pitchFamily="34" charset="0"/>
            </a:endParaRPr>
          </a:p>
        </p:txBody>
      </p:sp>
      <p:sp>
        <p:nvSpPr>
          <p:cNvPr id="7175" name="Rectangle 13"/>
          <p:cNvSpPr>
            <a:spLocks noChangeArrowheads="1"/>
          </p:cNvSpPr>
          <p:nvPr/>
        </p:nvSpPr>
        <p:spPr bwMode="auto">
          <a:xfrm>
            <a:off x="1371600" y="152400"/>
            <a:ext cx="7772400" cy="914400"/>
          </a:xfrm>
          <a:prstGeom prst="rect">
            <a:avLst/>
          </a:prstGeom>
          <a:noFill/>
          <a:ln w="9525">
            <a:noFill/>
            <a:miter lim="800000"/>
            <a:headEnd/>
            <a:tailEnd/>
          </a:ln>
        </p:spPr>
        <p:txBody>
          <a:bodyPr lIns="92075" tIns="46038" rIns="92075" bIns="46038"/>
          <a:lstStyle/>
          <a:p>
            <a:pPr eaLnBrk="1" hangingPunct="1">
              <a:spcBef>
                <a:spcPct val="20000"/>
              </a:spcBef>
              <a:buClr>
                <a:schemeClr val="hlink"/>
              </a:buClr>
            </a:pPr>
            <a:endParaRPr lang="en-US" sz="2000">
              <a:latin typeface="Arial Black" pitchFamily="34" charset="0"/>
              <a:cs typeface="Arial" charset="0"/>
            </a:endParaRPr>
          </a:p>
        </p:txBody>
      </p:sp>
      <p:sp>
        <p:nvSpPr>
          <p:cNvPr id="10" name="Rectangle 9"/>
          <p:cNvSpPr/>
          <p:nvPr/>
        </p:nvSpPr>
        <p:spPr>
          <a:xfrm>
            <a:off x="5143504" y="763551"/>
            <a:ext cx="4000496" cy="667875"/>
          </a:xfrm>
          <a:prstGeom prst="rect">
            <a:avLst/>
          </a:prstGeom>
        </p:spPr>
        <p:txBody>
          <a:bodyPr wrap="square">
            <a:spAutoFit/>
          </a:bodyPr>
          <a:lstStyle/>
          <a:p>
            <a:pPr>
              <a:lnSpc>
                <a:spcPct val="85000"/>
              </a:lnSpc>
            </a:pPr>
            <a:r>
              <a:rPr lang="en-US" altLang="en-US" sz="2200" b="1" dirty="0"/>
              <a:t>An optical fiber is a waveguide for light</a:t>
            </a:r>
          </a:p>
        </p:txBody>
      </p:sp>
      <p:pic>
        <p:nvPicPr>
          <p:cNvPr id="11" name="Picture 4" descr="fiber-history-01"/>
          <p:cNvPicPr>
            <a:picLocks noChangeAspect="1" noChangeArrowheads="1"/>
          </p:cNvPicPr>
          <p:nvPr/>
        </p:nvPicPr>
        <p:blipFill>
          <a:blip r:embed="rId8"/>
          <a:srcRect/>
          <a:stretch>
            <a:fillRect/>
          </a:stretch>
        </p:blipFill>
        <p:spPr>
          <a:xfrm>
            <a:off x="7243773" y="5200391"/>
            <a:ext cx="1900227" cy="1657609"/>
          </a:xfrm>
          <a:prstGeom prst="rect">
            <a:avLst/>
          </a:prstGeom>
          <a:noFill/>
          <a:ln/>
        </p:spPr>
      </p:pic>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1"/>
          <p:cNvSpPr>
            <a:spLocks noChangeArrowheads="1"/>
          </p:cNvSpPr>
          <p:nvPr/>
        </p:nvSpPr>
        <p:spPr bwMode="auto">
          <a:xfrm>
            <a:off x="357158" y="-1"/>
            <a:ext cx="8786842" cy="415498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eaLnBrk="1" hangingPunct="1"/>
            <a:r>
              <a:rPr lang="en-GB" sz="2400" b="1" dirty="0">
                <a:latin typeface="Arial" pitchFamily="34" charset="0"/>
                <a:cs typeface="Arial" pitchFamily="34" charset="0"/>
              </a:rPr>
              <a:t>Propagation of L\light</a:t>
            </a:r>
            <a:endParaRPr kumimoji="0" lang="en-GB" sz="2400" b="1" i="0" u="none" strike="noStrike" cap="none" normalizeH="0" baseline="0" dirty="0">
              <a:ln>
                <a:noFill/>
              </a:ln>
              <a:effectLst/>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lang="en-GB" sz="2400" b="1" dirty="0">
              <a:solidFill>
                <a:srgbClr val="FFFF00"/>
              </a:solidFill>
              <a:latin typeface="Arial" pitchFamily="34" charset="0"/>
              <a:cs typeface="Arial" pitchFamily="34" charset="0"/>
            </a:endParaRPr>
          </a:p>
          <a:p>
            <a:pPr marL="0" lvl="1" indent="-288000">
              <a:buFont typeface="Arial" pitchFamily="34" charset="0"/>
              <a:buChar char="•"/>
            </a:pPr>
            <a:r>
              <a:rPr kumimoji="0" lang="en-GB" sz="2400" b="1" i="0" u="none" strike="noStrike" cap="none" normalizeH="0" baseline="0" dirty="0">
                <a:ln>
                  <a:noFill/>
                </a:ln>
                <a:effectLst/>
                <a:latin typeface="Arial" pitchFamily="34" charset="0"/>
                <a:cs typeface="Arial" pitchFamily="34" charset="0"/>
              </a:rPr>
              <a:t>Visible light extends from 380 nm (violet) to 780 nm (red). </a:t>
            </a:r>
          </a:p>
          <a:p>
            <a:pPr marL="252000" lvl="1" indent="-288000">
              <a:buFont typeface="Arial" pitchFamily="34" charset="0"/>
              <a:buChar char="•"/>
            </a:pPr>
            <a:r>
              <a:rPr kumimoji="0" lang="en-GB" sz="2400" b="1" i="0" u="none" strike="noStrike" cap="none" normalizeH="0" baseline="0" dirty="0">
                <a:ln>
                  <a:noFill/>
                </a:ln>
                <a:effectLst/>
                <a:latin typeface="Arial" pitchFamily="34" charset="0"/>
                <a:cs typeface="Arial" pitchFamily="34" charset="0"/>
              </a:rPr>
              <a:t>For smaller wavelengths ultra-violet radiation (UV)     occurs. Longer wavelengths correspond to the infrared region (IR). </a:t>
            </a:r>
          </a:p>
          <a:p>
            <a:pPr indent="-288000">
              <a:buFont typeface="Arial" pitchFamily="34" charset="0"/>
              <a:buChar char="•"/>
            </a:pPr>
            <a:endParaRPr lang="en-GB" sz="2400" b="1" dirty="0">
              <a:latin typeface="Arial" pitchFamily="34" charset="0"/>
              <a:cs typeface="Arial" pitchFamily="34" charset="0"/>
            </a:endParaRPr>
          </a:p>
          <a:p>
            <a:pPr marL="252000" indent="-288000">
              <a:buFont typeface="Arial" pitchFamily="34" charset="0"/>
              <a:buChar char="•"/>
            </a:pPr>
            <a:r>
              <a:rPr kumimoji="0" lang="en-GB" sz="2400" b="1" i="0" u="none" strike="noStrike" cap="none" normalizeH="0" baseline="0" dirty="0">
                <a:ln>
                  <a:noFill/>
                </a:ln>
                <a:effectLst/>
                <a:latin typeface="Arial" pitchFamily="34" charset="0"/>
                <a:cs typeface="Arial" pitchFamily="34" charset="0"/>
              </a:rPr>
              <a:t>Optical Fibre communication elements operate in the micrometer wavelength zone of the frequency spectrum (frequencies between 10</a:t>
            </a:r>
            <a:r>
              <a:rPr kumimoji="0" lang="en-GB" sz="2400" b="1" i="0" u="none" strike="noStrike" cap="none" normalizeH="0" baseline="30000" dirty="0">
                <a:ln>
                  <a:noFill/>
                </a:ln>
                <a:effectLst/>
                <a:latin typeface="Arial" pitchFamily="34" charset="0"/>
                <a:cs typeface="Arial" pitchFamily="34" charset="0"/>
              </a:rPr>
              <a:t>14</a:t>
            </a:r>
            <a:r>
              <a:rPr kumimoji="0" lang="en-GB" sz="2400" b="1" i="0" u="none" strike="noStrike" cap="none" normalizeH="0" baseline="0" dirty="0">
                <a:ln>
                  <a:noFill/>
                </a:ln>
                <a:effectLst/>
                <a:latin typeface="Arial" pitchFamily="34" charset="0"/>
                <a:cs typeface="Arial" pitchFamily="34" charset="0"/>
              </a:rPr>
              <a:t> Hz to 10</a:t>
            </a:r>
            <a:r>
              <a:rPr kumimoji="0" lang="en-GB" sz="2400" b="1" i="0" u="none" strike="noStrike" cap="none" normalizeH="0" baseline="30000" dirty="0">
                <a:ln>
                  <a:noFill/>
                </a:ln>
                <a:effectLst/>
                <a:latin typeface="Arial" pitchFamily="34" charset="0"/>
                <a:cs typeface="Arial" pitchFamily="34" charset="0"/>
              </a:rPr>
              <a:t>15</a:t>
            </a:r>
            <a:r>
              <a:rPr kumimoji="0" lang="en-GB" sz="2400" b="1" i="0" u="none" strike="noStrike" cap="none" normalizeH="0" baseline="0" dirty="0">
                <a:ln>
                  <a:noFill/>
                </a:ln>
                <a:effectLst/>
                <a:latin typeface="Arial" pitchFamily="34" charset="0"/>
                <a:cs typeface="Arial" pitchFamily="34" charset="0"/>
              </a:rPr>
              <a:t> Hz).</a:t>
            </a:r>
          </a:p>
          <a:p>
            <a:pPr marL="0" marR="0" lvl="0" indent="0" defTabSz="914400" rtl="0" eaLnBrk="0" fontAlgn="base" latinLnBrk="0" hangingPunct="0">
              <a:lnSpc>
                <a:spcPct val="100000"/>
              </a:lnSpc>
              <a:spcBef>
                <a:spcPct val="0"/>
              </a:spcBef>
              <a:spcAft>
                <a:spcPct val="0"/>
              </a:spcAft>
              <a:buClrTx/>
              <a:buSzTx/>
              <a:buFontTx/>
              <a:buNone/>
              <a:tabLst/>
            </a:pPr>
            <a:r>
              <a:rPr kumimoji="0" lang="en-GB" sz="2400" b="1" i="0" u="none" strike="noStrike" cap="none" normalizeH="0" baseline="0" dirty="0">
                <a:ln>
                  <a:noFill/>
                </a:ln>
                <a:solidFill>
                  <a:srgbClr val="FFFF00"/>
                </a:solidFill>
                <a:effectLst/>
                <a:latin typeface="Arial" pitchFamily="34" charset="0"/>
                <a:cs typeface="Arial" pitchFamily="34" charset="0"/>
              </a:rPr>
              <a:t>  </a:t>
            </a:r>
            <a:endParaRPr kumimoji="0" lang="en-GB" sz="19300" b="1" i="0" u="none" strike="noStrike" cap="none" normalizeH="0" baseline="0" dirty="0">
              <a:ln>
                <a:noFill/>
              </a:ln>
              <a:solidFill>
                <a:srgbClr val="FFFF00"/>
              </a:solidFill>
              <a:effectLst/>
              <a:latin typeface="Arial" pitchFamily="34" charset="0"/>
              <a:cs typeface="Arial" pitchFamily="34" charset="0"/>
            </a:endParaRPr>
          </a:p>
        </p:txBody>
      </p:sp>
      <p:pic>
        <p:nvPicPr>
          <p:cNvPr id="71682" name="Picture 2" descr="http://www.pef.uni-lj.si/eprolab/comlab/sttop/sttop-oe/CHAPTER3/Image17.gif"/>
          <p:cNvPicPr>
            <a:picLocks noChangeAspect="1" noChangeArrowheads="1"/>
          </p:cNvPicPr>
          <p:nvPr/>
        </p:nvPicPr>
        <p:blipFill>
          <a:blip r:embed="rId2"/>
          <a:srcRect/>
          <a:stretch>
            <a:fillRect/>
          </a:stretch>
        </p:blipFill>
        <p:spPr bwMode="auto">
          <a:xfrm>
            <a:off x="2052603" y="4341825"/>
            <a:ext cx="4124325" cy="2133600"/>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7674" y="-71462"/>
            <a:ext cx="7772400" cy="914400"/>
          </a:xfrm>
        </p:spPr>
        <p:txBody>
          <a:bodyPr/>
          <a:lstStyle/>
          <a:p>
            <a:r>
              <a:rPr lang="en-US" sz="3600" b="1" u="sng" dirty="0">
                <a:latin typeface="Calibri" pitchFamily="34" charset="0"/>
              </a:rPr>
              <a:t>Optical fiber communication system</a:t>
            </a:r>
          </a:p>
        </p:txBody>
      </p:sp>
      <p:pic>
        <p:nvPicPr>
          <p:cNvPr id="64515" name="Picture 3"/>
          <p:cNvPicPr>
            <a:picLocks noChangeAspect="1" noChangeArrowheads="1"/>
          </p:cNvPicPr>
          <p:nvPr/>
        </p:nvPicPr>
        <p:blipFill>
          <a:blip r:embed="rId2"/>
          <a:srcRect/>
          <a:stretch>
            <a:fillRect/>
          </a:stretch>
        </p:blipFill>
        <p:spPr bwMode="auto">
          <a:xfrm>
            <a:off x="3575054" y="571480"/>
            <a:ext cx="5568946" cy="3513295"/>
          </a:xfrm>
          <a:prstGeom prst="rect">
            <a:avLst/>
          </a:prstGeom>
          <a:noFill/>
          <a:ln w="9525">
            <a:noFill/>
            <a:miter lim="800000"/>
            <a:headEnd/>
            <a:tailEnd/>
          </a:ln>
          <a:effectLst/>
        </p:spPr>
      </p:pic>
      <p:sp>
        <p:nvSpPr>
          <p:cNvPr id="4" name="Rectangle 3"/>
          <p:cNvSpPr/>
          <p:nvPr/>
        </p:nvSpPr>
        <p:spPr>
          <a:xfrm>
            <a:off x="357158" y="4201263"/>
            <a:ext cx="8786842" cy="2308324"/>
          </a:xfrm>
          <a:prstGeom prst="rect">
            <a:avLst/>
          </a:prstGeom>
        </p:spPr>
        <p:txBody>
          <a:bodyPr wrap="square">
            <a:spAutoFit/>
          </a:bodyPr>
          <a:lstStyle/>
          <a:p>
            <a:pPr algn="just"/>
            <a:r>
              <a:rPr lang="en-US" b="1" dirty="0"/>
              <a:t>be either light emitting diode (LED) or a laser diode (LD). The optical fiber essentially serves the purpose of transmitting light signal by multiple total internal reflections. The receiver unit consists of an optical detector and demodulator. The optical detector may be a semiconductor device, most commonly a PIN diode, which convert the optical signal again into an electric- al signal. The response of a detector should be well matched with the optical frequency of signal received. The signal output is finally communicated by a speaker (if it is audio signal) or by CRO (if it is video signal).</a:t>
            </a:r>
          </a:p>
        </p:txBody>
      </p:sp>
      <p:sp>
        <p:nvSpPr>
          <p:cNvPr id="5" name="Rectangle 4"/>
          <p:cNvSpPr/>
          <p:nvPr/>
        </p:nvSpPr>
        <p:spPr>
          <a:xfrm>
            <a:off x="357158" y="500042"/>
            <a:ext cx="3071834" cy="3693319"/>
          </a:xfrm>
          <a:prstGeom prst="rect">
            <a:avLst/>
          </a:prstGeom>
        </p:spPr>
        <p:txBody>
          <a:bodyPr wrap="square">
            <a:spAutoFit/>
          </a:bodyPr>
          <a:lstStyle/>
          <a:p>
            <a:pPr algn="just"/>
            <a:r>
              <a:rPr lang="en-US" b="1" dirty="0"/>
              <a:t>An optical fiber communication system consists of a transmitter unit, optical </a:t>
            </a:r>
            <a:r>
              <a:rPr lang="en-US" b="1" dirty="0" err="1"/>
              <a:t>fibre</a:t>
            </a:r>
            <a:r>
              <a:rPr lang="en-US" b="1" dirty="0"/>
              <a:t> and receiver unit as shown in figure. In transmitter unit, the information that is to be transmitted is first converted into an optical signal from an electric signal. Transmitter unit consists of modulator and optical source, which may </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7674" y="-142900"/>
            <a:ext cx="7772400" cy="571480"/>
          </a:xfrm>
        </p:spPr>
        <p:txBody>
          <a:bodyPr/>
          <a:lstStyle/>
          <a:p>
            <a:r>
              <a:rPr lang="en-US" sz="3600" b="1" u="sng" dirty="0">
                <a:latin typeface="Times New Roman" pitchFamily="18" charset="0"/>
                <a:cs typeface="Times New Roman" pitchFamily="18" charset="0"/>
              </a:rPr>
              <a:t>Optical </a:t>
            </a:r>
            <a:r>
              <a:rPr lang="en-US" sz="3600" b="1" u="sng" dirty="0" err="1">
                <a:latin typeface="Times New Roman" pitchFamily="18" charset="0"/>
                <a:cs typeface="Times New Roman" pitchFamily="18" charset="0"/>
              </a:rPr>
              <a:t>fibre</a:t>
            </a:r>
            <a:r>
              <a:rPr lang="en-US" sz="3600" b="1" u="sng" dirty="0">
                <a:latin typeface="Times New Roman" pitchFamily="18" charset="0"/>
                <a:cs typeface="Times New Roman" pitchFamily="18" charset="0"/>
              </a:rPr>
              <a:t> communication system</a:t>
            </a:r>
          </a:p>
        </p:txBody>
      </p:sp>
      <p:pic>
        <p:nvPicPr>
          <p:cNvPr id="31746" name="Picture 2" descr="http://article.sapub.org/image/10.5923.j.optics.20130306.02_001.gif"/>
          <p:cNvPicPr>
            <a:picLocks noChangeAspect="1" noChangeArrowheads="1"/>
          </p:cNvPicPr>
          <p:nvPr/>
        </p:nvPicPr>
        <p:blipFill>
          <a:blip r:embed="rId2"/>
          <a:srcRect/>
          <a:stretch>
            <a:fillRect/>
          </a:stretch>
        </p:blipFill>
        <p:spPr bwMode="auto">
          <a:xfrm>
            <a:off x="519057" y="428604"/>
            <a:ext cx="8336350" cy="4487876"/>
          </a:xfrm>
          <a:prstGeom prst="rect">
            <a:avLst/>
          </a:prstGeom>
          <a:noFill/>
        </p:spPr>
      </p:pic>
      <p:sp>
        <p:nvSpPr>
          <p:cNvPr id="5" name="Rectangle 4"/>
          <p:cNvSpPr/>
          <p:nvPr/>
        </p:nvSpPr>
        <p:spPr>
          <a:xfrm>
            <a:off x="714348" y="4786322"/>
            <a:ext cx="6572296" cy="523220"/>
          </a:xfrm>
          <a:prstGeom prst="rect">
            <a:avLst/>
          </a:prstGeom>
        </p:spPr>
        <p:txBody>
          <a:bodyPr wrap="square">
            <a:spAutoFit/>
          </a:bodyPr>
          <a:lstStyle/>
          <a:p>
            <a:pPr lvl="0" eaLnBrk="1" fontAlgn="auto" hangingPunct="1">
              <a:spcAft>
                <a:spcPts val="0"/>
              </a:spcAft>
              <a:defRPr/>
            </a:pPr>
            <a:r>
              <a:rPr lang="en-US" altLang="en-US" sz="2400" b="1" u="sng" spc="-100" dirty="0">
                <a:solidFill>
                  <a:schemeClr val="tx2">
                    <a:satMod val="200000"/>
                  </a:schemeClr>
                </a:solidFill>
                <a:latin typeface="Times New Roman" pitchFamily="18" charset="0"/>
                <a:cs typeface="Times New Roman" pitchFamily="18" charset="0"/>
              </a:rPr>
              <a:t>Advantages of optical fiber communication system</a:t>
            </a:r>
            <a:r>
              <a:rPr lang="en-US" altLang="en-US" sz="2800" b="1" u="sng" spc="-100" dirty="0">
                <a:solidFill>
                  <a:schemeClr val="tx2">
                    <a:satMod val="200000"/>
                  </a:schemeClr>
                </a:solidFill>
                <a:latin typeface="Times New Roman" pitchFamily="18" charset="0"/>
                <a:cs typeface="Times New Roman" pitchFamily="18" charset="0"/>
              </a:rPr>
              <a:t>:</a:t>
            </a:r>
          </a:p>
        </p:txBody>
      </p:sp>
      <p:sp>
        <p:nvSpPr>
          <p:cNvPr id="6" name="Title 1"/>
          <p:cNvSpPr txBox="1">
            <a:spLocks/>
          </p:cNvSpPr>
          <p:nvPr/>
        </p:nvSpPr>
        <p:spPr>
          <a:xfrm>
            <a:off x="500034" y="5143512"/>
            <a:ext cx="8501122" cy="1928826"/>
          </a:xfrm>
          <a:prstGeom prst="rect">
            <a:avLst/>
          </a:prstGeom>
        </p:spPr>
        <p:txBody>
          <a:bodyPr vert="horz" numCol="2" anchor="t">
            <a:noAutofit/>
          </a:bodyPr>
          <a:lstStyle/>
          <a:p>
            <a:pPr marL="360000" lvl="1" indent="-252000">
              <a:spcBef>
                <a:spcPts val="0"/>
              </a:spcBef>
              <a:spcAft>
                <a:spcPts val="600"/>
              </a:spcAft>
              <a:buFont typeface="+mj-lt"/>
              <a:buAutoNum type="arabicPeriod"/>
            </a:pPr>
            <a:r>
              <a:rPr lang="en-US" altLang="en-US" b="1" dirty="0">
                <a:latin typeface="Times New Roman" pitchFamily="18" charset="0"/>
                <a:cs typeface="Times New Roman" pitchFamily="18" charset="0"/>
              </a:rPr>
              <a:t>Greater bandwidth </a:t>
            </a:r>
          </a:p>
          <a:p>
            <a:pPr marL="360000" lvl="1" indent="-252000">
              <a:spcBef>
                <a:spcPts val="0"/>
              </a:spcBef>
              <a:spcAft>
                <a:spcPts val="600"/>
              </a:spcAft>
              <a:buFont typeface="+mj-lt"/>
              <a:buAutoNum type="arabicPeriod"/>
            </a:pPr>
            <a:r>
              <a:rPr lang="en-US" altLang="en-US" b="1" dirty="0">
                <a:latin typeface="Times New Roman" pitchFamily="18" charset="0"/>
                <a:cs typeface="Times New Roman" pitchFamily="18" charset="0"/>
              </a:rPr>
              <a:t>Less number of repeaters</a:t>
            </a:r>
          </a:p>
          <a:p>
            <a:pPr marL="360000" lvl="1" indent="-252000">
              <a:spcBef>
                <a:spcPts val="0"/>
              </a:spcBef>
              <a:spcAft>
                <a:spcPts val="600"/>
              </a:spcAft>
              <a:buFont typeface="+mj-lt"/>
              <a:buAutoNum type="arabicPeriod"/>
            </a:pPr>
            <a:r>
              <a:rPr lang="en-US" altLang="en-US" b="1" dirty="0">
                <a:latin typeface="Times New Roman" pitchFamily="18" charset="0"/>
                <a:cs typeface="Times New Roman" pitchFamily="18" charset="0"/>
              </a:rPr>
              <a:t>Less maintenance</a:t>
            </a:r>
          </a:p>
          <a:p>
            <a:pPr marL="360000" lvl="1" indent="-252000">
              <a:spcBef>
                <a:spcPts val="0"/>
              </a:spcBef>
              <a:spcAft>
                <a:spcPts val="600"/>
              </a:spcAft>
              <a:buFont typeface="+mj-lt"/>
              <a:buAutoNum type="arabicPeriod"/>
            </a:pPr>
            <a:r>
              <a:rPr lang="en-US" altLang="en-US" b="1" dirty="0">
                <a:latin typeface="Times New Roman" pitchFamily="18" charset="0"/>
                <a:cs typeface="Times New Roman" pitchFamily="18" charset="0"/>
              </a:rPr>
              <a:t>Less weight</a:t>
            </a:r>
          </a:p>
          <a:p>
            <a:pPr marL="360000" lvl="1" indent="-252000">
              <a:spcBef>
                <a:spcPts val="0"/>
              </a:spcBef>
              <a:spcAft>
                <a:spcPts val="600"/>
              </a:spcAft>
              <a:buFont typeface="+mj-lt"/>
              <a:buAutoNum type="arabicPeriod"/>
            </a:pPr>
            <a:r>
              <a:rPr lang="en-US" altLang="en-US" b="1" dirty="0">
                <a:latin typeface="Times New Roman" pitchFamily="18" charset="0"/>
                <a:cs typeface="Times New Roman" pitchFamily="18" charset="0"/>
              </a:rPr>
              <a:t>Lower losses</a:t>
            </a:r>
          </a:p>
          <a:p>
            <a:pPr marL="0" lvl="1" indent="0">
              <a:spcBef>
                <a:spcPts val="0"/>
              </a:spcBef>
              <a:spcAft>
                <a:spcPts val="600"/>
              </a:spcAft>
              <a:buFont typeface="+mj-lt"/>
              <a:buAutoNum type="arabicPeriod"/>
            </a:pPr>
            <a:r>
              <a:rPr lang="en-US" altLang="en-US" b="1" dirty="0">
                <a:latin typeface="Times New Roman" pitchFamily="18" charset="0"/>
                <a:cs typeface="Times New Roman" pitchFamily="18" charset="0"/>
              </a:rPr>
              <a:t>Much cheaper</a:t>
            </a:r>
          </a:p>
          <a:p>
            <a:pPr marL="0" lvl="1" indent="0">
              <a:spcBef>
                <a:spcPts val="0"/>
              </a:spcBef>
              <a:spcAft>
                <a:spcPts val="600"/>
              </a:spcAft>
              <a:buFont typeface="+mj-lt"/>
              <a:buAutoNum type="arabicPeriod"/>
            </a:pPr>
            <a:r>
              <a:rPr lang="en-US" altLang="en-US" b="1" dirty="0">
                <a:latin typeface="Times New Roman" pitchFamily="18" charset="0"/>
                <a:cs typeface="Times New Roman" pitchFamily="18" charset="0"/>
              </a:rPr>
              <a:t>Immunity to crosstalk</a:t>
            </a:r>
          </a:p>
          <a:p>
            <a:pPr marL="0" lvl="1" indent="0">
              <a:spcBef>
                <a:spcPts val="0"/>
              </a:spcBef>
              <a:spcAft>
                <a:spcPts val="600"/>
              </a:spcAft>
              <a:buFont typeface="+mj-lt"/>
              <a:buAutoNum type="arabicPeriod"/>
            </a:pPr>
            <a:r>
              <a:rPr lang="en-US" altLang="en-US" b="1" dirty="0">
                <a:latin typeface="Times New Roman" pitchFamily="18" charset="0"/>
                <a:cs typeface="Times New Roman" pitchFamily="18" charset="0"/>
              </a:rPr>
              <a:t>No electrical hazard</a:t>
            </a:r>
          </a:p>
          <a:p>
            <a:pPr marL="0" lvl="1" indent="0">
              <a:spcBef>
                <a:spcPts val="0"/>
              </a:spcBef>
              <a:spcAft>
                <a:spcPts val="600"/>
              </a:spcAft>
              <a:buFont typeface="+mj-lt"/>
              <a:buAutoNum type="arabicPeriod"/>
            </a:pPr>
            <a:r>
              <a:rPr lang="en-US" altLang="en-US" b="1" dirty="0">
                <a:latin typeface="Times New Roman" pitchFamily="18" charset="0"/>
                <a:cs typeface="Times New Roman" pitchFamily="18" charset="0"/>
              </a:rPr>
              <a:t>Free from electromagnetic interfe</a:t>
            </a:r>
            <a:r>
              <a:rPr lang="en-US" altLang="en-US" dirty="0">
                <a:latin typeface="Times New Roman" pitchFamily="18" charset="0"/>
                <a:cs typeface="Times New Roman" pitchFamily="18" charset="0"/>
              </a:rPr>
              <a:t>rences</a:t>
            </a:r>
            <a:endParaRPr kumimoji="0" lang="en-US" b="1" i="0" u="sng" strike="noStrike" kern="1200" cap="none" spc="-100" normalizeH="0" baseline="0" noProof="0" dirty="0">
              <a:ln>
                <a:noFill/>
              </a:ln>
              <a:solidFill>
                <a:schemeClr val="tx2">
                  <a:satMod val="200000"/>
                </a:schemeClr>
              </a:solidFill>
              <a:effectLst/>
              <a:uLnTx/>
              <a:uFillTx/>
              <a:latin typeface="Times New Roman" pitchFamily="18" charset="0"/>
              <a:ea typeface="+mj-ea"/>
              <a:cs typeface="Times New Roman"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7D534-4428-7D4F-0F64-80FA819A71F2}"/>
              </a:ext>
            </a:extLst>
          </p:cNvPr>
          <p:cNvSpPr>
            <a:spLocks noGrp="1"/>
          </p:cNvSpPr>
          <p:nvPr>
            <p:ph type="title"/>
          </p:nvPr>
        </p:nvSpPr>
        <p:spPr>
          <a:xfrm>
            <a:off x="428596" y="188640"/>
            <a:ext cx="8715404" cy="1168658"/>
          </a:xfrm>
        </p:spPr>
        <p:txBody>
          <a:bodyPr/>
          <a:lstStyle/>
          <a:p>
            <a:r>
              <a:rPr lang="en-US" sz="3600" b="1" dirty="0">
                <a:latin typeface="Times New Roman" pitchFamily="18" charset="0"/>
                <a:cs typeface="Times New Roman" pitchFamily="18" charset="0"/>
              </a:rPr>
              <a:t>Light Emitting Diodes used in Optical Fiber Communication</a:t>
            </a:r>
            <a:br>
              <a:rPr lang="en-US" sz="3600" b="1" dirty="0"/>
            </a:br>
            <a:endParaRPr lang="en-IN" sz="3600" dirty="0"/>
          </a:p>
        </p:txBody>
      </p:sp>
      <p:sp>
        <p:nvSpPr>
          <p:cNvPr id="3" name="Content Placeholder 2">
            <a:extLst>
              <a:ext uri="{FF2B5EF4-FFF2-40B4-BE49-F238E27FC236}">
                <a16:creationId xmlns:a16="http://schemas.microsoft.com/office/drawing/2014/main" id="{29B87B88-7A91-1768-2DD4-8BB75244C73B}"/>
              </a:ext>
            </a:extLst>
          </p:cNvPr>
          <p:cNvSpPr>
            <a:spLocks noGrp="1"/>
          </p:cNvSpPr>
          <p:nvPr>
            <p:ph idx="1"/>
          </p:nvPr>
        </p:nvSpPr>
        <p:spPr>
          <a:xfrm>
            <a:off x="428596" y="1428736"/>
            <a:ext cx="8715404" cy="4926824"/>
          </a:xfrm>
        </p:spPr>
        <p:txBody>
          <a:bodyPr>
            <a:normAutofit/>
          </a:bodyPr>
          <a:lstStyle/>
          <a:p>
            <a:pPr marL="525780" indent="-457200">
              <a:buFont typeface="+mj-lt"/>
              <a:buAutoNum type="arabicPeriod"/>
            </a:pPr>
            <a:r>
              <a:rPr lang="en-US" sz="2400" dirty="0">
                <a:latin typeface="Times New Roman" pitchFamily="18" charset="0"/>
                <a:cs typeface="Times New Roman" pitchFamily="18" charset="0"/>
              </a:rPr>
              <a:t>In optical fiber communication systems, LEDs serve as optical sources to convert electrical signals into light pulses.</a:t>
            </a:r>
          </a:p>
          <a:p>
            <a:pPr marL="525780" indent="-457200">
              <a:buFont typeface="+mj-lt"/>
              <a:buAutoNum type="arabicPeriod"/>
            </a:pPr>
            <a:r>
              <a:rPr lang="en-US" sz="2400" b="1" dirty="0">
                <a:latin typeface="Times New Roman" pitchFamily="18" charset="0"/>
                <a:cs typeface="Times New Roman" pitchFamily="18" charset="0"/>
              </a:rPr>
              <a:t>LEDs are well-suited for shorter-distance multi-mode fiber links</a:t>
            </a:r>
            <a:r>
              <a:rPr lang="en-US" sz="2400" dirty="0">
                <a:latin typeface="Times New Roman" pitchFamily="18" charset="0"/>
                <a:cs typeface="Times New Roman" pitchFamily="18" charset="0"/>
              </a:rPr>
              <a:t> due to their wider spectral output compared to lasers. They act as transmitters by injecting light into the fiber core.</a:t>
            </a:r>
          </a:p>
          <a:p>
            <a:pPr marL="525780" indent="-457200">
              <a:buFont typeface="+mj-lt"/>
              <a:buAutoNum type="arabicPeriod"/>
            </a:pPr>
            <a:r>
              <a:rPr lang="en-US" sz="2400" dirty="0">
                <a:latin typeface="Times New Roman" pitchFamily="18" charset="0"/>
                <a:cs typeface="Times New Roman" pitchFamily="18" charset="0"/>
              </a:rPr>
              <a:t>Optical fibers are like super highways for data, letting us transmitting huge amount of information quickly. LEDs play a key role in fiber optic communication technology.</a:t>
            </a:r>
          </a:p>
          <a:p>
            <a:pPr marL="68580" indent="0">
              <a:buNone/>
            </a:pPr>
            <a:endParaRPr lang="en-IN" dirty="0"/>
          </a:p>
        </p:txBody>
      </p:sp>
    </p:spTree>
    <p:extLst>
      <p:ext uri="{BB962C8B-B14F-4D97-AF65-F5344CB8AC3E}">
        <p14:creationId xmlns:p14="http://schemas.microsoft.com/office/powerpoint/2010/main" val="23592331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A6F80C6-D5FC-CD91-BFD9-35C368C86277}"/>
              </a:ext>
            </a:extLst>
          </p:cNvPr>
          <p:cNvSpPr txBox="1"/>
          <p:nvPr/>
        </p:nvSpPr>
        <p:spPr>
          <a:xfrm>
            <a:off x="357158" y="-71461"/>
            <a:ext cx="8786842" cy="7263527"/>
          </a:xfrm>
          <a:prstGeom prst="rect">
            <a:avLst/>
          </a:prstGeom>
          <a:noFill/>
        </p:spPr>
        <p:txBody>
          <a:bodyPr wrap="square">
            <a:spAutoFit/>
          </a:bodyPr>
          <a:lstStyle/>
          <a:p>
            <a:pPr>
              <a:spcAft>
                <a:spcPts val="600"/>
              </a:spcAft>
            </a:pPr>
            <a:r>
              <a:rPr lang="en-US" sz="2400" b="1" dirty="0"/>
              <a:t>Advantages of LEDs in Fiber Optic Communication</a:t>
            </a:r>
          </a:p>
          <a:p>
            <a:pPr>
              <a:spcAft>
                <a:spcPts val="600"/>
              </a:spcAft>
            </a:pPr>
            <a:r>
              <a:rPr lang="en-US" b="1" dirty="0"/>
              <a:t>LEDs have some great benefits that make them well-suited for use in fiber optic communication systems. Let’s look at why LEDs are the preferred light source for transmitting data over optical fibers.</a:t>
            </a:r>
          </a:p>
          <a:p>
            <a:pPr marL="252000" indent="-252000">
              <a:buAutoNum type="arabicPeriod"/>
            </a:pPr>
            <a:r>
              <a:rPr lang="en-US" b="1" dirty="0"/>
              <a:t>Compact Size: LEDs are super small in size, allowing them to be easily coupled to the very thin core of optical fibers. Their small light emitting area matches well with the small diameter fiber cores. This maximizes injection of light into the fiber.</a:t>
            </a:r>
          </a:p>
          <a:p>
            <a:pPr marL="252000" indent="-252000">
              <a:buAutoNum type="arabicPeriod"/>
            </a:pPr>
            <a:r>
              <a:rPr lang="en-US" b="1" dirty="0"/>
              <a:t>Directionality: Unlike the ordinary light bulbs that spread light everywhere, LEDs emit light in a narrow, directional beam. This makes it easy to capture light efficiently into optical fibers.</a:t>
            </a:r>
          </a:p>
          <a:p>
            <a:pPr marL="216000" indent="-216000">
              <a:buFont typeface="+mj-lt"/>
              <a:buAutoNum type="arabicPeriod"/>
            </a:pPr>
            <a:r>
              <a:rPr lang="en-US" b="1" dirty="0"/>
              <a:t>Cost Effective: LEDs are much-much cheaper as compared to other light sources like lasers. This makes LEDs a cost-effective option for  cheap, short-distance fiber links.</a:t>
            </a:r>
          </a:p>
          <a:p>
            <a:pPr marL="216000" indent="-216000">
              <a:buFont typeface="+mj-lt"/>
              <a:buAutoNum type="arabicPeriod"/>
            </a:pPr>
            <a:r>
              <a:rPr lang="en-US" b="1" dirty="0"/>
              <a:t>Energy Efficient: LEDs convert electrical currents to light very efficiently. This results in lower power consumption compared to lasers or other sources.</a:t>
            </a:r>
          </a:p>
          <a:p>
            <a:pPr marL="216000" indent="-216000">
              <a:buFont typeface="+mj-lt"/>
              <a:buAutoNum type="arabicPeriod"/>
            </a:pPr>
            <a:r>
              <a:rPr lang="en-US" b="1" dirty="0"/>
              <a:t>Reliable: LEDs are solid-state devices with no fragile filaments or glass. This makes them resistant to vibrations and shocks. LEDs can withstand fluctuating temperatures and harsh conditions. This high reliability is a key advantage.</a:t>
            </a:r>
          </a:p>
          <a:p>
            <a:pPr marL="216000" indent="-216000">
              <a:buFont typeface="+mj-lt"/>
              <a:buAutoNum type="arabicPeriod"/>
            </a:pPr>
            <a:r>
              <a:rPr lang="en-US" b="1" dirty="0"/>
              <a:t>Easy Modulation: The output light from LEDs can be easily modulated and encoded with data by varying the input electrical signal. This allows rapid flickering for high-speed data transmission.</a:t>
            </a:r>
          </a:p>
          <a:p>
            <a:pPr marL="216000" indent="-216000">
              <a:buFont typeface="+mj-lt"/>
              <a:buAutoNum type="arabicPeriod"/>
            </a:pPr>
            <a:endParaRPr lang="en-US" b="1" dirty="0"/>
          </a:p>
        </p:txBody>
      </p:sp>
    </p:spTree>
    <p:extLst>
      <p:ext uri="{BB962C8B-B14F-4D97-AF65-F5344CB8AC3E}">
        <p14:creationId xmlns:p14="http://schemas.microsoft.com/office/powerpoint/2010/main" val="22007833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C023D2-2AB1-65BB-39F3-ED6ABCB51C38}"/>
              </a:ext>
            </a:extLst>
          </p:cNvPr>
          <p:cNvSpPr txBox="1"/>
          <p:nvPr/>
        </p:nvSpPr>
        <p:spPr>
          <a:xfrm>
            <a:off x="503548" y="224644"/>
            <a:ext cx="8388932" cy="5970865"/>
          </a:xfrm>
          <a:prstGeom prst="rect">
            <a:avLst/>
          </a:prstGeom>
          <a:noFill/>
        </p:spPr>
        <p:txBody>
          <a:bodyPr wrap="square">
            <a:spAutoFit/>
          </a:bodyPr>
          <a:lstStyle/>
          <a:p>
            <a:pPr algn="ctr"/>
            <a:r>
              <a:rPr lang="en-US" sz="2000" b="1" u="sng" dirty="0"/>
              <a:t>Photodiodes in Fiber communication</a:t>
            </a:r>
          </a:p>
          <a:p>
            <a:pPr algn="ctr"/>
            <a:endParaRPr lang="en-US" sz="2000" b="1" u="sng" dirty="0"/>
          </a:p>
          <a:p>
            <a:pPr algn="just"/>
            <a:r>
              <a:rPr lang="en-US" dirty="0"/>
              <a:t>Photodiodes are essential components in optical fiber communication systems, primarily functioning as light detectors that convert optical signals into electrical signals. Their role is crucial for the operation of receivers in fiber-optic communication systems. Here's how photodiodes are used in optical fibers:</a:t>
            </a:r>
          </a:p>
          <a:p>
            <a:endParaRPr lang="en-US" b="1" dirty="0"/>
          </a:p>
          <a:p>
            <a:r>
              <a:rPr lang="en-US" b="1" dirty="0"/>
              <a:t>1. Signal Detection:</a:t>
            </a:r>
          </a:p>
          <a:p>
            <a:pPr>
              <a:buFont typeface="Arial" panose="020B0604020202020204" pitchFamily="34" charset="0"/>
              <a:buChar char="•"/>
            </a:pPr>
            <a:r>
              <a:rPr lang="en-US" dirty="0"/>
              <a:t>A photodiode is used at the receiving end of the system to convert the optical signals (light) back into electrical signals, which can then be processed further.</a:t>
            </a:r>
          </a:p>
          <a:p>
            <a:endParaRPr lang="en-US" b="1" dirty="0"/>
          </a:p>
          <a:p>
            <a:r>
              <a:rPr lang="en-US" b="1" dirty="0"/>
              <a:t>2. High-Speed Operation:</a:t>
            </a:r>
          </a:p>
          <a:p>
            <a:pPr>
              <a:buFont typeface="Arial" panose="020B0604020202020204" pitchFamily="34" charset="0"/>
              <a:buChar char="•"/>
            </a:pPr>
            <a:r>
              <a:rPr lang="en-US" dirty="0"/>
              <a:t>Photodiodes are designed to operate at high speeds to handle the rapid transmission of data over optical fibers.</a:t>
            </a:r>
          </a:p>
          <a:p>
            <a:endParaRPr lang="en-US" b="1" dirty="0"/>
          </a:p>
          <a:p>
            <a:r>
              <a:rPr lang="en-US" b="1" dirty="0"/>
              <a:t>3. Noise and Signal Integrity:</a:t>
            </a:r>
          </a:p>
          <a:p>
            <a:pPr>
              <a:buFont typeface="Arial" panose="020B0604020202020204" pitchFamily="34" charset="0"/>
              <a:buChar char="•"/>
            </a:pPr>
            <a:r>
              <a:rPr lang="en-US" dirty="0"/>
              <a:t>The efficiency of a photodiode directly impacts the signal-to-noise ratio (SNR) in optical systems. An ideal photodiode will minimize noise, maintaining the integrity of the transmitted data.</a:t>
            </a:r>
          </a:p>
          <a:p>
            <a:endParaRPr lang="en-US" dirty="0"/>
          </a:p>
          <a:p>
            <a:pPr algn="just"/>
            <a:endParaRPr lang="en-IN" dirty="0"/>
          </a:p>
        </p:txBody>
      </p:sp>
    </p:spTree>
    <p:extLst>
      <p:ext uri="{BB962C8B-B14F-4D97-AF65-F5344CB8AC3E}">
        <p14:creationId xmlns:p14="http://schemas.microsoft.com/office/powerpoint/2010/main" val="29205784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A2F15CA-0D50-7D76-5AAC-A9E749F25E0C}"/>
              </a:ext>
            </a:extLst>
          </p:cNvPr>
          <p:cNvSpPr txBox="1"/>
          <p:nvPr/>
        </p:nvSpPr>
        <p:spPr>
          <a:xfrm>
            <a:off x="2879812" y="-24"/>
            <a:ext cx="4572000" cy="400110"/>
          </a:xfrm>
          <a:prstGeom prst="rect">
            <a:avLst/>
          </a:prstGeom>
          <a:noFill/>
        </p:spPr>
        <p:txBody>
          <a:bodyPr wrap="square">
            <a:spAutoFit/>
          </a:bodyPr>
          <a:lstStyle/>
          <a:p>
            <a:r>
              <a:rPr lang="en-IN" sz="2000" b="1" u="sng" dirty="0"/>
              <a:t>Injection Laser Diode (ILD)</a:t>
            </a:r>
            <a:endParaRPr lang="en-IN" sz="2000" u="sng" dirty="0"/>
          </a:p>
        </p:txBody>
      </p:sp>
      <p:sp>
        <p:nvSpPr>
          <p:cNvPr id="7" name="TextBox 6">
            <a:extLst>
              <a:ext uri="{FF2B5EF4-FFF2-40B4-BE49-F238E27FC236}">
                <a16:creationId xmlns:a16="http://schemas.microsoft.com/office/drawing/2014/main" id="{8E65888D-DF9C-C2D8-29F1-ECEF0F2B7588}"/>
              </a:ext>
            </a:extLst>
          </p:cNvPr>
          <p:cNvSpPr txBox="1"/>
          <p:nvPr/>
        </p:nvSpPr>
        <p:spPr>
          <a:xfrm>
            <a:off x="467544" y="552746"/>
            <a:ext cx="8568444" cy="2031325"/>
          </a:xfrm>
          <a:prstGeom prst="rect">
            <a:avLst/>
          </a:prstGeom>
          <a:noFill/>
        </p:spPr>
        <p:txBody>
          <a:bodyPr wrap="square">
            <a:spAutoFit/>
          </a:bodyPr>
          <a:lstStyle/>
          <a:p>
            <a:pPr algn="just"/>
            <a:r>
              <a:rPr lang="en-US" dirty="0"/>
              <a:t>An </a:t>
            </a:r>
            <a:r>
              <a:rPr lang="en-US" b="1" dirty="0"/>
              <a:t>Injection Laser Diode (ILD)</a:t>
            </a:r>
            <a:r>
              <a:rPr lang="en-US" dirty="0"/>
              <a:t>, commonly referred to as a </a:t>
            </a:r>
            <a:r>
              <a:rPr lang="en-US" b="1" dirty="0"/>
              <a:t>semiconductor laser</a:t>
            </a:r>
            <a:r>
              <a:rPr lang="en-US" dirty="0"/>
              <a:t> or </a:t>
            </a:r>
            <a:r>
              <a:rPr lang="en-US" b="1" dirty="0"/>
              <a:t>laser diode</a:t>
            </a:r>
            <a:r>
              <a:rPr lang="en-US" dirty="0"/>
              <a:t>, is a vital component in optical fiber communication systems. </a:t>
            </a:r>
            <a:r>
              <a:rPr lang="en-US" b="1" i="1" dirty="0"/>
              <a:t>Its primary function is to convert electrical signals into coherent light that can be transmitted through optical fibers over long distances</a:t>
            </a:r>
            <a:r>
              <a:rPr lang="en-US" dirty="0"/>
              <a:t>. </a:t>
            </a:r>
          </a:p>
          <a:p>
            <a:pPr algn="just"/>
            <a:r>
              <a:rPr lang="en-US" dirty="0"/>
              <a:t>Laser diodes are preferred in high-speed communication systems due to their efficiency, high output power, and ability to operate at the desired wavelengths required for fiber optic communication.</a:t>
            </a:r>
            <a:endParaRPr lang="en-IN" dirty="0"/>
          </a:p>
        </p:txBody>
      </p:sp>
      <p:sp>
        <p:nvSpPr>
          <p:cNvPr id="9" name="TextBox 8">
            <a:extLst>
              <a:ext uri="{FF2B5EF4-FFF2-40B4-BE49-F238E27FC236}">
                <a16:creationId xmlns:a16="http://schemas.microsoft.com/office/drawing/2014/main" id="{DD86F520-76B6-C1EF-EEF6-8C326A3333BC}"/>
              </a:ext>
            </a:extLst>
          </p:cNvPr>
          <p:cNvSpPr txBox="1"/>
          <p:nvPr/>
        </p:nvSpPr>
        <p:spPr>
          <a:xfrm>
            <a:off x="1853444" y="2566694"/>
            <a:ext cx="6318956" cy="400110"/>
          </a:xfrm>
          <a:prstGeom prst="rect">
            <a:avLst/>
          </a:prstGeom>
          <a:noFill/>
        </p:spPr>
        <p:txBody>
          <a:bodyPr wrap="square">
            <a:spAutoFit/>
          </a:bodyPr>
          <a:lstStyle/>
          <a:p>
            <a:r>
              <a:rPr lang="en-US" sz="2000" b="1" u="sng" dirty="0"/>
              <a:t>Role of Injection Laser Diodes in Optical Fibers:</a:t>
            </a:r>
            <a:endParaRPr lang="en-IN" sz="2000" b="1" u="sng" dirty="0"/>
          </a:p>
        </p:txBody>
      </p:sp>
      <p:sp>
        <p:nvSpPr>
          <p:cNvPr id="11" name="TextBox 10">
            <a:extLst>
              <a:ext uri="{FF2B5EF4-FFF2-40B4-BE49-F238E27FC236}">
                <a16:creationId xmlns:a16="http://schemas.microsoft.com/office/drawing/2014/main" id="{97BD6D1D-EF39-0C5C-15F0-5A17C4481CCF}"/>
              </a:ext>
            </a:extLst>
          </p:cNvPr>
          <p:cNvSpPr txBox="1"/>
          <p:nvPr/>
        </p:nvSpPr>
        <p:spPr>
          <a:xfrm>
            <a:off x="539044" y="3050375"/>
            <a:ext cx="8496944" cy="1354217"/>
          </a:xfrm>
          <a:prstGeom prst="rect">
            <a:avLst/>
          </a:prstGeom>
          <a:noFill/>
        </p:spPr>
        <p:txBody>
          <a:bodyPr wrap="square">
            <a:spAutoFit/>
          </a:bodyPr>
          <a:lstStyle/>
          <a:p>
            <a:r>
              <a:rPr lang="en-US" b="1" dirty="0"/>
              <a:t>1. Light Source for Data Transmission:</a:t>
            </a:r>
          </a:p>
          <a:p>
            <a:pPr algn="just">
              <a:buFont typeface="Arial" panose="020B0604020202020204" pitchFamily="34" charset="0"/>
              <a:buChar char="•"/>
            </a:pPr>
            <a:r>
              <a:rPr lang="en-US" sz="1600" dirty="0"/>
              <a:t>Injection laser diodes are used as light sources at the </a:t>
            </a:r>
            <a:r>
              <a:rPr lang="en-US" sz="1600" b="1" dirty="0"/>
              <a:t>transmitting end</a:t>
            </a:r>
            <a:r>
              <a:rPr lang="en-US" sz="1600" dirty="0"/>
              <a:t> of the optical fiber communication system. They emit a narrow, coherent beam of light, which is modulated with data (digital signals). This light is then coupled into the optical fiber for transmission over long distances.</a:t>
            </a:r>
          </a:p>
        </p:txBody>
      </p:sp>
      <p:sp>
        <p:nvSpPr>
          <p:cNvPr id="13" name="TextBox 12">
            <a:extLst>
              <a:ext uri="{FF2B5EF4-FFF2-40B4-BE49-F238E27FC236}">
                <a16:creationId xmlns:a16="http://schemas.microsoft.com/office/drawing/2014/main" id="{00C85A0F-F886-B11F-3AF3-911452786E5B}"/>
              </a:ext>
            </a:extLst>
          </p:cNvPr>
          <p:cNvSpPr txBox="1"/>
          <p:nvPr/>
        </p:nvSpPr>
        <p:spPr>
          <a:xfrm>
            <a:off x="503294" y="4646340"/>
            <a:ext cx="8496944" cy="2092881"/>
          </a:xfrm>
          <a:prstGeom prst="rect">
            <a:avLst/>
          </a:prstGeom>
          <a:noFill/>
        </p:spPr>
        <p:txBody>
          <a:bodyPr wrap="square">
            <a:spAutoFit/>
          </a:bodyPr>
          <a:lstStyle/>
          <a:p>
            <a:r>
              <a:rPr lang="en-US" b="1" dirty="0"/>
              <a:t>2. Precise Wavelength Emission:</a:t>
            </a:r>
          </a:p>
          <a:p>
            <a:pPr>
              <a:buFont typeface="Arial" panose="020B0604020202020204" pitchFamily="34" charset="0"/>
              <a:buChar char="•"/>
            </a:pPr>
            <a:r>
              <a:rPr lang="en-US" sz="1600" dirty="0"/>
              <a:t>Injection laser diodes emit light at specific wavelengths that correspond to the low-loss transmission windows of optical fibers. The most common wavelengths used are:</a:t>
            </a:r>
          </a:p>
          <a:p>
            <a:pPr marL="742950" lvl="1" indent="-285750">
              <a:buFont typeface="Arial" panose="020B0604020202020204" pitchFamily="34" charset="0"/>
              <a:buChar char="•"/>
            </a:pPr>
            <a:r>
              <a:rPr lang="en-US" sz="1600" b="1" dirty="0"/>
              <a:t>850 nm</a:t>
            </a:r>
            <a:r>
              <a:rPr lang="en-US" sz="1600" dirty="0"/>
              <a:t> for multimode fiber systems.</a:t>
            </a:r>
          </a:p>
          <a:p>
            <a:pPr marL="742950" lvl="1" indent="-285750">
              <a:buFont typeface="Arial" panose="020B0604020202020204" pitchFamily="34" charset="0"/>
              <a:buChar char="•"/>
            </a:pPr>
            <a:r>
              <a:rPr lang="en-US" sz="1600" b="1" dirty="0"/>
              <a:t>1310 nm</a:t>
            </a:r>
            <a:r>
              <a:rPr lang="en-US" sz="1600" dirty="0"/>
              <a:t> and </a:t>
            </a:r>
            <a:r>
              <a:rPr lang="en-US" sz="1600" b="1" dirty="0"/>
              <a:t>1550 nm</a:t>
            </a:r>
            <a:r>
              <a:rPr lang="en-US" sz="1600" dirty="0"/>
              <a:t> for single-mode fiber systems, which are the most widely used in long-distance communication.</a:t>
            </a:r>
          </a:p>
          <a:p>
            <a:pPr marL="742950" lvl="1" indent="-285750">
              <a:buFont typeface="Arial" panose="020B0604020202020204" pitchFamily="34" charset="0"/>
              <a:buChar char="•"/>
            </a:pPr>
            <a:r>
              <a:rPr lang="en-US" sz="1600" dirty="0"/>
              <a:t>These wavelengths minimize attenuation (loss of signal strength) and dispersion, allowing data to travel long distances with minimal signal degradation.</a:t>
            </a:r>
          </a:p>
        </p:txBody>
      </p:sp>
    </p:spTree>
    <p:extLst>
      <p:ext uri="{BB962C8B-B14F-4D97-AF65-F5344CB8AC3E}">
        <p14:creationId xmlns:p14="http://schemas.microsoft.com/office/powerpoint/2010/main" val="1328741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9FB75C-A3D5-4EDB-89A0-8B49597489FB}"/>
              </a:ext>
            </a:extLst>
          </p:cNvPr>
          <p:cNvSpPr txBox="1"/>
          <p:nvPr/>
        </p:nvSpPr>
        <p:spPr>
          <a:xfrm>
            <a:off x="-71470" y="152636"/>
            <a:ext cx="9145016" cy="400110"/>
          </a:xfrm>
          <a:prstGeom prst="rect">
            <a:avLst/>
          </a:prstGeom>
          <a:noFill/>
        </p:spPr>
        <p:txBody>
          <a:bodyPr wrap="square">
            <a:spAutoFit/>
          </a:bodyPr>
          <a:lstStyle/>
          <a:p>
            <a:pPr algn="ctr"/>
            <a:r>
              <a:rPr lang="en-US" sz="2000" b="1" u="sng" dirty="0">
                <a:latin typeface="Times New Roman" pitchFamily="18" charset="0"/>
                <a:cs typeface="Times New Roman" pitchFamily="18" charset="0"/>
              </a:rPr>
              <a:t>Difference of Injection laser diode and photodiode in fiber communication</a:t>
            </a:r>
            <a:endParaRPr lang="en-IN" sz="2000" b="1" u="sng" dirty="0">
              <a:latin typeface="Times New Roman" pitchFamily="18" charset="0"/>
              <a:cs typeface="Times New Roman" pitchFamily="18" charset="0"/>
            </a:endParaRPr>
          </a:p>
        </p:txBody>
      </p:sp>
      <p:sp>
        <p:nvSpPr>
          <p:cNvPr id="5" name="TextBox 4">
            <a:extLst>
              <a:ext uri="{FF2B5EF4-FFF2-40B4-BE49-F238E27FC236}">
                <a16:creationId xmlns:a16="http://schemas.microsoft.com/office/drawing/2014/main" id="{C6D73FB7-F738-3FDA-B516-1788CD80B842}"/>
              </a:ext>
            </a:extLst>
          </p:cNvPr>
          <p:cNvSpPr txBox="1"/>
          <p:nvPr/>
        </p:nvSpPr>
        <p:spPr>
          <a:xfrm>
            <a:off x="539552" y="874293"/>
            <a:ext cx="3603820" cy="400110"/>
          </a:xfrm>
          <a:prstGeom prst="rect">
            <a:avLst/>
          </a:prstGeom>
          <a:noFill/>
        </p:spPr>
        <p:txBody>
          <a:bodyPr wrap="square">
            <a:spAutoFit/>
          </a:bodyPr>
          <a:lstStyle/>
          <a:p>
            <a:r>
              <a:rPr lang="en-US" sz="2000" b="1" u="sng" dirty="0">
                <a:latin typeface="Times New Roman" pitchFamily="18" charset="0"/>
                <a:cs typeface="Times New Roman" pitchFamily="18" charset="0"/>
              </a:rPr>
              <a:t>Injection laser diode (ILD) </a:t>
            </a:r>
            <a:endParaRPr lang="en-IN" sz="2000" dirty="0">
              <a:latin typeface="Times New Roman" pitchFamily="18" charset="0"/>
              <a:cs typeface="Times New Roman" pitchFamily="18" charset="0"/>
            </a:endParaRPr>
          </a:p>
        </p:txBody>
      </p:sp>
      <p:sp>
        <p:nvSpPr>
          <p:cNvPr id="7" name="TextBox 6">
            <a:extLst>
              <a:ext uri="{FF2B5EF4-FFF2-40B4-BE49-F238E27FC236}">
                <a16:creationId xmlns:a16="http://schemas.microsoft.com/office/drawing/2014/main" id="{A89DAF09-BF80-FDED-231D-59DF8F4CF98F}"/>
              </a:ext>
            </a:extLst>
          </p:cNvPr>
          <p:cNvSpPr txBox="1"/>
          <p:nvPr/>
        </p:nvSpPr>
        <p:spPr>
          <a:xfrm>
            <a:off x="6192180" y="872044"/>
            <a:ext cx="1512952" cy="400110"/>
          </a:xfrm>
          <a:prstGeom prst="rect">
            <a:avLst/>
          </a:prstGeom>
          <a:noFill/>
        </p:spPr>
        <p:txBody>
          <a:bodyPr wrap="square">
            <a:spAutoFit/>
          </a:bodyPr>
          <a:lstStyle/>
          <a:p>
            <a:r>
              <a:rPr lang="en-US" sz="2000" b="1" u="sng" dirty="0">
                <a:latin typeface="Times New Roman" pitchFamily="18" charset="0"/>
                <a:cs typeface="Times New Roman" pitchFamily="18" charset="0"/>
              </a:rPr>
              <a:t>Photodiode </a:t>
            </a:r>
            <a:endParaRPr lang="en-IN" sz="2000" dirty="0">
              <a:latin typeface="Times New Roman" pitchFamily="18" charset="0"/>
              <a:cs typeface="Times New Roman" pitchFamily="18" charset="0"/>
            </a:endParaRPr>
          </a:p>
        </p:txBody>
      </p:sp>
      <p:cxnSp>
        <p:nvCxnSpPr>
          <p:cNvPr id="9" name="Straight Connector 8">
            <a:extLst>
              <a:ext uri="{FF2B5EF4-FFF2-40B4-BE49-F238E27FC236}">
                <a16:creationId xmlns:a16="http://schemas.microsoft.com/office/drawing/2014/main" id="{9521291D-D26D-CD61-D64E-7FD12F73C875}"/>
              </a:ext>
            </a:extLst>
          </p:cNvPr>
          <p:cNvCxnSpPr/>
          <p:nvPr/>
        </p:nvCxnSpPr>
        <p:spPr>
          <a:xfrm>
            <a:off x="4680012" y="872044"/>
            <a:ext cx="0" cy="590465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Rectangle 2">
            <a:extLst>
              <a:ext uri="{FF2B5EF4-FFF2-40B4-BE49-F238E27FC236}">
                <a16:creationId xmlns:a16="http://schemas.microsoft.com/office/drawing/2014/main" id="{5D7B881C-709D-51D4-070C-A939B8056D65}"/>
              </a:ext>
            </a:extLst>
          </p:cNvPr>
          <p:cNvSpPr>
            <a:spLocks noChangeArrowheads="1"/>
          </p:cNvSpPr>
          <p:nvPr/>
        </p:nvSpPr>
        <p:spPr bwMode="auto">
          <a:xfrm>
            <a:off x="74573" y="1214422"/>
            <a:ext cx="4487473"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80000" indent="-180000" algn="just">
              <a:buFont typeface="Arial" pitchFamily="34" charset="0"/>
              <a:buChar char="•"/>
            </a:pPr>
            <a:r>
              <a:rPr lang="en-US" sz="2000" b="1" i="1" dirty="0">
                <a:latin typeface="Times New Roman" pitchFamily="18" charset="0"/>
                <a:cs typeface="Times New Roman" pitchFamily="18" charset="0"/>
              </a:rPr>
              <a:t>Transmitter Component:</a:t>
            </a:r>
            <a:r>
              <a:rPr lang="en-US" sz="2000" i="1" dirty="0">
                <a:latin typeface="Times New Roman" pitchFamily="18" charset="0"/>
                <a:cs typeface="Times New Roman" pitchFamily="18" charset="0"/>
              </a:rPr>
              <a:t> </a:t>
            </a:r>
            <a:r>
              <a:rPr lang="en-US" sz="2000" dirty="0">
                <a:latin typeface="Times New Roman" pitchFamily="18" charset="0"/>
                <a:cs typeface="Times New Roman" pitchFamily="18" charset="0"/>
              </a:rPr>
              <a:t>ILDs are used as the </a:t>
            </a:r>
            <a:r>
              <a:rPr lang="en-US" sz="2000" b="1" dirty="0">
                <a:latin typeface="Times New Roman" pitchFamily="18" charset="0"/>
                <a:cs typeface="Times New Roman" pitchFamily="18" charset="0"/>
              </a:rPr>
              <a:t>light source</a:t>
            </a:r>
            <a:r>
              <a:rPr lang="en-US" sz="2000" dirty="0">
                <a:latin typeface="Times New Roman" pitchFamily="18" charset="0"/>
                <a:cs typeface="Times New Roman" pitchFamily="18" charset="0"/>
              </a:rPr>
              <a:t> at the </a:t>
            </a:r>
            <a:r>
              <a:rPr lang="en-US" sz="2000" b="1" dirty="0">
                <a:latin typeface="Times New Roman" pitchFamily="18" charset="0"/>
                <a:cs typeface="Times New Roman" pitchFamily="18" charset="0"/>
              </a:rPr>
              <a:t>transmitting end</a:t>
            </a:r>
            <a:r>
              <a:rPr lang="en-US" sz="2000" dirty="0">
                <a:latin typeface="Times New Roman" pitchFamily="18" charset="0"/>
                <a:cs typeface="Times New Roman" pitchFamily="18" charset="0"/>
              </a:rPr>
              <a:t> of the optical fiber system. They convert electrical signals into light signals that carry data through the optical fiber.</a:t>
            </a:r>
          </a:p>
          <a:p>
            <a:pPr marL="180000" marR="0" lvl="0" indent="-18000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Capable of high-speed modulation, meaning the intensity or phase of the light can be varied rapidly, allowing for the transmission of high-bandwidth data.</a:t>
            </a:r>
          </a:p>
          <a:p>
            <a:pPr marR="0" lvl="0" algn="just"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a:t>
            </a:r>
          </a:p>
          <a:p>
            <a:pPr marL="180000" marR="0" lvl="0" indent="-18000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Converts electrical signals into optical signals (light).</a:t>
            </a:r>
          </a:p>
          <a:p>
            <a:pPr marR="0" lvl="0" algn="just"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endParaRPr>
          </a:p>
          <a:p>
            <a:pPr marL="180000" marR="0" lvl="0" indent="-18000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Acts as the </a:t>
            </a:r>
            <a:r>
              <a:rPr kumimoji="0" lang="en-US" altLang="en-US" sz="2000" b="1" i="0" u="none" strike="noStrike" cap="none" normalizeH="0" baseline="0" dirty="0">
                <a:ln>
                  <a:noFill/>
                </a:ln>
                <a:solidFill>
                  <a:schemeClr val="tx1"/>
                </a:solidFill>
                <a:effectLst/>
                <a:latin typeface="Times New Roman" pitchFamily="18" charset="0"/>
                <a:cs typeface="Times New Roman" pitchFamily="18" charset="0"/>
              </a:rPr>
              <a:t>source</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of light, usually emitting at specific wavelengths like 850 nm, 1310 nm, or 1550 nm.</a:t>
            </a:r>
          </a:p>
        </p:txBody>
      </p:sp>
      <p:sp>
        <p:nvSpPr>
          <p:cNvPr id="17" name="Rectangle 4">
            <a:extLst>
              <a:ext uri="{FF2B5EF4-FFF2-40B4-BE49-F238E27FC236}">
                <a16:creationId xmlns:a16="http://schemas.microsoft.com/office/drawing/2014/main" id="{17275718-255D-541A-C079-B37FDB9F4AC8}"/>
              </a:ext>
            </a:extLst>
          </p:cNvPr>
          <p:cNvSpPr>
            <a:spLocks noChangeArrowheads="1"/>
          </p:cNvSpPr>
          <p:nvPr/>
        </p:nvSpPr>
        <p:spPr bwMode="auto">
          <a:xfrm>
            <a:off x="4778071" y="1285860"/>
            <a:ext cx="4174385"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80000" indent="-180000" algn="just">
              <a:buFont typeface="Arial" pitchFamily="34" charset="0"/>
              <a:buChar char="•"/>
            </a:pPr>
            <a:r>
              <a:rPr lang="en-US" sz="2000" b="1" i="1" dirty="0">
                <a:latin typeface="Times New Roman" pitchFamily="18" charset="0"/>
                <a:cs typeface="Times New Roman" pitchFamily="18" charset="0"/>
              </a:rPr>
              <a:t>Receiver Component</a:t>
            </a:r>
            <a:r>
              <a:rPr lang="en-US" sz="2000" b="1" dirty="0">
                <a:latin typeface="Times New Roman" pitchFamily="18" charset="0"/>
                <a:cs typeface="Times New Roman" pitchFamily="18" charset="0"/>
              </a:rPr>
              <a:t>:</a:t>
            </a:r>
            <a:r>
              <a:rPr lang="en-US" sz="2000" dirty="0">
                <a:latin typeface="Times New Roman" pitchFamily="18" charset="0"/>
                <a:cs typeface="Times New Roman" pitchFamily="18" charset="0"/>
              </a:rPr>
              <a:t> Photodiodes are used at the </a:t>
            </a:r>
            <a:r>
              <a:rPr lang="en-US" sz="2000" b="1" dirty="0">
                <a:latin typeface="Times New Roman" pitchFamily="18" charset="0"/>
                <a:cs typeface="Times New Roman" pitchFamily="18" charset="0"/>
              </a:rPr>
              <a:t>receiving end</a:t>
            </a:r>
            <a:r>
              <a:rPr lang="en-US" sz="2000" dirty="0">
                <a:latin typeface="Times New Roman" pitchFamily="18" charset="0"/>
                <a:cs typeface="Times New Roman" pitchFamily="18" charset="0"/>
              </a:rPr>
              <a:t> of the optical system to detect the incoming light signals from the fiber and convert them back into electrical signals. They perform the reverse operation of the ILD.</a:t>
            </a:r>
            <a:endParaRPr lang="en-IN" sz="2000" dirty="0">
              <a:latin typeface="Times New Roman" pitchFamily="18" charset="0"/>
              <a:cs typeface="Times New Roman" pitchFamily="18" charset="0"/>
            </a:endParaRPr>
          </a:p>
          <a:p>
            <a:pPr marL="180000" marR="0" lvl="0" indent="-18000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Converts optical signals back into electrical signals.</a:t>
            </a:r>
          </a:p>
          <a:p>
            <a:pPr marR="0" lvl="0" algn="just"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endParaRPr>
          </a:p>
          <a:p>
            <a:pPr marL="180000" marR="0" lvl="0" indent="-18000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Acts as a </a:t>
            </a:r>
            <a:r>
              <a:rPr kumimoji="0" lang="en-US" altLang="en-US" sz="2000" b="1" i="0" u="none" strike="noStrike" cap="none" normalizeH="0" baseline="0" dirty="0">
                <a:ln>
                  <a:noFill/>
                </a:ln>
                <a:solidFill>
                  <a:schemeClr val="tx1"/>
                </a:solidFill>
                <a:effectLst/>
                <a:latin typeface="Times New Roman" pitchFamily="18" charset="0"/>
                <a:cs typeface="Times New Roman" pitchFamily="18" charset="0"/>
              </a:rPr>
              <a:t>detector</a:t>
            </a: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 of light at the receiver.</a:t>
            </a:r>
          </a:p>
          <a:p>
            <a:pPr marR="0" lvl="0" algn="just"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endParaRPr>
          </a:p>
          <a:p>
            <a:pPr marL="180000" marR="0" lvl="0" indent="-18000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rPr>
              <a:t>Its primary role is to absorb photons from the light signal and generate electron-hole pairs, producing a current proportional to the light intensity. </a:t>
            </a:r>
          </a:p>
        </p:txBody>
      </p:sp>
    </p:spTree>
    <p:extLst>
      <p:ext uri="{BB962C8B-B14F-4D97-AF65-F5344CB8AC3E}">
        <p14:creationId xmlns:p14="http://schemas.microsoft.com/office/powerpoint/2010/main" val="36392135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8992" y="0"/>
            <a:ext cx="1679598" cy="690525"/>
          </a:xfrm>
        </p:spPr>
        <p:txBody>
          <a:bodyPr/>
          <a:lstStyle/>
          <a:p>
            <a:pPr algn="ctr"/>
            <a:r>
              <a:rPr lang="en-US" sz="2400" u="sng" dirty="0">
                <a:latin typeface="Calibri" pitchFamily="34" charset="0"/>
                <a:cs typeface="Arial" pitchFamily="34" charset="0"/>
              </a:rPr>
              <a:t>Assignment:</a:t>
            </a:r>
          </a:p>
        </p:txBody>
      </p:sp>
      <p:sp>
        <p:nvSpPr>
          <p:cNvPr id="3" name="Content Placeholder 2"/>
          <p:cNvSpPr>
            <a:spLocks noGrp="1"/>
          </p:cNvSpPr>
          <p:nvPr>
            <p:ph idx="1"/>
          </p:nvPr>
        </p:nvSpPr>
        <p:spPr>
          <a:xfrm>
            <a:off x="428596" y="507960"/>
            <a:ext cx="8715404" cy="6350040"/>
          </a:xfrm>
        </p:spPr>
        <p:txBody>
          <a:bodyPr>
            <a:normAutofit/>
          </a:bodyPr>
          <a:lstStyle/>
          <a:p>
            <a:pPr marL="582930" indent="-514350">
              <a:buFont typeface="+mj-lt"/>
              <a:buAutoNum type="arabicPeriod"/>
            </a:pPr>
            <a:r>
              <a:rPr lang="en-US" sz="2000" dirty="0">
                <a:latin typeface="Calibri" pitchFamily="34" charset="0"/>
              </a:rPr>
              <a:t>What are Optical Fibers? Summarize the principle behind the transmission of light signal through an optical Fiber.</a:t>
            </a:r>
          </a:p>
          <a:p>
            <a:pPr marL="582930" indent="-514350">
              <a:buFont typeface="+mj-lt"/>
              <a:buAutoNum type="arabicPeriod"/>
            </a:pPr>
            <a:r>
              <a:rPr lang="en-US" sz="2000" dirty="0">
                <a:latin typeface="Calibri" pitchFamily="34" charset="0"/>
              </a:rPr>
              <a:t>Write the advantages of optical fiber communication system.</a:t>
            </a:r>
          </a:p>
          <a:p>
            <a:pPr marL="582930" indent="-514350">
              <a:buFont typeface="+mj-lt"/>
              <a:buAutoNum type="arabicPeriod"/>
            </a:pPr>
            <a:r>
              <a:rPr lang="en-US" sz="2000" dirty="0">
                <a:latin typeface="Calibri" pitchFamily="34" charset="0"/>
              </a:rPr>
              <a:t>Explain the  structure/ construction of an optical fiber with the help of an appropriate diagram.</a:t>
            </a:r>
          </a:p>
          <a:p>
            <a:pPr marL="582930" indent="-514350">
              <a:buFont typeface="+mj-lt"/>
              <a:buAutoNum type="arabicPeriod"/>
            </a:pPr>
            <a:r>
              <a:rPr lang="en-US" sz="2000" dirty="0">
                <a:latin typeface="Calibri" pitchFamily="34" charset="0"/>
              </a:rPr>
              <a:t>The refractive index of core should be slightly greater than that of cladding. Justify the statement by citing appropriate reasons.</a:t>
            </a:r>
          </a:p>
          <a:p>
            <a:pPr marL="582930" indent="-514350">
              <a:buFont typeface="+mj-lt"/>
              <a:buAutoNum type="arabicPeriod"/>
            </a:pPr>
            <a:r>
              <a:rPr lang="en-US" sz="2000" dirty="0">
                <a:latin typeface="Calibri" pitchFamily="34" charset="0"/>
              </a:rPr>
              <a:t>Compare single mode and multimode optical fibers.</a:t>
            </a:r>
          </a:p>
          <a:p>
            <a:pPr marL="582930" indent="-514350">
              <a:buFont typeface="+mj-lt"/>
              <a:buAutoNum type="arabicPeriod"/>
            </a:pPr>
            <a:r>
              <a:rPr lang="en-US" sz="2000" dirty="0">
                <a:latin typeface="Calibri" pitchFamily="34" charset="0"/>
              </a:rPr>
              <a:t>Justify the name “step index optical fiber” .</a:t>
            </a:r>
          </a:p>
          <a:p>
            <a:pPr marL="582930" indent="-514350">
              <a:buFont typeface="+mj-lt"/>
              <a:buAutoNum type="arabicPeriod"/>
            </a:pPr>
            <a:r>
              <a:rPr lang="en-US" sz="2000" dirty="0">
                <a:latin typeface="Calibri" pitchFamily="34" charset="0"/>
              </a:rPr>
              <a:t>Differentiate between step index and graded index multimode optical fibers.</a:t>
            </a:r>
          </a:p>
          <a:p>
            <a:pPr marL="582930" indent="-514350">
              <a:buFont typeface="+mj-lt"/>
              <a:buAutoNum type="arabicPeriod"/>
            </a:pPr>
            <a:r>
              <a:rPr lang="en-US" sz="2000" dirty="0">
                <a:latin typeface="Calibri" pitchFamily="34" charset="0"/>
              </a:rPr>
              <a:t>Derive the expression for (</a:t>
            </a:r>
            <a:r>
              <a:rPr lang="en-US" sz="2000" dirty="0" err="1">
                <a:latin typeface="Calibri" pitchFamily="34" charset="0"/>
              </a:rPr>
              <a:t>i</a:t>
            </a:r>
            <a:r>
              <a:rPr lang="en-US" sz="2000" dirty="0">
                <a:latin typeface="Calibri" pitchFamily="34" charset="0"/>
              </a:rPr>
              <a:t>) critical angle (ii) acceptance angle (iii)numerical aperture.</a:t>
            </a:r>
          </a:p>
          <a:p>
            <a:pPr marL="582930" indent="-514350">
              <a:buFont typeface="+mj-lt"/>
              <a:buAutoNum type="arabicPeriod"/>
            </a:pPr>
            <a:r>
              <a:rPr lang="en-US" sz="2000" dirty="0">
                <a:latin typeface="Calibri" pitchFamily="34" charset="0"/>
              </a:rPr>
              <a:t>Define and/ or write expressions for :  (</a:t>
            </a:r>
            <a:r>
              <a:rPr lang="en-US" sz="2000" dirty="0" err="1">
                <a:latin typeface="Calibri" pitchFamily="34" charset="0"/>
              </a:rPr>
              <a:t>i</a:t>
            </a:r>
            <a:r>
              <a:rPr lang="en-US" sz="2000" dirty="0">
                <a:latin typeface="Calibri" pitchFamily="34" charset="0"/>
              </a:rPr>
              <a:t>) critical angle (ii) acceptance angle (iii)numerical aperture (iv) fractional refractive index difference (v) V-number (vi) number of modes</a:t>
            </a:r>
          </a:p>
          <a:p>
            <a:pPr marL="582930" indent="-514350">
              <a:buFont typeface="+mj-lt"/>
              <a:buAutoNum type="arabicPeriod"/>
            </a:pPr>
            <a:r>
              <a:rPr lang="en-US" sz="2000" dirty="0">
                <a:latin typeface="Calibri" pitchFamily="34" charset="0"/>
              </a:rPr>
              <a:t>Express acceptance angle and numerical aperture in terms of fractional refractive index difference.</a:t>
            </a:r>
          </a:p>
          <a:p>
            <a:pPr marL="582930" indent="-514350">
              <a:buFont typeface="+mj-lt"/>
              <a:buAutoNum type="arabicPeriod"/>
            </a:pPr>
            <a:endParaRPr lang="en-US" sz="2000" dirty="0">
              <a:latin typeface="Calibri" pitchFamily="34" charset="0"/>
            </a:endParaRPr>
          </a:p>
          <a:p>
            <a:pPr marL="582930" indent="-514350">
              <a:buFont typeface="+mj-lt"/>
              <a:buAutoNum type="arabicPeriod"/>
            </a:pPr>
            <a:endParaRPr lang="en-US" sz="2000" dirty="0">
              <a:latin typeface="Calibri"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9" name="Picture 3"/>
          <p:cNvPicPr>
            <a:picLocks noChangeAspect="1" noChangeArrowheads="1"/>
          </p:cNvPicPr>
          <p:nvPr/>
        </p:nvPicPr>
        <p:blipFill>
          <a:blip r:embed="rId2"/>
          <a:srcRect/>
          <a:stretch>
            <a:fillRect/>
          </a:stretch>
        </p:blipFill>
        <p:spPr bwMode="auto">
          <a:xfrm>
            <a:off x="4820282" y="0"/>
            <a:ext cx="4323718" cy="6857999"/>
          </a:xfrm>
          <a:prstGeom prst="rect">
            <a:avLst/>
          </a:prstGeom>
          <a:noFill/>
          <a:ln w="9525">
            <a:noFill/>
            <a:miter lim="800000"/>
            <a:headEnd/>
            <a:tailEnd/>
          </a:ln>
          <a:effectLst/>
        </p:spPr>
      </p:pic>
      <p:pic>
        <p:nvPicPr>
          <p:cNvPr id="80900" name="Picture 4"/>
          <p:cNvPicPr>
            <a:picLocks noChangeAspect="1" noChangeArrowheads="1"/>
          </p:cNvPicPr>
          <p:nvPr/>
        </p:nvPicPr>
        <p:blipFill>
          <a:blip r:embed="rId3"/>
          <a:srcRect/>
          <a:stretch>
            <a:fillRect/>
          </a:stretch>
        </p:blipFill>
        <p:spPr bwMode="auto">
          <a:xfrm>
            <a:off x="357158" y="0"/>
            <a:ext cx="4410075" cy="691515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Picture 2"/>
          <p:cNvPicPr>
            <a:picLocks noChangeAspect="1" noChangeArrowheads="1"/>
          </p:cNvPicPr>
          <p:nvPr/>
        </p:nvPicPr>
        <p:blipFill>
          <a:blip r:embed="rId2"/>
          <a:srcRect/>
          <a:stretch>
            <a:fillRect/>
          </a:stretch>
        </p:blipFill>
        <p:spPr bwMode="auto">
          <a:xfrm>
            <a:off x="6143637" y="1991927"/>
            <a:ext cx="3000364" cy="2240359"/>
          </a:xfrm>
          <a:prstGeom prst="rect">
            <a:avLst/>
          </a:prstGeom>
          <a:noFill/>
          <a:ln w="9525">
            <a:noFill/>
            <a:miter lim="800000"/>
            <a:headEnd/>
            <a:tailEnd/>
          </a:ln>
          <a:effectLst/>
        </p:spPr>
      </p:pic>
      <p:sp>
        <p:nvSpPr>
          <p:cNvPr id="6" name="Rectangle 5"/>
          <p:cNvSpPr/>
          <p:nvPr/>
        </p:nvSpPr>
        <p:spPr>
          <a:xfrm>
            <a:off x="447674" y="-23"/>
            <a:ext cx="5338772" cy="6863417"/>
          </a:xfrm>
          <a:prstGeom prst="rect">
            <a:avLst/>
          </a:prstGeom>
        </p:spPr>
        <p:txBody>
          <a:bodyPr wrap="square">
            <a:spAutoFit/>
          </a:bodyPr>
          <a:lstStyle/>
          <a:p>
            <a:pPr algn="just"/>
            <a:r>
              <a:rPr lang="en-US" sz="2000" dirty="0"/>
              <a:t>An optical </a:t>
            </a:r>
            <a:r>
              <a:rPr lang="en-US" sz="2000" dirty="0" err="1"/>
              <a:t>fibre</a:t>
            </a:r>
            <a:r>
              <a:rPr lang="en-US" sz="2000" dirty="0"/>
              <a:t> consists of a thin (hair like) long, flexible, cylindrical structure of transparent material at the center called core and has refractive index say </a:t>
            </a:r>
            <a:r>
              <a:rPr lang="el-GR" sz="2000" dirty="0"/>
              <a:t>μ</a:t>
            </a:r>
            <a:r>
              <a:rPr lang="en-US" sz="2000" baseline="-25000" dirty="0"/>
              <a:t>1</a:t>
            </a:r>
            <a:r>
              <a:rPr lang="en-US" sz="2000" dirty="0"/>
              <a:t>. The core is surrounded by another cylindrical structure of compatible material called cladding and has RI = </a:t>
            </a:r>
            <a:r>
              <a:rPr lang="el-GR" sz="2000" dirty="0"/>
              <a:t>μ</a:t>
            </a:r>
            <a:r>
              <a:rPr lang="en-US" sz="2000" baseline="-25000" dirty="0"/>
              <a:t>2</a:t>
            </a:r>
            <a:r>
              <a:rPr lang="en-US" sz="2000" dirty="0"/>
              <a:t>, which is slightly less than </a:t>
            </a:r>
            <a:r>
              <a:rPr lang="el-GR" sz="2000" dirty="0"/>
              <a:t>μ </a:t>
            </a:r>
            <a:r>
              <a:rPr lang="en-US" sz="2000" baseline="-25000" dirty="0"/>
              <a:t>1</a:t>
            </a:r>
            <a:r>
              <a:rPr lang="en-US" sz="2000" dirty="0"/>
              <a:t>. The whole structure is surrounded by  </a:t>
            </a:r>
            <a:r>
              <a:rPr lang="en-US" sz="2000" dirty="0" err="1"/>
              <a:t>by</a:t>
            </a:r>
            <a:r>
              <a:rPr lang="en-US" sz="2000" dirty="0"/>
              <a:t> a protective jacket of thin polyvinyl chloride (PVC) or metal sheath.  </a:t>
            </a:r>
          </a:p>
          <a:p>
            <a:endParaRPr lang="en-US" sz="2000" dirty="0"/>
          </a:p>
          <a:p>
            <a:pPr marL="342900" indent="-342900">
              <a:buFont typeface="+mj-lt"/>
              <a:buAutoNum type="arabicPeriod"/>
            </a:pPr>
            <a:r>
              <a:rPr lang="en-US" sz="2000" b="1" u="sng" dirty="0">
                <a:solidFill>
                  <a:srgbClr val="FFFF00"/>
                </a:solidFill>
              </a:rPr>
              <a:t>Core</a:t>
            </a:r>
            <a:r>
              <a:rPr lang="en-US" sz="2000" dirty="0"/>
              <a:t> is made up of thin glass or plastic layer through which light travels.</a:t>
            </a:r>
          </a:p>
          <a:p>
            <a:pPr marL="342900" indent="-342900">
              <a:buFont typeface="+mj-lt"/>
              <a:buAutoNum type="arabicPeriod"/>
            </a:pPr>
            <a:endParaRPr lang="en-US" sz="2000" dirty="0"/>
          </a:p>
          <a:p>
            <a:pPr marL="342900" indent="-342900">
              <a:buFont typeface="+mj-lt"/>
              <a:buAutoNum type="arabicPeriod"/>
            </a:pPr>
            <a:r>
              <a:rPr lang="en-US" sz="2000" b="1" u="sng" dirty="0">
                <a:solidFill>
                  <a:srgbClr val="FFFF00"/>
                </a:solidFill>
              </a:rPr>
              <a:t>Cladding</a:t>
            </a:r>
            <a:r>
              <a:rPr lang="en-US" sz="2000" dirty="0"/>
              <a:t> is outer optical material of similar type surrounding the core and reflects back the light into the core. </a:t>
            </a:r>
          </a:p>
          <a:p>
            <a:pPr marL="342900" indent="-342900">
              <a:buFont typeface="+mj-lt"/>
              <a:buAutoNum type="arabicPeriod"/>
            </a:pPr>
            <a:endParaRPr lang="en-US" sz="2000" b="1" u="sng" dirty="0">
              <a:solidFill>
                <a:srgbClr val="FFFF00"/>
              </a:solidFill>
            </a:endParaRPr>
          </a:p>
          <a:p>
            <a:pPr marL="342900" indent="-342900">
              <a:buFont typeface="+mj-lt"/>
              <a:buAutoNum type="arabicPeriod"/>
            </a:pPr>
            <a:r>
              <a:rPr lang="en-US" sz="2000" b="1" u="sng" dirty="0">
                <a:solidFill>
                  <a:srgbClr val="FFFF00"/>
                </a:solidFill>
              </a:rPr>
              <a:t>Sheath </a:t>
            </a:r>
            <a:r>
              <a:rPr lang="en-US" sz="2000" dirty="0"/>
              <a:t>is plastic coating that protects fiber from any damage or other environmental conditions. </a:t>
            </a:r>
            <a:br>
              <a:rPr lang="en-US" sz="2000" dirty="0"/>
            </a:br>
            <a:endParaRPr lang="en-US" sz="2000" dirty="0"/>
          </a:p>
        </p:txBody>
      </p:sp>
      <p:sp>
        <p:nvSpPr>
          <p:cNvPr id="8" name="Rectangle 7"/>
          <p:cNvSpPr/>
          <p:nvPr/>
        </p:nvSpPr>
        <p:spPr>
          <a:xfrm>
            <a:off x="5851510" y="4363058"/>
            <a:ext cx="3292522" cy="954107"/>
          </a:xfrm>
          <a:prstGeom prst="rect">
            <a:avLst/>
          </a:prstGeom>
        </p:spPr>
        <p:txBody>
          <a:bodyPr wrap="square">
            <a:spAutoFit/>
          </a:bodyPr>
          <a:lstStyle/>
          <a:p>
            <a:r>
              <a:rPr lang="en-US" b="1" u="sng" dirty="0">
                <a:solidFill>
                  <a:srgbClr val="FFFF00"/>
                </a:solidFill>
              </a:rPr>
              <a:t>Core Refractive Index</a:t>
            </a:r>
          </a:p>
          <a:p>
            <a:r>
              <a:rPr lang="en-US" b="1" u="sng" dirty="0">
                <a:solidFill>
                  <a:srgbClr val="FFFF00"/>
                </a:solidFill>
              </a:rPr>
              <a:t>Is slightly greater than that </a:t>
            </a:r>
          </a:p>
          <a:p>
            <a:r>
              <a:rPr lang="en-US" b="1" u="sng" dirty="0">
                <a:solidFill>
                  <a:srgbClr val="FFFF00"/>
                </a:solidFill>
              </a:rPr>
              <a:t>of  </a:t>
            </a:r>
            <a:r>
              <a:rPr lang="en-US" b="1" u="sng" dirty="0">
                <a:solidFill>
                  <a:srgbClr val="FFC000"/>
                </a:solidFill>
              </a:rPr>
              <a:t>Cladding  (</a:t>
            </a:r>
            <a:r>
              <a:rPr lang="el-GR" b="1" dirty="0">
                <a:solidFill>
                  <a:srgbClr val="FFC000"/>
                </a:solidFill>
              </a:rPr>
              <a:t>μ </a:t>
            </a:r>
            <a:r>
              <a:rPr lang="en-US" b="1" baseline="-25000" dirty="0">
                <a:solidFill>
                  <a:srgbClr val="FFC000"/>
                </a:solidFill>
              </a:rPr>
              <a:t>1 </a:t>
            </a:r>
            <a:r>
              <a:rPr lang="en-US" b="1" dirty="0">
                <a:solidFill>
                  <a:srgbClr val="FFC000"/>
                </a:solidFill>
              </a:rPr>
              <a:t>&gt; </a:t>
            </a:r>
            <a:r>
              <a:rPr lang="el-GR" b="1" dirty="0">
                <a:solidFill>
                  <a:srgbClr val="FFC000"/>
                </a:solidFill>
              </a:rPr>
              <a:t>μ </a:t>
            </a:r>
            <a:r>
              <a:rPr lang="en-US" b="1" baseline="-25000" dirty="0">
                <a:solidFill>
                  <a:srgbClr val="FFC000"/>
                </a:solidFill>
              </a:rPr>
              <a:t>2</a:t>
            </a:r>
            <a:r>
              <a:rPr lang="en-US" b="1" dirty="0">
                <a:solidFill>
                  <a:srgbClr val="FFC000"/>
                </a:solidFill>
              </a:rPr>
              <a:t>)</a:t>
            </a:r>
            <a:endParaRPr lang="en-US" b="1" u="sng" dirty="0">
              <a:solidFill>
                <a:srgbClr val="FFC000"/>
              </a:solidFill>
            </a:endParaRPr>
          </a:p>
        </p:txBody>
      </p:sp>
      <p:pic>
        <p:nvPicPr>
          <p:cNvPr id="73730" name="Picture 2"/>
          <p:cNvPicPr>
            <a:picLocks noChangeAspect="1" noChangeArrowheads="1"/>
          </p:cNvPicPr>
          <p:nvPr/>
        </p:nvPicPr>
        <p:blipFill>
          <a:blip r:embed="rId3"/>
          <a:srcRect/>
          <a:stretch>
            <a:fillRect/>
          </a:stretch>
        </p:blipFill>
        <p:spPr bwMode="auto">
          <a:xfrm>
            <a:off x="6177215" y="0"/>
            <a:ext cx="2966817" cy="1919212"/>
          </a:xfrm>
          <a:prstGeom prst="rect">
            <a:avLst/>
          </a:prstGeom>
          <a:noFill/>
          <a:ln w="9525">
            <a:noFill/>
            <a:miter lim="800000"/>
            <a:headEnd/>
            <a:tailEnd/>
          </a:ln>
          <a:effectLst/>
        </p:spPr>
      </p:pic>
      <p:sp>
        <p:nvSpPr>
          <p:cNvPr id="10" name="Rectangle 9"/>
          <p:cNvSpPr/>
          <p:nvPr/>
        </p:nvSpPr>
        <p:spPr>
          <a:xfrm>
            <a:off x="6357950" y="5715016"/>
            <a:ext cx="397866" cy="369332"/>
          </a:xfrm>
          <a:prstGeom prst="rect">
            <a:avLst/>
          </a:prstGeom>
        </p:spPr>
        <p:txBody>
          <a:bodyPr wrap="none">
            <a:spAutoFit/>
          </a:bodyPr>
          <a:lstStyle/>
          <a:p>
            <a:r>
              <a:rPr lang="en-US" dirty="0">
                <a:solidFill>
                  <a:schemeClr val="bg1"/>
                </a:solidFill>
              </a:rPr>
              <a:t>n</a:t>
            </a:r>
            <a:r>
              <a:rPr lang="en-US" baseline="-25000" dirty="0">
                <a:solidFill>
                  <a:schemeClr val="bg1"/>
                </a:solidFill>
              </a:rPr>
              <a:t>2</a:t>
            </a:r>
            <a:endParaRPr lang="en-US" dirty="0">
              <a:solidFill>
                <a:schemeClr val="bg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22" name="Picture 2"/>
          <p:cNvPicPr>
            <a:picLocks noChangeAspect="1" noChangeArrowheads="1"/>
          </p:cNvPicPr>
          <p:nvPr/>
        </p:nvPicPr>
        <p:blipFill>
          <a:blip r:embed="rId2"/>
          <a:srcRect/>
          <a:stretch>
            <a:fillRect/>
          </a:stretch>
        </p:blipFill>
        <p:spPr bwMode="auto">
          <a:xfrm>
            <a:off x="428596" y="1"/>
            <a:ext cx="4352925" cy="6858000"/>
          </a:xfrm>
          <a:prstGeom prst="rect">
            <a:avLst/>
          </a:prstGeom>
          <a:noFill/>
          <a:ln w="9525">
            <a:noFill/>
            <a:miter lim="800000"/>
            <a:headEnd/>
            <a:tailEnd/>
          </a:ln>
          <a:effectLst/>
        </p:spPr>
      </p:pic>
      <p:pic>
        <p:nvPicPr>
          <p:cNvPr id="81923" name="Picture 3"/>
          <p:cNvPicPr>
            <a:picLocks noChangeAspect="1" noChangeArrowheads="1"/>
          </p:cNvPicPr>
          <p:nvPr/>
        </p:nvPicPr>
        <p:blipFill>
          <a:blip r:embed="rId3"/>
          <a:srcRect/>
          <a:stretch>
            <a:fillRect/>
          </a:stretch>
        </p:blipFill>
        <p:spPr bwMode="auto">
          <a:xfrm>
            <a:off x="5000628" y="0"/>
            <a:ext cx="4362450" cy="6934200"/>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946" name="Picture 2"/>
          <p:cNvPicPr>
            <a:picLocks noChangeAspect="1" noChangeArrowheads="1"/>
          </p:cNvPicPr>
          <p:nvPr/>
        </p:nvPicPr>
        <p:blipFill>
          <a:blip r:embed="rId2"/>
          <a:srcRect/>
          <a:stretch>
            <a:fillRect/>
          </a:stretch>
        </p:blipFill>
        <p:spPr bwMode="auto">
          <a:xfrm>
            <a:off x="428596" y="0"/>
            <a:ext cx="4638675" cy="7048500"/>
          </a:xfrm>
          <a:prstGeom prst="rect">
            <a:avLst/>
          </a:prstGeom>
          <a:noFill/>
          <a:ln w="9525">
            <a:noFill/>
            <a:miter lim="800000"/>
            <a:headEnd/>
            <a:tailEnd/>
          </a:ln>
          <a:effectLst/>
        </p:spPr>
      </p:pic>
      <p:pic>
        <p:nvPicPr>
          <p:cNvPr id="82947" name="Picture 3"/>
          <p:cNvPicPr>
            <a:picLocks noChangeAspect="1" noChangeArrowheads="1"/>
          </p:cNvPicPr>
          <p:nvPr/>
        </p:nvPicPr>
        <p:blipFill>
          <a:blip r:embed="rId3"/>
          <a:srcRect/>
          <a:stretch>
            <a:fillRect/>
          </a:stretch>
        </p:blipFill>
        <p:spPr bwMode="auto">
          <a:xfrm>
            <a:off x="5357818" y="0"/>
            <a:ext cx="4572000" cy="7248526"/>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70" name="Picture 2"/>
          <p:cNvPicPr>
            <a:picLocks noChangeAspect="1" noChangeArrowheads="1"/>
          </p:cNvPicPr>
          <p:nvPr/>
        </p:nvPicPr>
        <p:blipFill>
          <a:blip r:embed="rId2"/>
          <a:srcRect/>
          <a:stretch>
            <a:fillRect/>
          </a:stretch>
        </p:blipFill>
        <p:spPr bwMode="auto">
          <a:xfrm>
            <a:off x="285720" y="1"/>
            <a:ext cx="4286280" cy="6858000"/>
          </a:xfrm>
          <a:prstGeom prst="rect">
            <a:avLst/>
          </a:prstGeom>
          <a:noFill/>
          <a:ln w="9525">
            <a:noFill/>
            <a:miter lim="800000"/>
            <a:headEnd/>
            <a:tailEnd/>
          </a:ln>
          <a:effectLst/>
        </p:spPr>
      </p:pic>
      <p:pic>
        <p:nvPicPr>
          <p:cNvPr id="83971" name="Picture 3"/>
          <p:cNvPicPr>
            <a:picLocks noChangeAspect="1" noChangeArrowheads="1"/>
          </p:cNvPicPr>
          <p:nvPr/>
        </p:nvPicPr>
        <p:blipFill>
          <a:blip r:embed="rId3"/>
          <a:srcRect/>
          <a:stretch>
            <a:fillRect/>
          </a:stretch>
        </p:blipFill>
        <p:spPr bwMode="auto">
          <a:xfrm>
            <a:off x="4643438" y="0"/>
            <a:ext cx="4500562" cy="6858000"/>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994" name="Picture 2"/>
          <p:cNvPicPr>
            <a:picLocks noChangeAspect="1" noChangeArrowheads="1"/>
          </p:cNvPicPr>
          <p:nvPr/>
        </p:nvPicPr>
        <p:blipFill>
          <a:blip r:embed="rId2"/>
          <a:srcRect/>
          <a:stretch>
            <a:fillRect/>
          </a:stretch>
        </p:blipFill>
        <p:spPr bwMode="auto">
          <a:xfrm>
            <a:off x="285720" y="0"/>
            <a:ext cx="4705350" cy="6858000"/>
          </a:xfrm>
          <a:prstGeom prst="rect">
            <a:avLst/>
          </a:prstGeom>
          <a:noFill/>
          <a:ln w="9525">
            <a:noFill/>
            <a:miter lim="800000"/>
            <a:headEnd/>
            <a:tailEnd/>
          </a:ln>
          <a:effectLst/>
        </p:spPr>
      </p:pic>
      <p:pic>
        <p:nvPicPr>
          <p:cNvPr id="84995" name="Picture 3"/>
          <p:cNvPicPr>
            <a:picLocks noChangeAspect="1" noChangeArrowheads="1"/>
          </p:cNvPicPr>
          <p:nvPr/>
        </p:nvPicPr>
        <p:blipFill>
          <a:blip r:embed="rId3"/>
          <a:srcRect/>
          <a:stretch>
            <a:fillRect/>
          </a:stretch>
        </p:blipFill>
        <p:spPr bwMode="auto">
          <a:xfrm>
            <a:off x="5214943" y="0"/>
            <a:ext cx="4242472" cy="68580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a:srcRect/>
          <a:stretch>
            <a:fillRect/>
          </a:stretch>
        </p:blipFill>
        <p:spPr bwMode="auto">
          <a:xfrm>
            <a:off x="5521338" y="0"/>
            <a:ext cx="3622662" cy="1198467"/>
          </a:xfrm>
          <a:prstGeom prst="rect">
            <a:avLst/>
          </a:prstGeom>
          <a:noFill/>
          <a:ln w="9525">
            <a:noFill/>
            <a:miter lim="800000"/>
            <a:headEnd/>
            <a:tailEnd/>
          </a:ln>
          <a:effectLst/>
        </p:spPr>
      </p:pic>
      <p:sp>
        <p:nvSpPr>
          <p:cNvPr id="6" name="Rectangle 5"/>
          <p:cNvSpPr/>
          <p:nvPr/>
        </p:nvSpPr>
        <p:spPr>
          <a:xfrm>
            <a:off x="428596" y="2164715"/>
            <a:ext cx="8786745" cy="2693045"/>
          </a:xfrm>
          <a:prstGeom prst="rect">
            <a:avLst/>
          </a:prstGeom>
        </p:spPr>
        <p:txBody>
          <a:bodyPr wrap="square">
            <a:spAutoFit/>
          </a:bodyPr>
          <a:lstStyle/>
          <a:p>
            <a:pPr marL="252000" indent="-252000">
              <a:buFont typeface="Arial" pitchFamily="34" charset="0"/>
              <a:buChar char="•"/>
            </a:pPr>
            <a:r>
              <a:rPr lang="en-US" sz="2000" b="1" dirty="0">
                <a:latin typeface="Times New Roman" pitchFamily="18" charset="0"/>
                <a:cs typeface="Times New Roman" pitchFamily="18" charset="0"/>
              </a:rPr>
              <a:t>In case of plastics, the core is made up of polystyrene or </a:t>
            </a:r>
            <a:r>
              <a:rPr lang="en-US" sz="2000" b="1" dirty="0" err="1">
                <a:latin typeface="Times New Roman" pitchFamily="18" charset="0"/>
                <a:cs typeface="Times New Roman" pitchFamily="18" charset="0"/>
              </a:rPr>
              <a:t>polymethyl</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metha</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acrylate</a:t>
            </a:r>
            <a:r>
              <a:rPr lang="en-US" sz="2000" b="1" dirty="0">
                <a:latin typeface="Times New Roman" pitchFamily="18" charset="0"/>
                <a:cs typeface="Times New Roman" pitchFamily="18" charset="0"/>
              </a:rPr>
              <a:t> (PMMA) and cladding is made from silicon or </a:t>
            </a:r>
            <a:r>
              <a:rPr lang="en-US" sz="2000" b="1" dirty="0" err="1">
                <a:latin typeface="Times New Roman" pitchFamily="18" charset="0"/>
                <a:cs typeface="Times New Roman" pitchFamily="18" charset="0"/>
              </a:rPr>
              <a:t>teflon</a:t>
            </a:r>
            <a:r>
              <a:rPr lang="en-US" sz="2000" b="1" dirty="0">
                <a:latin typeface="Times New Roman" pitchFamily="18" charset="0"/>
                <a:cs typeface="Times New Roman" pitchFamily="18" charset="0"/>
              </a:rPr>
              <a:t>. </a:t>
            </a:r>
          </a:p>
          <a:p>
            <a:pPr marL="252000" indent="-252000">
              <a:buFont typeface="Arial" pitchFamily="34" charset="0"/>
              <a:buChar char="•"/>
            </a:pPr>
            <a:r>
              <a:rPr lang="en-US" sz="2000" b="1" dirty="0">
                <a:latin typeface="Times New Roman" pitchFamily="18" charset="0"/>
                <a:cs typeface="Times New Roman" pitchFamily="18" charset="0"/>
              </a:rPr>
              <a:t>On the other hand in case of glass, it is made of silica (SiO</a:t>
            </a:r>
            <a:r>
              <a:rPr lang="en-US" sz="2000" b="1" baseline="-25000" dirty="0">
                <a:latin typeface="Times New Roman" pitchFamily="18" charset="0"/>
                <a:cs typeface="Times New Roman" pitchFamily="18" charset="0"/>
              </a:rPr>
              <a:t>2</a:t>
            </a:r>
            <a:r>
              <a:rPr lang="en-US" sz="2000" b="1" dirty="0">
                <a:latin typeface="Times New Roman" pitchFamily="18" charset="0"/>
                <a:cs typeface="Times New Roman" pitchFamily="18" charset="0"/>
              </a:rPr>
              <a:t>) with RI = 1.458. </a:t>
            </a:r>
          </a:p>
          <a:p>
            <a:pPr marL="914400" lvl="1" indent="-457200">
              <a:buFont typeface="+mj-lt"/>
              <a:buAutoNum type="arabicPeriod"/>
            </a:pPr>
            <a:r>
              <a:rPr lang="en-US" sz="2000" b="1" dirty="0">
                <a:latin typeface="Times New Roman" pitchFamily="18" charset="0"/>
                <a:cs typeface="Times New Roman" pitchFamily="18" charset="0"/>
              </a:rPr>
              <a:t>The refractive index of pure silica can be increased by doping with </a:t>
            </a:r>
            <a:r>
              <a:rPr lang="en-US" sz="2000" b="1" dirty="0" err="1">
                <a:latin typeface="Times New Roman" pitchFamily="18" charset="0"/>
                <a:cs typeface="Times New Roman" pitchFamily="18" charset="0"/>
              </a:rPr>
              <a:t>germania</a:t>
            </a:r>
            <a:r>
              <a:rPr lang="en-US" sz="2000" b="1" dirty="0">
                <a:latin typeface="Times New Roman" pitchFamily="18" charset="0"/>
                <a:cs typeface="Times New Roman" pitchFamily="18" charset="0"/>
              </a:rPr>
              <a:t> (GeO</a:t>
            </a:r>
            <a:r>
              <a:rPr lang="en-US" sz="2000" b="1" baseline="-25000" dirty="0">
                <a:latin typeface="Times New Roman" pitchFamily="18" charset="0"/>
                <a:cs typeface="Times New Roman" pitchFamily="18" charset="0"/>
              </a:rPr>
              <a:t>2</a:t>
            </a:r>
            <a:r>
              <a:rPr lang="en-US" sz="2000" b="1" dirty="0">
                <a:latin typeface="Times New Roman" pitchFamily="18" charset="0"/>
                <a:cs typeface="Times New Roman" pitchFamily="18" charset="0"/>
              </a:rPr>
              <a:t>) or phosphorous </a:t>
            </a:r>
            <a:r>
              <a:rPr lang="en-US" sz="2000" b="1" dirty="0" err="1">
                <a:latin typeface="Times New Roman" pitchFamily="18" charset="0"/>
                <a:cs typeface="Times New Roman" pitchFamily="18" charset="0"/>
              </a:rPr>
              <a:t>pentaoxide</a:t>
            </a:r>
            <a:r>
              <a:rPr lang="en-US" sz="2000" b="1" dirty="0">
                <a:latin typeface="Times New Roman" pitchFamily="18" charset="0"/>
                <a:cs typeface="Times New Roman" pitchFamily="18" charset="0"/>
              </a:rPr>
              <a:t> (P</a:t>
            </a:r>
            <a:r>
              <a:rPr lang="en-US" sz="2000" b="1" baseline="-25000" dirty="0">
                <a:latin typeface="Times New Roman" pitchFamily="18" charset="0"/>
                <a:cs typeface="Times New Roman" pitchFamily="18" charset="0"/>
              </a:rPr>
              <a:t>2</a:t>
            </a:r>
            <a:r>
              <a:rPr lang="en-US" sz="2000" b="1" dirty="0">
                <a:latin typeface="Times New Roman" pitchFamily="18" charset="0"/>
                <a:cs typeface="Times New Roman" pitchFamily="18" charset="0"/>
              </a:rPr>
              <a:t>O</a:t>
            </a:r>
            <a:r>
              <a:rPr lang="en-US" sz="2000" b="1" baseline="-25000" dirty="0">
                <a:latin typeface="Times New Roman" pitchFamily="18" charset="0"/>
                <a:cs typeface="Times New Roman" pitchFamily="18" charset="0"/>
              </a:rPr>
              <a:t>5</a:t>
            </a:r>
            <a:r>
              <a:rPr lang="en-US" sz="2000" b="1" dirty="0">
                <a:latin typeface="Times New Roman" pitchFamily="18" charset="0"/>
                <a:cs typeface="Times New Roman" pitchFamily="18" charset="0"/>
              </a:rPr>
              <a:t>).</a:t>
            </a:r>
          </a:p>
          <a:p>
            <a:pPr marL="914400" lvl="1" indent="-457200">
              <a:spcAft>
                <a:spcPts val="600"/>
              </a:spcAft>
              <a:buFont typeface="+mj-lt"/>
              <a:buAutoNum type="arabicPeriod"/>
            </a:pPr>
            <a:r>
              <a:rPr lang="en-US" sz="2000" b="1" dirty="0">
                <a:latin typeface="Times New Roman" pitchFamily="18" charset="0"/>
                <a:cs typeface="Times New Roman" pitchFamily="18" charset="0"/>
              </a:rPr>
              <a:t>Likewise, the refractive index of pure silica can be decreased by doping with </a:t>
            </a:r>
            <a:r>
              <a:rPr lang="en-US" sz="2000" b="1" dirty="0" err="1">
                <a:latin typeface="Times New Roman" pitchFamily="18" charset="0"/>
                <a:cs typeface="Times New Roman" pitchFamily="18" charset="0"/>
              </a:rPr>
              <a:t>Boria</a:t>
            </a:r>
            <a:r>
              <a:rPr lang="en-US" sz="2000" b="1" dirty="0">
                <a:latin typeface="Times New Roman" pitchFamily="18" charset="0"/>
                <a:cs typeface="Times New Roman" pitchFamily="18" charset="0"/>
              </a:rPr>
              <a:t> (B</a:t>
            </a:r>
            <a:r>
              <a:rPr lang="en-US" sz="2000" b="1" baseline="-25000" dirty="0">
                <a:latin typeface="Times New Roman" pitchFamily="18" charset="0"/>
                <a:cs typeface="Times New Roman" pitchFamily="18" charset="0"/>
              </a:rPr>
              <a:t>2</a:t>
            </a:r>
            <a:r>
              <a:rPr lang="en-US" sz="2000" b="1" dirty="0">
                <a:latin typeface="Times New Roman" pitchFamily="18" charset="0"/>
                <a:cs typeface="Times New Roman" pitchFamily="18" charset="0"/>
              </a:rPr>
              <a:t>O</a:t>
            </a:r>
            <a:r>
              <a:rPr lang="en-US" sz="2000" b="1" baseline="-25000" dirty="0">
                <a:latin typeface="Times New Roman" pitchFamily="18" charset="0"/>
                <a:cs typeface="Times New Roman" pitchFamily="18" charset="0"/>
              </a:rPr>
              <a:t>3</a:t>
            </a:r>
            <a:r>
              <a:rPr lang="en-US" sz="2000" b="1" dirty="0">
                <a:latin typeface="Times New Roman" pitchFamily="18" charset="0"/>
                <a:cs typeface="Times New Roman" pitchFamily="18" charset="0"/>
              </a:rPr>
              <a:t>) or Fluorine. </a:t>
            </a:r>
          </a:p>
          <a:p>
            <a:r>
              <a:rPr lang="en-US" sz="2400" b="1" dirty="0">
                <a:solidFill>
                  <a:srgbClr val="FFFF00"/>
                </a:solidFill>
                <a:latin typeface="Times New Roman" pitchFamily="18" charset="0"/>
                <a:cs typeface="Times New Roman" pitchFamily="18" charset="0"/>
              </a:rPr>
              <a:t>Hence silica can be used in making both the core and cladding.</a:t>
            </a:r>
          </a:p>
        </p:txBody>
      </p:sp>
      <p:sp>
        <p:nvSpPr>
          <p:cNvPr id="5" name="Rectangle 4"/>
          <p:cNvSpPr/>
          <p:nvPr/>
        </p:nvSpPr>
        <p:spPr>
          <a:xfrm>
            <a:off x="357158" y="0"/>
            <a:ext cx="8786842" cy="2246769"/>
          </a:xfrm>
          <a:prstGeom prst="rect">
            <a:avLst/>
          </a:prstGeom>
        </p:spPr>
        <p:txBody>
          <a:bodyPr wrap="square">
            <a:spAutoFit/>
          </a:bodyPr>
          <a:lstStyle/>
          <a:p>
            <a:pPr algn="just"/>
            <a:r>
              <a:rPr lang="en-US" sz="2000" b="1" dirty="0">
                <a:latin typeface="Times New Roman" pitchFamily="18" charset="0"/>
                <a:cs typeface="Times New Roman" pitchFamily="18" charset="0"/>
              </a:rPr>
              <a:t>Optical fibers are fabricated from glass or </a:t>
            </a:r>
          </a:p>
          <a:p>
            <a:pPr algn="just"/>
            <a:r>
              <a:rPr lang="en-US" sz="2000" b="1" dirty="0">
                <a:latin typeface="Times New Roman" pitchFamily="18" charset="0"/>
                <a:cs typeface="Times New Roman" pitchFamily="18" charset="0"/>
              </a:rPr>
              <a:t>plastics which are transparent to optical </a:t>
            </a:r>
          </a:p>
          <a:p>
            <a:pPr algn="just"/>
            <a:r>
              <a:rPr lang="en-US" sz="2000" b="1" dirty="0">
                <a:latin typeface="Times New Roman" pitchFamily="18" charset="0"/>
                <a:cs typeface="Times New Roman" pitchFamily="18" charset="0"/>
              </a:rPr>
              <a:t>frequencies. Therefore, based on the nature</a:t>
            </a:r>
          </a:p>
          <a:p>
            <a:pPr algn="just"/>
            <a:r>
              <a:rPr lang="en-US" sz="2000" b="1" dirty="0">
                <a:latin typeface="Times New Roman" pitchFamily="18" charset="0"/>
                <a:cs typeface="Times New Roman" pitchFamily="18" charset="0"/>
              </a:rPr>
              <a:t> of core and cladding the optical fibers are of </a:t>
            </a:r>
          </a:p>
          <a:p>
            <a:pPr algn="just"/>
            <a:r>
              <a:rPr lang="en-US" sz="2000" b="1" dirty="0">
                <a:latin typeface="Times New Roman" pitchFamily="18" charset="0"/>
                <a:cs typeface="Times New Roman" pitchFamily="18" charset="0"/>
              </a:rPr>
              <a:t>three types :</a:t>
            </a:r>
          </a:p>
          <a:p>
            <a:r>
              <a:rPr lang="en-US" sz="2000" b="1" dirty="0">
                <a:latin typeface="Times New Roman" pitchFamily="18" charset="0"/>
                <a:cs typeface="Times New Roman" pitchFamily="18" charset="0"/>
              </a:rPr>
              <a:t>(</a:t>
            </a:r>
            <a:r>
              <a:rPr lang="en-US" sz="2000" b="1" dirty="0" err="1">
                <a:latin typeface="Times New Roman" pitchFamily="18" charset="0"/>
                <a:cs typeface="Times New Roman" pitchFamily="18" charset="0"/>
              </a:rPr>
              <a:t>i</a:t>
            </a:r>
            <a:r>
              <a:rPr lang="en-US" sz="2000" b="1" dirty="0">
                <a:latin typeface="Times New Roman" pitchFamily="18" charset="0"/>
                <a:cs typeface="Times New Roman" pitchFamily="18" charset="0"/>
              </a:rPr>
              <a:t>) plastic core with plastic cladding       (ii) glass core with plastic cladding and</a:t>
            </a:r>
          </a:p>
          <a:p>
            <a:r>
              <a:rPr lang="en-US" sz="2000" b="1" dirty="0">
                <a:latin typeface="Times New Roman" pitchFamily="18" charset="0"/>
                <a:cs typeface="Times New Roman" pitchFamily="18" charset="0"/>
              </a:rPr>
              <a:t>(iii) glass core with glass cladding.</a:t>
            </a:r>
          </a:p>
        </p:txBody>
      </p:sp>
      <p:sp>
        <p:nvSpPr>
          <p:cNvPr id="8" name="TextBox 7"/>
          <p:cNvSpPr txBox="1"/>
          <p:nvPr/>
        </p:nvSpPr>
        <p:spPr>
          <a:xfrm>
            <a:off x="357159" y="5072074"/>
            <a:ext cx="8786842" cy="1200329"/>
          </a:xfrm>
          <a:prstGeom prst="rect">
            <a:avLst/>
          </a:prstGeom>
          <a:noFill/>
        </p:spPr>
        <p:txBody>
          <a:bodyPr wrap="square" rtlCol="0">
            <a:spAutoFit/>
          </a:bodyPr>
          <a:lstStyle/>
          <a:p>
            <a:r>
              <a:rPr lang="en-US" b="1" dirty="0">
                <a:solidFill>
                  <a:srgbClr val="00CC00"/>
                </a:solidFill>
              </a:rPr>
              <a:t>Cladding in addition to providing a rare medium outside the core required for Total Internal Reflections  gives (1) mechanical strength to the optical </a:t>
            </a:r>
            <a:r>
              <a:rPr lang="en-US" b="1" dirty="0" err="1">
                <a:solidFill>
                  <a:srgbClr val="00CC00"/>
                </a:solidFill>
              </a:rPr>
              <a:t>fibre</a:t>
            </a:r>
            <a:r>
              <a:rPr lang="en-US" b="1" dirty="0">
                <a:solidFill>
                  <a:srgbClr val="00CC00"/>
                </a:solidFill>
              </a:rPr>
              <a:t> (2) prevents leakage of signal due to dielectric  discontinuities (3) prevents contamination due to environmental attack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52" y="0"/>
            <a:ext cx="7772400" cy="914400"/>
          </a:xfrm>
        </p:spPr>
        <p:txBody>
          <a:bodyPr/>
          <a:lstStyle/>
          <a:p>
            <a:r>
              <a:rPr lang="en-US" sz="3600" b="1" u="sng" dirty="0">
                <a:solidFill>
                  <a:srgbClr val="FFC000"/>
                </a:solidFill>
                <a:latin typeface="Calibri" pitchFamily="34" charset="0"/>
              </a:rPr>
              <a:t>Transmission of Light in Optical </a:t>
            </a:r>
            <a:r>
              <a:rPr lang="en-US" sz="3600" b="1" u="sng" dirty="0" err="1">
                <a:solidFill>
                  <a:srgbClr val="FFC000"/>
                </a:solidFill>
                <a:latin typeface="Calibri" pitchFamily="34" charset="0"/>
              </a:rPr>
              <a:t>Fibre</a:t>
            </a:r>
            <a:endParaRPr lang="en-US" sz="3600" b="1" u="sng" dirty="0">
              <a:solidFill>
                <a:srgbClr val="FFC000"/>
              </a:solidFill>
              <a:latin typeface="Calibri" pitchFamily="34" charset="0"/>
            </a:endParaRPr>
          </a:p>
        </p:txBody>
      </p:sp>
      <p:pic>
        <p:nvPicPr>
          <p:cNvPr id="1027" name="Picture 3"/>
          <p:cNvPicPr>
            <a:picLocks noChangeAspect="1" noChangeArrowheads="1"/>
          </p:cNvPicPr>
          <p:nvPr/>
        </p:nvPicPr>
        <p:blipFill>
          <a:blip r:embed="rId2"/>
          <a:srcRect/>
          <a:stretch>
            <a:fillRect/>
          </a:stretch>
        </p:blipFill>
        <p:spPr bwMode="auto">
          <a:xfrm>
            <a:off x="1928794" y="1357298"/>
            <a:ext cx="5286375" cy="1990725"/>
          </a:xfrm>
          <a:prstGeom prst="rect">
            <a:avLst/>
          </a:prstGeom>
          <a:noFill/>
          <a:ln w="9525">
            <a:noFill/>
            <a:miter lim="800000"/>
            <a:headEnd/>
            <a:tailEnd/>
          </a:ln>
          <a:effectLst/>
        </p:spPr>
      </p:pic>
      <p:sp>
        <p:nvSpPr>
          <p:cNvPr id="11" name="Rectangle 10"/>
          <p:cNvSpPr/>
          <p:nvPr/>
        </p:nvSpPr>
        <p:spPr>
          <a:xfrm>
            <a:off x="357158" y="571480"/>
            <a:ext cx="8786842" cy="707886"/>
          </a:xfrm>
          <a:prstGeom prst="rect">
            <a:avLst/>
          </a:prstGeom>
        </p:spPr>
        <p:txBody>
          <a:bodyPr wrap="square">
            <a:spAutoFit/>
          </a:bodyPr>
          <a:lstStyle/>
          <a:p>
            <a:r>
              <a:rPr lang="en-US" sz="2000" b="1" dirty="0">
                <a:latin typeface="Times New Roman" pitchFamily="18" charset="0"/>
                <a:cs typeface="Times New Roman" pitchFamily="18" charset="0"/>
              </a:rPr>
              <a:t>Consider a step-index optical </a:t>
            </a:r>
            <a:r>
              <a:rPr lang="en-US" sz="2000" b="1" dirty="0" err="1">
                <a:latin typeface="Times New Roman" pitchFamily="18" charset="0"/>
                <a:cs typeface="Times New Roman" pitchFamily="18" charset="0"/>
              </a:rPr>
              <a:t>fibre</a:t>
            </a:r>
            <a:r>
              <a:rPr lang="en-US" sz="2000" b="1" dirty="0">
                <a:latin typeface="Times New Roman" pitchFamily="18" charset="0"/>
                <a:cs typeface="Times New Roman" pitchFamily="18" charset="0"/>
              </a:rPr>
              <a:t> into which light is launched at the launching end. Consider two rays entering the </a:t>
            </a:r>
            <a:r>
              <a:rPr lang="en-US" sz="2000" b="1" dirty="0" err="1">
                <a:latin typeface="Times New Roman" pitchFamily="18" charset="0"/>
                <a:cs typeface="Times New Roman" pitchFamily="18" charset="0"/>
              </a:rPr>
              <a:t>fibre</a:t>
            </a:r>
            <a:r>
              <a:rPr lang="en-US" sz="2000" b="1" dirty="0">
                <a:latin typeface="Times New Roman" pitchFamily="18" charset="0"/>
                <a:cs typeface="Times New Roman" pitchFamily="18" charset="0"/>
              </a:rPr>
              <a:t> at two different angles of incidence.</a:t>
            </a:r>
          </a:p>
        </p:txBody>
      </p:sp>
      <p:sp>
        <p:nvSpPr>
          <p:cNvPr id="13" name="Rectangle 12"/>
          <p:cNvSpPr/>
          <p:nvPr/>
        </p:nvSpPr>
        <p:spPr>
          <a:xfrm>
            <a:off x="357158" y="3357562"/>
            <a:ext cx="8786842" cy="3477875"/>
          </a:xfrm>
          <a:prstGeom prst="rect">
            <a:avLst/>
          </a:prstGeom>
        </p:spPr>
        <p:txBody>
          <a:bodyPr wrap="square">
            <a:spAutoFit/>
          </a:bodyPr>
          <a:lstStyle/>
          <a:p>
            <a:pPr algn="just"/>
            <a:r>
              <a:rPr lang="en-US" sz="2000" b="1" dirty="0">
                <a:latin typeface="Times New Roman" pitchFamily="18" charset="0"/>
                <a:cs typeface="Times New Roman" pitchFamily="18" charset="0"/>
              </a:rPr>
              <a:t>The ray 2 is incident at an angle i</a:t>
            </a:r>
            <a:r>
              <a:rPr lang="en-US" sz="2000" b="1" baseline="-25000" dirty="0">
                <a:latin typeface="Times New Roman" pitchFamily="18" charset="0"/>
                <a:cs typeface="Times New Roman" pitchFamily="18" charset="0"/>
              </a:rPr>
              <a:t>2</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w.r.t</a:t>
            </a:r>
            <a:r>
              <a:rPr lang="en-US" sz="2000" b="1" dirty="0">
                <a:latin typeface="Times New Roman" pitchFamily="18" charset="0"/>
                <a:cs typeface="Times New Roman" pitchFamily="18" charset="0"/>
              </a:rPr>
              <a:t>. the </a:t>
            </a:r>
            <a:r>
              <a:rPr lang="en-US" sz="2000" b="1" dirty="0" err="1">
                <a:latin typeface="Times New Roman" pitchFamily="18" charset="0"/>
                <a:cs typeface="Times New Roman" pitchFamily="18" charset="0"/>
              </a:rPr>
              <a:t>fibre</a:t>
            </a:r>
            <a:r>
              <a:rPr lang="en-US" sz="2000" b="1" dirty="0">
                <a:latin typeface="Times New Roman" pitchFamily="18" charset="0"/>
                <a:cs typeface="Times New Roman" pitchFamily="18" charset="0"/>
              </a:rPr>
              <a:t> axis. This ray undergoes refraction at point A on the core and  is refracted at an angle r</a:t>
            </a:r>
            <a:r>
              <a:rPr lang="en-US" sz="2000" b="1" baseline="-25000" dirty="0">
                <a:latin typeface="Times New Roman" pitchFamily="18" charset="0"/>
                <a:cs typeface="Times New Roman" pitchFamily="18" charset="0"/>
              </a:rPr>
              <a:t>1</a:t>
            </a:r>
            <a:r>
              <a:rPr lang="en-US" sz="2000" b="1" dirty="0">
                <a:latin typeface="Times New Roman" pitchFamily="18" charset="0"/>
                <a:cs typeface="Times New Roman" pitchFamily="18" charset="0"/>
              </a:rPr>
              <a:t>. The ray reaches the core- cladding interface at point B from where it goes in the cladding and is not propagated through the </a:t>
            </a:r>
            <a:r>
              <a:rPr lang="en-US" sz="2000" b="1" dirty="0" err="1">
                <a:latin typeface="Times New Roman" pitchFamily="18" charset="0"/>
                <a:cs typeface="Times New Roman" pitchFamily="18" charset="0"/>
              </a:rPr>
              <a:t>fibre</a:t>
            </a:r>
            <a:r>
              <a:rPr lang="en-US" sz="2000" b="1" dirty="0">
                <a:latin typeface="Times New Roman" pitchFamily="18" charset="0"/>
                <a:cs typeface="Times New Roman" pitchFamily="18" charset="0"/>
              </a:rPr>
              <a:t>. The ray 1 incident at an angle i</a:t>
            </a:r>
            <a:r>
              <a:rPr lang="en-US" sz="2000" b="1" baseline="-25000" dirty="0">
                <a:latin typeface="Times New Roman" pitchFamily="18" charset="0"/>
                <a:cs typeface="Times New Roman" pitchFamily="18" charset="0"/>
              </a:rPr>
              <a:t>1 </a:t>
            </a:r>
            <a:r>
              <a:rPr lang="en-US" sz="2000" b="1" dirty="0">
                <a:latin typeface="Times New Roman" pitchFamily="18" charset="0"/>
                <a:cs typeface="Times New Roman" pitchFamily="18" charset="0"/>
              </a:rPr>
              <a:t> after  refraction at  A falls at point D on the core-cladding interface at an angle </a:t>
            </a:r>
            <a:r>
              <a:rPr lang="en-US" sz="2000" b="1" dirty="0" err="1">
                <a:latin typeface="Times New Roman" pitchFamily="18" charset="0"/>
                <a:cs typeface="Times New Roman" pitchFamily="18" charset="0"/>
              </a:rPr>
              <a:t>Φ</a:t>
            </a:r>
            <a:r>
              <a:rPr lang="en-US" sz="2000" b="1" baseline="-25000" dirty="0" err="1">
                <a:latin typeface="Times New Roman" pitchFamily="18" charset="0"/>
                <a:cs typeface="Times New Roman" pitchFamily="18" charset="0"/>
              </a:rPr>
              <a:t>c</a:t>
            </a:r>
            <a:r>
              <a:rPr lang="en-US" sz="2000" b="1" dirty="0">
                <a:latin typeface="Times New Roman" pitchFamily="18" charset="0"/>
                <a:cs typeface="Times New Roman" pitchFamily="18" charset="0"/>
              </a:rPr>
              <a:t> (critical angle) and propagates along the core-cladding interface. When angle of incidence  &gt; </a:t>
            </a:r>
            <a:r>
              <a:rPr lang="en-US" sz="2000" b="1" dirty="0" err="1">
                <a:latin typeface="Times New Roman" pitchFamily="18" charset="0"/>
                <a:cs typeface="Times New Roman" pitchFamily="18" charset="0"/>
              </a:rPr>
              <a:t>Φc</a:t>
            </a:r>
            <a:r>
              <a:rPr lang="en-US" sz="2000" b="1" dirty="0">
                <a:latin typeface="Times New Roman" pitchFamily="18" charset="0"/>
                <a:cs typeface="Times New Roman" pitchFamily="18" charset="0"/>
              </a:rPr>
              <a:t> the ray undergoes total internal reflection at D, since μ</a:t>
            </a:r>
            <a:r>
              <a:rPr lang="en-US" sz="2000" b="1" baseline="-25000" dirty="0">
                <a:latin typeface="Times New Roman" pitchFamily="18" charset="0"/>
                <a:cs typeface="Times New Roman" pitchFamily="18" charset="0"/>
              </a:rPr>
              <a:t>1</a:t>
            </a:r>
            <a:r>
              <a:rPr lang="en-US" sz="2000" b="1" dirty="0">
                <a:latin typeface="Times New Roman" pitchFamily="18" charset="0"/>
                <a:cs typeface="Times New Roman" pitchFamily="18" charset="0"/>
              </a:rPr>
              <a:t> &gt; μ</a:t>
            </a:r>
            <a:r>
              <a:rPr lang="en-US" sz="2000" b="1" baseline="-25000" dirty="0">
                <a:latin typeface="Times New Roman" pitchFamily="18" charset="0"/>
                <a:cs typeface="Times New Roman" pitchFamily="18" charset="0"/>
              </a:rPr>
              <a:t>2</a:t>
            </a:r>
            <a:r>
              <a:rPr lang="en-US" sz="2000" b="1" dirty="0">
                <a:latin typeface="Times New Roman" pitchFamily="18" charset="0"/>
                <a:cs typeface="Times New Roman" pitchFamily="18" charset="0"/>
              </a:rPr>
              <a:t>. A ray incident with an angle larger than </a:t>
            </a:r>
            <a:r>
              <a:rPr lang="en-US" sz="2000" b="1" dirty="0" err="1">
                <a:latin typeface="Times New Roman" pitchFamily="18" charset="0"/>
                <a:cs typeface="Times New Roman" pitchFamily="18" charset="0"/>
              </a:rPr>
              <a:t>Φc</a:t>
            </a:r>
            <a:r>
              <a:rPr lang="en-US" sz="2000" b="1" dirty="0">
                <a:latin typeface="Times New Roman" pitchFamily="18" charset="0"/>
                <a:cs typeface="Times New Roman" pitchFamily="18" charset="0"/>
              </a:rPr>
              <a:t> will be confined to the </a:t>
            </a:r>
            <a:r>
              <a:rPr lang="en-US" sz="2000" b="1" dirty="0" err="1">
                <a:latin typeface="Times New Roman" pitchFamily="18" charset="0"/>
                <a:cs typeface="Times New Roman" pitchFamily="18" charset="0"/>
              </a:rPr>
              <a:t>fibre</a:t>
            </a:r>
            <a:r>
              <a:rPr lang="en-US" sz="2000" b="1" dirty="0">
                <a:latin typeface="Times New Roman" pitchFamily="18" charset="0"/>
                <a:cs typeface="Times New Roman" pitchFamily="18" charset="0"/>
              </a:rPr>
              <a:t> and propagate through the optical fiber via repeated </a:t>
            </a:r>
            <a:r>
              <a:rPr lang="en-US" sz="2000" b="1" u="sng" dirty="0">
                <a:latin typeface="Times New Roman" pitchFamily="18" charset="0"/>
                <a:cs typeface="Times New Roman" pitchFamily="18" charset="0"/>
              </a:rPr>
              <a:t>total internal reflections.</a:t>
            </a:r>
          </a:p>
          <a:p>
            <a:pPr algn="just"/>
            <a:r>
              <a:rPr lang="en-US" sz="2000" b="1" dirty="0">
                <a:latin typeface="Times New Roman" pitchFamily="18" charset="0"/>
                <a:cs typeface="Times New Roman" pitchFamily="18" charset="0"/>
              </a:rPr>
              <a:t>. </a:t>
            </a:r>
            <a:endParaRPr lang="en-US" b="1" baseline="-250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endParaRPr lang="en-US"/>
          </a:p>
        </p:txBody>
      </p:sp>
      <p:pic>
        <p:nvPicPr>
          <p:cNvPr id="78853" name="Picture 5" descr="http://hyperphysics.phy-astr.gsu.edu/hbase/phyopt/imgpho/totint2.gif"/>
          <p:cNvPicPr>
            <a:picLocks noChangeAspect="1" noChangeArrowheads="1"/>
          </p:cNvPicPr>
          <p:nvPr/>
        </p:nvPicPr>
        <p:blipFill>
          <a:blip r:embed="rId2"/>
          <a:srcRect/>
          <a:stretch>
            <a:fillRect/>
          </a:stretch>
        </p:blipFill>
        <p:spPr bwMode="auto">
          <a:xfrm>
            <a:off x="556576" y="252369"/>
            <a:ext cx="8336861" cy="5894423"/>
          </a:xfrm>
          <a:prstGeom prst="rect">
            <a:avLst/>
          </a:prstGeom>
        </p:spPr>
        <p:style>
          <a:lnRef idx="1">
            <a:schemeClr val="accent2"/>
          </a:lnRef>
          <a:fillRef idx="2">
            <a:schemeClr val="accent2"/>
          </a:fillRef>
          <a:effectRef idx="1">
            <a:schemeClr val="accent2"/>
          </a:effectRef>
          <a:fontRef idx="minor">
            <a:schemeClr val="dk1"/>
          </a:fontRef>
        </p:style>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46052" y="142830"/>
            <a:ext cx="3768714" cy="730260"/>
          </a:xfrm>
        </p:spPr>
        <p:style>
          <a:lnRef idx="0">
            <a:schemeClr val="accent2"/>
          </a:lnRef>
          <a:fillRef idx="3">
            <a:schemeClr val="accent2"/>
          </a:fillRef>
          <a:effectRef idx="3">
            <a:schemeClr val="accent2"/>
          </a:effectRef>
          <a:fontRef idx="minor">
            <a:schemeClr val="lt1"/>
          </a:fontRef>
        </p:style>
        <p:txBody>
          <a:bodyPr>
            <a:normAutofit fontScale="90000"/>
          </a:bodyPr>
          <a:lstStyle/>
          <a:p>
            <a:pPr algn="l"/>
            <a:br>
              <a:rPr lang="en-US" altLang="en-US" sz="4400" dirty="0"/>
            </a:br>
            <a:r>
              <a:rPr lang="en-US" altLang="en-US" sz="4400" dirty="0"/>
              <a:t>Types of Fiber</a:t>
            </a:r>
            <a:br>
              <a:rPr lang="en-US" altLang="en-US" sz="4400" dirty="0"/>
            </a:br>
            <a:endParaRPr lang="en-US" altLang="en-US" dirty="0"/>
          </a:p>
        </p:txBody>
      </p:sp>
      <p:sp>
        <p:nvSpPr>
          <p:cNvPr id="26627" name="Rectangle 3"/>
          <p:cNvSpPr>
            <a:spLocks noGrp="1" noChangeArrowheads="1"/>
          </p:cNvSpPr>
          <p:nvPr>
            <p:ph idx="1"/>
          </p:nvPr>
        </p:nvSpPr>
        <p:spPr>
          <a:xfrm>
            <a:off x="6143636" y="0"/>
            <a:ext cx="3000363" cy="6858000"/>
          </a:xfrm>
          <a:gradFill>
            <a:gsLst>
              <a:gs pos="0">
                <a:srgbClr val="000082"/>
              </a:gs>
              <a:gs pos="30000">
                <a:srgbClr val="66008F"/>
              </a:gs>
              <a:gs pos="64999">
                <a:srgbClr val="BA0066"/>
              </a:gs>
              <a:gs pos="89999">
                <a:srgbClr val="FF0000"/>
              </a:gs>
              <a:gs pos="100000">
                <a:srgbClr val="FF8200"/>
              </a:gs>
            </a:gsLst>
            <a:lin ang="16200000" scaled="0"/>
          </a:gradFill>
        </p:spPr>
        <p:style>
          <a:lnRef idx="0">
            <a:schemeClr val="accent1"/>
          </a:lnRef>
          <a:fillRef idx="3">
            <a:schemeClr val="accent1"/>
          </a:fillRef>
          <a:effectRef idx="3">
            <a:schemeClr val="accent1"/>
          </a:effectRef>
          <a:fontRef idx="minor">
            <a:schemeClr val="lt1"/>
          </a:fontRef>
        </p:style>
        <p:txBody>
          <a:bodyPr>
            <a:normAutofit/>
          </a:bodyPr>
          <a:lstStyle/>
          <a:p>
            <a:pPr marL="252000" indent="-252000">
              <a:spcBef>
                <a:spcPts val="600"/>
              </a:spcBef>
            </a:pPr>
            <a:r>
              <a:rPr lang="en-US" altLang="en-US" sz="2000" b="1" dirty="0">
                <a:latin typeface="Times New Roman" pitchFamily="18" charset="0"/>
                <a:cs typeface="Times New Roman" pitchFamily="18" charset="0"/>
              </a:rPr>
              <a:t>Step-index fibers </a:t>
            </a:r>
            <a:r>
              <a:rPr lang="en-US" altLang="en-US" sz="2000" b="1" dirty="0">
                <a:latin typeface="Times New Roman" pitchFamily="18" charset="0"/>
                <a:cs typeface="Times New Roman" pitchFamily="18" charset="0"/>
                <a:sym typeface="Wingdings" pitchFamily="2" charset="2"/>
              </a:rPr>
              <a:t></a:t>
            </a:r>
          </a:p>
          <a:p>
            <a:pPr marL="252000" indent="-252000">
              <a:spcBef>
                <a:spcPts val="600"/>
              </a:spcBef>
              <a:buNone/>
            </a:pPr>
            <a:r>
              <a:rPr lang="en-US" altLang="en-US" sz="2000" b="1" baseline="-25000" dirty="0">
                <a:latin typeface="Times New Roman" pitchFamily="18" charset="0"/>
                <a:cs typeface="Times New Roman" pitchFamily="18" charset="0"/>
                <a:sym typeface="Wingdings" pitchFamily="2" charset="2"/>
              </a:rPr>
              <a:t>       </a:t>
            </a:r>
            <a:r>
              <a:rPr lang="en-US" altLang="en-US" sz="2000" b="1" dirty="0">
                <a:latin typeface="Times New Roman" pitchFamily="18" charset="0"/>
                <a:cs typeface="Times New Roman" pitchFamily="18" charset="0"/>
                <a:sym typeface="Wingdings" pitchFamily="2" charset="2"/>
              </a:rPr>
              <a:t>The core of </a:t>
            </a:r>
            <a:r>
              <a:rPr lang="en-US" altLang="en-US" sz="2000" b="1" dirty="0">
                <a:latin typeface="Times New Roman" pitchFamily="18" charset="0"/>
                <a:cs typeface="Times New Roman" pitchFamily="18" charset="0"/>
              </a:rPr>
              <a:t>Step-index  optical fiber</a:t>
            </a:r>
            <a:r>
              <a:rPr lang="en-US" altLang="en-US" sz="2000" b="1" dirty="0">
                <a:latin typeface="Times New Roman" pitchFamily="18" charset="0"/>
                <a:cs typeface="Times New Roman" pitchFamily="18" charset="0"/>
                <a:sym typeface="Wingdings" pitchFamily="2" charset="2"/>
              </a:rPr>
              <a:t> has a </a:t>
            </a:r>
            <a:r>
              <a:rPr lang="en-US" altLang="en-US" sz="2000" b="1" u="sng" dirty="0">
                <a:latin typeface="Times New Roman" pitchFamily="18" charset="0"/>
                <a:cs typeface="Times New Roman" pitchFamily="18" charset="0"/>
                <a:sym typeface="Wingdings" pitchFamily="2" charset="2"/>
              </a:rPr>
              <a:t>constant refractive </a:t>
            </a:r>
            <a:r>
              <a:rPr lang="en-US" altLang="en-US" sz="2000" b="1" u="sng" dirty="0">
                <a:latin typeface="Times New Roman" pitchFamily="18" charset="0"/>
                <a:cs typeface="Times New Roman" pitchFamily="18" charset="0"/>
              </a:rPr>
              <a:t> index </a:t>
            </a:r>
            <a:r>
              <a:rPr lang="en-US" altLang="en-US" sz="2000" b="1" dirty="0">
                <a:latin typeface="Times New Roman" pitchFamily="18" charset="0"/>
                <a:cs typeface="Times New Roman" pitchFamily="18" charset="0"/>
              </a:rPr>
              <a:t>which decreases suddenly (in a step) at  the core cladding interface to a value equal to the cladding </a:t>
            </a:r>
            <a:r>
              <a:rPr lang="en-US" altLang="en-US" sz="2000" b="1" dirty="0">
                <a:latin typeface="Times New Roman" pitchFamily="18" charset="0"/>
                <a:cs typeface="Times New Roman" pitchFamily="18" charset="0"/>
                <a:sym typeface="Wingdings" pitchFamily="2" charset="2"/>
              </a:rPr>
              <a:t>refractive </a:t>
            </a:r>
            <a:r>
              <a:rPr lang="en-US" altLang="en-US" sz="2000" b="1" dirty="0">
                <a:latin typeface="Times New Roman" pitchFamily="18" charset="0"/>
                <a:cs typeface="Times New Roman" pitchFamily="18" charset="0"/>
              </a:rPr>
              <a:t> index </a:t>
            </a:r>
          </a:p>
          <a:p>
            <a:pPr marL="252000" indent="-252000"/>
            <a:r>
              <a:rPr lang="en-US" altLang="en-US" sz="2000" b="1" dirty="0">
                <a:latin typeface="Times New Roman" pitchFamily="18" charset="0"/>
                <a:cs typeface="Times New Roman" pitchFamily="18" charset="0"/>
              </a:rPr>
              <a:t>Graded-index fiber is a compromised multimode fiber, here the index of refraction gradually decreases away from the center of the core</a:t>
            </a:r>
          </a:p>
          <a:p>
            <a:pPr marL="252000" indent="-252000"/>
            <a:r>
              <a:rPr lang="en-US" altLang="en-US" sz="2000" b="1" dirty="0">
                <a:latin typeface="Times New Roman" pitchFamily="18" charset="0"/>
                <a:cs typeface="Times New Roman" pitchFamily="18" charset="0"/>
              </a:rPr>
              <a:t>Graded-index fiber has far less dispersion than a multimode step-index fiber</a:t>
            </a:r>
          </a:p>
          <a:p>
            <a:endParaRPr lang="en-US" altLang="en-US" b="1" baseline="-25000" dirty="0"/>
          </a:p>
        </p:txBody>
      </p:sp>
      <p:sp>
        <p:nvSpPr>
          <p:cNvPr id="5" name="TextBox 4"/>
          <p:cNvSpPr txBox="1"/>
          <p:nvPr/>
        </p:nvSpPr>
        <p:spPr>
          <a:xfrm>
            <a:off x="884187" y="1201707"/>
            <a:ext cx="2705612" cy="1569660"/>
          </a:xfrm>
          <a:prstGeom prst="rect">
            <a:avLst/>
          </a:prstGeom>
          <a:gradFill>
            <a:gsLst>
              <a:gs pos="0">
                <a:srgbClr val="000082"/>
              </a:gs>
              <a:gs pos="30000">
                <a:srgbClr val="66008F"/>
              </a:gs>
              <a:gs pos="64999">
                <a:srgbClr val="BA0066"/>
              </a:gs>
              <a:gs pos="89999">
                <a:srgbClr val="FF0000"/>
              </a:gs>
              <a:gs pos="100000">
                <a:srgbClr val="FF8200"/>
              </a:gs>
            </a:gsLst>
            <a:lin ang="16200000" scaled="0"/>
          </a:gradFill>
        </p:spPr>
        <p:style>
          <a:lnRef idx="0">
            <a:schemeClr val="accent1"/>
          </a:lnRef>
          <a:fillRef idx="3">
            <a:schemeClr val="accent1"/>
          </a:fillRef>
          <a:effectRef idx="3">
            <a:schemeClr val="accent1"/>
          </a:effectRef>
          <a:fontRef idx="minor">
            <a:schemeClr val="lt1"/>
          </a:fontRef>
        </p:style>
        <p:txBody>
          <a:bodyPr wrap="none" rtlCol="0">
            <a:spAutoFit/>
          </a:bodyPr>
          <a:lstStyle/>
          <a:p>
            <a:pPr marL="342900" indent="-342900">
              <a:buFont typeface="+mj-lt"/>
              <a:buAutoNum type="arabicPeriod"/>
            </a:pPr>
            <a:r>
              <a:rPr lang="en-US" sz="2400" b="1" dirty="0"/>
              <a:t>Step Index Single</a:t>
            </a:r>
          </a:p>
          <a:p>
            <a:pPr marL="342900" indent="-342900">
              <a:buFont typeface="Arial" pitchFamily="34" charset="0"/>
              <a:buChar char="•"/>
            </a:pPr>
            <a:r>
              <a:rPr lang="en-US" sz="2400" b="1" dirty="0"/>
              <a:t>Single  Mode </a:t>
            </a:r>
          </a:p>
          <a:p>
            <a:pPr marL="342900" indent="-342900">
              <a:buFont typeface="Arial" pitchFamily="34" charset="0"/>
              <a:buChar char="•"/>
            </a:pPr>
            <a:r>
              <a:rPr lang="en-US" sz="2400" b="1" dirty="0"/>
              <a:t>Multi-Mode</a:t>
            </a:r>
          </a:p>
          <a:p>
            <a:pPr marL="342900" indent="-342900"/>
            <a:r>
              <a:rPr lang="en-US" sz="2400" b="1" dirty="0"/>
              <a:t>2. Graded Index</a:t>
            </a:r>
          </a:p>
        </p:txBody>
      </p:sp>
      <p:pic>
        <p:nvPicPr>
          <p:cNvPr id="1026" name="Picture 2"/>
          <p:cNvPicPr>
            <a:picLocks noChangeAspect="1" noChangeArrowheads="1"/>
          </p:cNvPicPr>
          <p:nvPr/>
        </p:nvPicPr>
        <p:blipFill>
          <a:blip r:embed="rId2"/>
          <a:srcRect/>
          <a:stretch>
            <a:fillRect/>
          </a:stretch>
        </p:blipFill>
        <p:spPr bwMode="auto">
          <a:xfrm>
            <a:off x="9545" y="3117112"/>
            <a:ext cx="6062653" cy="3393218"/>
          </a:xfrm>
          <a:prstGeom prst="rect">
            <a:avLst/>
          </a:prstGeom>
          <a:noFill/>
          <a:ln w="9525">
            <a:noFill/>
            <a:miter lim="800000"/>
            <a:headEnd/>
            <a:tailEnd/>
          </a:ln>
          <a:effectLst/>
        </p:spPr>
      </p:pic>
      <p:sp>
        <p:nvSpPr>
          <p:cNvPr id="8" name="TextBox 7"/>
          <p:cNvSpPr txBox="1"/>
          <p:nvPr/>
        </p:nvSpPr>
        <p:spPr>
          <a:xfrm>
            <a:off x="357158" y="6500834"/>
            <a:ext cx="5577168" cy="276999"/>
          </a:xfrm>
          <a:prstGeom prst="rect">
            <a:avLst/>
          </a:prstGeom>
          <a:solidFill>
            <a:schemeClr val="accent6">
              <a:lumMod val="60000"/>
              <a:lumOff val="40000"/>
            </a:schemeClr>
          </a:solidFill>
        </p:spPr>
        <p:txBody>
          <a:bodyPr wrap="square" rtlCol="0">
            <a:spAutoFit/>
          </a:bodyPr>
          <a:lstStyle/>
          <a:p>
            <a:r>
              <a:rPr lang="en-US" sz="1200" b="1" dirty="0">
                <a:solidFill>
                  <a:schemeClr val="accent6">
                    <a:lumMod val="50000"/>
                  </a:schemeClr>
                </a:solidFill>
                <a:latin typeface="Times New Roman" pitchFamily="18" charset="0"/>
                <a:cs typeface="Times New Roman" pitchFamily="18" charset="0"/>
              </a:rPr>
              <a:t>Single mode                                   Multi mode                                          Graded index</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572264" y="0"/>
            <a:ext cx="2571769" cy="2554545"/>
          </a:xfrm>
          <a:prstGeom prst="rect">
            <a:avLst/>
          </a:prstGeom>
          <a:gradFill>
            <a:gsLst>
              <a:gs pos="0">
                <a:srgbClr val="000082"/>
              </a:gs>
              <a:gs pos="30000">
                <a:srgbClr val="66008F"/>
              </a:gs>
              <a:gs pos="64999">
                <a:srgbClr val="BA0066"/>
              </a:gs>
              <a:gs pos="89999">
                <a:srgbClr val="FF0000"/>
              </a:gs>
              <a:gs pos="100000">
                <a:srgbClr val="FF8200"/>
              </a:gs>
            </a:gsLst>
            <a:lin ang="16200000" scaled="0"/>
          </a:gradFill>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marL="108000" indent="-108000">
              <a:buFont typeface="Arial" pitchFamily="34" charset="0"/>
              <a:buChar char="•"/>
            </a:pPr>
            <a:r>
              <a:rPr lang="en-US" sz="2000" b="1" dirty="0">
                <a:latin typeface="Times New Roman" pitchFamily="18" charset="0"/>
                <a:cs typeface="Times New Roman" pitchFamily="18" charset="0"/>
              </a:rPr>
              <a:t>due to the small core diameter , coupling the light inside it is somewhat difficult </a:t>
            </a:r>
          </a:p>
          <a:p>
            <a:pPr marL="108000" indent="-108000">
              <a:buFont typeface="Arial" pitchFamily="34" charset="0"/>
              <a:buChar char="•"/>
            </a:pPr>
            <a:r>
              <a:rPr lang="en-US" sz="2000" b="1" dirty="0">
                <a:latin typeface="Times New Roman" pitchFamily="18" charset="0"/>
                <a:cs typeface="Times New Roman" pitchFamily="18" charset="0"/>
              </a:rPr>
              <a:t>best for high speeds,</a:t>
            </a:r>
          </a:p>
          <a:p>
            <a:pPr marL="108000" indent="-108000">
              <a:buFont typeface="Arial" pitchFamily="34" charset="0"/>
              <a:buChar char="•"/>
            </a:pPr>
            <a:r>
              <a:rPr lang="en-US" sz="2000" b="1" dirty="0">
                <a:latin typeface="Times New Roman" pitchFamily="18" charset="0"/>
                <a:cs typeface="Times New Roman" pitchFamily="18" charset="0"/>
              </a:rPr>
              <a:t>long distances</a:t>
            </a:r>
          </a:p>
          <a:p>
            <a:pPr marL="108000" indent="-108000">
              <a:buFont typeface="Arial" pitchFamily="34" charset="0"/>
              <a:buChar char="•"/>
            </a:pPr>
            <a:r>
              <a:rPr lang="en-US" sz="2000" b="1" dirty="0">
                <a:latin typeface="Times New Roman" pitchFamily="18" charset="0"/>
                <a:cs typeface="Times New Roman" pitchFamily="18" charset="0"/>
              </a:rPr>
              <a:t>large  bandwidth can be coupled</a:t>
            </a:r>
          </a:p>
        </p:txBody>
      </p:sp>
      <p:sp>
        <p:nvSpPr>
          <p:cNvPr id="8" name="Rectangle 7"/>
          <p:cNvSpPr/>
          <p:nvPr/>
        </p:nvSpPr>
        <p:spPr>
          <a:xfrm>
            <a:off x="142844" y="-24"/>
            <a:ext cx="6357966" cy="369332"/>
          </a:xfrm>
          <a:prstGeom prst="rect">
            <a:avLst/>
          </a:prstGeom>
        </p:spPr>
        <p:txBody>
          <a:bodyPr wrap="square">
            <a:spAutoFit/>
          </a:bodyPr>
          <a:lstStyle/>
          <a:p>
            <a:r>
              <a:rPr lang="en-US" b="1" dirty="0">
                <a:solidFill>
                  <a:schemeClr val="bg1"/>
                </a:solidFill>
                <a:latin typeface="Times New Roman" pitchFamily="18" charset="0"/>
                <a:cs typeface="Times New Roman" pitchFamily="18" charset="0"/>
              </a:rPr>
              <a:t>The refractive index </a:t>
            </a:r>
            <a:r>
              <a:rPr lang="en-US" b="1" u="sng" dirty="0">
                <a:solidFill>
                  <a:schemeClr val="bg1"/>
                </a:solidFill>
                <a:latin typeface="Times New Roman" pitchFamily="18" charset="0"/>
                <a:cs typeface="Times New Roman" pitchFamily="18" charset="0"/>
              </a:rPr>
              <a:t>profile</a:t>
            </a:r>
            <a:r>
              <a:rPr lang="en-US" b="1" dirty="0">
                <a:solidFill>
                  <a:schemeClr val="bg1"/>
                </a:solidFill>
                <a:latin typeface="Times New Roman" pitchFamily="18" charset="0"/>
                <a:cs typeface="Times New Roman" pitchFamily="18" charset="0"/>
              </a:rPr>
              <a:t> of step index </a:t>
            </a:r>
            <a:r>
              <a:rPr lang="en-US" b="1" dirty="0" err="1">
                <a:solidFill>
                  <a:schemeClr val="bg1"/>
                </a:solidFill>
                <a:latin typeface="Times New Roman" pitchFamily="18" charset="0"/>
                <a:cs typeface="Times New Roman" pitchFamily="18" charset="0"/>
              </a:rPr>
              <a:t>fibre</a:t>
            </a:r>
            <a:r>
              <a:rPr lang="en-US" b="1" dirty="0">
                <a:solidFill>
                  <a:schemeClr val="bg1"/>
                </a:solidFill>
                <a:latin typeface="Times New Roman" pitchFamily="18" charset="0"/>
                <a:cs typeface="Times New Roman" pitchFamily="18" charset="0"/>
              </a:rPr>
              <a:t> is defined as</a:t>
            </a:r>
          </a:p>
        </p:txBody>
      </p:sp>
      <p:pic>
        <p:nvPicPr>
          <p:cNvPr id="44034" name="Picture 2" descr="https://circuitglobe.com/wp-content/uploads/2018/12/refractive-index-of-step-index-fiber.jpg"/>
          <p:cNvPicPr>
            <a:picLocks noChangeAspect="1" noChangeArrowheads="1"/>
          </p:cNvPicPr>
          <p:nvPr/>
        </p:nvPicPr>
        <p:blipFill>
          <a:blip r:embed="rId2"/>
          <a:srcRect/>
          <a:stretch>
            <a:fillRect/>
          </a:stretch>
        </p:blipFill>
        <p:spPr bwMode="auto">
          <a:xfrm>
            <a:off x="1595442" y="428604"/>
            <a:ext cx="3619500" cy="809626"/>
          </a:xfrm>
          <a:prstGeom prst="rect">
            <a:avLst/>
          </a:prstGeom>
          <a:noFill/>
        </p:spPr>
      </p:pic>
      <p:sp>
        <p:nvSpPr>
          <p:cNvPr id="9" name="Rectangle 8"/>
          <p:cNvSpPr/>
          <p:nvPr/>
        </p:nvSpPr>
        <p:spPr>
          <a:xfrm>
            <a:off x="0" y="1285860"/>
            <a:ext cx="6715140" cy="707886"/>
          </a:xfrm>
          <a:prstGeom prst="rect">
            <a:avLst/>
          </a:prstGeom>
        </p:spPr>
        <p:txBody>
          <a:bodyPr wrap="square">
            <a:spAutoFit/>
          </a:bodyPr>
          <a:lstStyle/>
          <a:p>
            <a:r>
              <a:rPr lang="en-US" sz="2000" b="1" dirty="0">
                <a:solidFill>
                  <a:schemeClr val="bg1"/>
                </a:solidFill>
                <a:latin typeface="Times New Roman" pitchFamily="18" charset="0"/>
                <a:cs typeface="Times New Roman" pitchFamily="18" charset="0"/>
              </a:rPr>
              <a:t>Single mode step index optical fiber → extremely narrow core (d≈ 5-10 </a:t>
            </a:r>
            <a:r>
              <a:rPr lang="el-GR" sz="2000" b="1" dirty="0">
                <a:solidFill>
                  <a:schemeClr val="bg1"/>
                </a:solidFill>
                <a:latin typeface="Times New Roman" pitchFamily="18" charset="0"/>
                <a:cs typeface="Times New Roman" pitchFamily="18" charset="0"/>
              </a:rPr>
              <a:t>μ</a:t>
            </a:r>
            <a:r>
              <a:rPr lang="en-US" sz="2000" b="1" dirty="0">
                <a:solidFill>
                  <a:schemeClr val="bg1"/>
                </a:solidFill>
                <a:latin typeface="Times New Roman" pitchFamily="18" charset="0"/>
                <a:cs typeface="Times New Roman" pitchFamily="18" charset="0"/>
              </a:rPr>
              <a:t>m), allows the propagation of only one mode </a:t>
            </a:r>
          </a:p>
        </p:txBody>
      </p:sp>
      <p:pic>
        <p:nvPicPr>
          <p:cNvPr id="44036" name="Picture 4" descr="https://circuitglobe.com/wp-content/uploads/2018/12/step-index-single-mode-fiber-1.jpg"/>
          <p:cNvPicPr>
            <a:picLocks noChangeAspect="1" noChangeArrowheads="1"/>
          </p:cNvPicPr>
          <p:nvPr/>
        </p:nvPicPr>
        <p:blipFill>
          <a:blip r:embed="rId3"/>
          <a:srcRect/>
          <a:stretch>
            <a:fillRect/>
          </a:stretch>
        </p:blipFill>
        <p:spPr bwMode="auto">
          <a:xfrm>
            <a:off x="142844" y="2066535"/>
            <a:ext cx="4000528" cy="1856246"/>
          </a:xfrm>
          <a:prstGeom prst="rect">
            <a:avLst/>
          </a:prstGeom>
          <a:noFill/>
        </p:spPr>
      </p:pic>
      <p:sp>
        <p:nvSpPr>
          <p:cNvPr id="10" name="Rectangle 9"/>
          <p:cNvSpPr/>
          <p:nvPr/>
        </p:nvSpPr>
        <p:spPr>
          <a:xfrm>
            <a:off x="0" y="3857628"/>
            <a:ext cx="5000628" cy="1323439"/>
          </a:xfrm>
          <a:prstGeom prst="rect">
            <a:avLst/>
          </a:prstGeom>
        </p:spPr>
        <p:txBody>
          <a:bodyPr wrap="square">
            <a:spAutoFit/>
          </a:bodyPr>
          <a:lstStyle/>
          <a:p>
            <a:r>
              <a:rPr lang="en-US" sz="2000" b="1" dirty="0">
                <a:solidFill>
                  <a:schemeClr val="bg1"/>
                </a:solidFill>
                <a:latin typeface="Times New Roman" pitchFamily="18" charset="0"/>
                <a:cs typeface="Times New Roman" pitchFamily="18" charset="0"/>
              </a:rPr>
              <a:t>In step-index multimode fiber, the core diameter is sufficiently large (50-250 </a:t>
            </a:r>
            <a:r>
              <a:rPr lang="el-GR" sz="2000" b="1" dirty="0">
                <a:solidFill>
                  <a:schemeClr val="bg1"/>
                </a:solidFill>
                <a:latin typeface="Times New Roman" pitchFamily="18" charset="0"/>
                <a:cs typeface="Times New Roman" pitchFamily="18" charset="0"/>
              </a:rPr>
              <a:t>μ</a:t>
            </a:r>
            <a:r>
              <a:rPr lang="en-US" sz="2000" b="1" dirty="0">
                <a:solidFill>
                  <a:schemeClr val="bg1"/>
                </a:solidFill>
                <a:latin typeface="Times New Roman" pitchFamily="18" charset="0"/>
                <a:cs typeface="Times New Roman" pitchFamily="18" charset="0"/>
              </a:rPr>
              <a:t>m) that allows the propagation of multiple modes. </a:t>
            </a:r>
          </a:p>
        </p:txBody>
      </p:sp>
      <p:pic>
        <p:nvPicPr>
          <p:cNvPr id="44038" name="Picture 6" descr="https://circuitglobe.com/wp-content/uploads/2018/12/step-index-multimode-fiber.jpg"/>
          <p:cNvPicPr>
            <a:picLocks noChangeAspect="1" noChangeArrowheads="1"/>
          </p:cNvPicPr>
          <p:nvPr/>
        </p:nvPicPr>
        <p:blipFill>
          <a:blip r:embed="rId4"/>
          <a:srcRect/>
          <a:stretch>
            <a:fillRect/>
          </a:stretch>
        </p:blipFill>
        <p:spPr bwMode="auto">
          <a:xfrm>
            <a:off x="-31" y="4857760"/>
            <a:ext cx="4286279" cy="1997406"/>
          </a:xfrm>
          <a:prstGeom prst="rect">
            <a:avLst/>
          </a:prstGeom>
          <a:noFill/>
        </p:spPr>
      </p:pic>
      <p:sp>
        <p:nvSpPr>
          <p:cNvPr id="12" name="Rectangle 11"/>
          <p:cNvSpPr/>
          <p:nvPr/>
        </p:nvSpPr>
        <p:spPr>
          <a:xfrm>
            <a:off x="4857752" y="2571744"/>
            <a:ext cx="4286248" cy="2092881"/>
          </a:xfrm>
          <a:prstGeom prst="rect">
            <a:avLst/>
          </a:prstGeom>
          <a:gradFill>
            <a:gsLst>
              <a:gs pos="0">
                <a:srgbClr val="000082"/>
              </a:gs>
              <a:gs pos="30000">
                <a:srgbClr val="66008F"/>
              </a:gs>
              <a:gs pos="64999">
                <a:srgbClr val="BA0066"/>
              </a:gs>
              <a:gs pos="89999">
                <a:srgbClr val="FF0000"/>
              </a:gs>
              <a:gs pos="100000">
                <a:srgbClr val="FF8200"/>
              </a:gs>
            </a:gsLst>
            <a:lin ang="16200000" scaled="0"/>
          </a:gradFill>
        </p:spPr>
        <p:txBody>
          <a:bodyPr wrap="square">
            <a:spAutoFit/>
          </a:bodyPr>
          <a:lstStyle/>
          <a:p>
            <a:pPr marL="108000" indent="-108000">
              <a:buFont typeface="Arial" pitchFamily="34" charset="0"/>
              <a:buChar char="•"/>
            </a:pPr>
            <a:r>
              <a:rPr lang="en-US" sz="1600" b="1" dirty="0">
                <a:solidFill>
                  <a:schemeClr val="bg1"/>
                </a:solidFill>
                <a:latin typeface="Times New Roman" pitchFamily="18" charset="0"/>
                <a:cs typeface="Times New Roman" pitchFamily="18" charset="0"/>
              </a:rPr>
              <a:t>Higher value of NA , and larger core size makes </a:t>
            </a:r>
            <a:r>
              <a:rPr lang="en-US" sz="1600" b="1" dirty="0" err="1">
                <a:solidFill>
                  <a:schemeClr val="bg1"/>
                </a:solidFill>
                <a:latin typeface="Times New Roman" pitchFamily="18" charset="0"/>
                <a:cs typeface="Times New Roman" pitchFamily="18" charset="0"/>
              </a:rPr>
              <a:t>fibre</a:t>
            </a:r>
            <a:r>
              <a:rPr lang="en-US" sz="1600" b="1" dirty="0">
                <a:solidFill>
                  <a:schemeClr val="bg1"/>
                </a:solidFill>
                <a:latin typeface="Times New Roman" pitchFamily="18" charset="0"/>
                <a:cs typeface="Times New Roman" pitchFamily="18" charset="0"/>
              </a:rPr>
              <a:t> connections and launching of light easy.</a:t>
            </a:r>
          </a:p>
          <a:p>
            <a:pPr marL="108000" indent="-108000">
              <a:buFont typeface="Arial" pitchFamily="34" charset="0"/>
              <a:buChar char="•"/>
            </a:pPr>
            <a:r>
              <a:rPr lang="en-US" sz="1600" b="1" dirty="0">
                <a:solidFill>
                  <a:schemeClr val="bg1"/>
                </a:solidFill>
                <a:latin typeface="Times New Roman" pitchFamily="18" charset="0"/>
                <a:cs typeface="Times New Roman" pitchFamily="18" charset="0"/>
              </a:rPr>
              <a:t>Due to several modes, the effect of dispersion gets increased, i.e. the modes arrive at the </a:t>
            </a:r>
            <a:r>
              <a:rPr lang="en-US" sz="1600" b="1" dirty="0" err="1">
                <a:solidFill>
                  <a:schemeClr val="bg1"/>
                </a:solidFill>
                <a:latin typeface="Times New Roman" pitchFamily="18" charset="0"/>
                <a:cs typeface="Times New Roman" pitchFamily="18" charset="0"/>
              </a:rPr>
              <a:t>fibre</a:t>
            </a:r>
            <a:r>
              <a:rPr lang="en-US" sz="1600" b="1" dirty="0">
                <a:solidFill>
                  <a:schemeClr val="bg1"/>
                </a:solidFill>
                <a:latin typeface="Times New Roman" pitchFamily="18" charset="0"/>
                <a:cs typeface="Times New Roman" pitchFamily="18" charset="0"/>
              </a:rPr>
              <a:t> end at slightly different times. So a dispersion delay is caused.</a:t>
            </a:r>
          </a:p>
          <a:p>
            <a:pPr marL="108000" indent="-108000">
              <a:buFont typeface="Arial" pitchFamily="34" charset="0"/>
              <a:buChar char="•"/>
            </a:pPr>
            <a:r>
              <a:rPr lang="en-US" sz="1600" b="1" dirty="0">
                <a:solidFill>
                  <a:schemeClr val="bg1"/>
                </a:solidFill>
                <a:latin typeface="Times New Roman" pitchFamily="18" charset="0"/>
                <a:cs typeface="Times New Roman" pitchFamily="18" charset="0"/>
              </a:rPr>
              <a:t>quite easy manufacturing, </a:t>
            </a:r>
            <a:r>
              <a:rPr lang="en-US" b="1" dirty="0">
                <a:solidFill>
                  <a:schemeClr val="bg1"/>
                </a:solidFill>
                <a:latin typeface="Times New Roman" pitchFamily="18" charset="0"/>
                <a:cs typeface="Times New Roman" pitchFamily="18" charset="0"/>
              </a:rPr>
              <a:t>Inexpensive.</a:t>
            </a:r>
          </a:p>
        </p:txBody>
      </p:sp>
      <p:sp>
        <p:nvSpPr>
          <p:cNvPr id="13" name="Rectangle 12"/>
          <p:cNvSpPr/>
          <p:nvPr/>
        </p:nvSpPr>
        <p:spPr>
          <a:xfrm>
            <a:off x="4643438" y="4714884"/>
            <a:ext cx="4500562" cy="2308324"/>
          </a:xfrm>
          <a:prstGeom prst="rect">
            <a:avLst/>
          </a:prstGeom>
          <a:gradFill>
            <a:gsLst>
              <a:gs pos="0">
                <a:srgbClr val="000082"/>
              </a:gs>
              <a:gs pos="30000">
                <a:srgbClr val="66008F"/>
              </a:gs>
              <a:gs pos="64999">
                <a:srgbClr val="BA0066"/>
              </a:gs>
              <a:gs pos="89999">
                <a:srgbClr val="FF0000"/>
              </a:gs>
              <a:gs pos="100000">
                <a:srgbClr val="FF8200"/>
              </a:gs>
            </a:gsLst>
            <a:lin ang="16200000" scaled="0"/>
          </a:gradFill>
        </p:spPr>
        <p:style>
          <a:lnRef idx="3">
            <a:schemeClr val="lt1"/>
          </a:lnRef>
          <a:fillRef idx="1">
            <a:schemeClr val="accent1"/>
          </a:fillRef>
          <a:effectRef idx="1">
            <a:schemeClr val="accent1"/>
          </a:effectRef>
          <a:fontRef idx="minor">
            <a:schemeClr val="lt1"/>
          </a:fontRef>
        </p:style>
        <p:txBody>
          <a:bodyPr wrap="square">
            <a:spAutoFit/>
          </a:bodyPr>
          <a:lstStyle/>
          <a:p>
            <a:pPr marL="72000" indent="-72000">
              <a:buFont typeface="Arial" pitchFamily="34" charset="0"/>
              <a:buChar char="•"/>
            </a:pPr>
            <a:r>
              <a:rPr lang="en-US" b="1" dirty="0">
                <a:latin typeface="Times New Roman" pitchFamily="18" charset="0"/>
                <a:cs typeface="Times New Roman" pitchFamily="18" charset="0"/>
              </a:rPr>
              <a:t>Large core size makes efficient power  coupling to the fiber</a:t>
            </a:r>
          </a:p>
          <a:p>
            <a:pPr marL="72000" indent="-72000">
              <a:buFont typeface="Arial" pitchFamily="34" charset="0"/>
              <a:buChar char="•"/>
            </a:pPr>
            <a:r>
              <a:rPr lang="en-US" b="1" dirty="0">
                <a:latin typeface="Times New Roman" pitchFamily="18" charset="0"/>
                <a:cs typeface="Times New Roman" pitchFamily="18" charset="0"/>
              </a:rPr>
              <a:t>High attenuation (4-6 dB / km), Low bandwidth (50 MHz-km)</a:t>
            </a:r>
          </a:p>
          <a:p>
            <a:pPr marL="72000" indent="-72000">
              <a:buFont typeface="Arial" pitchFamily="34" charset="0"/>
              <a:buChar char="•"/>
            </a:pPr>
            <a:r>
              <a:rPr lang="en-US" b="1" dirty="0">
                <a:latin typeface="Times New Roman" pitchFamily="18" charset="0"/>
                <a:cs typeface="Times New Roman" pitchFamily="18" charset="0"/>
              </a:rPr>
              <a:t>Used in short, low-speed data links</a:t>
            </a:r>
          </a:p>
          <a:p>
            <a:pPr marL="72000" indent="-72000">
              <a:buFont typeface="Arial" pitchFamily="34" charset="0"/>
              <a:buChar char="•"/>
            </a:pPr>
            <a:r>
              <a:rPr lang="en-US" b="1" dirty="0">
                <a:latin typeface="Times New Roman" pitchFamily="18" charset="0"/>
                <a:cs typeface="Times New Roman" pitchFamily="18" charset="0"/>
              </a:rPr>
              <a:t>Useful in high-radiation environments, because it can be made with pure silica cor</a:t>
            </a:r>
            <a:r>
              <a:rPr lang="en-US" b="1" dirty="0"/>
              <a:t>e</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Custom 3">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C000"/>
      </a:hlink>
      <a:folHlink>
        <a:srgbClr val="800080"/>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3285</TotalTime>
  <Words>3756</Words>
  <Application>Microsoft Office PowerPoint</Application>
  <PresentationFormat>On-screen Show (4:3)</PresentationFormat>
  <Paragraphs>215</Paragraphs>
  <Slides>43</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43</vt:i4>
      </vt:variant>
    </vt:vector>
  </HeadingPairs>
  <TitlesOfParts>
    <vt:vector size="54" baseType="lpstr">
      <vt:lpstr>Arial</vt:lpstr>
      <vt:lpstr>Arial Black</vt:lpstr>
      <vt:lpstr>Calibri</vt:lpstr>
      <vt:lpstr>Consolas</vt:lpstr>
      <vt:lpstr>Corbel</vt:lpstr>
      <vt:lpstr>Times New Roman</vt:lpstr>
      <vt:lpstr>Wingdings</vt:lpstr>
      <vt:lpstr>Wingdings 2</vt:lpstr>
      <vt:lpstr>Wingdings 3</vt:lpstr>
      <vt:lpstr>Metro</vt:lpstr>
      <vt:lpstr>Office Theme</vt:lpstr>
      <vt:lpstr>FIBRE OPTICS</vt:lpstr>
      <vt:lpstr>Syllabus</vt:lpstr>
      <vt:lpstr>Introduction</vt:lpstr>
      <vt:lpstr>PowerPoint Presentation</vt:lpstr>
      <vt:lpstr>PowerPoint Presentation</vt:lpstr>
      <vt:lpstr>Transmission of Light in Optical Fibre</vt:lpstr>
      <vt:lpstr>PowerPoint Presentation</vt:lpstr>
      <vt:lpstr> Types of Fiber </vt:lpstr>
      <vt:lpstr>PowerPoint Presentation</vt:lpstr>
      <vt:lpstr>PowerPoint Presentation</vt:lpstr>
      <vt:lpstr>Features of Graded Index optical Fibre </vt:lpstr>
      <vt:lpstr>Acceptance Angle</vt:lpstr>
      <vt:lpstr>Acceptance Cone</vt:lpstr>
      <vt:lpstr>PowerPoint Presentation</vt:lpstr>
      <vt:lpstr>Relationships for NA</vt:lpstr>
      <vt:lpstr>PowerPoint Presentation</vt:lpstr>
      <vt:lpstr>PowerPoint Presentation</vt:lpstr>
      <vt:lpstr>PowerPoint Presentation</vt:lpstr>
      <vt:lpstr>PowerPoint Presentation</vt:lpstr>
      <vt:lpstr>V-number (normalized frequency):  It is a measure of the number of guided modes and is given by the following relation </vt:lpstr>
      <vt:lpstr>PowerPoint Presentation</vt:lpstr>
      <vt:lpstr>The light signals propagating  through  the optical fibre suffer with various dispersion effects. As a result the shape of the output signal change relative to the input signal pulse broadening occours.   </vt:lpstr>
      <vt:lpstr>PowerPoint Presentation</vt:lpstr>
      <vt:lpstr>Intermodal Dispersion:</vt:lpstr>
      <vt:lpstr>Intermodal Dispersion</vt:lpstr>
      <vt:lpstr>PowerPoint Presentation</vt:lpstr>
      <vt:lpstr>Chromatic Dispersion</vt:lpstr>
      <vt:lpstr>Waveguide dispersion???</vt:lpstr>
      <vt:lpstr>Attenuation (losses) in optical fibers</vt:lpstr>
      <vt:lpstr>PowerPoint Presentation</vt:lpstr>
      <vt:lpstr>Optical fiber communication system</vt:lpstr>
      <vt:lpstr>Optical fibre communication system</vt:lpstr>
      <vt:lpstr>Light Emitting Diodes used in Optical Fiber Communication </vt:lpstr>
      <vt:lpstr>PowerPoint Presentation</vt:lpstr>
      <vt:lpstr>PowerPoint Presentation</vt:lpstr>
      <vt:lpstr>PowerPoint Presentation</vt:lpstr>
      <vt:lpstr>PowerPoint Presentation</vt:lpstr>
      <vt:lpstr>Assignment:</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Kuljeet Singh</dc:creator>
  <cp:lastModifiedBy>divyam .</cp:lastModifiedBy>
  <cp:revision>523</cp:revision>
  <cp:lastPrinted>1601-01-01T00:00:00Z</cp:lastPrinted>
  <dcterms:created xsi:type="dcterms:W3CDTF">1601-01-01T00:00:00Z</dcterms:created>
  <dcterms:modified xsi:type="dcterms:W3CDTF">2024-11-27T21:11:07Z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2</vt:i4>
  </property>
  <property fmtid="{D5CDD505-2E9C-101B-9397-08002B2CF9AE}" pid="3" name="LCID">
    <vt:i4>1033</vt:i4>
  </property>
</Properties>
</file>