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A6FD74-B88E-4EEB-8DD1-DEBBF6238336}" v="308" dt="2023-10-26T09:12:10.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p:scale>
          <a:sx n="100" d="100"/>
          <a:sy n="100" d="100"/>
        </p:scale>
        <p:origin x="-72" y="-40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313E7-8570-4A9F-9F41-FA5D6E8B3FBD}"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7E9EEF0A-6C9C-4DB4-BAA8-3FC8A9359830}">
      <dgm:prSet/>
      <dgm:spPr/>
      <dgm:t>
        <a:bodyPr/>
        <a:lstStyle/>
        <a:p>
          <a:r>
            <a:rPr lang="en-US"/>
            <a:t>The project involves the development of a web-based platform to collect, process, and display the environmental data. The platform provides a user-friendly interface for park visitors and park management to access real-time data, historical trends, and alerts.</a:t>
          </a:r>
        </a:p>
      </dgm:t>
    </dgm:pt>
    <dgm:pt modelId="{518234DD-E0F0-4995-82A8-94629D5802C8}" type="parTrans" cxnId="{CBA5C007-3893-4AA0-B6B9-804E12715358}">
      <dgm:prSet/>
      <dgm:spPr/>
      <dgm:t>
        <a:bodyPr/>
        <a:lstStyle/>
        <a:p>
          <a:endParaRPr lang="en-US"/>
        </a:p>
      </dgm:t>
    </dgm:pt>
    <dgm:pt modelId="{97D66932-6960-40C5-AB66-C85A555B955E}" type="sibTrans" cxnId="{CBA5C007-3893-4AA0-B6B9-804E12715358}">
      <dgm:prSet/>
      <dgm:spPr/>
      <dgm:t>
        <a:bodyPr/>
        <a:lstStyle/>
        <a:p>
          <a:endParaRPr lang="en-US"/>
        </a:p>
      </dgm:t>
    </dgm:pt>
    <dgm:pt modelId="{8F309524-207F-4D3E-A637-BD2680B75F8F}">
      <dgm:prSet/>
      <dgm:spPr/>
      <dgm:t>
        <a:bodyPr/>
        <a:lstStyle/>
        <a:p>
          <a:r>
            <a:rPr lang="en-US"/>
            <a:t>Platform Architecture</a:t>
          </a:r>
        </a:p>
      </dgm:t>
    </dgm:pt>
    <dgm:pt modelId="{70F4BA5C-99BD-4E8C-B741-AD52CA91DFA3}" type="parTrans" cxnId="{D722F8BC-ED8B-4C05-A419-CA324CBC0E44}">
      <dgm:prSet/>
      <dgm:spPr/>
      <dgm:t>
        <a:bodyPr/>
        <a:lstStyle/>
        <a:p>
          <a:endParaRPr lang="en-US"/>
        </a:p>
      </dgm:t>
    </dgm:pt>
    <dgm:pt modelId="{EE2CE18D-A49E-43E4-B4D1-25E38934B708}" type="sibTrans" cxnId="{D722F8BC-ED8B-4C05-A419-CA324CBC0E44}">
      <dgm:prSet/>
      <dgm:spPr/>
      <dgm:t>
        <a:bodyPr/>
        <a:lstStyle/>
        <a:p>
          <a:endParaRPr lang="en-US"/>
        </a:p>
      </dgm:t>
    </dgm:pt>
    <dgm:pt modelId="{A5310772-DF8D-43F0-B5BF-417A0F171BF8}" type="pres">
      <dgm:prSet presAssocID="{9B4313E7-8570-4A9F-9F41-FA5D6E8B3FBD}" presName="cycle" presStyleCnt="0">
        <dgm:presLayoutVars>
          <dgm:dir/>
          <dgm:resizeHandles val="exact"/>
        </dgm:presLayoutVars>
      </dgm:prSet>
      <dgm:spPr/>
    </dgm:pt>
    <dgm:pt modelId="{30FD2DCB-497B-42CA-9286-EA6401A9A727}" type="pres">
      <dgm:prSet presAssocID="{7E9EEF0A-6C9C-4DB4-BAA8-3FC8A9359830}" presName="dummy" presStyleCnt="0"/>
      <dgm:spPr/>
    </dgm:pt>
    <dgm:pt modelId="{5DDB24CB-96D9-4194-9240-B840BA3AEBF6}" type="pres">
      <dgm:prSet presAssocID="{7E9EEF0A-6C9C-4DB4-BAA8-3FC8A9359830}" presName="node" presStyleLbl="revTx" presStyleIdx="0" presStyleCnt="2">
        <dgm:presLayoutVars>
          <dgm:bulletEnabled val="1"/>
        </dgm:presLayoutVars>
      </dgm:prSet>
      <dgm:spPr/>
    </dgm:pt>
    <dgm:pt modelId="{BA8FAB14-097F-4F18-AFC8-398D99B54702}" type="pres">
      <dgm:prSet presAssocID="{97D66932-6960-40C5-AB66-C85A555B955E}" presName="sibTrans" presStyleLbl="node1" presStyleIdx="0" presStyleCnt="2"/>
      <dgm:spPr/>
    </dgm:pt>
    <dgm:pt modelId="{132F956F-626E-49E9-AAE2-D2BCDE054968}" type="pres">
      <dgm:prSet presAssocID="{8F309524-207F-4D3E-A637-BD2680B75F8F}" presName="dummy" presStyleCnt="0"/>
      <dgm:spPr/>
    </dgm:pt>
    <dgm:pt modelId="{9E5AB57A-7BEF-47C9-B9BC-A05537989F5E}" type="pres">
      <dgm:prSet presAssocID="{8F309524-207F-4D3E-A637-BD2680B75F8F}" presName="node" presStyleLbl="revTx" presStyleIdx="1" presStyleCnt="2">
        <dgm:presLayoutVars>
          <dgm:bulletEnabled val="1"/>
        </dgm:presLayoutVars>
      </dgm:prSet>
      <dgm:spPr/>
    </dgm:pt>
    <dgm:pt modelId="{98901733-0082-4507-879E-7C123075D866}" type="pres">
      <dgm:prSet presAssocID="{EE2CE18D-A49E-43E4-B4D1-25E38934B708}" presName="sibTrans" presStyleLbl="node1" presStyleIdx="1" presStyleCnt="2"/>
      <dgm:spPr/>
    </dgm:pt>
  </dgm:ptLst>
  <dgm:cxnLst>
    <dgm:cxn modelId="{CBA5C007-3893-4AA0-B6B9-804E12715358}" srcId="{9B4313E7-8570-4A9F-9F41-FA5D6E8B3FBD}" destId="{7E9EEF0A-6C9C-4DB4-BAA8-3FC8A9359830}" srcOrd="0" destOrd="0" parTransId="{518234DD-E0F0-4995-82A8-94629D5802C8}" sibTransId="{97D66932-6960-40C5-AB66-C85A555B955E}"/>
    <dgm:cxn modelId="{ABFB1C44-DCF4-4F1E-9E14-2B15906D67FA}" type="presOf" srcId="{EE2CE18D-A49E-43E4-B4D1-25E38934B708}" destId="{98901733-0082-4507-879E-7C123075D866}" srcOrd="0" destOrd="0" presId="urn:microsoft.com/office/officeart/2005/8/layout/cycle1"/>
    <dgm:cxn modelId="{5EF0E572-8DE1-450C-B3CD-72A2EF1BB347}" type="presOf" srcId="{7E9EEF0A-6C9C-4DB4-BAA8-3FC8A9359830}" destId="{5DDB24CB-96D9-4194-9240-B840BA3AEBF6}" srcOrd="0" destOrd="0" presId="urn:microsoft.com/office/officeart/2005/8/layout/cycle1"/>
    <dgm:cxn modelId="{EDBCC291-D225-49CB-8BDA-4ECC44B76180}" type="presOf" srcId="{8F309524-207F-4D3E-A637-BD2680B75F8F}" destId="{9E5AB57A-7BEF-47C9-B9BC-A05537989F5E}" srcOrd="0" destOrd="0" presId="urn:microsoft.com/office/officeart/2005/8/layout/cycle1"/>
    <dgm:cxn modelId="{D722F8BC-ED8B-4C05-A419-CA324CBC0E44}" srcId="{9B4313E7-8570-4A9F-9F41-FA5D6E8B3FBD}" destId="{8F309524-207F-4D3E-A637-BD2680B75F8F}" srcOrd="1" destOrd="0" parTransId="{70F4BA5C-99BD-4E8C-B741-AD52CA91DFA3}" sibTransId="{EE2CE18D-A49E-43E4-B4D1-25E38934B708}"/>
    <dgm:cxn modelId="{0B1198CA-D5F6-4E9D-BB30-581C2F277065}" type="presOf" srcId="{97D66932-6960-40C5-AB66-C85A555B955E}" destId="{BA8FAB14-097F-4F18-AFC8-398D99B54702}" srcOrd="0" destOrd="0" presId="urn:microsoft.com/office/officeart/2005/8/layout/cycle1"/>
    <dgm:cxn modelId="{D249F4D2-EF37-45CB-902A-2CE3FEC8981F}" type="presOf" srcId="{9B4313E7-8570-4A9F-9F41-FA5D6E8B3FBD}" destId="{A5310772-DF8D-43F0-B5BF-417A0F171BF8}" srcOrd="0" destOrd="0" presId="urn:microsoft.com/office/officeart/2005/8/layout/cycle1"/>
    <dgm:cxn modelId="{01A35D65-ADE6-4CB9-BCA1-4FA4DEC2253C}" type="presParOf" srcId="{A5310772-DF8D-43F0-B5BF-417A0F171BF8}" destId="{30FD2DCB-497B-42CA-9286-EA6401A9A727}" srcOrd="0" destOrd="0" presId="urn:microsoft.com/office/officeart/2005/8/layout/cycle1"/>
    <dgm:cxn modelId="{9157EC45-7154-4159-9DD8-AD8DA8DDC96D}" type="presParOf" srcId="{A5310772-DF8D-43F0-B5BF-417A0F171BF8}" destId="{5DDB24CB-96D9-4194-9240-B840BA3AEBF6}" srcOrd="1" destOrd="0" presId="urn:microsoft.com/office/officeart/2005/8/layout/cycle1"/>
    <dgm:cxn modelId="{9E11BD3C-5F6C-459B-9A72-2CD72935AB0F}" type="presParOf" srcId="{A5310772-DF8D-43F0-B5BF-417A0F171BF8}" destId="{BA8FAB14-097F-4F18-AFC8-398D99B54702}" srcOrd="2" destOrd="0" presId="urn:microsoft.com/office/officeart/2005/8/layout/cycle1"/>
    <dgm:cxn modelId="{86E2190F-367E-4B08-9D5A-3E484B03C3D1}" type="presParOf" srcId="{A5310772-DF8D-43F0-B5BF-417A0F171BF8}" destId="{132F956F-626E-49E9-AAE2-D2BCDE054968}" srcOrd="3" destOrd="0" presId="urn:microsoft.com/office/officeart/2005/8/layout/cycle1"/>
    <dgm:cxn modelId="{C988BBAC-CD4F-4BBA-8AEB-0EEBE8A5053E}" type="presParOf" srcId="{A5310772-DF8D-43F0-B5BF-417A0F171BF8}" destId="{9E5AB57A-7BEF-47C9-B9BC-A05537989F5E}" srcOrd="4" destOrd="0" presId="urn:microsoft.com/office/officeart/2005/8/layout/cycle1"/>
    <dgm:cxn modelId="{02BE27E5-D8F9-4654-A4FD-451966DF8AA5}" type="presParOf" srcId="{A5310772-DF8D-43F0-B5BF-417A0F171BF8}" destId="{98901733-0082-4507-879E-7C123075D866}"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B24CB-96D9-4194-9240-B840BA3AEBF6}">
      <dsp:nvSpPr>
        <dsp:cNvPr id="0" name=""/>
        <dsp:cNvSpPr/>
      </dsp:nvSpPr>
      <dsp:spPr>
        <a:xfrm>
          <a:off x="4708680" y="1174309"/>
          <a:ext cx="2224534" cy="222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The project involves the development of a web-based platform to collect, process, and display the environmental data. The platform provides a user-friendly interface for park visitors and park management to access real-time data, historical trends, and alerts.</a:t>
          </a:r>
        </a:p>
      </dsp:txBody>
      <dsp:txXfrm>
        <a:off x="4708680" y="1174309"/>
        <a:ext cx="2224534" cy="2224534"/>
      </dsp:txXfrm>
    </dsp:sp>
    <dsp:sp modelId="{BA8FAB14-097F-4F18-AFC8-398D99B54702}">
      <dsp:nvSpPr>
        <dsp:cNvPr id="0" name=""/>
        <dsp:cNvSpPr/>
      </dsp:nvSpPr>
      <dsp:spPr>
        <a:xfrm>
          <a:off x="1715879" y="-923"/>
          <a:ext cx="4575000" cy="4575000"/>
        </a:xfrm>
        <a:prstGeom prst="circularArrow">
          <a:avLst>
            <a:gd name="adj1" fmla="val 9482"/>
            <a:gd name="adj2" fmla="val 684848"/>
            <a:gd name="adj3" fmla="val 7851298"/>
            <a:gd name="adj4" fmla="val 2263854"/>
            <a:gd name="adj5" fmla="val 11062"/>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5AB57A-7BEF-47C9-B9BC-A05537989F5E}">
      <dsp:nvSpPr>
        <dsp:cNvPr id="0" name=""/>
        <dsp:cNvSpPr/>
      </dsp:nvSpPr>
      <dsp:spPr>
        <a:xfrm>
          <a:off x="1073545" y="1174309"/>
          <a:ext cx="2224534" cy="222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Platform Architecture</a:t>
          </a:r>
        </a:p>
      </dsp:txBody>
      <dsp:txXfrm>
        <a:off x="1073545" y="1174309"/>
        <a:ext cx="2224534" cy="2224534"/>
      </dsp:txXfrm>
    </dsp:sp>
    <dsp:sp modelId="{98901733-0082-4507-879E-7C123075D866}">
      <dsp:nvSpPr>
        <dsp:cNvPr id="0" name=""/>
        <dsp:cNvSpPr/>
      </dsp:nvSpPr>
      <dsp:spPr>
        <a:xfrm>
          <a:off x="1715879" y="-923"/>
          <a:ext cx="4575000" cy="4575000"/>
        </a:xfrm>
        <a:prstGeom prst="circularArrow">
          <a:avLst>
            <a:gd name="adj1" fmla="val 9482"/>
            <a:gd name="adj2" fmla="val 684848"/>
            <a:gd name="adj3" fmla="val 18651298"/>
            <a:gd name="adj4" fmla="val 13063854"/>
            <a:gd name="adj5" fmla="val 11062"/>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10/26/2023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10/26/2023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26.10.2023</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2869240" y="4098323"/>
            <a:ext cx="6002038" cy="2598072"/>
          </a:xfrm>
        </p:spPr>
        <p:txBody>
          <a:bodyPr/>
          <a:lstStyle/>
          <a:p>
            <a:r>
              <a:rPr lang="en-US" dirty="0">
                <a:cs typeface="Arial"/>
              </a:rPr>
              <a:t>    IOT_PHASE 5</a:t>
            </a:r>
            <a:endParaRPr lang="en-US" dirty="0"/>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vert="horz" lIns="91440" tIns="0" rIns="91440" bIns="45720" rtlCol="0" anchor="b">
            <a:noAutofit/>
          </a:bodyPr>
          <a:lstStyle/>
          <a:p>
            <a:r>
              <a:rPr lang="en-US" sz="4800" b="1"/>
              <a:t>Environmental Monitoring</a:t>
            </a:r>
            <a:endParaRPr lang="en-US" sz="4800"/>
          </a:p>
          <a:p>
            <a:endParaRPr lang="en-US" dirty="0">
              <a:cs typeface="Arial"/>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3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49" name="Rectangle 48">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53" name="Picture 52">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FC7F202-88D7-FBD7-D8FF-97363DEF3EC5}"/>
              </a:ext>
            </a:extLst>
          </p:cNvPr>
          <p:cNvSpPr>
            <a:spLocks noGrp="1"/>
          </p:cNvSpPr>
          <p:nvPr>
            <p:ph type="title"/>
          </p:nvPr>
        </p:nvSpPr>
        <p:spPr>
          <a:xfrm>
            <a:off x="3049345" y="272520"/>
            <a:ext cx="7145301" cy="6583562"/>
          </a:xfrm>
        </p:spPr>
        <p:txBody>
          <a:bodyPr vert="horz" lIns="91440" tIns="45720" rIns="91440" bIns="45720" rtlCol="0" anchor="t">
            <a:normAutofit/>
          </a:bodyPr>
          <a:lstStyle/>
          <a:p>
            <a:pPr algn="l"/>
            <a:r>
              <a:rPr lang="en-US" sz="2400" dirty="0">
                <a:solidFill>
                  <a:srgbClr val="1F2D29"/>
                </a:solidFill>
              </a:rPr>
              <a:t>Continually evaluate your outdoor learning environment to ensure the equipment is safe and the environment is free from preventable risks. You must consider fall zones, surfacing, access to shade, and the conditions of materials and equipment.</a:t>
            </a:r>
            <a:endParaRPr lang="en-US" sz="2400" dirty="0">
              <a:solidFill>
                <a:srgbClr val="1F2D29"/>
              </a:solidFill>
              <a:cs typeface="Arial"/>
            </a:endParaRPr>
          </a:p>
          <a:p>
            <a:pPr algn="l"/>
            <a:r>
              <a:rPr lang="en-US" sz="2400" dirty="0">
                <a:solidFill>
                  <a:srgbClr val="1F2D29"/>
                </a:solidFill>
              </a:rPr>
              <a:t>Look for these items and correct them before children and youth are permitted to play:</a:t>
            </a:r>
            <a:br>
              <a:rPr lang="en-US" sz="2400" dirty="0">
                <a:cs typeface="Arial"/>
              </a:rPr>
            </a:br>
            <a:endParaRPr lang="en-US" sz="2400">
              <a:cs typeface="Arial"/>
            </a:endParaRPr>
          </a:p>
          <a:p>
            <a:pPr marL="285750" indent="-285750" algn="l"/>
            <a:r>
              <a:rPr lang="en-US" sz="2400" dirty="0">
                <a:solidFill>
                  <a:srgbClr val="1F2D29"/>
                </a:solidFill>
              </a:rPr>
              <a:t>Missing or broken parts</a:t>
            </a:r>
            <a:endParaRPr lang="en-US" sz="2400">
              <a:solidFill>
                <a:srgbClr val="1F2D29"/>
              </a:solidFill>
              <a:cs typeface="Arial"/>
            </a:endParaRPr>
          </a:p>
          <a:p>
            <a:pPr marL="285750" indent="-285750" algn="l"/>
            <a:r>
              <a:rPr lang="en-US" sz="2400" dirty="0">
                <a:solidFill>
                  <a:srgbClr val="1F2D29"/>
                </a:solidFill>
              </a:rPr>
              <a:t>Protrusion of nuts and bolts</a:t>
            </a:r>
            <a:endParaRPr lang="en-US" sz="2400">
              <a:solidFill>
                <a:srgbClr val="1F2D29"/>
              </a:solidFill>
              <a:cs typeface="Arial"/>
            </a:endParaRPr>
          </a:p>
          <a:p>
            <a:pPr marL="285750" indent="-285750" algn="l"/>
            <a:r>
              <a:rPr lang="en-US" sz="2400" dirty="0">
                <a:solidFill>
                  <a:srgbClr val="1F2D29"/>
                </a:solidFill>
              </a:rPr>
              <a:t>Rust and chipping or peeling paint</a:t>
            </a:r>
            <a:endParaRPr lang="en-US" sz="2400">
              <a:solidFill>
                <a:srgbClr val="1F2D29"/>
              </a:solidFill>
              <a:cs typeface="Arial"/>
            </a:endParaRPr>
          </a:p>
          <a:p>
            <a:pPr marL="285750" indent="-285750" algn="l"/>
            <a:r>
              <a:rPr lang="en-US" sz="2400" dirty="0">
                <a:solidFill>
                  <a:srgbClr val="1F2D29"/>
                </a:solidFill>
              </a:rPr>
              <a:t>Sharp edges, splinters, and rough surfaces</a:t>
            </a:r>
            <a:endParaRPr lang="en-US" sz="2400">
              <a:solidFill>
                <a:srgbClr val="1F2D29"/>
              </a:solidFill>
              <a:cs typeface="Arial"/>
            </a:endParaRPr>
          </a:p>
          <a:p>
            <a:pPr marL="285750" indent="-285750" algn="l"/>
            <a:r>
              <a:rPr lang="en-US" sz="2400" dirty="0">
                <a:solidFill>
                  <a:srgbClr val="1F2D29"/>
                </a:solidFill>
              </a:rPr>
              <a:t>Unstable handholds</a:t>
            </a:r>
            <a:endParaRPr lang="en-US" sz="2400">
              <a:solidFill>
                <a:srgbClr val="1F2D29"/>
              </a:solidFill>
              <a:cs typeface="Arial"/>
            </a:endParaRPr>
          </a:p>
          <a:p>
            <a:pPr marL="285750" indent="-285750" algn="l"/>
            <a:r>
              <a:rPr lang="en-US" sz="2400" dirty="0">
                <a:solidFill>
                  <a:srgbClr val="1F2D29"/>
                </a:solidFill>
              </a:rPr>
              <a:t>Visible cracks</a:t>
            </a:r>
            <a:endParaRPr lang="en-US" sz="2400">
              <a:solidFill>
                <a:srgbClr val="1F2D29"/>
              </a:solidFill>
              <a:cs typeface="Arial"/>
            </a:endParaRPr>
          </a:p>
          <a:p>
            <a:pPr marL="285750" indent="-285750" algn="l"/>
            <a:r>
              <a:rPr lang="en-US" sz="2400" dirty="0">
                <a:solidFill>
                  <a:srgbClr val="1F2D29"/>
                </a:solidFill>
              </a:rPr>
              <a:t>Unstable non-anchored large play equipment (e.g., playhouses, climbers)</a:t>
            </a:r>
            <a:endParaRPr lang="en-US" sz="2400">
              <a:solidFill>
                <a:srgbClr val="1F2D29"/>
              </a:solidFill>
              <a:cs typeface="Arial"/>
            </a:endParaRPr>
          </a:p>
          <a:p>
            <a:pPr marL="285750" indent="-285750" algn="l"/>
            <a:r>
              <a:rPr lang="en-US" sz="2400" dirty="0">
                <a:solidFill>
                  <a:srgbClr val="1F2D29"/>
                </a:solidFill>
              </a:rPr>
              <a:t>Wear and deterioration</a:t>
            </a:r>
            <a:endParaRPr lang="en-US" sz="2400">
              <a:solidFill>
                <a:srgbClr val="1F2D29"/>
              </a:solidFill>
              <a:cs typeface="Arial"/>
            </a:endParaRPr>
          </a:p>
          <a:p>
            <a:pPr marL="285750" indent="-285750" algn="l"/>
            <a:r>
              <a:rPr lang="en-US" sz="2400" dirty="0">
                <a:solidFill>
                  <a:srgbClr val="1F2D29"/>
                </a:solidFill>
              </a:rPr>
              <a:t>Broken or worn electrical fixtures or cords</a:t>
            </a:r>
            <a:endParaRPr lang="en-US" sz="2400">
              <a:solidFill>
                <a:srgbClr val="1F2D29"/>
              </a:solidFill>
              <a:cs typeface="Arial"/>
            </a:endParaRPr>
          </a:p>
          <a:p>
            <a:pPr algn="l"/>
            <a:endParaRPr lang="en-US" sz="1700">
              <a:solidFill>
                <a:srgbClr val="1F2D29"/>
              </a:solidFill>
            </a:endParaRPr>
          </a:p>
        </p:txBody>
      </p:sp>
      <p:sp>
        <p:nvSpPr>
          <p:cNvPr id="55" name="Rectangle 5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ight Triangle 56">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4129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17029-7AE4-C2CB-337C-A1675D9E29D8}"/>
              </a:ext>
            </a:extLst>
          </p:cNvPr>
          <p:cNvSpPr>
            <a:spLocks noGrp="1"/>
          </p:cNvSpPr>
          <p:nvPr>
            <p:ph type="title"/>
          </p:nvPr>
        </p:nvSpPr>
        <p:spPr>
          <a:xfrm>
            <a:off x="1974738" y="808056"/>
            <a:ext cx="4986954" cy="1077229"/>
          </a:xfrm>
        </p:spPr>
        <p:txBody>
          <a:bodyPr>
            <a:normAutofit/>
          </a:bodyPr>
          <a:lstStyle/>
          <a:p>
            <a:pPr algn="l"/>
            <a:r>
              <a:rPr lang="en-US" b="1"/>
              <a:t>IoT Device Deployment           </a:t>
            </a:r>
            <a:endParaRPr lang="en-US"/>
          </a:p>
          <a:p>
            <a:pPr algn="l"/>
            <a:endParaRPr lang="en-US">
              <a:cs typeface="Arial"/>
            </a:endParaRPr>
          </a:p>
        </p:txBody>
      </p:sp>
      <p:sp>
        <p:nvSpPr>
          <p:cNvPr id="3" name="Content Placeholder 2">
            <a:extLst>
              <a:ext uri="{FF2B5EF4-FFF2-40B4-BE49-F238E27FC236}">
                <a16:creationId xmlns:a16="http://schemas.microsoft.com/office/drawing/2014/main" id="{8A427E15-1C85-EB23-6B8C-2ECFE2D920E4}"/>
              </a:ext>
            </a:extLst>
          </p:cNvPr>
          <p:cNvSpPr>
            <a:spLocks noGrp="1"/>
          </p:cNvSpPr>
          <p:nvPr>
            <p:ph idx="1"/>
          </p:nvPr>
        </p:nvSpPr>
        <p:spPr>
          <a:xfrm>
            <a:off x="1974739" y="2052116"/>
            <a:ext cx="4901548" cy="3997828"/>
          </a:xfrm>
        </p:spPr>
        <p:txBody>
          <a:bodyPr>
            <a:normAutofit/>
          </a:bodyPr>
          <a:lstStyle/>
          <a:p>
            <a:pPr marL="344170" indent="-344170">
              <a:lnSpc>
                <a:spcPct val="110000"/>
              </a:lnSpc>
            </a:pPr>
            <a:r>
              <a:rPr lang="en-US" sz="1800">
                <a:ea typeface="+mn-lt"/>
                <a:cs typeface="+mn-lt"/>
              </a:rPr>
              <a:t>To achieve the project's objectives, a network of IoT devices is deployed in various locations within the parks. These devices are strategically placed to capture data from different areas, ensuring a comprehensive view of the park's environmental conditions. The IoT devices include sensors for temperature, humidity, air quality (particulate matter and gas levels), and noise levels. They communicate data to a central server via wireless connectivity (e.g., Wi-Fi or LoRa).</a:t>
            </a:r>
            <a:endParaRPr lang="en-US" sz="1800">
              <a:cs typeface="Arial" panose="020B0604020202020204"/>
            </a:endParaRPr>
          </a:p>
        </p:txBody>
      </p:sp>
      <p:sp>
        <p:nvSpPr>
          <p:cNvPr id="32" name="Rectangle 31">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13721175-FCC2-2036-10F3-437F16C6C9D5}"/>
              </a:ext>
            </a:extLst>
          </p:cNvPr>
          <p:cNvPicPr>
            <a:picLocks noChangeAspect="1"/>
          </p:cNvPicPr>
          <p:nvPr/>
        </p:nvPicPr>
        <p:blipFill rotWithShape="1">
          <a:blip r:embed="rId3"/>
          <a:srcRect l="34365" r="27438"/>
          <a:stretch/>
        </p:blipFill>
        <p:spPr>
          <a:xfrm>
            <a:off x="7534656" y="227"/>
            <a:ext cx="4657039" cy="6858000"/>
          </a:xfrm>
          <a:prstGeom prst="rect">
            <a:avLst/>
          </a:prstGeom>
        </p:spPr>
      </p:pic>
      <p:pic>
        <p:nvPicPr>
          <p:cNvPr id="34" name="Picture 33">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4581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07C3BF56-ACC3-FAD8-E3D0-D29EF51BB1F9}"/>
              </a:ext>
            </a:extLst>
          </p:cNvPr>
          <p:cNvSpPr>
            <a:spLocks noGrp="1"/>
          </p:cNvSpPr>
          <p:nvPr>
            <p:ph type="title"/>
          </p:nvPr>
        </p:nvSpPr>
        <p:spPr>
          <a:xfrm>
            <a:off x="3049345" y="4790"/>
            <a:ext cx="7145301" cy="6851292"/>
          </a:xfrm>
        </p:spPr>
        <p:txBody>
          <a:bodyPr vert="horz" lIns="91440" tIns="45720" rIns="91440" bIns="45720" rtlCol="0" anchor="t">
            <a:normAutofit/>
          </a:bodyPr>
          <a:lstStyle/>
          <a:p>
            <a:pPr algn="l"/>
            <a:r>
              <a:rPr lang="en-US" sz="800">
                <a:cs typeface="Arial"/>
              </a:rPr>
              <a:t>.</a:t>
            </a:r>
            <a:endParaRPr lang="en-US" sz="800" dirty="0">
              <a:cs typeface="Arial"/>
            </a:endParaRPr>
          </a:p>
          <a:p>
            <a:pPr algn="l"/>
            <a:endParaRPr lang="en-US" sz="6600" dirty="0">
              <a:solidFill>
                <a:srgbClr val="1F2D29"/>
              </a:solidFill>
              <a:cs typeface="Arial"/>
            </a:endParaRP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A72689-7668-CD6E-E377-24EEC52276DA}"/>
              </a:ext>
            </a:extLst>
          </p:cNvPr>
          <p:cNvPicPr>
            <a:picLocks noChangeAspect="1"/>
          </p:cNvPicPr>
          <p:nvPr/>
        </p:nvPicPr>
        <p:blipFill>
          <a:blip r:embed="rId4"/>
          <a:stretch>
            <a:fillRect/>
          </a:stretch>
        </p:blipFill>
        <p:spPr>
          <a:xfrm>
            <a:off x="1575486" y="478623"/>
            <a:ext cx="8361405" cy="6024323"/>
          </a:xfrm>
          <a:prstGeom prst="rect">
            <a:avLst/>
          </a:prstGeom>
        </p:spPr>
      </p:pic>
    </p:spTree>
    <p:extLst>
      <p:ext uri="{BB962C8B-B14F-4D97-AF65-F5344CB8AC3E}">
        <p14:creationId xmlns:p14="http://schemas.microsoft.com/office/powerpoint/2010/main" val="27098053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10021-BF45-D37A-04DA-6F255843850B}"/>
              </a:ext>
            </a:extLst>
          </p:cNvPr>
          <p:cNvSpPr>
            <a:spLocks noGrp="1"/>
          </p:cNvSpPr>
          <p:nvPr>
            <p:ph type="title"/>
          </p:nvPr>
        </p:nvSpPr>
        <p:spPr>
          <a:xfrm>
            <a:off x="2250081" y="365273"/>
            <a:ext cx="8006760" cy="808421"/>
          </a:xfrm>
        </p:spPr>
        <p:txBody>
          <a:bodyPr anchor="t">
            <a:normAutofit/>
          </a:bodyPr>
          <a:lstStyle/>
          <a:p>
            <a:pPr algn="l"/>
            <a:r>
              <a:rPr lang="en-US" sz="4000" b="1" dirty="0"/>
              <a:t>Platform Development</a:t>
            </a:r>
            <a:endParaRPr lang="en-US" sz="4000" dirty="0"/>
          </a:p>
          <a:p>
            <a:pPr algn="l"/>
            <a:endParaRPr lang="en-US" sz="5000" dirty="0">
              <a:solidFill>
                <a:schemeClr val="tx2"/>
              </a:solidFill>
              <a:cs typeface="Arial"/>
            </a:endParaRP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F0063266-A409-776B-7DA3-1971EB68745C}"/>
              </a:ext>
            </a:extLst>
          </p:cNvPr>
          <p:cNvGraphicFramePr>
            <a:graphicFrameLocks noGrp="1"/>
          </p:cNvGraphicFramePr>
          <p:nvPr>
            <p:ph idx="1"/>
          </p:nvPr>
        </p:nvGraphicFramePr>
        <p:xfrm>
          <a:off x="2250080" y="1476790"/>
          <a:ext cx="8006760" cy="45731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991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A53F5EBC-C89B-3E96-34BF-FFC8F0E280C1}"/>
              </a:ext>
            </a:extLst>
          </p:cNvPr>
          <p:cNvSpPr>
            <a:spLocks noGrp="1"/>
          </p:cNvSpPr>
          <p:nvPr>
            <p:ph type="title"/>
          </p:nvPr>
        </p:nvSpPr>
        <p:spPr>
          <a:xfrm>
            <a:off x="1607724" y="66574"/>
            <a:ext cx="8586922" cy="5636211"/>
          </a:xfrm>
        </p:spPr>
        <p:txBody>
          <a:bodyPr vert="horz" lIns="91440" tIns="45720" rIns="91440" bIns="45720" rtlCol="0" anchor="t">
            <a:normAutofit/>
          </a:bodyPr>
          <a:lstStyle/>
          <a:p>
            <a:pPr algn="l"/>
            <a:r>
              <a:rPr lang="en-US" sz="800" dirty="0">
                <a:solidFill>
                  <a:srgbClr val="1F2D29"/>
                </a:solidFill>
                <a:cs typeface="Arial"/>
              </a:rPr>
              <a:t>.</a:t>
            </a:r>
            <a:endParaRPr lang="en-US" sz="800" dirty="0">
              <a:solidFill>
                <a:srgbClr val="1F2D29"/>
              </a:solidFill>
            </a:endParaRP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17D8CD-FF68-EBE7-C686-C3A0DE73FC22}"/>
              </a:ext>
            </a:extLst>
          </p:cNvPr>
          <p:cNvPicPr>
            <a:picLocks noChangeAspect="1"/>
          </p:cNvPicPr>
          <p:nvPr/>
        </p:nvPicPr>
        <p:blipFill>
          <a:blip r:embed="rId4"/>
          <a:stretch>
            <a:fillRect/>
          </a:stretch>
        </p:blipFill>
        <p:spPr>
          <a:xfrm>
            <a:off x="1640740" y="2060"/>
            <a:ext cx="8313277" cy="6359609"/>
          </a:xfrm>
          <a:prstGeom prst="rect">
            <a:avLst/>
          </a:prstGeom>
        </p:spPr>
      </p:pic>
    </p:spTree>
    <p:extLst>
      <p:ext uri="{BB962C8B-B14F-4D97-AF65-F5344CB8AC3E}">
        <p14:creationId xmlns:p14="http://schemas.microsoft.com/office/powerpoint/2010/main" val="416808612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67D68-9A29-8A4C-2AD6-FA01A5AFDCAB}"/>
              </a:ext>
            </a:extLst>
          </p:cNvPr>
          <p:cNvSpPr>
            <a:spLocks noGrp="1"/>
          </p:cNvSpPr>
          <p:nvPr>
            <p:ph type="title"/>
          </p:nvPr>
        </p:nvSpPr>
        <p:spPr>
          <a:xfrm>
            <a:off x="1974738" y="808056"/>
            <a:ext cx="4986954" cy="1077229"/>
          </a:xfrm>
        </p:spPr>
        <p:txBody>
          <a:bodyPr>
            <a:normAutofit/>
          </a:bodyPr>
          <a:lstStyle/>
          <a:p>
            <a:pPr algn="l"/>
            <a:r>
              <a:rPr lang="en-US" sz="2100" b="1" dirty="0"/>
              <a:t>Code Implementation</a:t>
            </a:r>
            <a:endParaRPr lang="en-US" sz="2100" dirty="0"/>
          </a:p>
          <a:p>
            <a:pPr algn="l"/>
            <a:br>
              <a:rPr lang="en-US" sz="2100"/>
            </a:br>
            <a:endParaRPr lang="en-US" sz="2100"/>
          </a:p>
        </p:txBody>
      </p:sp>
      <p:sp>
        <p:nvSpPr>
          <p:cNvPr id="3" name="Content Placeholder 2">
            <a:extLst>
              <a:ext uri="{FF2B5EF4-FFF2-40B4-BE49-F238E27FC236}">
                <a16:creationId xmlns:a16="http://schemas.microsoft.com/office/drawing/2014/main" id="{EA46BCB9-A5C1-3148-0B0D-AD9AA6B2701B}"/>
              </a:ext>
            </a:extLst>
          </p:cNvPr>
          <p:cNvSpPr>
            <a:spLocks noGrp="1"/>
          </p:cNvSpPr>
          <p:nvPr>
            <p:ph idx="1"/>
          </p:nvPr>
        </p:nvSpPr>
        <p:spPr>
          <a:xfrm>
            <a:off x="1892361" y="2041818"/>
            <a:ext cx="4901548" cy="4193477"/>
          </a:xfrm>
        </p:spPr>
        <p:txBody>
          <a:bodyPr>
            <a:normAutofit/>
          </a:bodyPr>
          <a:lstStyle/>
          <a:p>
            <a:pPr marL="344170" indent="-344170"/>
            <a:r>
              <a:rPr lang="en-US" sz="1200" dirty="0">
                <a:solidFill>
                  <a:srgbClr val="D1D5DB"/>
                </a:solidFill>
                <a:ea typeface="+mn-lt"/>
                <a:cs typeface="+mn-lt"/>
              </a:rPr>
              <a:t>The codebase for this project is divided into two main components:</a:t>
            </a:r>
          </a:p>
          <a:p>
            <a:pPr marL="344170" indent="-344170"/>
            <a:r>
              <a:rPr lang="en-US" sz="1400" b="1" dirty="0">
                <a:solidFill>
                  <a:srgbClr val="D1D5DB"/>
                </a:solidFill>
                <a:ea typeface="+mn-lt"/>
                <a:cs typeface="+mn-lt"/>
              </a:rPr>
              <a:t>IoT Device Firmware</a:t>
            </a:r>
          </a:p>
          <a:p>
            <a:pPr marL="344170" indent="-344170"/>
            <a:r>
              <a:rPr lang="en-US" sz="1400" b="1" dirty="0">
                <a:solidFill>
                  <a:srgbClr val="D1D5DB"/>
                </a:solidFill>
                <a:ea typeface="+mn-lt"/>
                <a:cs typeface="+mn-lt"/>
              </a:rPr>
              <a:t>Web-based Platform</a:t>
            </a:r>
          </a:p>
          <a:p>
            <a:pPr marL="344170" indent="-344170"/>
            <a:r>
              <a:rPr lang="en-US" sz="1200" b="1" dirty="0">
                <a:solidFill>
                  <a:srgbClr val="D1D5DB"/>
                </a:solidFill>
                <a:ea typeface="+mn-lt"/>
                <a:cs typeface="+mn-lt"/>
              </a:rPr>
              <a:t>IoT Device Firmware</a:t>
            </a:r>
            <a:r>
              <a:rPr lang="en-US" sz="1200" dirty="0">
                <a:solidFill>
                  <a:srgbClr val="D1D5DB"/>
                </a:solidFill>
                <a:ea typeface="+mn-lt"/>
                <a:cs typeface="+mn-lt"/>
              </a:rPr>
              <a:t>: This code handles data acquisition from the sensors, packaging data, and transmitting it to the central server. It also manages low-power operation to extend device battery life.</a:t>
            </a:r>
            <a:endParaRPr lang="en-US" sz="1400" b="1" dirty="0">
              <a:solidFill>
                <a:srgbClr val="D1D5DB"/>
              </a:solidFill>
              <a:cs typeface="Arial" panose="020B0604020202020204"/>
            </a:endParaRPr>
          </a:p>
          <a:p>
            <a:pPr marL="344170" indent="-344170"/>
            <a:endParaRPr lang="en-US" sz="1400" b="1" dirty="0">
              <a:solidFill>
                <a:srgbClr val="D1D5DB"/>
              </a:solidFill>
              <a:cs typeface="Arial" panose="020B0604020202020204"/>
            </a:endParaRPr>
          </a:p>
          <a:p>
            <a:pPr marL="344170" indent="-344170"/>
            <a:r>
              <a:rPr lang="en-US" sz="1200" b="1" dirty="0">
                <a:solidFill>
                  <a:srgbClr val="D1D5DB"/>
                </a:solidFill>
                <a:ea typeface="+mn-lt"/>
                <a:cs typeface="+mn-lt"/>
              </a:rPr>
              <a:t>IoT Device Firmware</a:t>
            </a:r>
            <a:r>
              <a:rPr lang="en-US" sz="1200" dirty="0">
                <a:solidFill>
                  <a:srgbClr val="D1D5DB"/>
                </a:solidFill>
                <a:ea typeface="+mn-lt"/>
                <a:cs typeface="+mn-lt"/>
              </a:rPr>
              <a:t>: This code handles data acquisition from the sensors, packaging data, and transmitting it to the central server. It also manages low-power operation to extend device battery life.</a:t>
            </a:r>
            <a:endParaRPr lang="en-US" sz="1400" b="1" dirty="0">
              <a:solidFill>
                <a:srgbClr val="D1D5DB"/>
              </a:solidFill>
              <a:cs typeface="Arial" panose="020B0604020202020204"/>
            </a:endParaRPr>
          </a:p>
          <a:p>
            <a:pPr marL="344170" indent="-344170"/>
            <a:endParaRPr lang="en-US" sz="1400" b="1" dirty="0">
              <a:solidFill>
                <a:srgbClr val="D1D5DB"/>
              </a:solidFill>
              <a:cs typeface="Arial" panose="020B0604020202020204"/>
            </a:endParaRPr>
          </a:p>
          <a:p>
            <a:pPr marL="344170" indent="-344170"/>
            <a:endParaRPr lang="en-US" sz="1400" b="1" dirty="0">
              <a:solidFill>
                <a:srgbClr val="D1D5DB"/>
              </a:solidFill>
              <a:cs typeface="Arial" panose="020B0604020202020204"/>
            </a:endParaRPr>
          </a:p>
          <a:p>
            <a:pPr marL="344170" indent="-344170"/>
            <a:endParaRPr lang="en-US" sz="1400" b="1" dirty="0">
              <a:solidFill>
                <a:srgbClr val="D1D5DB"/>
              </a:solidFill>
              <a:cs typeface="Arial" panose="020B0604020202020204"/>
            </a:endParaRPr>
          </a:p>
          <a:p>
            <a:pPr marL="344170" indent="-344170"/>
            <a:endParaRPr lang="en-US" sz="1400" b="1" dirty="0">
              <a:solidFill>
                <a:srgbClr val="D1D5DB"/>
              </a:solidFill>
              <a:cs typeface="Arial" panose="020B0604020202020204"/>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ipt informatique sur un écran">
            <a:extLst>
              <a:ext uri="{FF2B5EF4-FFF2-40B4-BE49-F238E27FC236}">
                <a16:creationId xmlns:a16="http://schemas.microsoft.com/office/drawing/2014/main" id="{74DB92C0-15B2-CDE3-87F5-29CD05FAD8CA}"/>
              </a:ext>
            </a:extLst>
          </p:cNvPr>
          <p:cNvPicPr>
            <a:picLocks noChangeAspect="1"/>
          </p:cNvPicPr>
          <p:nvPr/>
        </p:nvPicPr>
        <p:blipFill rotWithShape="1">
          <a:blip r:embed="rId3"/>
          <a:srcRect l="8879" r="45859"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427429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649E8-86E3-9B30-BB14-840D02D67E98}"/>
              </a:ext>
            </a:extLst>
          </p:cNvPr>
          <p:cNvSpPr>
            <a:spLocks noGrp="1"/>
          </p:cNvSpPr>
          <p:nvPr>
            <p:ph type="title"/>
          </p:nvPr>
        </p:nvSpPr>
        <p:spPr>
          <a:xfrm>
            <a:off x="2193167" y="459444"/>
            <a:ext cx="7369642" cy="5740020"/>
          </a:xfrm>
        </p:spPr>
        <p:txBody>
          <a:bodyPr vert="horz" lIns="91440" tIns="45720" rIns="91440" bIns="45720" rtlCol="0" anchor="t">
            <a:normAutofit/>
          </a:bodyPr>
          <a:lstStyle/>
          <a:p>
            <a:pPr algn="l"/>
            <a:r>
              <a:rPr lang="en-US" sz="800" dirty="0">
                <a:cs typeface="Arial"/>
              </a:rPr>
              <a:t>.</a:t>
            </a:r>
            <a:endParaRPr lang="en-US" sz="800" dirty="0"/>
          </a:p>
        </p:txBody>
      </p:sp>
      <p:pic>
        <p:nvPicPr>
          <p:cNvPr id="4" name="Picture 3">
            <a:extLst>
              <a:ext uri="{FF2B5EF4-FFF2-40B4-BE49-F238E27FC236}">
                <a16:creationId xmlns:a16="http://schemas.microsoft.com/office/drawing/2014/main" id="{2C6DB0A5-4333-0BEE-B8E4-B26BA2DEBE8C}"/>
              </a:ext>
            </a:extLst>
          </p:cNvPr>
          <p:cNvPicPr>
            <a:picLocks noChangeAspect="1"/>
          </p:cNvPicPr>
          <p:nvPr/>
        </p:nvPicPr>
        <p:blipFill>
          <a:blip r:embed="rId5"/>
          <a:stretch>
            <a:fillRect/>
          </a:stretch>
        </p:blipFill>
        <p:spPr>
          <a:xfrm>
            <a:off x="1626973" y="347706"/>
            <a:ext cx="9607378" cy="6193480"/>
          </a:xfrm>
          <a:prstGeom prst="rect">
            <a:avLst/>
          </a:prstGeom>
        </p:spPr>
      </p:pic>
    </p:spTree>
    <p:extLst>
      <p:ext uri="{BB962C8B-B14F-4D97-AF65-F5344CB8AC3E}">
        <p14:creationId xmlns:p14="http://schemas.microsoft.com/office/powerpoint/2010/main" val="4283991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26" name="Freeform: Shape 25">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30" name="Rectangle 2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Shape 31">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4057F-BF40-ADD7-04D9-E1A215D0D221}"/>
              </a:ext>
            </a:extLst>
          </p:cNvPr>
          <p:cNvSpPr>
            <a:spLocks noGrp="1"/>
          </p:cNvSpPr>
          <p:nvPr>
            <p:ph type="title"/>
          </p:nvPr>
        </p:nvSpPr>
        <p:spPr>
          <a:xfrm>
            <a:off x="2193167" y="181417"/>
            <a:ext cx="7369642" cy="6018047"/>
          </a:xfrm>
        </p:spPr>
        <p:txBody>
          <a:bodyPr vert="horz" lIns="91440" tIns="45720" rIns="91440" bIns="45720" rtlCol="0" anchor="t">
            <a:normAutofit/>
          </a:bodyPr>
          <a:lstStyle/>
          <a:p>
            <a:pPr algn="l"/>
            <a:r>
              <a:rPr lang="en-US" sz="800" dirty="0">
                <a:cs typeface="Arial"/>
              </a:rPr>
              <a:t>.</a:t>
            </a:r>
            <a:endParaRPr lang="en-US" sz="800" dirty="0"/>
          </a:p>
        </p:txBody>
      </p:sp>
      <p:pic>
        <p:nvPicPr>
          <p:cNvPr id="4" name="Picture 3">
            <a:extLst>
              <a:ext uri="{FF2B5EF4-FFF2-40B4-BE49-F238E27FC236}">
                <a16:creationId xmlns:a16="http://schemas.microsoft.com/office/drawing/2014/main" id="{FBDEE1E7-9676-CE00-C6F4-87C28D97B1BB}"/>
              </a:ext>
            </a:extLst>
          </p:cNvPr>
          <p:cNvPicPr>
            <a:picLocks noChangeAspect="1"/>
          </p:cNvPicPr>
          <p:nvPr/>
        </p:nvPicPr>
        <p:blipFill>
          <a:blip r:embed="rId5"/>
          <a:stretch>
            <a:fillRect/>
          </a:stretch>
        </p:blipFill>
        <p:spPr>
          <a:xfrm>
            <a:off x="957649" y="4813"/>
            <a:ext cx="10832756" cy="6663023"/>
          </a:xfrm>
          <a:prstGeom prst="rect">
            <a:avLst/>
          </a:prstGeom>
        </p:spPr>
      </p:pic>
    </p:spTree>
    <p:extLst>
      <p:ext uri="{BB962C8B-B14F-4D97-AF65-F5344CB8AC3E}">
        <p14:creationId xmlns:p14="http://schemas.microsoft.com/office/powerpoint/2010/main" val="130623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89EF0-18F3-1DE6-B68B-D544EF2436B0}"/>
              </a:ext>
            </a:extLst>
          </p:cNvPr>
          <p:cNvSpPr>
            <a:spLocks noGrp="1"/>
          </p:cNvSpPr>
          <p:nvPr>
            <p:ph type="title"/>
          </p:nvPr>
        </p:nvSpPr>
        <p:spPr>
          <a:xfrm>
            <a:off x="2188901" y="808056"/>
            <a:ext cx="8381238" cy="1077229"/>
          </a:xfrm>
        </p:spPr>
        <p:txBody>
          <a:bodyPr>
            <a:normAutofit/>
          </a:bodyPr>
          <a:lstStyle/>
          <a:p>
            <a:pPr algn="l"/>
            <a:r>
              <a:rPr lang="en-US" b="1" dirty="0"/>
              <a:t>Real-time Environmental Monitoring Benefits</a:t>
            </a:r>
            <a:endParaRPr lang="en-US"/>
          </a:p>
          <a:p>
            <a:pPr algn="l"/>
            <a:endParaRPr lang="en-US" b="1">
              <a:cs typeface="Arial"/>
            </a:endParaRPr>
          </a:p>
        </p:txBody>
      </p:sp>
      <p:sp>
        <p:nvSpPr>
          <p:cNvPr id="3" name="Content Placeholder 2">
            <a:extLst>
              <a:ext uri="{FF2B5EF4-FFF2-40B4-BE49-F238E27FC236}">
                <a16:creationId xmlns:a16="http://schemas.microsoft.com/office/drawing/2014/main" id="{A1E06E55-F2F2-AD3E-C002-D7F8BCC1594B}"/>
              </a:ext>
            </a:extLst>
          </p:cNvPr>
          <p:cNvSpPr>
            <a:spLocks noGrp="1"/>
          </p:cNvSpPr>
          <p:nvPr>
            <p:ph idx="1"/>
          </p:nvPr>
        </p:nvSpPr>
        <p:spPr>
          <a:xfrm>
            <a:off x="2256639" y="2052116"/>
            <a:ext cx="6572814" cy="3997828"/>
          </a:xfrm>
        </p:spPr>
        <p:txBody>
          <a:bodyPr anchor="t">
            <a:normAutofit/>
          </a:bodyPr>
          <a:lstStyle/>
          <a:p>
            <a:pPr marL="344170" indent="-344170"/>
            <a:r>
              <a:rPr lang="en-US" sz="1800">
                <a:ea typeface="+mn-lt"/>
                <a:cs typeface="+mn-lt"/>
              </a:rPr>
              <a:t>The real-time environmental monitoring system offers several benefits to park visitors and promotes outdoor activities:</a:t>
            </a:r>
            <a:endParaRPr lang="en-US" sz="1800">
              <a:cs typeface="Arial" panose="020B0604020202020204"/>
            </a:endParaRPr>
          </a:p>
          <a:p>
            <a:pPr marL="344170" indent="-344170"/>
            <a:r>
              <a:rPr lang="en-US" sz="1800" b="1">
                <a:ea typeface="+mn-lt"/>
                <a:cs typeface="+mn-lt"/>
              </a:rPr>
              <a:t>Improved Safety</a:t>
            </a:r>
            <a:r>
              <a:rPr lang="en-US" sz="1800">
                <a:ea typeface="+mn-lt"/>
                <a:cs typeface="+mn-lt"/>
              </a:rPr>
              <a:t>: Visitors can stay informed about weather conditions, air quality, and noise levels, allowing them to make informed decisions and avoid potential health risks.</a:t>
            </a:r>
            <a:endParaRPr lang="en-US" sz="1800"/>
          </a:p>
          <a:p>
            <a:pPr marL="344170" indent="-344170"/>
            <a:r>
              <a:rPr lang="en-US" sz="1800" b="1">
                <a:ea typeface="+mn-lt"/>
                <a:cs typeface="+mn-lt"/>
              </a:rPr>
              <a:t>Enhanced Experience</a:t>
            </a:r>
            <a:r>
              <a:rPr lang="en-US" sz="1800">
                <a:ea typeface="+mn-lt"/>
                <a:cs typeface="+mn-lt"/>
              </a:rPr>
              <a:t>: Real-time data enables visitors to plan their activities, such as picnics, hiking, or outdoor events, based on current environmental conditions.</a:t>
            </a:r>
            <a:endParaRPr lang="en-US" sz="1800"/>
          </a:p>
          <a:p>
            <a:pPr marL="344170" indent="-344170"/>
            <a:endParaRPr lang="en-US" sz="1800">
              <a:cs typeface="Arial"/>
            </a:endParaRPr>
          </a:p>
        </p:txBody>
      </p:sp>
    </p:spTree>
    <p:extLst>
      <p:ext uri="{BB962C8B-B14F-4D97-AF65-F5344CB8AC3E}">
        <p14:creationId xmlns:p14="http://schemas.microsoft.com/office/powerpoint/2010/main" val="1237921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0" name="Picture 7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2" name="Rectangle 8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xtBox 8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92" name="Rectangle 9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96" name="Picture 9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32318878-9471-ADA6-0D06-086F67CD1391}"/>
              </a:ext>
            </a:extLst>
          </p:cNvPr>
          <p:cNvSpPr>
            <a:spLocks noGrp="1"/>
          </p:cNvSpPr>
          <p:nvPr>
            <p:ph type="title"/>
          </p:nvPr>
        </p:nvSpPr>
        <p:spPr>
          <a:xfrm>
            <a:off x="3049345" y="231331"/>
            <a:ext cx="7145301" cy="6099589"/>
          </a:xfrm>
        </p:spPr>
        <p:txBody>
          <a:bodyPr vert="horz" lIns="91440" tIns="45720" rIns="91440" bIns="45720" rtlCol="0" anchor="t">
            <a:noAutofit/>
          </a:bodyPr>
          <a:lstStyle/>
          <a:p>
            <a:pPr algn="l"/>
            <a:r>
              <a:rPr lang="en-US" sz="2400" dirty="0">
                <a:solidFill>
                  <a:srgbClr val="1F2D29"/>
                </a:solidFill>
              </a:rPr>
              <a:t>Sustainability Promotion: Park management can use data to implement eco-friendly practices, such as adjusting irrigation based on real-time weather data and reducing energy consumption.</a:t>
            </a:r>
            <a:br>
              <a:rPr lang="en-US" sz="2400" dirty="0">
                <a:solidFill>
                  <a:srgbClr val="1F2D29"/>
                </a:solidFill>
              </a:rPr>
            </a:br>
            <a:endParaRPr lang="en-US" sz="2400" dirty="0">
              <a:solidFill>
                <a:srgbClr val="1F2D29"/>
              </a:solidFill>
              <a:cs typeface="Arial"/>
            </a:endParaRPr>
          </a:p>
          <a:p>
            <a:pPr algn="l"/>
            <a:r>
              <a:rPr lang="en-US" sz="2400" dirty="0">
                <a:solidFill>
                  <a:srgbClr val="1F2D29"/>
                </a:solidFill>
              </a:rPr>
              <a:t>Educational Tool: </a:t>
            </a:r>
            <a:br>
              <a:rPr lang="en-US" sz="2400" dirty="0">
                <a:solidFill>
                  <a:srgbClr val="1F2D29"/>
                </a:solidFill>
              </a:rPr>
            </a:br>
            <a:r>
              <a:rPr lang="en-US" sz="2400" dirty="0">
                <a:solidFill>
                  <a:srgbClr val="1F2D29"/>
                </a:solidFill>
              </a:rPr>
              <a:t>The system can serve as an educational tool by providing insights into how the environment changes over time and the impact of human activities.</a:t>
            </a:r>
            <a:br>
              <a:rPr lang="en-US" sz="2400" dirty="0">
                <a:solidFill>
                  <a:srgbClr val="1F2D29"/>
                </a:solidFill>
                <a:cs typeface="Arial"/>
              </a:rPr>
            </a:br>
            <a:br>
              <a:rPr lang="en-US" sz="2400" dirty="0">
                <a:solidFill>
                  <a:srgbClr val="1F2D29"/>
                </a:solidFill>
                <a:cs typeface="Arial"/>
              </a:rPr>
            </a:br>
            <a:endParaRPr lang="en-US" sz="2400" dirty="0">
              <a:solidFill>
                <a:srgbClr val="1F2D29"/>
              </a:solidFill>
              <a:cs typeface="Arial"/>
            </a:endParaRPr>
          </a:p>
          <a:p>
            <a:pPr algn="l"/>
            <a:r>
              <a:rPr lang="en-US" sz="2400" dirty="0">
                <a:solidFill>
                  <a:srgbClr val="1F2D29"/>
                </a:solidFill>
              </a:rPr>
              <a:t>Community Engagement: Visitors can share their experiences and environmental data via social media, fostering community engagement and increasing park attendance.</a:t>
            </a:r>
            <a:endParaRPr lang="en-US" sz="2400" dirty="0">
              <a:solidFill>
                <a:srgbClr val="1F2D29"/>
              </a:solidFill>
              <a:cs typeface="Arial"/>
            </a:endParaRPr>
          </a:p>
          <a:p>
            <a:pPr algn="l"/>
            <a:endParaRPr lang="en-US" sz="1700">
              <a:solidFill>
                <a:srgbClr val="1F2D29"/>
              </a:solidFill>
            </a:endParaRPr>
          </a:p>
        </p:txBody>
      </p:sp>
      <p:sp>
        <p:nvSpPr>
          <p:cNvPr id="98" name="Rectangle 9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ight Triangle 9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93969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12C65-360D-A5EA-650D-D6C778F0CF38}"/>
              </a:ext>
            </a:extLst>
          </p:cNvPr>
          <p:cNvSpPr>
            <a:spLocks noGrp="1"/>
          </p:cNvSpPr>
          <p:nvPr>
            <p:ph type="title"/>
          </p:nvPr>
        </p:nvSpPr>
        <p:spPr>
          <a:xfrm>
            <a:off x="6369475" y="56354"/>
            <a:ext cx="4553472" cy="1149310"/>
          </a:xfrm>
        </p:spPr>
        <p:txBody>
          <a:bodyPr>
            <a:normAutofit/>
          </a:bodyPr>
          <a:lstStyle/>
          <a:p>
            <a:pPr algn="l"/>
            <a:r>
              <a:rPr lang="en-US" b="1" dirty="0">
                <a:ea typeface="+mj-lt"/>
                <a:cs typeface="+mj-lt"/>
              </a:rPr>
              <a:t>Environmental Data Collection</a:t>
            </a:r>
            <a:r>
              <a:rPr lang="en-US" dirty="0">
                <a:ea typeface="+mj-lt"/>
                <a:cs typeface="+mj-lt"/>
              </a:rPr>
              <a:t>:</a:t>
            </a:r>
            <a:endParaRPr lang="en-US" dirty="0"/>
          </a:p>
        </p:txBody>
      </p:sp>
      <p:pic>
        <p:nvPicPr>
          <p:cNvPr id="5" name="Picture 4" descr="Thermal power station">
            <a:extLst>
              <a:ext uri="{FF2B5EF4-FFF2-40B4-BE49-F238E27FC236}">
                <a16:creationId xmlns:a16="http://schemas.microsoft.com/office/drawing/2014/main" id="{D5DA9214-3DC4-619D-283B-7C9892AC0504}"/>
              </a:ext>
            </a:extLst>
          </p:cNvPr>
          <p:cNvPicPr>
            <a:picLocks noChangeAspect="1"/>
          </p:cNvPicPr>
          <p:nvPr/>
        </p:nvPicPr>
        <p:blipFill rotWithShape="1">
          <a:blip r:embed="rId5"/>
          <a:srcRect l="19330" r="32322" b="6"/>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128D06-4FE0-DA96-55A6-D8AFF8687FF5}"/>
              </a:ext>
            </a:extLst>
          </p:cNvPr>
          <p:cNvSpPr>
            <a:spLocks noGrp="1"/>
          </p:cNvSpPr>
          <p:nvPr>
            <p:ph idx="1"/>
          </p:nvPr>
        </p:nvSpPr>
        <p:spPr>
          <a:xfrm>
            <a:off x="6369474" y="1073874"/>
            <a:ext cx="4594661" cy="5841042"/>
          </a:xfrm>
        </p:spPr>
        <p:txBody>
          <a:bodyPr>
            <a:normAutofit fontScale="92500"/>
          </a:bodyPr>
          <a:lstStyle/>
          <a:p>
            <a:pPr marL="344170" indent="-344170">
              <a:lnSpc>
                <a:spcPct val="110000"/>
              </a:lnSpc>
            </a:pPr>
            <a:r>
              <a:rPr lang="en-US" sz="1200" dirty="0"/>
              <a:t>Abstract—Air quality is getting worse worldwide, especially </a:t>
            </a:r>
            <a:endParaRPr lang="en-US" sz="1200" dirty="0">
              <a:cs typeface="Arial"/>
            </a:endParaRPr>
          </a:p>
          <a:p>
            <a:pPr marL="344170" indent="-344170">
              <a:lnSpc>
                <a:spcPct val="110000"/>
              </a:lnSpc>
            </a:pPr>
            <a:r>
              <a:rPr lang="en-US" sz="1200" dirty="0"/>
              <a:t>in cities with high population density and many industrial parks. </a:t>
            </a:r>
            <a:endParaRPr lang="en-US" sz="1200">
              <a:cs typeface="Arial"/>
            </a:endParaRPr>
          </a:p>
          <a:p>
            <a:pPr marL="344170" indent="-344170">
              <a:lnSpc>
                <a:spcPct val="110000"/>
              </a:lnSpc>
            </a:pPr>
            <a:r>
              <a:rPr lang="en-US" sz="1200" dirty="0"/>
              <a:t>Raising community awareness and applying science and </a:t>
            </a:r>
            <a:endParaRPr lang="en-US" sz="1200">
              <a:cs typeface="Arial"/>
            </a:endParaRPr>
          </a:p>
          <a:p>
            <a:pPr marL="344170" indent="-344170">
              <a:lnSpc>
                <a:spcPct val="110000"/>
              </a:lnSpc>
            </a:pPr>
            <a:r>
              <a:rPr lang="en-US" sz="1200" dirty="0"/>
              <a:t>technology are effective ways to mitigate the negative impacts of </a:t>
            </a:r>
            <a:endParaRPr lang="en-US" sz="1200">
              <a:cs typeface="Arial"/>
            </a:endParaRPr>
          </a:p>
          <a:p>
            <a:pPr marL="344170" indent="-344170">
              <a:lnSpc>
                <a:spcPct val="110000"/>
              </a:lnSpc>
            </a:pPr>
            <a:r>
              <a:rPr lang="en-US" sz="1200" dirty="0"/>
              <a:t>industrialization and pollution on the natural environment as </a:t>
            </a:r>
            <a:endParaRPr lang="en-US" sz="1200">
              <a:cs typeface="Arial"/>
            </a:endParaRPr>
          </a:p>
          <a:p>
            <a:pPr marL="344170" indent="-344170">
              <a:lnSpc>
                <a:spcPct val="110000"/>
              </a:lnSpc>
            </a:pPr>
            <a:r>
              <a:rPr lang="en-US" sz="1200" dirty="0"/>
              <a:t>well as public health. This work presents the design and </a:t>
            </a:r>
            <a:endParaRPr lang="en-US" sz="1200">
              <a:cs typeface="Arial"/>
            </a:endParaRPr>
          </a:p>
          <a:p>
            <a:pPr marL="344170" indent="-344170">
              <a:lnSpc>
                <a:spcPct val="110000"/>
              </a:lnSpc>
            </a:pPr>
            <a:r>
              <a:rPr lang="en-US" sz="1200" dirty="0"/>
              <a:t>deployment of an IoT-based air quality monitoring system, </a:t>
            </a:r>
            <a:endParaRPr lang="en-US" sz="1200">
              <a:cs typeface="Arial"/>
            </a:endParaRPr>
          </a:p>
          <a:p>
            <a:pPr marL="344170" indent="-344170">
              <a:lnSpc>
                <a:spcPct val="110000"/>
              </a:lnSpc>
            </a:pPr>
            <a:r>
              <a:rPr lang="en-US" sz="1200" dirty="0"/>
              <a:t>named the Environmental Monitoring System (</a:t>
            </a:r>
            <a:r>
              <a:rPr lang="en-US" sz="1200" err="1"/>
              <a:t>EnMoS</a:t>
            </a:r>
            <a:r>
              <a:rPr lang="en-US" sz="1200" dirty="0"/>
              <a:t>). LoRa </a:t>
            </a:r>
            <a:endParaRPr lang="en-US" sz="1200">
              <a:cs typeface="Arial"/>
            </a:endParaRPr>
          </a:p>
          <a:p>
            <a:pPr marL="344170" indent="-344170">
              <a:lnSpc>
                <a:spcPct val="110000"/>
              </a:lnSpc>
            </a:pPr>
            <a:r>
              <a:rPr lang="en-US" sz="1200" dirty="0"/>
              <a:t>(Long-Range) wireless communication technology and </a:t>
            </a:r>
            <a:endParaRPr lang="en-US" sz="1200">
              <a:cs typeface="Arial"/>
            </a:endParaRPr>
          </a:p>
          <a:p>
            <a:pPr marL="344170" indent="-344170">
              <a:lnSpc>
                <a:spcPct val="110000"/>
              </a:lnSpc>
            </a:pPr>
            <a:r>
              <a:rPr lang="en-US" sz="1200" dirty="0"/>
              <a:t>innovation sensors being used aim to facilitate the development </a:t>
            </a:r>
            <a:endParaRPr lang="en-US" sz="1200">
              <a:cs typeface="Arial"/>
            </a:endParaRPr>
          </a:p>
          <a:p>
            <a:pPr marL="344170" indent="-344170">
              <a:lnSpc>
                <a:spcPct val="110000"/>
              </a:lnSpc>
            </a:pPr>
            <a:r>
              <a:rPr lang="en-US" sz="1200" dirty="0"/>
              <a:t>of data communication network over a large area, improving </a:t>
            </a:r>
            <a:endParaRPr lang="en-US" sz="1200">
              <a:cs typeface="Arial"/>
            </a:endParaRPr>
          </a:p>
          <a:p>
            <a:pPr marL="344170" indent="-344170">
              <a:lnSpc>
                <a:spcPct val="110000"/>
              </a:lnSpc>
            </a:pPr>
            <a:r>
              <a:rPr lang="en-US" sz="1200" dirty="0"/>
              <a:t>sensing reliability, extending battery life as well as reducing </a:t>
            </a:r>
            <a:endParaRPr lang="en-US" sz="1200">
              <a:cs typeface="Arial"/>
            </a:endParaRPr>
          </a:p>
          <a:p>
            <a:pPr marL="344170" indent="-344170">
              <a:lnSpc>
                <a:spcPct val="110000"/>
              </a:lnSpc>
            </a:pPr>
            <a:r>
              <a:rPr lang="en-US" sz="1200" dirty="0"/>
              <a:t>total system costs</a:t>
            </a:r>
            <a:r>
              <a:rPr lang="en-US" sz="600" dirty="0"/>
              <a:t>.</a:t>
            </a:r>
            <a:endParaRPr lang="en-US" sz="600" dirty="0">
              <a:cs typeface="Arial"/>
            </a:endParaRPr>
          </a:p>
          <a:p>
            <a:pPr marL="344170" indent="-344170">
              <a:lnSpc>
                <a:spcPct val="110000"/>
              </a:lnSpc>
            </a:pPr>
            <a:endParaRPr lang="en-US" sz="600">
              <a:cs typeface="Arial"/>
            </a:endParaRPr>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524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9" name="Rectangle 38">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TextBox 46">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49" name="Rectangle 48">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53" name="Picture 52">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F705BEE-BE08-D75F-DD94-A4270335CA5E}"/>
              </a:ext>
            </a:extLst>
          </p:cNvPr>
          <p:cNvSpPr>
            <a:spLocks noGrp="1"/>
          </p:cNvSpPr>
          <p:nvPr>
            <p:ph type="title"/>
          </p:nvPr>
        </p:nvSpPr>
        <p:spPr>
          <a:xfrm>
            <a:off x="3049345" y="818277"/>
            <a:ext cx="7145301" cy="4884508"/>
          </a:xfrm>
        </p:spPr>
        <p:txBody>
          <a:bodyPr vert="horz" lIns="91440" tIns="45720" rIns="91440" bIns="45720" rtlCol="0" anchor="t">
            <a:noAutofit/>
          </a:bodyPr>
          <a:lstStyle/>
          <a:p>
            <a:pPr algn="l"/>
            <a:r>
              <a:rPr lang="en-US" sz="3200" b="1" dirty="0">
                <a:solidFill>
                  <a:srgbClr val="1F2D29"/>
                </a:solidFill>
              </a:rPr>
              <a:t>In conclusion, the Environmental Monitoring in Parks project combines IoT device deployment, platform development, and real-time data display to enhance the park experience for visitors while promoting outdoor activities and sustainable park management.</a:t>
            </a:r>
            <a:endParaRPr lang="en-US" sz="3200" b="1">
              <a:solidFill>
                <a:srgbClr val="1F2D29"/>
              </a:solidFill>
              <a:cs typeface="Arial"/>
            </a:endParaRPr>
          </a:p>
        </p:txBody>
      </p:sp>
      <p:sp>
        <p:nvSpPr>
          <p:cNvPr id="55" name="Rectangle 5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ight Triangle 56">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1565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3EE7D483-4EFB-3B65-8392-5922B61F19BB}"/>
              </a:ext>
            </a:extLst>
          </p:cNvPr>
          <p:cNvSpPr>
            <a:spLocks noGrp="1"/>
          </p:cNvSpPr>
          <p:nvPr>
            <p:ph type="title"/>
          </p:nvPr>
        </p:nvSpPr>
        <p:spPr>
          <a:xfrm>
            <a:off x="3049345" y="519655"/>
            <a:ext cx="7145301" cy="5183130"/>
          </a:xfrm>
        </p:spPr>
        <p:txBody>
          <a:bodyPr vert="horz" lIns="91440" tIns="45720" rIns="91440" bIns="45720" rtlCol="0" anchor="t">
            <a:normAutofit/>
          </a:bodyPr>
          <a:lstStyle/>
          <a:p>
            <a:pPr algn="l"/>
            <a:r>
              <a:rPr lang="en-US" sz="800">
                <a:solidFill>
                  <a:srgbClr val="1F2D29"/>
                </a:solidFill>
                <a:cs typeface="Arial"/>
              </a:rPr>
              <a:t>.</a:t>
            </a:r>
            <a:endParaRPr lang="en-US" sz="800">
              <a:solidFill>
                <a:srgbClr val="1F2D29"/>
              </a:solidFill>
            </a:endParaRP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7BC337-9491-FEA9-D6CF-A532F76C1428}"/>
              </a:ext>
            </a:extLst>
          </p:cNvPr>
          <p:cNvPicPr>
            <a:picLocks noChangeAspect="1"/>
          </p:cNvPicPr>
          <p:nvPr/>
        </p:nvPicPr>
        <p:blipFill>
          <a:blip r:embed="rId4"/>
          <a:stretch>
            <a:fillRect/>
          </a:stretch>
        </p:blipFill>
        <p:spPr>
          <a:xfrm>
            <a:off x="957649" y="-993"/>
            <a:ext cx="11357917" cy="7364556"/>
          </a:xfrm>
          <a:prstGeom prst="rect">
            <a:avLst/>
          </a:prstGeom>
        </p:spPr>
      </p:pic>
    </p:spTree>
    <p:extLst>
      <p:ext uri="{BB962C8B-B14F-4D97-AF65-F5344CB8AC3E}">
        <p14:creationId xmlns:p14="http://schemas.microsoft.com/office/powerpoint/2010/main" val="63442059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F5A7-3933-262F-42E1-44E757410226}"/>
              </a:ext>
            </a:extLst>
          </p:cNvPr>
          <p:cNvSpPr>
            <a:spLocks noGrp="1"/>
          </p:cNvSpPr>
          <p:nvPr>
            <p:ph type="title"/>
          </p:nvPr>
        </p:nvSpPr>
        <p:spPr/>
        <p:txBody>
          <a:bodyPr/>
          <a:lstStyle/>
          <a:p>
            <a:r>
              <a:rPr lang="en-US" dirty="0">
                <a:cs typeface="Arial"/>
              </a:rPr>
              <a:t>.</a:t>
            </a:r>
            <a:endParaRPr lang="en-US" dirty="0"/>
          </a:p>
        </p:txBody>
      </p:sp>
      <p:sp>
        <p:nvSpPr>
          <p:cNvPr id="3" name="Content Placeholder 2">
            <a:extLst>
              <a:ext uri="{FF2B5EF4-FFF2-40B4-BE49-F238E27FC236}">
                <a16:creationId xmlns:a16="http://schemas.microsoft.com/office/drawing/2014/main" id="{C3AA61F0-9581-9FF8-2AAA-89C525625BEF}"/>
              </a:ext>
            </a:extLst>
          </p:cNvPr>
          <p:cNvSpPr>
            <a:spLocks noGrp="1"/>
          </p:cNvSpPr>
          <p:nvPr>
            <p:ph idx="1"/>
          </p:nvPr>
        </p:nvSpPr>
        <p:spPr>
          <a:xfrm>
            <a:off x="2773599" y="157414"/>
            <a:ext cx="7786243" cy="5892530"/>
          </a:xfrm>
        </p:spPr>
        <p:txBody>
          <a:bodyPr vert="horz" lIns="91440" tIns="45720" rIns="91440" bIns="45720" rtlCol="0" anchor="ctr">
            <a:noAutofit/>
          </a:bodyPr>
          <a:lstStyle/>
          <a:p>
            <a:pPr marL="344170" indent="-344170"/>
            <a:r>
              <a:rPr lang="en-US" dirty="0"/>
              <a:t>Climate change has been causing significant impacts on </a:t>
            </a:r>
            <a:endParaRPr lang="en-US" dirty="0">
              <a:cs typeface="Arial"/>
            </a:endParaRPr>
          </a:p>
          <a:p>
            <a:pPr marL="344170" indent="-344170"/>
            <a:r>
              <a:rPr lang="en-US" dirty="0"/>
              <a:t>people’s living conditions, stability, and socio-economic </a:t>
            </a:r>
            <a:endParaRPr lang="en-US" dirty="0">
              <a:cs typeface="Arial"/>
            </a:endParaRPr>
          </a:p>
          <a:p>
            <a:pPr marL="344170" indent="-344170"/>
            <a:r>
              <a:rPr lang="en-US" dirty="0"/>
              <a:t>development status in the Lower Mekong River Basin day by </a:t>
            </a:r>
            <a:endParaRPr lang="en-US" dirty="0">
              <a:cs typeface="Arial"/>
            </a:endParaRPr>
          </a:p>
          <a:p>
            <a:pPr marL="344170" indent="-344170"/>
            <a:r>
              <a:rPr lang="en-US" dirty="0"/>
              <a:t>day. Besides, due to population growth, the rapid increase of </a:t>
            </a:r>
            <a:endParaRPr lang="en-US" dirty="0">
              <a:cs typeface="Arial"/>
            </a:endParaRPr>
          </a:p>
          <a:p>
            <a:pPr marL="344170" indent="-344170"/>
            <a:r>
              <a:rPr lang="en-US" dirty="0"/>
              <a:t>industrialization, as well as indiscriminate use of chemical </a:t>
            </a:r>
            <a:endParaRPr lang="en-US" dirty="0">
              <a:cs typeface="Arial"/>
            </a:endParaRPr>
          </a:p>
          <a:p>
            <a:pPr marL="344170" indent="-344170"/>
            <a:r>
              <a:rPr lang="en-US" dirty="0"/>
              <a:t>fertilizers and pesticides in agriculture, are causing serious </a:t>
            </a:r>
            <a:endParaRPr lang="en-US" dirty="0">
              <a:cs typeface="Arial"/>
            </a:endParaRPr>
          </a:p>
          <a:p>
            <a:pPr marL="344170" indent="-344170"/>
            <a:r>
              <a:rPr lang="en-US" dirty="0"/>
              <a:t>impacts on the environment, climate, and public health.</a:t>
            </a:r>
            <a:r>
              <a:rPr lang="en-US" dirty="0">
                <a:solidFill>
                  <a:srgbClr val="000000"/>
                </a:solidFill>
                <a:ea typeface="+mn-lt"/>
                <a:cs typeface="+mn-lt"/>
              </a:rPr>
              <a:t> </a:t>
            </a:r>
            <a:endParaRPr lang="en-US" dirty="0">
              <a:cs typeface="Arial"/>
            </a:endParaRPr>
          </a:p>
          <a:p>
            <a:pPr marL="344170" indent="-344170"/>
            <a:endParaRPr lang="en-US" dirty="0">
              <a:cs typeface="Arial"/>
            </a:endParaRPr>
          </a:p>
        </p:txBody>
      </p:sp>
    </p:spTree>
    <p:extLst>
      <p:ext uri="{BB962C8B-B14F-4D97-AF65-F5344CB8AC3E}">
        <p14:creationId xmlns:p14="http://schemas.microsoft.com/office/powerpoint/2010/main" val="124136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1B011-61EF-4B64-2CFF-736BC9FA69D6}"/>
              </a:ext>
            </a:extLst>
          </p:cNvPr>
          <p:cNvSpPr>
            <a:spLocks noGrp="1"/>
          </p:cNvSpPr>
          <p:nvPr>
            <p:ph type="title"/>
          </p:nvPr>
        </p:nvSpPr>
        <p:spPr>
          <a:xfrm>
            <a:off x="2188901" y="808056"/>
            <a:ext cx="8381238" cy="1077229"/>
          </a:xfrm>
        </p:spPr>
        <p:txBody>
          <a:bodyPr>
            <a:normAutofit/>
          </a:bodyPr>
          <a:lstStyle/>
          <a:p>
            <a:pPr algn="l"/>
            <a:r>
              <a:rPr lang="en-US" sz="2300" b="1">
                <a:ea typeface="+mj-lt"/>
                <a:cs typeface="+mj-lt"/>
              </a:rPr>
              <a:t>Real-time Data Display</a:t>
            </a:r>
            <a:r>
              <a:rPr lang="en-US" sz="2300">
                <a:ea typeface="+mj-lt"/>
                <a:cs typeface="+mj-lt"/>
              </a:rPr>
              <a:t>:                                                                                 </a:t>
            </a:r>
            <a:endParaRPr lang="en-US" sz="2300"/>
          </a:p>
        </p:txBody>
      </p:sp>
      <p:sp>
        <p:nvSpPr>
          <p:cNvPr id="3" name="Content Placeholder 2">
            <a:extLst>
              <a:ext uri="{FF2B5EF4-FFF2-40B4-BE49-F238E27FC236}">
                <a16:creationId xmlns:a16="http://schemas.microsoft.com/office/drawing/2014/main" id="{2980BE48-EBFB-D354-D6EA-CDDB4DD4CCAB}"/>
              </a:ext>
            </a:extLst>
          </p:cNvPr>
          <p:cNvSpPr>
            <a:spLocks noGrp="1"/>
          </p:cNvSpPr>
          <p:nvPr>
            <p:ph idx="1"/>
          </p:nvPr>
        </p:nvSpPr>
        <p:spPr>
          <a:xfrm>
            <a:off x="2256639" y="1640225"/>
            <a:ext cx="6789057" cy="4409719"/>
          </a:xfrm>
        </p:spPr>
        <p:txBody>
          <a:bodyPr vert="horz" lIns="91440" tIns="45720" rIns="91440" bIns="45720" rtlCol="0" anchor="t">
            <a:noAutofit/>
          </a:bodyPr>
          <a:lstStyle/>
          <a:p>
            <a:pPr marL="344170" indent="-344170">
              <a:lnSpc>
                <a:spcPct val="110000"/>
              </a:lnSpc>
            </a:pPr>
            <a:r>
              <a:rPr lang="en-US" dirty="0">
                <a:ea typeface="+mn-lt"/>
                <a:cs typeface="+mn-lt"/>
              </a:rPr>
              <a:t>The practical applications of real-time environmental monitoring are vast and varied. Wildfires, landslides, flooding, biodiversity, and waste and pollution are all issues of increasing concern as the climate crisis is predicted to worsen in coming years. Wildfire monitoring systems have been particularly useful in 2020, which saw a record-setting number of wildfires ravage California.</a:t>
            </a:r>
            <a:br>
              <a:rPr lang="en-US" dirty="0">
                <a:ea typeface="+mn-lt"/>
                <a:cs typeface="+mn-lt"/>
              </a:rPr>
            </a:br>
            <a:endParaRPr lang="en-US" dirty="0">
              <a:ea typeface="+mn-lt"/>
              <a:cs typeface="+mn-lt"/>
            </a:endParaRPr>
          </a:p>
          <a:p>
            <a:pPr marL="344170" indent="-344170">
              <a:lnSpc>
                <a:spcPct val="110000"/>
              </a:lnSpc>
            </a:pPr>
            <a:r>
              <a:rPr lang="en-US" dirty="0">
                <a:ea typeface="+mn-lt"/>
                <a:cs typeface="+mn-lt"/>
              </a:rPr>
              <a:t>Real-time sensor data combined with data science and advanced analytics tools facilitate high visibility and granular analysis of environmental phenomena. The most common environmental monitoring types include air, soil, and water:</a:t>
            </a:r>
            <a:endParaRPr lang="en-US" dirty="0">
              <a:cs typeface="Arial"/>
            </a:endParaRPr>
          </a:p>
          <a:p>
            <a:pPr marL="344170" indent="-344170">
              <a:lnSpc>
                <a:spcPct val="110000"/>
              </a:lnSpc>
            </a:pPr>
            <a:endParaRPr lang="en-US" dirty="0">
              <a:cs typeface="Arial"/>
            </a:endParaRPr>
          </a:p>
        </p:txBody>
      </p:sp>
    </p:spTree>
    <p:extLst>
      <p:ext uri="{BB962C8B-B14F-4D97-AF65-F5344CB8AC3E}">
        <p14:creationId xmlns:p14="http://schemas.microsoft.com/office/powerpoint/2010/main" val="229624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9D841D13-6684-4D9B-62E5-C662DB1932FD}"/>
              </a:ext>
            </a:extLst>
          </p:cNvPr>
          <p:cNvSpPr>
            <a:spLocks noGrp="1"/>
          </p:cNvSpPr>
          <p:nvPr>
            <p:ph type="title"/>
          </p:nvPr>
        </p:nvSpPr>
        <p:spPr>
          <a:xfrm>
            <a:off x="3049345" y="457872"/>
            <a:ext cx="8133841" cy="6006912"/>
          </a:xfrm>
        </p:spPr>
        <p:txBody>
          <a:bodyPr vert="horz" lIns="91440" tIns="45720" rIns="91440" bIns="45720" rtlCol="0" anchor="t">
            <a:noAutofit/>
          </a:bodyPr>
          <a:lstStyle/>
          <a:p>
            <a:pPr algn="l"/>
            <a:r>
              <a:rPr lang="en-US" sz="2400" dirty="0">
                <a:solidFill>
                  <a:srgbClr val="363636"/>
                </a:solidFill>
                <a:ea typeface="+mj-lt"/>
                <a:cs typeface="+mj-lt"/>
              </a:rPr>
              <a:t>REMAS provides US Navy personnel and stakeholders tools to support 24/7/365 situational awareness and contributes to mission planning, decision support, routine operations, test evaluation, ordnance and test safety, forensics, and disaster recovery.</a:t>
            </a:r>
            <a:endParaRPr lang="en-US" sz="2400">
              <a:cs typeface="Arial"/>
            </a:endParaRPr>
          </a:p>
          <a:p>
            <a:pPr algn="l"/>
            <a:r>
              <a:rPr lang="en-US" sz="2400" dirty="0">
                <a:solidFill>
                  <a:srgbClr val="363636"/>
                </a:solidFill>
                <a:ea typeface="+mj-lt"/>
                <a:cs typeface="+mj-lt"/>
              </a:rPr>
              <a:t>REMAS provides outstanding indoor and outdoor environmental and weather awareness for ordnance development and test programs:</a:t>
            </a:r>
            <a:br>
              <a:rPr lang="en-US" sz="2400" dirty="0">
                <a:solidFill>
                  <a:srgbClr val="363636"/>
                </a:solidFill>
                <a:ea typeface="+mj-lt"/>
                <a:cs typeface="+mj-lt"/>
              </a:rPr>
            </a:br>
            <a:endParaRPr lang="en-US" sz="2400">
              <a:cs typeface="Arial"/>
            </a:endParaRPr>
          </a:p>
          <a:p>
            <a:pPr marL="285750" indent="-285750" algn="l">
              <a:buFont typeface="Arial"/>
              <a:buChar char="•"/>
            </a:pPr>
            <a:r>
              <a:rPr lang="en-US" sz="2400" dirty="0">
                <a:solidFill>
                  <a:srgbClr val="363636"/>
                </a:solidFill>
                <a:ea typeface="+mj-lt"/>
                <a:cs typeface="+mj-lt"/>
              </a:rPr>
              <a:t>Thermal conditioning monitoring</a:t>
            </a:r>
            <a:endParaRPr lang="en-US" sz="2400">
              <a:cs typeface="Arial"/>
            </a:endParaRPr>
          </a:p>
          <a:p>
            <a:pPr marL="285750" indent="-285750" algn="l">
              <a:buFont typeface="Arial"/>
              <a:buChar char="•"/>
            </a:pPr>
            <a:r>
              <a:rPr lang="en-US" sz="2400" dirty="0">
                <a:solidFill>
                  <a:srgbClr val="363636"/>
                </a:solidFill>
                <a:ea typeface="+mj-lt"/>
                <a:cs typeface="+mj-lt"/>
              </a:rPr>
              <a:t>Real-time multi-scale measurement and analysis</a:t>
            </a:r>
            <a:endParaRPr lang="en-US" sz="2400">
              <a:cs typeface="Arial"/>
            </a:endParaRPr>
          </a:p>
          <a:p>
            <a:pPr marL="285750" indent="-285750" algn="l">
              <a:buFont typeface="Arial"/>
              <a:buChar char="•"/>
            </a:pPr>
            <a:r>
              <a:rPr lang="en-US" sz="2400" dirty="0">
                <a:solidFill>
                  <a:srgbClr val="363636"/>
                </a:solidFill>
                <a:ea typeface="+mj-lt"/>
                <a:cs typeface="+mj-lt"/>
              </a:rPr>
              <a:t>Site- and mission-specific weather forecasting</a:t>
            </a:r>
            <a:endParaRPr lang="en-US" sz="2400">
              <a:cs typeface="Arial"/>
            </a:endParaRPr>
          </a:p>
          <a:p>
            <a:pPr marL="285750" indent="-285750" algn="l">
              <a:buFont typeface="Arial"/>
              <a:buChar char="•"/>
            </a:pPr>
            <a:r>
              <a:rPr lang="en-US" sz="2400" dirty="0">
                <a:solidFill>
                  <a:srgbClr val="363636"/>
                </a:solidFill>
                <a:ea typeface="+mj-lt"/>
                <a:cs typeface="+mj-lt"/>
              </a:rPr>
              <a:t>Results synthesized and displayed for at-a-glance understanding</a:t>
            </a:r>
            <a:endParaRPr lang="en-US" sz="2400">
              <a:cs typeface="Arial"/>
            </a:endParaRPr>
          </a:p>
          <a:p>
            <a:pPr marL="285750" indent="-285750" algn="l">
              <a:buFont typeface="Arial"/>
              <a:buChar char="•"/>
            </a:pPr>
            <a:r>
              <a:rPr lang="en-US" sz="2400" dirty="0">
                <a:solidFill>
                  <a:srgbClr val="363636"/>
                </a:solidFill>
                <a:ea typeface="+mj-lt"/>
                <a:cs typeface="+mj-lt"/>
              </a:rPr>
              <a:t>Reduce cost; improve safety</a:t>
            </a:r>
            <a:endParaRPr lang="en-US" sz="2400">
              <a:cs typeface="Arial"/>
            </a:endParaRPr>
          </a:p>
          <a:p>
            <a:pPr marL="285750" indent="-285750" algn="l">
              <a:buFont typeface="Arial"/>
              <a:buChar char="•"/>
            </a:pPr>
            <a:r>
              <a:rPr lang="en-US" sz="2400" dirty="0">
                <a:solidFill>
                  <a:srgbClr val="363636"/>
                </a:solidFill>
                <a:ea typeface="+mj-lt"/>
                <a:cs typeface="+mj-lt"/>
              </a:rPr>
              <a:t>Enables high-confidence preemptive scheduling to avoid adverse weather</a:t>
            </a:r>
            <a:endParaRPr lang="en-US" sz="2400">
              <a:cs typeface="Arial"/>
            </a:endParaRPr>
          </a:p>
          <a:p>
            <a:pPr algn="l"/>
            <a:endParaRPr lang="en-US" sz="3200" dirty="0">
              <a:solidFill>
                <a:srgbClr val="1F2D29"/>
              </a:solidFill>
              <a:cs typeface="Arial"/>
            </a:endParaRP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594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2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26" name="Picture 25">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A0406CCC-129E-B71C-696C-1166C7F02F26}"/>
              </a:ext>
            </a:extLst>
          </p:cNvPr>
          <p:cNvSpPr>
            <a:spLocks noGrp="1"/>
          </p:cNvSpPr>
          <p:nvPr>
            <p:ph type="title"/>
          </p:nvPr>
        </p:nvSpPr>
        <p:spPr>
          <a:xfrm>
            <a:off x="3049345" y="488763"/>
            <a:ext cx="8175030" cy="5214022"/>
          </a:xfrm>
        </p:spPr>
        <p:txBody>
          <a:bodyPr vert="horz" lIns="91440" tIns="45720" rIns="91440" bIns="45720" rtlCol="0" anchor="t">
            <a:normAutofit/>
          </a:bodyPr>
          <a:lstStyle/>
          <a:p>
            <a:pPr algn="l"/>
            <a:r>
              <a:rPr lang="en-US" sz="800" dirty="0">
                <a:solidFill>
                  <a:srgbClr val="1F2D29"/>
                </a:solidFill>
                <a:cs typeface="Arial"/>
              </a:rPr>
              <a:t>.</a:t>
            </a:r>
            <a:endParaRPr lang="en-US" sz="800" dirty="0">
              <a:solidFill>
                <a:srgbClr val="1F2D29"/>
              </a:solidFill>
            </a:endParaRPr>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ight Triangle 29">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A4B28B-D690-BA1B-D5B4-0A50582C16B4}"/>
              </a:ext>
            </a:extLst>
          </p:cNvPr>
          <p:cNvPicPr>
            <a:picLocks noChangeAspect="1"/>
          </p:cNvPicPr>
          <p:nvPr/>
        </p:nvPicPr>
        <p:blipFill>
          <a:blip r:embed="rId4"/>
          <a:stretch>
            <a:fillRect/>
          </a:stretch>
        </p:blipFill>
        <p:spPr>
          <a:xfrm>
            <a:off x="1840484" y="-59723"/>
            <a:ext cx="9005302" cy="6915663"/>
          </a:xfrm>
          <a:prstGeom prst="rect">
            <a:avLst/>
          </a:prstGeom>
        </p:spPr>
      </p:pic>
    </p:spTree>
    <p:extLst>
      <p:ext uri="{BB962C8B-B14F-4D97-AF65-F5344CB8AC3E}">
        <p14:creationId xmlns:p14="http://schemas.microsoft.com/office/powerpoint/2010/main" val="41176941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38426-7CA4-CF64-B5AF-377A556EA86D}"/>
              </a:ext>
            </a:extLst>
          </p:cNvPr>
          <p:cNvSpPr>
            <a:spLocks noGrp="1"/>
          </p:cNvSpPr>
          <p:nvPr>
            <p:ph type="title"/>
          </p:nvPr>
        </p:nvSpPr>
        <p:spPr>
          <a:xfrm>
            <a:off x="2250081" y="808056"/>
            <a:ext cx="8006760" cy="1518934"/>
          </a:xfrm>
        </p:spPr>
        <p:txBody>
          <a:bodyPr anchor="t">
            <a:normAutofit/>
          </a:bodyPr>
          <a:lstStyle/>
          <a:p>
            <a:pPr algn="l"/>
            <a:r>
              <a:rPr lang="en-US" sz="4000" b="1" dirty="0">
                <a:solidFill>
                  <a:schemeClr val="tx2"/>
                </a:solidFill>
                <a:ea typeface="+mj-lt"/>
                <a:cs typeface="+mj-lt"/>
              </a:rPr>
              <a:t>Alert System</a:t>
            </a:r>
            <a:r>
              <a:rPr lang="en-US" sz="4000" dirty="0">
                <a:solidFill>
                  <a:srgbClr val="D1D5DB"/>
                </a:solidFill>
                <a:ea typeface="+mj-lt"/>
                <a:cs typeface="+mj-lt"/>
              </a:rPr>
              <a:t>:</a:t>
            </a:r>
            <a:endParaRPr lang="en-US" sz="4000" dirty="0"/>
          </a:p>
        </p:txBody>
      </p:sp>
      <p:sp>
        <p:nvSpPr>
          <p:cNvPr id="41" name="Right Triangle 40">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2">
            <a:extLst>
              <a:ext uri="{FF2B5EF4-FFF2-40B4-BE49-F238E27FC236}">
                <a16:creationId xmlns:a16="http://schemas.microsoft.com/office/drawing/2014/main" id="{3969E1B5-388C-94DA-3549-331BB397C73E}"/>
              </a:ext>
            </a:extLst>
          </p:cNvPr>
          <p:cNvSpPr>
            <a:spLocks noGrp="1"/>
          </p:cNvSpPr>
          <p:nvPr>
            <p:ph idx="1"/>
          </p:nvPr>
        </p:nvSpPr>
        <p:spPr>
          <a:xfrm>
            <a:off x="2250080" y="1363519"/>
            <a:ext cx="8006760" cy="5489613"/>
          </a:xfrm>
        </p:spPr>
        <p:txBody>
          <a:bodyPr anchor="ctr">
            <a:normAutofit/>
          </a:bodyPr>
          <a:lstStyle/>
          <a:p>
            <a:pPr marL="344170" indent="-344170"/>
            <a:r>
              <a:rPr lang="en-US" dirty="0">
                <a:solidFill>
                  <a:schemeClr val="tx2"/>
                </a:solidFill>
                <a:ea typeface="+mn-lt"/>
                <a:cs typeface="+mn-lt"/>
              </a:rPr>
              <a:t>Traditionally, “alerts” have been used to indicate that something significant has happened or may happen, while “warnings” typically follow alerts and provide more detail information indicating what protective action should be taken. However, the distinction between the two terms has blurred over time, as a more nuanced understanding of people’s need for information and response to that information has emerged and as new communications technologies that can transmit both types of messages have come into use. </a:t>
            </a:r>
            <a:endParaRPr lang="en-US">
              <a:solidFill>
                <a:schemeClr val="tx2"/>
              </a:solidFill>
              <a:cs typeface="Arial" panose="020B0604020202020204"/>
            </a:endParaRPr>
          </a:p>
          <a:p>
            <a:pPr marL="344170" indent="-344170"/>
            <a:r>
              <a:rPr lang="en-US" dirty="0">
                <a:solidFill>
                  <a:schemeClr val="tx2"/>
                </a:solidFill>
                <a:ea typeface="+mn-lt"/>
                <a:cs typeface="+mn-lt"/>
              </a:rPr>
              <a:t>National Academies of Sciences, Engineering, and Medicine. 2018. Emergency Alert and Warning Systems: Current Knowledge and Future Research Directions. Washington, DC: The National Academies Press. https://doi.org/10.17226/24935.</a:t>
            </a:r>
            <a:endParaRPr lang="en-US" dirty="0">
              <a:solidFill>
                <a:schemeClr val="tx2"/>
              </a:solidFill>
            </a:endParaRPr>
          </a:p>
        </p:txBody>
      </p:sp>
      <p:sp>
        <p:nvSpPr>
          <p:cNvPr id="43" name="Rectangle 42">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62031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4" name="Picture 63">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6" name="Rectangle 65">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Rectangle 71">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TextBox 73">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76" name="Rectangle 7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80" name="Freeform: Shape 7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2" name="Picture 8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84" name="Rectangle 8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Freeform: Shape 8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Oval 8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2B8EB-DFD7-E54F-F526-AC63F2822DA4}"/>
              </a:ext>
            </a:extLst>
          </p:cNvPr>
          <p:cNvSpPr>
            <a:spLocks noGrp="1"/>
          </p:cNvSpPr>
          <p:nvPr>
            <p:ph type="title"/>
          </p:nvPr>
        </p:nvSpPr>
        <p:spPr>
          <a:xfrm>
            <a:off x="2193167" y="129930"/>
            <a:ext cx="7369642" cy="6069534"/>
          </a:xfrm>
        </p:spPr>
        <p:txBody>
          <a:bodyPr vert="horz" lIns="91440" tIns="45720" rIns="91440" bIns="45720" rtlCol="0" anchor="t">
            <a:noAutofit/>
          </a:bodyPr>
          <a:lstStyle/>
          <a:p>
            <a:pPr algn="l"/>
            <a:r>
              <a:rPr lang="en-US" sz="2800" dirty="0"/>
              <a:t>.he purpose of alerts and warnings is to provide the necessary information to warn the public and effect the necessary actions that will lead to their safety and to deliver the messages to populations at risk of imminent threats with the goal of maximizing the probability that people take protective actions and minimize the delay in taking those actions.</a:t>
            </a:r>
            <a:endParaRPr lang="en-US" sz="2800">
              <a:cs typeface="Arial"/>
            </a:endParaRPr>
          </a:p>
          <a:p>
            <a:pPr algn="l"/>
            <a:r>
              <a:rPr lang="en-US" sz="2800" dirty="0"/>
              <a:t>National Academies of Sciences, Engineering, and Medicine. 2018. Emergency Alert and Warning Systems: Current Knowledge and Future Research Directions. Washington, DC: The National Academies Press. https://doi.org/10.17226/24935.</a:t>
            </a:r>
            <a:endParaRPr lang="en-US" sz="2800">
              <a:cs typeface="Arial"/>
            </a:endParaRPr>
          </a:p>
        </p:txBody>
      </p:sp>
    </p:spTree>
    <p:extLst>
      <p:ext uri="{BB962C8B-B14F-4D97-AF65-F5344CB8AC3E}">
        <p14:creationId xmlns:p14="http://schemas.microsoft.com/office/powerpoint/2010/main" val="175996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useBgFill="1">
        <p:nvSpPr>
          <p:cNvPr id="10" name="Rectangle 9">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FCFF961-4E84-4FD1-859C-B7F410031C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793" y="0"/>
            <a:ext cx="4632503" cy="6858000"/>
          </a:xfrm>
          <a:prstGeom prst="rect">
            <a:avLst/>
          </a:prstGeom>
        </p:spPr>
      </p:pic>
      <p:sp>
        <p:nvSpPr>
          <p:cNvPr id="2" name="Title 1">
            <a:extLst>
              <a:ext uri="{FF2B5EF4-FFF2-40B4-BE49-F238E27FC236}">
                <a16:creationId xmlns:a16="http://schemas.microsoft.com/office/drawing/2014/main" id="{AD966840-28AE-8DE3-4DC4-B2FF9527E328}"/>
              </a:ext>
            </a:extLst>
          </p:cNvPr>
          <p:cNvSpPr>
            <a:spLocks noGrp="1"/>
          </p:cNvSpPr>
          <p:nvPr>
            <p:ph type="title"/>
          </p:nvPr>
        </p:nvSpPr>
        <p:spPr>
          <a:xfrm>
            <a:off x="1389300" y="1201723"/>
            <a:ext cx="2888120" cy="4454554"/>
          </a:xfrm>
        </p:spPr>
        <p:txBody>
          <a:bodyPr anchor="ctr">
            <a:normAutofit/>
          </a:bodyPr>
          <a:lstStyle/>
          <a:p>
            <a:r>
              <a:rPr lang="en-US" sz="2800" b="1" dirty="0">
                <a:ea typeface="+mj-lt"/>
                <a:cs typeface="+mj-lt"/>
              </a:rPr>
              <a:t>Promotion of Outdoor Activities</a:t>
            </a:r>
            <a:endParaRPr lang="en-US" sz="2800" dirty="0"/>
          </a:p>
        </p:txBody>
      </p:sp>
      <p:sp>
        <p:nvSpPr>
          <p:cNvPr id="14" name="Rectangle 13">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737BB4-6553-47A8-893F-178A10C6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4F7FEBA-63CB-F2A3-A70E-A7E523AF025E}"/>
              </a:ext>
            </a:extLst>
          </p:cNvPr>
          <p:cNvSpPr>
            <a:spLocks noGrp="1"/>
          </p:cNvSpPr>
          <p:nvPr>
            <p:ph idx="1"/>
          </p:nvPr>
        </p:nvSpPr>
        <p:spPr>
          <a:xfrm>
            <a:off x="5329969" y="647750"/>
            <a:ext cx="5850936" cy="5571066"/>
          </a:xfrm>
        </p:spPr>
        <p:txBody>
          <a:bodyPr anchor="ctr">
            <a:normAutofit/>
          </a:bodyPr>
          <a:lstStyle/>
          <a:p>
            <a:pPr marL="344170" indent="-344170"/>
            <a:r>
              <a:rPr lang="en-US" sz="1800" dirty="0">
                <a:solidFill>
                  <a:srgbClr val="5A5A5A"/>
                </a:solidFill>
                <a:ea typeface="+mn-lt"/>
                <a:cs typeface="+mn-lt"/>
              </a:rPr>
              <a:t>Better physical health</a:t>
            </a:r>
            <a:endParaRPr lang="en-US" sz="1800">
              <a:cs typeface="Arial" panose="020B0604020202020204"/>
            </a:endParaRPr>
          </a:p>
          <a:p>
            <a:pPr marL="344170" indent="-344170"/>
            <a:r>
              <a:rPr lang="en-US" sz="1800">
                <a:solidFill>
                  <a:srgbClr val="5A5A5A"/>
                </a:solidFill>
                <a:ea typeface="+mn-lt"/>
                <a:cs typeface="+mn-lt"/>
              </a:rPr>
              <a:t>Numerous opportunities to strengthen motor skills</a:t>
            </a:r>
            <a:endParaRPr lang="en-US" sz="1800">
              <a:cs typeface="Arial"/>
            </a:endParaRPr>
          </a:p>
          <a:p>
            <a:pPr marL="344170" indent="-344170"/>
            <a:r>
              <a:rPr lang="en-US" sz="1800" dirty="0">
                <a:solidFill>
                  <a:srgbClr val="5A5A5A"/>
                </a:solidFill>
                <a:ea typeface="+mn-lt"/>
                <a:cs typeface="+mn-lt"/>
              </a:rPr>
              <a:t>Stress relief</a:t>
            </a:r>
            <a:endParaRPr lang="en-US" sz="1800">
              <a:cs typeface="Arial"/>
            </a:endParaRPr>
          </a:p>
          <a:p>
            <a:pPr marL="344170" indent="-344170"/>
            <a:r>
              <a:rPr lang="en-US" sz="1800" dirty="0">
                <a:solidFill>
                  <a:srgbClr val="5A5A5A"/>
                </a:solidFill>
                <a:ea typeface="+mn-lt"/>
                <a:cs typeface="+mn-lt"/>
              </a:rPr>
              <a:t>Greater visual-motor integration (or the ability to control hand or body movement guided by vision)</a:t>
            </a:r>
            <a:endParaRPr lang="en-US" sz="1800">
              <a:cs typeface="Arial"/>
            </a:endParaRPr>
          </a:p>
          <a:p>
            <a:pPr marL="344170" indent="-344170"/>
            <a:r>
              <a:rPr lang="en-US" sz="1800" dirty="0">
                <a:solidFill>
                  <a:srgbClr val="5A5A5A"/>
                </a:solidFill>
                <a:ea typeface="+mn-lt"/>
                <a:cs typeface="+mn-lt"/>
              </a:rPr>
              <a:t>Greater creativity</a:t>
            </a:r>
            <a:endParaRPr lang="en-US" sz="1800">
              <a:cs typeface="Arial"/>
            </a:endParaRPr>
          </a:p>
          <a:p>
            <a:pPr marL="344170" indent="-344170"/>
            <a:r>
              <a:rPr lang="en-US" sz="1800" dirty="0">
                <a:solidFill>
                  <a:srgbClr val="5A5A5A"/>
                </a:solidFill>
                <a:ea typeface="+mn-lt"/>
                <a:cs typeface="+mn-lt"/>
              </a:rPr>
              <a:t>Stronger verbal and social skills</a:t>
            </a:r>
            <a:endParaRPr lang="en-US" sz="1800">
              <a:cs typeface="Arial"/>
            </a:endParaRPr>
          </a:p>
          <a:p>
            <a:pPr marL="344170" indent="-344170"/>
            <a:r>
              <a:rPr lang="en-US" sz="1800" dirty="0">
                <a:solidFill>
                  <a:srgbClr val="5A5A5A"/>
                </a:solidFill>
                <a:ea typeface="+mn-lt"/>
                <a:cs typeface="+mn-lt"/>
              </a:rPr>
              <a:t>Production of vitamin D (an essential vitamin for bone health) through exposure to sunlight</a:t>
            </a:r>
            <a:endParaRPr lang="en-US" sz="1800">
              <a:cs typeface="Arial"/>
            </a:endParaRPr>
          </a:p>
          <a:p>
            <a:pPr marL="344170" indent="-344170"/>
            <a:r>
              <a:rPr lang="en-US" sz="1800" dirty="0">
                <a:solidFill>
                  <a:srgbClr val="5A5A5A"/>
                </a:solidFill>
                <a:ea typeface="+mn-lt"/>
                <a:cs typeface="+mn-lt"/>
              </a:rPr>
              <a:t>Increased attention and cognitive abilities</a:t>
            </a:r>
            <a:endParaRPr lang="en-US" sz="1800">
              <a:cs typeface="Arial"/>
            </a:endParaRPr>
          </a:p>
          <a:p>
            <a:pPr marL="344170" indent="-344170"/>
            <a:endParaRPr lang="en-US" sz="1800" dirty="0">
              <a:cs typeface="Arial"/>
            </a:endParaRPr>
          </a:p>
        </p:txBody>
      </p:sp>
    </p:spTree>
    <p:extLst>
      <p:ext uri="{BB962C8B-B14F-4D97-AF65-F5344CB8AC3E}">
        <p14:creationId xmlns:p14="http://schemas.microsoft.com/office/powerpoint/2010/main" val="363025082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Widescreen</PresentationFormat>
  <Paragraphs>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Madison</vt:lpstr>
      <vt:lpstr>    IOT_PHASE 5</vt:lpstr>
      <vt:lpstr>Environmental Data Collection:</vt:lpstr>
      <vt:lpstr>.</vt:lpstr>
      <vt:lpstr>Real-time Data Display:                                                                                 </vt:lpstr>
      <vt:lpstr>REMAS provides US Navy personnel and stakeholders tools to support 24/7/365 situational awareness and contributes to mission planning, decision support, routine operations, test evaluation, ordnance and test safety, forensics, and disaster recovery. REMAS provides outstanding indoor and outdoor environmental and weather awareness for ordnance development and test programs:  Thermal conditioning monitoring Real-time multi-scale measurement and analysis Site- and mission-specific weather forecasting Results synthesized and displayed for at-a-glance understanding Reduce cost; improve safety Enables high-confidence preemptive scheduling to avoid adverse weather </vt:lpstr>
      <vt:lpstr>.</vt:lpstr>
      <vt:lpstr>Alert System:</vt:lpstr>
      <vt:lpstr>.he purpose of alerts and warnings is to provide the necessary information to warn the public and effect the necessary actions that will lead to their safety and to deliver the messages to populations at risk of imminent threats with the goal of maximizing the probability that people take protective actions and minimize the delay in taking those actions. National Academies of Sciences, Engineering, and Medicine. 2018. Emergency Alert and Warning Systems: Current Knowledge and Future Research Directions. Washington, DC: The National Academies Press. https://doi.org/10.17226/24935.</vt:lpstr>
      <vt:lpstr>Promotion of Outdoor Activities</vt:lpstr>
      <vt:lpstr>Continually evaluate your outdoor learning environment to ensure the equipment is safe and the environment is free from preventable risks. You must consider fall zones, surfacing, access to shade, and the conditions of materials and equipment. Look for these items and correct them before children and youth are permitted to play:  Missing or broken parts Protrusion of nuts and bolts Rust and chipping or peeling paint Sharp edges, splinters, and rough surfaces Unstable handholds Visible cracks Unstable non-anchored large play equipment (e.g., playhouses, climbers) Wear and deterioration Broken or worn electrical fixtures or cords </vt:lpstr>
      <vt:lpstr>IoT Device Deployment            </vt:lpstr>
      <vt:lpstr>. </vt:lpstr>
      <vt:lpstr>Platform Development </vt:lpstr>
      <vt:lpstr>.</vt:lpstr>
      <vt:lpstr>Code Implementation  </vt:lpstr>
      <vt:lpstr>.</vt:lpstr>
      <vt:lpstr>.</vt:lpstr>
      <vt:lpstr>Real-time Environmental Monitoring Benefits </vt:lpstr>
      <vt:lpstr>Sustainability Promotion: Park management can use data to implement eco-friendly practices, such as adjusting irrigation based on real-time weather data and reducing energy consumption.  Educational Tool:  The system can serve as an educational tool by providing insights into how the environment changes over time and the impact of human activities.   Community Engagement: Visitors can share their experiences and environmental data via social media, fostering community engagement and increasing park attendance. </vt:lpstr>
      <vt:lpstr>In conclusion, the Environmental Monitoring in Parks project combines IoT device deployment, platform development, and real-time data display to enhance the park experience for visitors while promoting outdoor activities and sustainable park management.</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222</cp:revision>
  <dcterms:created xsi:type="dcterms:W3CDTF">2023-10-26T07:53:45Z</dcterms:created>
  <dcterms:modified xsi:type="dcterms:W3CDTF">2023-10-26T09:26:54Z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