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263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EE51E33-4554-7E5E-1996-E03132AFB4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8AA16-1D0D-C3D6-72EE-384895370D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D61E3-13EE-432D-9B67-BFB7047B11AC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92A622-0B48-429B-D92E-BAE1CBE13A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23E7A-B756-5B1A-43A3-CC1F94DBA4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BE99-1713-419F-A953-966DDABC3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55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77BC7-B2F0-4CB9-A41D-9DC4C5C7BEAC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DEF05-0AD1-4F71-9057-21C84B295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4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D1CE4-0BB1-62E9-A655-27503F546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DEC5CB-5D59-4AFE-AAD0-928F1084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58B9D-8738-AC36-9FFE-9869F8C5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1FDE-3E24-4BF7-B522-B0126770A88E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058D5-E964-8C57-D6E7-D046ECBC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060C8-2350-1397-58FE-07DFFDF3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1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C553-18D4-BE25-6E31-078C45A7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F99EF-A186-E898-4392-D574F734D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B51F-B88C-643E-00F1-39780B9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8029-C214-43FD-9F27-DBAFC9248A2A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F7A9F-008F-371F-3AFA-A1604ED9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1A39C-2FC5-E9C5-CD6F-762C2321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574AC7-4926-DEA1-FCAD-54D57FBEC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9EBAA-0995-B0BC-5A8D-E1F11220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DC203-897C-AF0A-1284-436AFBD0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A5A-8459-4234-AEB2-4BFB49235FE0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8C366-955C-5090-D72C-C3F6F1F3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03B6-6E7E-3A7C-CDE7-D1E4D305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FCC54-EC34-EA7A-3B9E-983CDC3D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CE3B8-AE38-9DEB-48C6-FAE92A0F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D926D-B5CB-1C0F-4EC0-32CB4D19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6FDF-7847-4C3F-AACC-625B2F72E80E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7AB26-4811-9624-3DEF-6A929088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CE951-1320-FE21-E23A-798D75E2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81359-3532-7A05-2DCB-57F3C948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C8BED-F674-B4B0-ED6B-09FE8B1F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28B0D-00B0-6362-0CB8-005CFFA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FCEC-021E-4890-87A7-0345F8D1A9C1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B8D37-2CBD-1763-4586-FE80D07F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DA299-8FB3-4862-8547-2F15D7E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FB4D2-94BE-C434-CCBF-C98C3F07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AE09F-0E65-4C9A-DA22-343BB8C7E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4340C-62A5-AE0C-F3CD-7341D1B90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D511F-76EA-8A0E-B52F-27E4A135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1104-35B2-4986-8E34-B9DA1D618B74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23F22-177B-84A2-9972-93DA5C28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A5116-4D49-7A0D-FD80-A13EAC0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8BF1-388D-9B80-1B88-500DE27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3DF4D-C578-8BB1-01B5-D40EC62D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B7FA2-7782-E6A5-753F-ABFE89F8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C783E-D40E-F0E3-36B3-5AF360145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29FFC-8293-FAD2-73D5-FAC6E01C4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44AEA-478F-589A-6E18-C468F792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F56-6629-433E-8A6A-3B9CAF8468AB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2B4C7-591F-EA46-20AC-5CA4125C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616D4-3D5D-5FA1-A9B4-8A2037D2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FC63-975D-5512-5FEA-0B42B44F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2937AB-9F61-92F9-D09B-009BE657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A94D-66F3-4C03-A942-585CE90A49A9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15ABCB-205C-941D-78CF-9197CE58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02471-BF01-FA63-5F58-063244C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8FA274-8980-9489-9FA9-F781A759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4743-A309-401D-B4F6-92C9FB19FBCE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11437-F758-6410-699D-CAD0D2CF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250AD-D5AF-84BB-87A8-15CBE860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6CE4B-9B2E-EEA6-1169-8669BB1E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1DC4D-65C5-A34F-1923-9D33B44C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B1896-14A0-DF28-CE00-D5F2097B4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8AE19-D666-4AAA-94BB-6C55E598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BE28-204F-4E72-9CE0-9DBB7199EE12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F0FFF-3497-FB99-6B2A-93E3629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36031-060E-72F5-6CC3-644F4E54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8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963A-7569-C510-B6E7-5653AD87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913FF-97A9-55B5-751E-6FA232600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9D476-F89C-B640-3414-0CE3E02D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88972-AD5B-3AB3-1A88-C9C81E4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645F-8BB5-4D27-8DF2-F4F73294497D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3C075-9FF5-5322-2A89-BA7E7100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E6C62-D086-4846-28A7-B84BDEEB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4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E7EB84-A9A3-4054-8994-6456BF50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43F9D-33EF-28CB-A885-5267AFEA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2EE94-61F8-1E6F-8068-65F253162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47CC-D860-4F75-BBED-0B06AFBD0ABD}" type="datetime1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C8FC-8903-B3FB-3EDB-588C7532F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70D4F-5A61-646D-57B4-0E327EBA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8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E5CD4B-AC06-B7C6-542E-05DA8AB3C38D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60380C-5079-96C8-FF9B-CA4BEE642FA0}"/>
              </a:ext>
            </a:extLst>
          </p:cNvPr>
          <p:cNvSpPr txBox="1"/>
          <p:nvPr/>
        </p:nvSpPr>
        <p:spPr>
          <a:xfrm>
            <a:off x="3513117" y="3013502"/>
            <a:ext cx="516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소프트웨어 특강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F406-AF0B-537A-6DF7-4697617CAAC5}"/>
              </a:ext>
            </a:extLst>
          </p:cNvPr>
          <p:cNvSpPr txBox="1"/>
          <p:nvPr/>
        </p:nvSpPr>
        <p:spPr>
          <a:xfrm>
            <a:off x="8817428" y="4981699"/>
            <a:ext cx="200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20011656 </a:t>
            </a:r>
            <a:r>
              <a:rPr lang="ko-KR" altLang="en-US" dirty="0"/>
              <a:t>우지훈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A5AC4C-D7CF-20A4-A8BB-7A6A23F6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05D63D-72F7-02EC-D96F-3FB28031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6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CAEE1B-4F3F-E8BA-5F9C-A4FD5940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F3FA1C-E2F8-F54C-B3ED-4EE6B839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887BE7-E575-013A-887A-E4C3B200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92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8A13CB-5F94-4B25-7A22-20D24589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15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5147A-BC52-C5B6-E3D4-241F320B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8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03B9E3-DBB0-69A2-1A5D-9443D737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34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FEE8E1-B5C6-FD79-1B64-DA54B823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94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A6DAA8-2358-4685-D452-614426DA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69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958EC4-2D6C-A2C3-9017-6AFB3F43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39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66D4E3-0221-CDEA-7D03-632174713A91}"/>
              </a:ext>
            </a:extLst>
          </p:cNvPr>
          <p:cNvSpPr txBox="1"/>
          <p:nvPr/>
        </p:nvSpPr>
        <p:spPr>
          <a:xfrm>
            <a:off x="593766" y="278473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주가 데이터 수집 및 저장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DB7934-4221-CF1D-124B-7E51A3FAA947}"/>
              </a:ext>
            </a:extLst>
          </p:cNvPr>
          <p:cNvGrpSpPr/>
          <p:nvPr/>
        </p:nvGrpSpPr>
        <p:grpSpPr>
          <a:xfrm>
            <a:off x="1362129" y="1104404"/>
            <a:ext cx="2437958" cy="5265339"/>
            <a:chOff x="4503169" y="278473"/>
            <a:chExt cx="3185656" cy="60615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772194-0E85-3FDF-46E2-427F9D3C01D6}"/>
                </a:ext>
              </a:extLst>
            </p:cNvPr>
            <p:cNvSpPr/>
            <p:nvPr/>
          </p:nvSpPr>
          <p:spPr>
            <a:xfrm>
              <a:off x="4503174" y="1065053"/>
              <a:ext cx="3185651" cy="393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for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i in dates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390975-94C1-9091-C09D-EBBFA10F87DD}"/>
                </a:ext>
              </a:extLst>
            </p:cNvPr>
            <p:cNvSpPr/>
            <p:nvPr/>
          </p:nvSpPr>
          <p:spPr>
            <a:xfrm>
              <a:off x="4503174" y="278473"/>
              <a:ext cx="3185651" cy="393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종목 지정</a:t>
              </a:r>
              <a:r>
                <a:rPr lang="en-US" altLang="ko-KR" sz="1200" dirty="0">
                  <a:solidFill>
                    <a:schemeClr val="tx1"/>
                  </a:solidFill>
                </a:rPr>
                <a:t>, dates </a:t>
              </a:r>
              <a:r>
                <a:rPr lang="ko-KR" altLang="en-US" sz="1200" dirty="0">
                  <a:solidFill>
                    <a:schemeClr val="tx1"/>
                  </a:solidFill>
                </a:rPr>
                <a:t>지정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9E0D81-C6F5-05B3-591B-DD7DB26068F8}"/>
                </a:ext>
              </a:extLst>
            </p:cNvPr>
            <p:cNvSpPr/>
            <p:nvPr/>
          </p:nvSpPr>
          <p:spPr>
            <a:xfrm>
              <a:off x="4989870" y="2468607"/>
              <a:ext cx="2212257" cy="2064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dates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=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dates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A7D855-8CD5-9244-A0B9-8D75F342C4F9}"/>
                </a:ext>
              </a:extLst>
            </p:cNvPr>
            <p:cNvSpPr/>
            <p:nvPr/>
          </p:nvSpPr>
          <p:spPr>
            <a:xfrm>
              <a:off x="4503174" y="1458343"/>
              <a:ext cx="3185651" cy="13666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id="{EC7BBCEE-1FF5-4EFC-685E-3E48A8202E53}"/>
                </a:ext>
              </a:extLst>
            </p:cNvPr>
            <p:cNvSpPr/>
            <p:nvPr/>
          </p:nvSpPr>
          <p:spPr>
            <a:xfrm>
              <a:off x="5279922" y="1755768"/>
              <a:ext cx="1632155" cy="42278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기입력</a:t>
              </a:r>
              <a:r>
                <a:rPr lang="en-US" altLang="ko-KR" sz="1100" dirty="0">
                  <a:solidFill>
                    <a:schemeClr val="tx1"/>
                  </a:solidFill>
                </a:rPr>
                <a:t>?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C452668-8BD3-3360-E58D-E4DFAAD0C127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flipH="1">
              <a:off x="6095999" y="2178556"/>
              <a:ext cx="1" cy="290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D67B5F-5BE5-85C8-6163-78569F7E495E}"/>
                </a:ext>
              </a:extLst>
            </p:cNvPr>
            <p:cNvSpPr txBox="1"/>
            <p:nvPr/>
          </p:nvSpPr>
          <p:spPr>
            <a:xfrm>
              <a:off x="6095998" y="216083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</a:t>
              </a:r>
              <a:endParaRPr lang="ko-KR" altLang="en-US" sz="14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32FB235-4582-7E5A-D326-580DC5CCEAED}"/>
                </a:ext>
              </a:extLst>
            </p:cNvPr>
            <p:cNvCxnSpPr>
              <a:stCxn id="8" idx="1"/>
            </p:cNvCxnSpPr>
            <p:nvPr/>
          </p:nvCxnSpPr>
          <p:spPr>
            <a:xfrm flipH="1">
              <a:off x="4503174" y="1967162"/>
              <a:ext cx="776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0C124E-E2AB-A6F3-AD60-97210E4F48C2}"/>
                </a:ext>
              </a:extLst>
            </p:cNvPr>
            <p:cNvSpPr txBox="1"/>
            <p:nvPr/>
          </p:nvSpPr>
          <p:spPr>
            <a:xfrm>
              <a:off x="4730286" y="1644637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1B64EC6-0A2A-02DC-9219-4B991393F093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6096000" y="1458343"/>
              <a:ext cx="0" cy="29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E447B65-2473-0B77-0B0E-B54A0715EAEA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6096000" y="671763"/>
              <a:ext cx="0" cy="393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03B07C9-4BB2-306D-00E6-95653CFDEC46}"/>
                </a:ext>
              </a:extLst>
            </p:cNvPr>
            <p:cNvSpPr/>
            <p:nvPr/>
          </p:nvSpPr>
          <p:spPr>
            <a:xfrm>
              <a:off x="4503172" y="3203567"/>
              <a:ext cx="3185651" cy="393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for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dirty="0">
                  <a:solidFill>
                    <a:schemeClr val="tx1"/>
                  </a:solidFill>
                </a:rPr>
                <a:t>, j in dates,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종목명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090ABCB-A204-3981-EDDD-1CF1CBC96F2B}"/>
                </a:ext>
              </a:extLst>
            </p:cNvPr>
            <p:cNvSpPr/>
            <p:nvPr/>
          </p:nvSpPr>
          <p:spPr>
            <a:xfrm>
              <a:off x="4881714" y="3847579"/>
              <a:ext cx="2212257" cy="2064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OHLCV</a:t>
              </a:r>
              <a:r>
                <a:rPr lang="ko-KR" altLang="en-US" sz="1200" dirty="0">
                  <a:solidFill>
                    <a:schemeClr val="tx1"/>
                  </a:solidFill>
                </a:rPr>
                <a:t> 수집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D27973-B0C7-A5DB-AE4E-AAC57F689CB7}"/>
                </a:ext>
              </a:extLst>
            </p:cNvPr>
            <p:cNvSpPr/>
            <p:nvPr/>
          </p:nvSpPr>
          <p:spPr>
            <a:xfrm>
              <a:off x="4503172" y="3596857"/>
              <a:ext cx="3185651" cy="545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순서도: 문서 17">
              <a:extLst>
                <a:ext uri="{FF2B5EF4-FFF2-40B4-BE49-F238E27FC236}">
                  <a16:creationId xmlns:a16="http://schemas.microsoft.com/office/drawing/2014/main" id="{1E75D9C8-2803-8C1B-850D-5AF3BE9EF988}"/>
                </a:ext>
              </a:extLst>
            </p:cNvPr>
            <p:cNvSpPr/>
            <p:nvPr/>
          </p:nvSpPr>
          <p:spPr>
            <a:xfrm>
              <a:off x="5220930" y="4540755"/>
              <a:ext cx="1774724" cy="496529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OHLCV 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Dataframe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5812254-6B85-FAB5-6D78-A7F24DBF0521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 flipH="1">
              <a:off x="6095998" y="2825027"/>
              <a:ext cx="2" cy="378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E0634F8-4EFE-A108-32B2-ABC173C7FCEB}"/>
                </a:ext>
              </a:extLst>
            </p:cNvPr>
            <p:cNvCxnSpPr/>
            <p:nvPr/>
          </p:nvCxnSpPr>
          <p:spPr>
            <a:xfrm flipH="1">
              <a:off x="6095995" y="4142549"/>
              <a:ext cx="2" cy="378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F86ABC-D7AB-0978-8A7E-1E23C1F9FDD9}"/>
                </a:ext>
              </a:extLst>
            </p:cNvPr>
            <p:cNvSpPr/>
            <p:nvPr/>
          </p:nvSpPr>
          <p:spPr>
            <a:xfrm>
              <a:off x="4503169" y="5329793"/>
              <a:ext cx="3185651" cy="393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OHLCV </a:t>
              </a:r>
              <a:r>
                <a:rPr lang="ko-KR" altLang="en-US" sz="1200" dirty="0">
                  <a:solidFill>
                    <a:schemeClr val="tx1"/>
                  </a:solidFill>
                </a:rPr>
                <a:t>저장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16ECC37-F68F-6E25-9D95-3F86C81CC439}"/>
                </a:ext>
              </a:extLst>
            </p:cNvPr>
            <p:cNvCxnSpPr>
              <a:endCxn id="21" idx="0"/>
            </p:cNvCxnSpPr>
            <p:nvPr/>
          </p:nvCxnSpPr>
          <p:spPr>
            <a:xfrm flipH="1">
              <a:off x="6095995" y="4951253"/>
              <a:ext cx="2" cy="378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C354AAF6-0C47-9379-477E-38C511694C1D}"/>
                </a:ext>
              </a:extLst>
            </p:cNvPr>
            <p:cNvSpPr/>
            <p:nvPr/>
          </p:nvSpPr>
          <p:spPr>
            <a:xfrm>
              <a:off x="5456903" y="5981182"/>
              <a:ext cx="1278194" cy="358875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OHLCV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DB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49B8F56A-9ADE-FE35-ACEF-D7662CDD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971343-96FB-F2AB-A6F8-0A7B26DB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78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5408F2-3B89-0FAF-D8A6-FF4A1BE8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04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1C083B-C7AB-6B5A-CE33-74357E8F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26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D7AE09-BBDC-9375-22CC-18053768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7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EE9B63-B246-7F76-B1DD-E47B5B7C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77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BD46A-FC10-DD1E-BB32-4B3E2ED5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10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92983D-BF28-947F-BB0E-F582F391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29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932F46-A79A-1B5C-3D95-E4E0DAA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1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DAEFBE-57E8-60E7-01C6-DB50C5A5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1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0A86E2-0525-05B3-EC84-F3C3407C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7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주가 데이터베이스 </a:t>
            </a:r>
            <a:r>
              <a:rPr lang="ko-KR" altLang="en-US"/>
              <a:t>테이블 스키마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68BFD7-6569-8C45-F181-B4751BBB5C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65" y="1116869"/>
            <a:ext cx="340090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0AEC3C-6530-A777-6BBA-2F08A617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5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F83562-B5E5-01FA-A2FE-7B90FE13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46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2D6F86-4A33-832C-8DCC-264407BD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7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129F67-C488-ADBF-9E5F-6D3E8A14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50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1863C4-70C2-B79D-F67E-DCD0476A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33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50471A-7B5E-1748-5595-83D53714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8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72A3D3-1AE1-1E2A-2504-D5B8E82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CC21D-A632-FAE8-CA74-A855BB15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65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FB7EF4-2B09-D94D-9EB7-157E7865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97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0FE91F-A7B9-29B9-ACA6-67CAB09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88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C01407-AC58-A30B-52CC-BB2BD90B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421C5-4F06-7974-1B94-65FEBFAF1241}"/>
              </a:ext>
            </a:extLst>
          </p:cNvPr>
          <p:cNvSpPr txBox="1"/>
          <p:nvPr/>
        </p:nvSpPr>
        <p:spPr>
          <a:xfrm>
            <a:off x="593766" y="278473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종목 추출 기능 </a:t>
            </a:r>
            <a:r>
              <a:rPr lang="en-US" altLang="ko-KR" dirty="0"/>
              <a:t>- </a:t>
            </a:r>
            <a:r>
              <a:rPr lang="ko-KR" altLang="en-US" dirty="0" err="1"/>
              <a:t>가치주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83755-D5FD-4B71-D423-C6949A45DB8D}"/>
              </a:ext>
            </a:extLst>
          </p:cNvPr>
          <p:cNvSpPr txBox="1"/>
          <p:nvPr/>
        </p:nvSpPr>
        <p:spPr>
          <a:xfrm>
            <a:off x="730333" y="1001038"/>
            <a:ext cx="86511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이익 대비 저평가 종목 </a:t>
            </a:r>
            <a:r>
              <a:rPr lang="en-US" altLang="ko-KR" dirty="0"/>
              <a:t>: PER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장부 가치 대비 저평가 종목 </a:t>
            </a:r>
            <a:r>
              <a:rPr lang="en-US" altLang="ko-KR" dirty="0"/>
              <a:t>: PBR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이익대비 저평가 종목</a:t>
            </a:r>
            <a:r>
              <a:rPr lang="en-US" altLang="ko-KR" dirty="0"/>
              <a:t>: PER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장부가치대비 저평가 종목</a:t>
            </a:r>
            <a:r>
              <a:rPr lang="en-US" altLang="ko-KR" dirty="0"/>
              <a:t>: PBR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매출대비 저평가 종목</a:t>
            </a:r>
            <a:r>
              <a:rPr lang="en-US" altLang="ko-KR" dirty="0"/>
              <a:t>: PSR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현금흐름대비 저평가 종목</a:t>
            </a:r>
            <a:r>
              <a:rPr lang="en-US" altLang="ko-KR" dirty="0"/>
              <a:t>: PCR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가치지표 결합하기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가치투자 </a:t>
            </a:r>
            <a:r>
              <a:rPr lang="en-US" altLang="ko-KR" dirty="0"/>
              <a:t>4</a:t>
            </a:r>
            <a:r>
              <a:rPr lang="ko-KR" altLang="en-US" dirty="0"/>
              <a:t>대장 콤보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실적대비 기업가치</a:t>
            </a:r>
            <a:r>
              <a:rPr lang="en-US" altLang="ko-KR" dirty="0"/>
              <a:t>: EV/EBITDA &amp; EV Sales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PEG </a:t>
            </a:r>
            <a:r>
              <a:rPr lang="ko-KR" altLang="en-US" dirty="0"/>
              <a:t>기반 종목 추출</a:t>
            </a:r>
          </a:p>
        </p:txBody>
      </p:sp>
    </p:spTree>
    <p:extLst>
      <p:ext uri="{BB962C8B-B14F-4D97-AF65-F5344CB8AC3E}">
        <p14:creationId xmlns:p14="http://schemas.microsoft.com/office/powerpoint/2010/main" val="141476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CB90D0-3993-B048-423E-F16DC93D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29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D40C5E-9076-186C-C4E8-5FC9D95B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64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64F3C5-BFCF-2B3B-BB8B-82D048FB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2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CAF846-B30D-4086-58AF-1AA274A5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30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350BB4-D536-37C5-4017-A5805BE6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8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2868D5-9F8B-039F-2D05-C0C2104F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5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BC4723-D344-B8EF-4BFA-E3B98796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90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A61594-6942-5BAC-003D-D1DB8739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82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D93E31-B9EA-ABE6-3FCE-54F24225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36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F2434E-ADC7-B4DB-A197-9E05D21A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69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80EB4B-F89F-5430-2808-AEA4A72C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1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52A5ED-B60C-66BC-F16E-6DCA17B2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70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7FDB59-6060-364C-9076-909EFCC9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4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1DBD2D-9A72-07FD-D8CD-DE71C998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76ADDD-D563-3C79-7126-85C134A2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37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2EA33D-0361-E925-0675-8BE0656B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6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4BA1BB-B679-C57F-5DAE-308BBA8A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46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88068C-09F8-E71C-EA8F-ACD0C620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57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159</Words>
  <Application>Microsoft Office PowerPoint</Application>
  <PresentationFormat>와이드스크린</PresentationFormat>
  <Paragraphs>87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지훈</dc:creator>
  <cp:lastModifiedBy>우지훈</cp:lastModifiedBy>
  <cp:revision>3</cp:revision>
  <dcterms:created xsi:type="dcterms:W3CDTF">2022-05-19T05:18:07Z</dcterms:created>
  <dcterms:modified xsi:type="dcterms:W3CDTF">2022-06-03T16:58:49Z</dcterms:modified>
</cp:coreProperties>
</file>