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9" r:id="rId4"/>
    <p:sldId id="310" r:id="rId5"/>
    <p:sldId id="328" r:id="rId6"/>
    <p:sldId id="311" r:id="rId7"/>
    <p:sldId id="309" r:id="rId8"/>
    <p:sldId id="329" r:id="rId9"/>
    <p:sldId id="330" r:id="rId10"/>
    <p:sldId id="333" r:id="rId11"/>
    <p:sldId id="331" r:id="rId12"/>
    <p:sldId id="332" r:id="rId13"/>
    <p:sldId id="313" r:id="rId14"/>
    <p:sldId id="327" r:id="rId15"/>
    <p:sldId id="312" r:id="rId16"/>
    <p:sldId id="314" r:id="rId17"/>
    <p:sldId id="317" r:id="rId18"/>
    <p:sldId id="315" r:id="rId19"/>
    <p:sldId id="334" r:id="rId20"/>
    <p:sldId id="316" r:id="rId21"/>
    <p:sldId id="318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260" r:id="rId30"/>
    <p:sldId id="262" r:id="rId31"/>
    <p:sldId id="26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61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EE51E33-4554-7E5E-1996-E03132AFB4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E8AA16-1D0D-C3D6-72EE-384895370D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D61E3-13EE-432D-9B67-BFB7047B11A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92A622-0B48-429B-D92E-BAE1CBE13A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623E7A-B756-5B1A-43A3-CC1F94DBA4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BBE99-1713-419F-A953-966DDABC3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555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77BC7-B2F0-4CB9-A41D-9DC4C5C7BEA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DEF05-0AD1-4F71-9057-21C84B295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4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D1CE4-0BB1-62E9-A655-27503F546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DEC5CB-5D59-4AFE-AAD0-928F10840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58B9D-8738-AC36-9FFE-9869F8C5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1FDE-3E24-4BF7-B522-B0126770A88E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058D5-E964-8C57-D6E7-D046ECBC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060C8-2350-1397-58FE-07DFFDF3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51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BC553-18D4-BE25-6E31-078C45A7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CF99EF-A186-E898-4392-D574F734D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7B51F-B88C-643E-00F1-39780B94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8029-C214-43FD-9F27-DBAFC9248A2A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F7A9F-008F-371F-3AFA-A1604ED9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1A39C-2FC5-E9C5-CD6F-762C2321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91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574AC7-4926-DEA1-FCAD-54D57FBEC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39EBAA-0995-B0BC-5A8D-E1F11220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DC203-897C-AF0A-1284-436AFBD0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A5A-8459-4234-AEB2-4BFB49235FE0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8C366-955C-5090-D72C-C3F6F1F3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403B6-6E7E-3A7C-CDE7-D1E4D305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01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FCC54-EC34-EA7A-3B9E-983CDC3D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CE3B8-AE38-9DEB-48C6-FAE92A0F8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D926D-B5CB-1C0F-4EC0-32CB4D19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6FDF-7847-4C3F-AACC-625B2F72E80E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7AB26-4811-9624-3DEF-6A929088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CE951-1320-FE21-E23A-798D75E2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81359-3532-7A05-2DCB-57F3C948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C8BED-F674-B4B0-ED6B-09FE8B1F7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28B0D-00B0-6362-0CB8-005CFFA7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FCEC-021E-4890-87A7-0345F8D1A9C1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B8D37-2CBD-1763-4586-FE80D07F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DA299-8FB3-4862-8547-2F15D7E2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8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FB4D2-94BE-C434-CCBF-C98C3F07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AE09F-0E65-4C9A-DA22-343BB8C7E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14340C-62A5-AE0C-F3CD-7341D1B90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FD511F-76EA-8A0E-B52F-27E4A135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1104-35B2-4986-8E34-B9DA1D618B74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23F22-177B-84A2-9972-93DA5C28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7A5116-4D49-7A0D-FD80-A13EAC0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5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48BF1-388D-9B80-1B88-500DE276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13DF4D-C578-8BB1-01B5-D40EC62D0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CB7FA2-7782-E6A5-753F-ABFE89F8C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C783E-D40E-F0E3-36B3-5AF360145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329FFC-8293-FAD2-73D5-FAC6E01C4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E44AEA-478F-589A-6E18-C468F792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EF56-6629-433E-8A6A-3B9CAF8468AB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02B4C7-591F-EA46-20AC-5CA4125C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3616D4-3D5D-5FA1-A9B4-8A2037D2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0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4FC63-975D-5512-5FEA-0B42B44F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2937AB-9F61-92F9-D09B-009BE657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A94D-66F3-4C03-A942-585CE90A49A9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15ABCB-205C-941D-78CF-9197CE58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202471-BF01-FA63-5F58-063244CC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3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8FA274-8980-9489-9FA9-F781A759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4743-A309-401D-B4F6-92C9FB19FBCE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D11437-F758-6410-699D-CAD0D2CF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4250AD-D5AF-84BB-87A8-15CBE860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4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6CE4B-9B2E-EEA6-1169-8669BB1E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1DC4D-65C5-A34F-1923-9D33B44C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BB1896-14A0-DF28-CE00-D5F2097B4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8AE19-D666-4AAA-94BB-6C55E598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BE28-204F-4E72-9CE0-9DBB7199EE12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F0FFF-3497-FB99-6B2A-93E36291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36031-060E-72F5-6CC3-644F4E54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98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C963A-7569-C510-B6E7-5653AD87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3913FF-97A9-55B5-751E-6FA232600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49D476-F89C-B640-3414-0CE3E02DB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88972-AD5B-3AB3-1A88-C9C81E43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645F-8BB5-4D27-8DF2-F4F73294497D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3C075-9FF5-5322-2A89-BA7E7100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0E6C62-D086-4846-28A7-B84BDEEB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4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E7EB84-A9A3-4054-8994-6456BF50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43F9D-33EF-28CB-A885-5267AFEAB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2EE94-61F8-1E6F-8068-65F253162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47CC-D860-4F75-BBED-0B06AFBD0ABD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C8FC-8903-B3FB-3EDB-588C7532F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70D4F-5A61-646D-57B4-0E327EBAB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0851F-8675-439A-AB82-70DBB6223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8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6E5CD4B-AC06-B7C6-542E-05DA8AB3C38D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60380C-5079-96C8-FF9B-CA4BEE642FA0}"/>
              </a:ext>
            </a:extLst>
          </p:cNvPr>
          <p:cNvSpPr txBox="1"/>
          <p:nvPr/>
        </p:nvSpPr>
        <p:spPr>
          <a:xfrm>
            <a:off x="3513117" y="3013502"/>
            <a:ext cx="516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소프트웨어 특강</a:t>
            </a:r>
            <a:r>
              <a:rPr lang="en-US" altLang="ko-KR" sz="4800" dirty="0"/>
              <a:t>1</a:t>
            </a:r>
            <a:endParaRPr lang="ko-KR" alt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4F406-AF0B-537A-6DF7-4697617CAAC5}"/>
              </a:ext>
            </a:extLst>
          </p:cNvPr>
          <p:cNvSpPr txBox="1"/>
          <p:nvPr/>
        </p:nvSpPr>
        <p:spPr>
          <a:xfrm>
            <a:off x="8817428" y="4981699"/>
            <a:ext cx="200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20011656 </a:t>
            </a:r>
            <a:r>
              <a:rPr lang="ko-KR" altLang="en-US" dirty="0"/>
              <a:t>우지훈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A5AC4C-D7CF-20A4-A8BB-7A6A23F6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74046-42B7-2AE9-6075-4C5762D5C3A7}"/>
              </a:ext>
            </a:extLst>
          </p:cNvPr>
          <p:cNvSpPr txBox="1"/>
          <p:nvPr/>
        </p:nvSpPr>
        <p:spPr>
          <a:xfrm>
            <a:off x="4928346" y="4090187"/>
            <a:ext cx="220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en-US" altLang="ko-KR" dirty="0"/>
              <a:t>term</a:t>
            </a:r>
            <a:r>
              <a:rPr lang="ko-KR" altLang="en-US" dirty="0"/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1730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Krx_shares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A3900B-767D-DA6D-507F-13834CC2A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09" y="1309179"/>
            <a:ext cx="5434289" cy="45922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03558F-7CEC-A1FC-F36F-AC143F4BA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398" y="1983484"/>
            <a:ext cx="5584393" cy="259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41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Krx_shares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EA9623-630B-A531-EA31-070B65AC3E99}"/>
              </a:ext>
            </a:extLst>
          </p:cNvPr>
          <p:cNvSpPr txBox="1"/>
          <p:nvPr/>
        </p:nvSpPr>
        <p:spPr>
          <a:xfrm>
            <a:off x="685425" y="5416310"/>
            <a:ext cx="954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Body </a:t>
            </a:r>
            <a:r>
              <a:rPr lang="ko-KR" altLang="en-US" dirty="0"/>
              <a:t>데이터에 위와 같은 데이터를 담아서 </a:t>
            </a:r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요청 시 데이터를 받아올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D2C0B0-1888-2957-0CC1-1A11ABCE7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15" y="1039067"/>
            <a:ext cx="8215081" cy="35919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CA6B76-6E8D-57A7-EE3C-2DFC22F4E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860" y="3040156"/>
            <a:ext cx="6525536" cy="301032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236132-A80E-AD50-63BC-501B01D0B28E}"/>
              </a:ext>
            </a:extLst>
          </p:cNvPr>
          <p:cNvSpPr/>
          <p:nvPr/>
        </p:nvSpPr>
        <p:spPr>
          <a:xfrm>
            <a:off x="6400800" y="1853604"/>
            <a:ext cx="1864311" cy="880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48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Krx_shares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75D9C4-8A5E-6F03-05A5-96514A71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885" y="1229923"/>
            <a:ext cx="9007179" cy="439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33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CorrectionStocks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수정주가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CorrectionStocks</a:t>
            </a:r>
            <a:r>
              <a:rPr lang="en-US" altLang="ko-KR" sz="4400" dirty="0"/>
              <a:t>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en-US" altLang="ko-KR" sz="4400" dirty="0" err="1"/>
              <a:t>FinanceDataReader</a:t>
            </a:r>
            <a:r>
              <a:rPr lang="ko-KR" altLang="en-US" sz="4400" dirty="0"/>
              <a:t>로 부터 수정주가를 불러오고 </a:t>
            </a:r>
            <a:r>
              <a:rPr lang="en-US" altLang="ko-KR" sz="4400" dirty="0"/>
              <a:t>DB</a:t>
            </a:r>
            <a:r>
              <a:rPr lang="ko-KR" altLang="en-US" sz="4400" dirty="0"/>
              <a:t>에 저장</a:t>
            </a:r>
          </a:p>
          <a:p>
            <a:pPr marL="0" indent="0">
              <a:buNone/>
            </a:pPr>
            <a:r>
              <a:rPr lang="en-US" altLang="ko-KR" sz="4400" dirty="0"/>
              <a:t>    # table : str :</a:t>
            </a:r>
            <a:r>
              <a:rPr lang="ko-KR" altLang="en-US" sz="4400" dirty="0"/>
              <a:t> </a:t>
            </a:r>
            <a:r>
              <a:rPr lang="en-US" altLang="ko-KR" sz="4400" dirty="0"/>
              <a:t>DB</a:t>
            </a:r>
            <a:r>
              <a:rPr lang="ko-KR" altLang="en-US" sz="4400" dirty="0"/>
              <a:t>에 저장할 테이블 지정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stock_list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DataFrame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fdr</a:t>
            </a:r>
            <a:r>
              <a:rPr lang="ko-KR" altLang="en-US" sz="4400" dirty="0"/>
              <a:t>로 부터 </a:t>
            </a:r>
            <a:r>
              <a:rPr lang="en-US" altLang="ko-KR" sz="4400" dirty="0"/>
              <a:t>KRX</a:t>
            </a:r>
            <a:r>
              <a:rPr lang="ko-KR" altLang="en-US" sz="4400" dirty="0"/>
              <a:t>의 </a:t>
            </a:r>
            <a:r>
              <a:rPr lang="en-US" altLang="ko-KR" sz="4400" dirty="0"/>
              <a:t>stock list</a:t>
            </a:r>
            <a:r>
              <a:rPr lang="ko-KR" altLang="en-US" sz="4400" dirty="0"/>
              <a:t>를 불러와 </a:t>
            </a:r>
            <a:r>
              <a:rPr lang="ko-KR" altLang="en-US" sz="4400" dirty="0" err="1"/>
              <a:t>갖고있는</a:t>
            </a:r>
            <a:r>
              <a:rPr lang="ko-KR" altLang="en-US" sz="4400" dirty="0"/>
              <a:t> 데이터프레임</a:t>
            </a:r>
            <a:br>
              <a:rPr lang="en-US" altLang="ko-KR" sz="4400" dirty="0"/>
            </a:br>
            <a:r>
              <a:rPr lang="en-US" altLang="ko-KR" sz="4400" dirty="0"/>
              <a:t>    …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 </a:t>
            </a:r>
            <a:r>
              <a:rPr lang="en-US" altLang="ko-KR" sz="4400" dirty="0" err="1"/>
              <a:t>init_save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end_date</a:t>
            </a:r>
            <a:r>
              <a:rPr lang="en-US" altLang="ko-KR" sz="4400" dirty="0"/>
              <a:t>) : 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 </a:t>
            </a:r>
            <a:r>
              <a:rPr lang="ko-KR" altLang="en-US" sz="4400" dirty="0"/>
              <a:t>부터 </a:t>
            </a:r>
            <a:r>
              <a:rPr lang="en-US" altLang="ko-KR" sz="4400" dirty="0" err="1"/>
              <a:t>end_date</a:t>
            </a:r>
            <a:r>
              <a:rPr lang="en-US" altLang="ko-KR" sz="4400" dirty="0"/>
              <a:t> </a:t>
            </a:r>
            <a:r>
              <a:rPr lang="ko-KR" altLang="en-US" sz="4400" dirty="0"/>
              <a:t>까지 </a:t>
            </a:r>
            <a:r>
              <a:rPr lang="en-US" altLang="ko-KR" sz="4400" dirty="0" err="1"/>
              <a:t>fdr</a:t>
            </a:r>
            <a:r>
              <a:rPr lang="ko-KR" altLang="en-US" sz="4400" dirty="0"/>
              <a:t>에 있는 </a:t>
            </a:r>
            <a:r>
              <a:rPr lang="en-US" altLang="ko-KR" sz="4400" dirty="0" err="1"/>
              <a:t>krx</a:t>
            </a:r>
            <a:r>
              <a:rPr lang="en-US" altLang="ko-KR" sz="4400" dirty="0"/>
              <a:t> </a:t>
            </a:r>
            <a:r>
              <a:rPr lang="ko-KR" altLang="en-US" sz="4400" dirty="0"/>
              <a:t>의 수정주가를 </a:t>
            </a:r>
            <a:r>
              <a:rPr lang="en-US" altLang="ko-KR" sz="4400" dirty="0"/>
              <a:t>DB</a:t>
            </a:r>
            <a:r>
              <a:rPr lang="ko-KR" altLang="en-US" sz="4400" dirty="0"/>
              <a:t>에 초기 저장</a:t>
            </a:r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_</a:t>
            </a:r>
            <a:r>
              <a:rPr lang="en-US" altLang="ko-KR" sz="4400" dirty="0" err="1"/>
              <a:t>get_ohlcv_data</a:t>
            </a:r>
            <a:r>
              <a:rPr lang="en-US" altLang="ko-KR" sz="4400" dirty="0"/>
              <a:t>(term) : term </a:t>
            </a:r>
            <a:r>
              <a:rPr lang="ko-KR" altLang="en-US" sz="4400" dirty="0"/>
              <a:t>값을 기준으로</a:t>
            </a:r>
            <a:r>
              <a:rPr lang="en-US" altLang="ko-KR" sz="4400" dirty="0"/>
              <a:t> DB</a:t>
            </a:r>
            <a:r>
              <a:rPr lang="ko-KR" altLang="en-US" sz="4400" dirty="0"/>
              <a:t>에서 모든 종목에 대한 </a:t>
            </a:r>
            <a:r>
              <a:rPr lang="en-US" altLang="ko-KR" sz="4400" dirty="0" err="1"/>
              <a:t>ohlcv</a:t>
            </a:r>
            <a:r>
              <a:rPr lang="en-US" altLang="ko-KR" sz="4400" dirty="0"/>
              <a:t> </a:t>
            </a:r>
            <a:r>
              <a:rPr lang="ko-KR" altLang="en-US" sz="4400" dirty="0"/>
              <a:t>데이터 값 불러옴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_get_ </a:t>
            </a:r>
            <a:r>
              <a:rPr lang="en-US" altLang="ko-KR" sz="4400" dirty="0" err="1"/>
              <a:t>ohlcv_data_stock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</a:t>
            </a:r>
            <a:r>
              <a:rPr lang="ko-KR" altLang="en-US" sz="4400" dirty="0"/>
              <a:t> </a:t>
            </a:r>
            <a:r>
              <a:rPr lang="en-US" altLang="ko-KR" sz="4400" dirty="0"/>
              <a:t>term)</a:t>
            </a:r>
            <a:r>
              <a:rPr lang="ko-KR" altLang="en-US" sz="4400" dirty="0"/>
              <a:t> </a:t>
            </a:r>
            <a:r>
              <a:rPr lang="en-US" altLang="ko-KR" sz="4400" dirty="0"/>
              <a:t>:</a:t>
            </a:r>
            <a:r>
              <a:rPr lang="ko-KR" altLang="en-US" sz="4400" dirty="0"/>
              <a:t>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에 대해서 </a:t>
            </a:r>
            <a:r>
              <a:rPr lang="en-US" altLang="ko-KR" sz="4400" dirty="0"/>
              <a:t>term </a:t>
            </a:r>
            <a:r>
              <a:rPr lang="ko-KR" altLang="en-US" sz="4400" dirty="0"/>
              <a:t>기간동안 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store_stock_shares</a:t>
            </a:r>
            <a:r>
              <a:rPr lang="en-US" altLang="ko-KR" sz="4400" dirty="0"/>
              <a:t> (</a:t>
            </a:r>
            <a:r>
              <a:rPr lang="en-US" altLang="ko-KR" sz="4400" dirty="0" err="1"/>
              <a:t>krx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end_date</a:t>
            </a:r>
            <a:r>
              <a:rPr lang="en-US" altLang="ko-KR" sz="4400" dirty="0"/>
              <a:t>) : _</a:t>
            </a:r>
            <a:r>
              <a:rPr lang="en-US" altLang="ko-KR" sz="4400" dirty="0" err="1"/>
              <a:t>get_krx_code</a:t>
            </a:r>
            <a:r>
              <a:rPr lang="ko-KR" altLang="en-US" sz="4400" dirty="0"/>
              <a:t>로 부터 </a:t>
            </a:r>
            <a:r>
              <a:rPr lang="ko-KR" altLang="en-US" sz="4400" dirty="0" err="1"/>
              <a:t>갖고온</a:t>
            </a:r>
            <a:r>
              <a:rPr lang="ko-KR" altLang="en-US" sz="4400" dirty="0"/>
              <a:t> 데이터를 이용해서 개별종목 시세 추이 데이터 </a:t>
            </a:r>
            <a:r>
              <a:rPr lang="ko-KR" altLang="en-US" sz="4400" dirty="0" err="1"/>
              <a:t>크롤링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update_stocks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end_date</a:t>
            </a:r>
            <a:r>
              <a:rPr lang="en-US" altLang="ko-KR" sz="4400" dirty="0"/>
              <a:t>) : </a:t>
            </a:r>
            <a:r>
              <a:rPr lang="ko-KR" altLang="en-US" sz="4400" dirty="0"/>
              <a:t>특정 종목에 대하여 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 </a:t>
            </a:r>
            <a:r>
              <a:rPr lang="ko-KR" altLang="en-US" sz="4400" dirty="0"/>
              <a:t>부터 </a:t>
            </a:r>
            <a:r>
              <a:rPr lang="en-US" altLang="ko-KR" sz="4400" dirty="0" err="1"/>
              <a:t>end_date</a:t>
            </a:r>
            <a:r>
              <a:rPr lang="ko-KR" altLang="en-US" sz="4400" dirty="0"/>
              <a:t>까지 수정주가 업데이트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get_daily_concat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end_date</a:t>
            </a:r>
            <a:r>
              <a:rPr lang="en-US" altLang="ko-KR" sz="4400" dirty="0"/>
              <a:t>) : </a:t>
            </a:r>
            <a:r>
              <a:rPr lang="en-US" altLang="ko-KR" sz="4400" dirty="0" err="1"/>
              <a:t>stock_list</a:t>
            </a:r>
            <a:r>
              <a:rPr lang="ko-KR" altLang="en-US" sz="4400" dirty="0"/>
              <a:t>에 있는 모든 종목에 대하여 수정주가를 불러옴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save_daily</a:t>
            </a:r>
            <a:r>
              <a:rPr lang="en-US" altLang="ko-KR" sz="4400" dirty="0"/>
              <a:t> : _</a:t>
            </a:r>
            <a:r>
              <a:rPr lang="en-US" altLang="ko-KR" sz="4400" dirty="0" err="1"/>
              <a:t>get_daily_concat</a:t>
            </a:r>
            <a:r>
              <a:rPr lang="en-US" altLang="ko-KR" sz="4400" dirty="0"/>
              <a:t> </a:t>
            </a:r>
            <a:r>
              <a:rPr lang="ko-KR" altLang="en-US" sz="4400" dirty="0"/>
              <a:t>으로 부터 </a:t>
            </a:r>
            <a:r>
              <a:rPr lang="ko-KR" altLang="en-US" sz="4400" dirty="0" err="1"/>
              <a:t>갖고온</a:t>
            </a:r>
            <a:r>
              <a:rPr lang="ko-KR" altLang="en-US" sz="4400" dirty="0"/>
              <a:t> 데이터를 </a:t>
            </a:r>
            <a:r>
              <a:rPr lang="en-US" altLang="ko-KR" sz="4400" dirty="0"/>
              <a:t>DB</a:t>
            </a:r>
            <a:r>
              <a:rPr lang="ko-KR" altLang="en-US" sz="4400" dirty="0"/>
              <a:t>에 저장해줌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70575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CorrectionStocks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수정주가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FF48DA-A549-5BED-A466-FC7A98569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43" y="1050083"/>
            <a:ext cx="6935168" cy="1876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BA484-A9BC-FEAF-BC7B-6AB1704CE015}"/>
              </a:ext>
            </a:extLst>
          </p:cNvPr>
          <p:cNvSpPr txBox="1"/>
          <p:nvPr/>
        </p:nvSpPr>
        <p:spPr>
          <a:xfrm>
            <a:off x="1056443" y="3169328"/>
            <a:ext cx="8575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 주가의 데이터를 </a:t>
            </a:r>
            <a:r>
              <a:rPr lang="en-US" altLang="ko-KR" dirty="0" err="1"/>
              <a:t>start_date</a:t>
            </a:r>
            <a:r>
              <a:rPr lang="ko-KR" altLang="en-US" dirty="0"/>
              <a:t>와 </a:t>
            </a:r>
            <a:r>
              <a:rPr lang="en-US" altLang="ko-KR" dirty="0" err="1"/>
              <a:t>end_date</a:t>
            </a:r>
            <a:r>
              <a:rPr lang="ko-KR" altLang="en-US" dirty="0"/>
              <a:t>를 이용해서 한 번에 </a:t>
            </a:r>
            <a:r>
              <a:rPr lang="ko-KR" altLang="en-US" dirty="0" err="1"/>
              <a:t>받아옴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Start_date</a:t>
            </a:r>
            <a:r>
              <a:rPr lang="en-US" altLang="ko-KR" dirty="0"/>
              <a:t> </a:t>
            </a:r>
            <a:r>
              <a:rPr lang="ko-KR" altLang="en-US" dirty="0"/>
              <a:t>부터 </a:t>
            </a:r>
            <a:r>
              <a:rPr lang="en-US" altLang="ko-KR" dirty="0" err="1"/>
              <a:t>end_date</a:t>
            </a:r>
            <a:r>
              <a:rPr lang="ko-KR" altLang="en-US" dirty="0"/>
              <a:t>까지 반복문을 돌려주게 되면 </a:t>
            </a:r>
            <a:r>
              <a:rPr lang="en-US" altLang="ko-KR" dirty="0"/>
              <a:t>O(nm)</a:t>
            </a:r>
            <a:r>
              <a:rPr lang="ko-KR" altLang="en-US" dirty="0"/>
              <a:t>시간이 걸리지만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방법으로 구현할 시 </a:t>
            </a:r>
            <a:r>
              <a:rPr lang="en-US" altLang="ko-KR" dirty="0"/>
              <a:t>O(n) </a:t>
            </a:r>
            <a:r>
              <a:rPr lang="ko-KR" altLang="en-US" dirty="0"/>
              <a:t>시간에 수정주가를 불러 올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 : </a:t>
            </a:r>
            <a:r>
              <a:rPr lang="ko-KR" altLang="en-US" dirty="0"/>
              <a:t>종목 수</a:t>
            </a:r>
            <a:endParaRPr lang="en-US" altLang="ko-KR" dirty="0"/>
          </a:p>
          <a:p>
            <a:r>
              <a:rPr lang="en-US" altLang="ko-KR" dirty="0"/>
              <a:t>m : </a:t>
            </a:r>
            <a:r>
              <a:rPr lang="en-US" altLang="ko-KR" dirty="0" err="1"/>
              <a:t>start_date</a:t>
            </a:r>
            <a:r>
              <a:rPr lang="en-US" altLang="ko-KR" dirty="0"/>
              <a:t> </a:t>
            </a:r>
            <a:r>
              <a:rPr lang="ko-KR" altLang="en-US" dirty="0"/>
              <a:t>부터 </a:t>
            </a:r>
            <a:r>
              <a:rPr lang="en-US" altLang="ko-KR" dirty="0" err="1"/>
              <a:t>end_date</a:t>
            </a:r>
            <a:r>
              <a:rPr lang="en-US" altLang="ko-KR" dirty="0"/>
              <a:t> </a:t>
            </a:r>
            <a:r>
              <a:rPr lang="ko-KR" altLang="en-US" dirty="0"/>
              <a:t>까지의 날짜 수</a:t>
            </a:r>
          </a:p>
        </p:txBody>
      </p:sp>
    </p:spTree>
    <p:extLst>
      <p:ext uri="{BB962C8B-B14F-4D97-AF65-F5344CB8AC3E}">
        <p14:creationId xmlns:p14="http://schemas.microsoft.com/office/powerpoint/2010/main" val="3228342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Income_stock</a:t>
            </a:r>
            <a:r>
              <a:rPr lang="ko-KR" altLang="en-US" dirty="0"/>
              <a:t> 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Income_stock</a:t>
            </a:r>
            <a:r>
              <a:rPr lang="en-US" altLang="ko-KR" sz="4400" dirty="0"/>
              <a:t>(</a:t>
            </a:r>
            <a:r>
              <a:rPr lang="en-US" altLang="ko-KR" sz="4400" dirty="0" err="1"/>
              <a:t>Krx_code</a:t>
            </a:r>
            <a:r>
              <a:rPr lang="en-US" altLang="ko-KR" sz="4400" dirty="0"/>
              <a:t>):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공시기업의 최근 </a:t>
            </a:r>
            <a:r>
              <a:rPr lang="en-US" altLang="ko-KR" sz="4400" dirty="0"/>
              <a:t>3</a:t>
            </a:r>
            <a:r>
              <a:rPr lang="ko-KR" altLang="en-US" sz="4400" dirty="0"/>
              <a:t>개 연간 및 </a:t>
            </a:r>
            <a:r>
              <a:rPr lang="en-US" altLang="ko-KR" sz="4400" dirty="0"/>
              <a:t>4</a:t>
            </a:r>
            <a:r>
              <a:rPr lang="ko-KR" altLang="en-US" sz="4400" dirty="0"/>
              <a:t>개 분기 손익계산서를 수집</a:t>
            </a:r>
            <a:r>
              <a:rPr lang="en-US" altLang="ko-KR" sz="4400" dirty="0"/>
              <a:t>, </a:t>
            </a:r>
            <a:r>
              <a:rPr lang="ko-KR" altLang="en-US" sz="4400" dirty="0"/>
              <a:t>저장 및 불러오는 모듈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table : str :</a:t>
            </a:r>
            <a:r>
              <a:rPr lang="ko-KR" altLang="en-US" sz="4400" dirty="0"/>
              <a:t> </a:t>
            </a:r>
            <a:r>
              <a:rPr lang="en-US" altLang="ko-KR" sz="4400" dirty="0"/>
              <a:t>DB</a:t>
            </a:r>
            <a:r>
              <a:rPr lang="ko-KR" altLang="en-US" sz="4400" dirty="0"/>
              <a:t>에 저장할 테이블 지정</a:t>
            </a:r>
            <a:br>
              <a:rPr lang="en-US" altLang="ko-KR" sz="4400" dirty="0"/>
            </a:br>
            <a:r>
              <a:rPr lang="en-US" altLang="ko-KR" sz="4400" dirty="0"/>
              <a:t>    …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 </a:t>
            </a:r>
            <a:r>
              <a:rPr lang="en-US" altLang="ko-KR" sz="4400" dirty="0" err="1"/>
              <a:t>init_save</a:t>
            </a:r>
            <a:r>
              <a:rPr lang="en-US" altLang="ko-KR" sz="4400" dirty="0"/>
              <a:t> : </a:t>
            </a:r>
            <a:r>
              <a:rPr lang="ko-KR" altLang="en-US" sz="4400" dirty="0"/>
              <a:t>손익계산서를 </a:t>
            </a:r>
            <a:r>
              <a:rPr lang="en-US" altLang="ko-KR" sz="4400" dirty="0"/>
              <a:t>DB</a:t>
            </a:r>
            <a:r>
              <a:rPr lang="ko-KR" altLang="en-US" sz="4400" dirty="0"/>
              <a:t>에 초기 저장</a:t>
            </a:r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_</a:t>
            </a:r>
            <a:r>
              <a:rPr lang="en-US" altLang="ko-KR" sz="4400" dirty="0" err="1"/>
              <a:t>get_is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term) :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와 </a:t>
            </a:r>
            <a:r>
              <a:rPr lang="en-US" altLang="ko-KR" sz="4400" dirty="0"/>
              <a:t>term </a:t>
            </a:r>
            <a:r>
              <a:rPr lang="ko-KR" altLang="en-US" sz="4400" dirty="0"/>
              <a:t>값을 기준으로</a:t>
            </a:r>
            <a:r>
              <a:rPr lang="en-US" altLang="ko-KR" sz="4400" dirty="0"/>
              <a:t> DB</a:t>
            </a:r>
            <a:r>
              <a:rPr lang="ko-KR" altLang="en-US" sz="4400" dirty="0"/>
              <a:t>에서 손익계산서 데이터를 </a:t>
            </a:r>
            <a:r>
              <a:rPr lang="ko-KR" altLang="en-US" sz="4400" dirty="0" err="1"/>
              <a:t>갖고옴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 </a:t>
            </a:r>
            <a:r>
              <a:rPr lang="en-US" altLang="ko-KR" sz="4400" dirty="0" err="1"/>
              <a:t>getIS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rpt_type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freq</a:t>
            </a:r>
            <a:r>
              <a:rPr lang="en-US" altLang="ko-KR" sz="4400" dirty="0"/>
              <a:t>)  :</a:t>
            </a:r>
            <a:r>
              <a:rPr lang="ko-KR" altLang="en-US" sz="4400" dirty="0"/>
              <a:t>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에 대해서</a:t>
            </a:r>
            <a:r>
              <a:rPr lang="en-US" altLang="ko-KR" sz="4400" dirty="0"/>
              <a:t> </a:t>
            </a:r>
            <a:r>
              <a:rPr lang="en-US" altLang="ko-KR" sz="4400" dirty="0" err="1"/>
              <a:t>rpt_type</a:t>
            </a:r>
            <a:r>
              <a:rPr lang="en-US" altLang="ko-KR" sz="4400" dirty="0"/>
              <a:t>(</a:t>
            </a:r>
            <a:r>
              <a:rPr lang="ko-KR" altLang="en-US" sz="4400" dirty="0"/>
              <a:t>재무제표 종류</a:t>
            </a:r>
            <a:r>
              <a:rPr lang="en-US" altLang="ko-KR" sz="4400" dirty="0"/>
              <a:t>)</a:t>
            </a:r>
            <a:r>
              <a:rPr lang="ko-KR" altLang="en-US" sz="4400" dirty="0"/>
              <a:t> </a:t>
            </a:r>
            <a:r>
              <a:rPr lang="en-US" altLang="ko-KR" sz="4400" dirty="0"/>
              <a:t>,</a:t>
            </a:r>
            <a:r>
              <a:rPr lang="en-US" altLang="ko-KR" sz="4400" dirty="0" err="1"/>
              <a:t>freq</a:t>
            </a:r>
            <a:r>
              <a:rPr lang="en-US" altLang="ko-KR" sz="4400" dirty="0"/>
              <a:t> (</a:t>
            </a:r>
            <a:r>
              <a:rPr lang="ko-KR" altLang="en-US" sz="4400" dirty="0"/>
              <a:t>연간 및 분기</a:t>
            </a:r>
            <a:r>
              <a:rPr lang="en-US" altLang="ko-KR" sz="4400" dirty="0"/>
              <a:t>)</a:t>
            </a:r>
            <a:r>
              <a:rPr lang="ko-KR" altLang="en-US" sz="4400" dirty="0"/>
              <a:t>에 따라서 손익계산서를 </a:t>
            </a:r>
            <a:r>
              <a:rPr lang="ko-KR" altLang="en-US" sz="4400" dirty="0" err="1"/>
              <a:t>크롤링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91134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Balance_sheet</a:t>
            </a:r>
            <a:r>
              <a:rPr lang="ko-KR" altLang="en-US" dirty="0"/>
              <a:t> 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Balance_sheet</a:t>
            </a:r>
            <a:r>
              <a:rPr lang="en-US" altLang="ko-KR" sz="4400" dirty="0"/>
              <a:t>(</a:t>
            </a:r>
            <a:r>
              <a:rPr lang="en-US" altLang="ko-KR" sz="4400" dirty="0" err="1"/>
              <a:t>Krx_code</a:t>
            </a:r>
            <a:r>
              <a:rPr lang="en-US" altLang="ko-KR" sz="4400" dirty="0"/>
              <a:t>):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공시기업의 최근 </a:t>
            </a:r>
            <a:r>
              <a:rPr lang="en-US" altLang="ko-KR" sz="4400" dirty="0"/>
              <a:t>3</a:t>
            </a:r>
            <a:r>
              <a:rPr lang="ko-KR" altLang="en-US" sz="4400" dirty="0"/>
              <a:t>개 연간 및 </a:t>
            </a:r>
            <a:r>
              <a:rPr lang="en-US" altLang="ko-KR" sz="4400" dirty="0"/>
              <a:t>4</a:t>
            </a:r>
            <a:r>
              <a:rPr lang="ko-KR" altLang="en-US" sz="4400" dirty="0"/>
              <a:t>개 분기 재무상태표를 수집</a:t>
            </a:r>
            <a:r>
              <a:rPr lang="en-US" altLang="ko-KR" sz="4400" dirty="0"/>
              <a:t>, </a:t>
            </a:r>
            <a:r>
              <a:rPr lang="ko-KR" altLang="en-US" sz="4400" dirty="0"/>
              <a:t>저장 및 불러오는 모듈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table : str :</a:t>
            </a:r>
            <a:r>
              <a:rPr lang="ko-KR" altLang="en-US" sz="4400" dirty="0"/>
              <a:t> </a:t>
            </a:r>
            <a:r>
              <a:rPr lang="en-US" altLang="ko-KR" sz="4400" dirty="0"/>
              <a:t>DB</a:t>
            </a:r>
            <a:r>
              <a:rPr lang="ko-KR" altLang="en-US" sz="4400" dirty="0"/>
              <a:t>에 저장할 테이블 지정</a:t>
            </a:r>
            <a:br>
              <a:rPr lang="en-US" altLang="ko-KR" sz="4400" dirty="0"/>
            </a:br>
            <a:r>
              <a:rPr lang="en-US" altLang="ko-KR" sz="4400" dirty="0"/>
              <a:t>    …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 </a:t>
            </a:r>
            <a:r>
              <a:rPr lang="en-US" altLang="ko-KR" sz="4400" dirty="0" err="1"/>
              <a:t>init_save</a:t>
            </a:r>
            <a:r>
              <a:rPr lang="en-US" altLang="ko-KR" sz="4400" dirty="0"/>
              <a:t> : </a:t>
            </a:r>
            <a:r>
              <a:rPr lang="ko-KR" altLang="en-US" sz="4400" dirty="0"/>
              <a:t>재무상태표를 </a:t>
            </a:r>
            <a:r>
              <a:rPr lang="en-US" altLang="ko-KR" sz="4400" dirty="0"/>
              <a:t>DB</a:t>
            </a:r>
            <a:r>
              <a:rPr lang="ko-KR" altLang="en-US" sz="4400" dirty="0"/>
              <a:t>에 초기 저장</a:t>
            </a:r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_</a:t>
            </a:r>
            <a:r>
              <a:rPr lang="en-US" altLang="ko-KR" sz="4400" dirty="0" err="1"/>
              <a:t>get_bs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period) :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와 </a:t>
            </a:r>
            <a:r>
              <a:rPr lang="en-US" altLang="ko-KR" sz="4400" dirty="0" err="1"/>
              <a:t>perio</a:t>
            </a:r>
            <a:r>
              <a:rPr lang="ko-KR" altLang="en-US" sz="4400" dirty="0"/>
              <a:t>값을 기준으로</a:t>
            </a:r>
            <a:r>
              <a:rPr lang="en-US" altLang="ko-KR" sz="4400" dirty="0"/>
              <a:t> DB</a:t>
            </a:r>
            <a:r>
              <a:rPr lang="ko-KR" altLang="en-US" sz="4400" dirty="0"/>
              <a:t>에서 재무상태표 데이터를 </a:t>
            </a:r>
            <a:r>
              <a:rPr lang="ko-KR" altLang="en-US" sz="4400" dirty="0" err="1"/>
              <a:t>갖고옴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 _</a:t>
            </a:r>
            <a:r>
              <a:rPr lang="en-US" altLang="ko-KR" sz="4400" dirty="0" err="1"/>
              <a:t>store_bs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rpt_type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freq</a:t>
            </a:r>
            <a:r>
              <a:rPr lang="en-US" altLang="ko-KR" sz="4400" dirty="0"/>
              <a:t>)  :</a:t>
            </a:r>
            <a:r>
              <a:rPr lang="ko-KR" altLang="en-US" sz="4400" dirty="0"/>
              <a:t>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에 대해서</a:t>
            </a:r>
            <a:r>
              <a:rPr lang="en-US" altLang="ko-KR" sz="4400" dirty="0"/>
              <a:t> </a:t>
            </a:r>
            <a:r>
              <a:rPr lang="en-US" altLang="ko-KR" sz="4400" dirty="0" err="1"/>
              <a:t>rpt_type</a:t>
            </a:r>
            <a:r>
              <a:rPr lang="en-US" altLang="ko-KR" sz="4400" dirty="0"/>
              <a:t>(</a:t>
            </a:r>
            <a:r>
              <a:rPr lang="ko-KR" altLang="en-US" sz="4400" dirty="0"/>
              <a:t>재무제표 종류</a:t>
            </a:r>
            <a:r>
              <a:rPr lang="en-US" altLang="ko-KR" sz="4400" dirty="0"/>
              <a:t>)</a:t>
            </a:r>
            <a:r>
              <a:rPr lang="ko-KR" altLang="en-US" sz="4400" dirty="0"/>
              <a:t> </a:t>
            </a:r>
            <a:r>
              <a:rPr lang="en-US" altLang="ko-KR" sz="4400" dirty="0"/>
              <a:t>,</a:t>
            </a:r>
            <a:r>
              <a:rPr lang="en-US" altLang="ko-KR" sz="4400" dirty="0" err="1"/>
              <a:t>freq</a:t>
            </a:r>
            <a:r>
              <a:rPr lang="en-US" altLang="ko-KR" sz="4400" dirty="0"/>
              <a:t> (</a:t>
            </a:r>
            <a:r>
              <a:rPr lang="ko-KR" altLang="en-US" sz="4400" dirty="0"/>
              <a:t>연간 및 분기</a:t>
            </a:r>
            <a:r>
              <a:rPr lang="en-US" altLang="ko-KR" sz="4400" dirty="0"/>
              <a:t>)</a:t>
            </a:r>
            <a:r>
              <a:rPr lang="ko-KR" altLang="en-US" sz="4400" dirty="0"/>
              <a:t>에 따라서 재무상태표를 </a:t>
            </a:r>
            <a:r>
              <a:rPr lang="ko-KR" altLang="en-US" sz="4400" dirty="0" err="1"/>
              <a:t>크롤링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67370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Cash_Flow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Cash_Flow</a:t>
            </a:r>
            <a:r>
              <a:rPr lang="en-US" altLang="ko-KR" sz="4400" dirty="0"/>
              <a:t>(</a:t>
            </a:r>
            <a:r>
              <a:rPr lang="en-US" altLang="ko-KR" sz="4400" dirty="0" err="1"/>
              <a:t>Krx_code</a:t>
            </a:r>
            <a:r>
              <a:rPr lang="en-US" altLang="ko-KR" sz="4400" dirty="0"/>
              <a:t>):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공시기업의 최근 </a:t>
            </a:r>
            <a:r>
              <a:rPr lang="en-US" altLang="ko-KR" sz="4400" dirty="0"/>
              <a:t>3</a:t>
            </a:r>
            <a:r>
              <a:rPr lang="ko-KR" altLang="en-US" sz="4400" dirty="0"/>
              <a:t>개 연간 및 </a:t>
            </a:r>
            <a:r>
              <a:rPr lang="en-US" altLang="ko-KR" sz="4400" dirty="0"/>
              <a:t>4</a:t>
            </a:r>
            <a:r>
              <a:rPr lang="ko-KR" altLang="en-US" sz="4400" dirty="0"/>
              <a:t>개 분기 현금흐름표를 수집</a:t>
            </a:r>
            <a:r>
              <a:rPr lang="en-US" altLang="ko-KR" sz="4400" dirty="0"/>
              <a:t>, </a:t>
            </a:r>
            <a:r>
              <a:rPr lang="ko-KR" altLang="en-US" sz="4400" dirty="0"/>
              <a:t>저장 및 불러오는 모듈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table : str :</a:t>
            </a:r>
            <a:r>
              <a:rPr lang="ko-KR" altLang="en-US" sz="4400" dirty="0"/>
              <a:t> </a:t>
            </a:r>
            <a:r>
              <a:rPr lang="en-US" altLang="ko-KR" sz="4400" dirty="0"/>
              <a:t>DB</a:t>
            </a:r>
            <a:r>
              <a:rPr lang="ko-KR" altLang="en-US" sz="4400" dirty="0"/>
              <a:t>에 저장할 테이블 지정</a:t>
            </a:r>
            <a:br>
              <a:rPr lang="en-US" altLang="ko-KR" sz="4400" dirty="0"/>
            </a:br>
            <a:r>
              <a:rPr lang="en-US" altLang="ko-KR" sz="4400" dirty="0"/>
              <a:t>    …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 </a:t>
            </a:r>
            <a:r>
              <a:rPr lang="en-US" altLang="ko-KR" sz="4400" dirty="0" err="1"/>
              <a:t>init_save</a:t>
            </a:r>
            <a:r>
              <a:rPr lang="en-US" altLang="ko-KR" sz="4400" dirty="0"/>
              <a:t> : </a:t>
            </a:r>
            <a:r>
              <a:rPr lang="ko-KR" altLang="en-US" sz="4400" dirty="0"/>
              <a:t>현금흐름표를 </a:t>
            </a:r>
            <a:r>
              <a:rPr lang="en-US" altLang="ko-KR" sz="4400" dirty="0"/>
              <a:t>DB</a:t>
            </a:r>
            <a:r>
              <a:rPr lang="ko-KR" altLang="en-US" sz="4400" dirty="0"/>
              <a:t>에 초기 저장</a:t>
            </a:r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_</a:t>
            </a:r>
            <a:r>
              <a:rPr lang="en-US" altLang="ko-KR" sz="4400" dirty="0" err="1"/>
              <a:t>get_bs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period) :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와 </a:t>
            </a:r>
            <a:r>
              <a:rPr lang="en-US" altLang="ko-KR" sz="4400" dirty="0" err="1"/>
              <a:t>perio</a:t>
            </a:r>
            <a:r>
              <a:rPr lang="ko-KR" altLang="en-US" sz="4400" dirty="0"/>
              <a:t>값을 기준으로</a:t>
            </a:r>
            <a:r>
              <a:rPr lang="en-US" altLang="ko-KR" sz="4400" dirty="0"/>
              <a:t> DB</a:t>
            </a:r>
            <a:r>
              <a:rPr lang="ko-KR" altLang="en-US" sz="4400" dirty="0"/>
              <a:t>에서 현금흐름표 데이터를 </a:t>
            </a:r>
            <a:r>
              <a:rPr lang="ko-KR" altLang="en-US" sz="4400" dirty="0" err="1"/>
              <a:t>갖고옴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 _</a:t>
            </a:r>
            <a:r>
              <a:rPr lang="en-US" altLang="ko-KR" sz="4400" dirty="0" err="1"/>
              <a:t>store_bs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rpt_type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freq</a:t>
            </a:r>
            <a:r>
              <a:rPr lang="en-US" altLang="ko-KR" sz="4400" dirty="0"/>
              <a:t>)  :</a:t>
            </a:r>
            <a:r>
              <a:rPr lang="ko-KR" altLang="en-US" sz="4400" dirty="0"/>
              <a:t>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에 대해서</a:t>
            </a:r>
            <a:r>
              <a:rPr lang="en-US" altLang="ko-KR" sz="4400" dirty="0"/>
              <a:t> </a:t>
            </a:r>
            <a:r>
              <a:rPr lang="en-US" altLang="ko-KR" sz="4400" dirty="0" err="1"/>
              <a:t>rpt_type</a:t>
            </a:r>
            <a:r>
              <a:rPr lang="en-US" altLang="ko-KR" sz="4400" dirty="0"/>
              <a:t>(</a:t>
            </a:r>
            <a:r>
              <a:rPr lang="ko-KR" altLang="en-US" sz="4400" dirty="0"/>
              <a:t>재무제표 종류</a:t>
            </a:r>
            <a:r>
              <a:rPr lang="en-US" altLang="ko-KR" sz="4400" dirty="0"/>
              <a:t>)</a:t>
            </a:r>
            <a:r>
              <a:rPr lang="ko-KR" altLang="en-US" sz="4400" dirty="0"/>
              <a:t> </a:t>
            </a:r>
            <a:r>
              <a:rPr lang="en-US" altLang="ko-KR" sz="4400" dirty="0"/>
              <a:t>,</a:t>
            </a:r>
            <a:r>
              <a:rPr lang="en-US" altLang="ko-KR" sz="4400" dirty="0" err="1"/>
              <a:t>freq</a:t>
            </a:r>
            <a:r>
              <a:rPr lang="en-US" altLang="ko-KR" sz="4400" dirty="0"/>
              <a:t> (</a:t>
            </a:r>
            <a:r>
              <a:rPr lang="ko-KR" altLang="en-US" sz="4400" dirty="0"/>
              <a:t>연간 및 분기</a:t>
            </a:r>
            <a:r>
              <a:rPr lang="en-US" altLang="ko-KR" sz="4400" dirty="0"/>
              <a:t>)</a:t>
            </a:r>
            <a:r>
              <a:rPr lang="ko-KR" altLang="en-US" sz="4400" dirty="0"/>
              <a:t>에 따라서 현금흐름표를 </a:t>
            </a:r>
            <a:r>
              <a:rPr lang="ko-KR" altLang="en-US" sz="4400" dirty="0" err="1"/>
              <a:t>크롤링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59926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Trailing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/>
              <a:t>Trailing(</a:t>
            </a:r>
            <a:r>
              <a:rPr lang="en-US" altLang="ko-KR" sz="4400" dirty="0" err="1"/>
              <a:t>Krx_code</a:t>
            </a:r>
            <a:r>
              <a:rPr lang="en-US" altLang="ko-KR" sz="4400" dirty="0"/>
              <a:t>):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크롤링한 재무제표에 대하여 </a:t>
            </a:r>
            <a:r>
              <a:rPr lang="en-US" altLang="ko-KR" sz="4400" dirty="0"/>
              <a:t>1</a:t>
            </a:r>
            <a:r>
              <a:rPr lang="ko-KR" altLang="en-US" sz="4400" dirty="0" err="1"/>
              <a:t>년단위로</a:t>
            </a:r>
            <a:r>
              <a:rPr lang="ko-KR" altLang="en-US" sz="4400" dirty="0"/>
              <a:t> </a:t>
            </a:r>
            <a:r>
              <a:rPr lang="ko-KR" altLang="en-US" sz="4400" dirty="0" err="1"/>
              <a:t>트레일링하는</a:t>
            </a:r>
            <a:r>
              <a:rPr lang="ko-KR" altLang="en-US" sz="4400" dirty="0"/>
              <a:t> 모듈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is_kr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Income_stock</a:t>
            </a:r>
            <a:r>
              <a:rPr lang="en-US" altLang="ko-KR" sz="4400" dirty="0"/>
              <a:t> </a:t>
            </a:r>
            <a:r>
              <a:rPr lang="ko-KR" altLang="en-US" sz="4400" dirty="0"/>
              <a:t>객체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bs_kr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Balance_sheet</a:t>
            </a:r>
            <a:r>
              <a:rPr lang="en-US" altLang="ko-KR" sz="4400" dirty="0"/>
              <a:t> </a:t>
            </a:r>
            <a:r>
              <a:rPr lang="ko-KR" altLang="en-US" sz="4400" dirty="0"/>
              <a:t>객체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cf_kr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Cash_Flow</a:t>
            </a:r>
            <a:r>
              <a:rPr lang="en-US" altLang="ko-KR" sz="4400" dirty="0"/>
              <a:t> </a:t>
            </a:r>
            <a:r>
              <a:rPr lang="ko-KR" altLang="en-US" sz="4400" dirty="0"/>
              <a:t>객체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trail_df_all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traling</a:t>
            </a:r>
            <a:r>
              <a:rPr lang="ko-KR" altLang="en-US" sz="4400" dirty="0"/>
              <a:t>한 데이터에 대한 </a:t>
            </a:r>
            <a:r>
              <a:rPr lang="en-US" altLang="ko-KR" sz="4400" dirty="0" err="1"/>
              <a:t>DataFrame</a:t>
            </a:r>
            <a:br>
              <a:rPr lang="en-US" altLang="ko-KR" sz="4400" dirty="0"/>
            </a:br>
            <a:r>
              <a:rPr lang="en-US" altLang="ko-KR" sz="4400" dirty="0"/>
              <a:t>    …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get_all_trailing</a:t>
            </a:r>
            <a:r>
              <a:rPr lang="en-US" altLang="ko-KR" sz="4400" dirty="0"/>
              <a:t>(period) : period</a:t>
            </a:r>
            <a:r>
              <a:rPr lang="ko-KR" altLang="en-US" sz="4400" dirty="0"/>
              <a:t> 기간에 맞추어 모든 </a:t>
            </a:r>
            <a:r>
              <a:rPr lang="en-US" altLang="ko-KR" sz="4400" dirty="0" err="1"/>
              <a:t>krx</a:t>
            </a:r>
            <a:r>
              <a:rPr lang="en-US" altLang="ko-KR" sz="4400" dirty="0"/>
              <a:t> </a:t>
            </a:r>
            <a:r>
              <a:rPr lang="ko-KR" altLang="en-US" sz="4400" dirty="0"/>
              <a:t>종목에 대하여 </a:t>
            </a:r>
            <a:r>
              <a:rPr lang="ko-KR" altLang="en-US" sz="4400" dirty="0" err="1"/>
              <a:t>트레일링을</a:t>
            </a:r>
            <a:r>
              <a:rPr lang="ko-KR" altLang="en-US" sz="4400" dirty="0"/>
              <a:t> 해주어 반환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get_trailing</a:t>
            </a:r>
            <a:r>
              <a:rPr lang="en-US" altLang="ko-KR" sz="4400" dirty="0"/>
              <a:t>(</a:t>
            </a:r>
            <a:r>
              <a:rPr lang="en-US" altLang="ko-KR" sz="4400" dirty="0" err="1"/>
              <a:t>stock_code</a:t>
            </a:r>
            <a:r>
              <a:rPr lang="en-US" altLang="ko-KR" sz="4400" dirty="0"/>
              <a:t>, period) : </a:t>
            </a:r>
            <a:r>
              <a:rPr lang="en-US" altLang="ko-KR" sz="4400" dirty="0" err="1"/>
              <a:t>stock_code</a:t>
            </a:r>
            <a:r>
              <a:rPr lang="ko-KR" altLang="en-US" sz="4400" dirty="0"/>
              <a:t>에 대하여 </a:t>
            </a:r>
            <a:r>
              <a:rPr lang="en-US" altLang="ko-KR" sz="4400" dirty="0"/>
              <a:t>period</a:t>
            </a:r>
            <a:r>
              <a:rPr lang="ko-KR" altLang="en-US" sz="4400" dirty="0"/>
              <a:t> 기간에 맞추어 </a:t>
            </a:r>
            <a:r>
              <a:rPr lang="ko-KR" altLang="en-US" sz="4400" dirty="0" err="1"/>
              <a:t>트레일링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18904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Trailing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512EA6-967B-EBE3-FB0F-7CD8B7A55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941" y="1426386"/>
            <a:ext cx="5468113" cy="2019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0F0B5C-3313-41F1-00CE-AF05EE109BD9}"/>
              </a:ext>
            </a:extLst>
          </p:cNvPr>
          <p:cNvSpPr txBox="1"/>
          <p:nvPr/>
        </p:nvSpPr>
        <p:spPr>
          <a:xfrm>
            <a:off x="1589104" y="3742152"/>
            <a:ext cx="857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Trailing</a:t>
            </a:r>
            <a:r>
              <a:rPr lang="ko-KR" altLang="en-US" dirty="0"/>
              <a:t> 함수를 모든 주가에 대하여 </a:t>
            </a:r>
            <a:r>
              <a:rPr lang="ko-KR" altLang="en-US" dirty="0" err="1"/>
              <a:t>트레일링</a:t>
            </a:r>
            <a:r>
              <a:rPr lang="ko-KR" altLang="en-US" dirty="0"/>
              <a:t> 진행 후 하나의 </a:t>
            </a:r>
            <a:r>
              <a:rPr lang="en-US" altLang="ko-KR" dirty="0" err="1"/>
              <a:t>DataFrame</a:t>
            </a:r>
            <a:r>
              <a:rPr lang="ko-KR" altLang="en-US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74931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66D4E3-0221-CDEA-7D03-632174713A91}"/>
              </a:ext>
            </a:extLst>
          </p:cNvPr>
          <p:cNvSpPr txBox="1"/>
          <p:nvPr/>
        </p:nvSpPr>
        <p:spPr>
          <a:xfrm>
            <a:off x="593766" y="278473"/>
            <a:ext cx="604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전체적인 흐름도</a:t>
            </a:r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49B8F56A-9ADE-FE35-ACEF-D7662CDD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AF3D224E-0BCF-DAD2-C20A-2F4028F4A2C5}"/>
              </a:ext>
            </a:extLst>
          </p:cNvPr>
          <p:cNvSpPr/>
          <p:nvPr/>
        </p:nvSpPr>
        <p:spPr>
          <a:xfrm>
            <a:off x="958788" y="878889"/>
            <a:ext cx="1766656" cy="674702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KRX </a:t>
            </a:r>
            <a:r>
              <a:rPr lang="ko-KR" altLang="en-US" sz="1600" dirty="0">
                <a:solidFill>
                  <a:schemeClr val="tx1"/>
                </a:solidFill>
              </a:rPr>
              <a:t>사이트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6FEE9C-A3E0-4A9E-AAE7-E3FFC1FBD818}"/>
              </a:ext>
            </a:extLst>
          </p:cNvPr>
          <p:cNvSpPr/>
          <p:nvPr/>
        </p:nvSpPr>
        <p:spPr>
          <a:xfrm>
            <a:off x="958788" y="1944550"/>
            <a:ext cx="1766656" cy="6747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주식 종목 리스트 및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개별종목 시세 추이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저장 모듈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0" name="순서도: 자기 디스크 29">
            <a:extLst>
              <a:ext uri="{FF2B5EF4-FFF2-40B4-BE49-F238E27FC236}">
                <a16:creationId xmlns:a16="http://schemas.microsoft.com/office/drawing/2014/main" id="{E4D6BD69-363F-CBEE-FE25-4F4BF6712847}"/>
              </a:ext>
            </a:extLst>
          </p:cNvPr>
          <p:cNvSpPr/>
          <p:nvPr/>
        </p:nvSpPr>
        <p:spPr>
          <a:xfrm>
            <a:off x="3346882" y="1909040"/>
            <a:ext cx="1535836" cy="74572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shares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7E6B0DF8-CFC7-AAAE-C77F-E701F384194C}"/>
              </a:ext>
            </a:extLst>
          </p:cNvPr>
          <p:cNvSpPr/>
          <p:nvPr/>
        </p:nvSpPr>
        <p:spPr>
          <a:xfrm>
            <a:off x="186676" y="3604646"/>
            <a:ext cx="1766656" cy="674702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FDR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파이썬 패키지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3A8E4A6-34C2-8046-9A5F-21C845A64673}"/>
              </a:ext>
            </a:extLst>
          </p:cNvPr>
          <p:cNvSpPr/>
          <p:nvPr/>
        </p:nvSpPr>
        <p:spPr>
          <a:xfrm>
            <a:off x="2512130" y="3598017"/>
            <a:ext cx="1766656" cy="6747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수정주가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수집 및 저장 모듈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4BBF99-3030-6EF6-3B6F-922A2E2AAE54}"/>
              </a:ext>
            </a:extLst>
          </p:cNvPr>
          <p:cNvSpPr/>
          <p:nvPr/>
        </p:nvSpPr>
        <p:spPr>
          <a:xfrm>
            <a:off x="5621073" y="3598017"/>
            <a:ext cx="1766656" cy="6747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is </a:t>
            </a:r>
            <a:r>
              <a:rPr lang="ko-KR" altLang="en-US" sz="1200" dirty="0">
                <a:solidFill>
                  <a:schemeClr val="tx1"/>
                </a:solidFill>
              </a:rPr>
              <a:t>재무제표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수집 및 저장 모듈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68EB15-98BE-333A-BA3F-DD162A3E06CE}"/>
              </a:ext>
            </a:extLst>
          </p:cNvPr>
          <p:cNvSpPr/>
          <p:nvPr/>
        </p:nvSpPr>
        <p:spPr>
          <a:xfrm>
            <a:off x="7846688" y="3598017"/>
            <a:ext cx="1766656" cy="6747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bs </a:t>
            </a:r>
            <a:r>
              <a:rPr lang="ko-KR" altLang="en-US" sz="1200" dirty="0">
                <a:solidFill>
                  <a:schemeClr val="tx1"/>
                </a:solidFill>
              </a:rPr>
              <a:t>재무제표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수집 및 저장 모듈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127341F-E0DD-08B4-9FC6-761ECBAB1762}"/>
              </a:ext>
            </a:extLst>
          </p:cNvPr>
          <p:cNvSpPr/>
          <p:nvPr/>
        </p:nvSpPr>
        <p:spPr>
          <a:xfrm>
            <a:off x="10072303" y="3598017"/>
            <a:ext cx="1766656" cy="6747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cf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재무제표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수집 및 저장 모듈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32E7D051-C459-710F-9E01-CF3596AC480D}"/>
              </a:ext>
            </a:extLst>
          </p:cNvPr>
          <p:cNvSpPr/>
          <p:nvPr/>
        </p:nvSpPr>
        <p:spPr>
          <a:xfrm>
            <a:off x="9715436" y="2189569"/>
            <a:ext cx="1766656" cy="674702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FnGuid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사이트</a:t>
            </a:r>
          </a:p>
        </p:txBody>
      </p:sp>
      <p:sp>
        <p:nvSpPr>
          <p:cNvPr id="37" name="순서도: 자기 디스크 36">
            <a:extLst>
              <a:ext uri="{FF2B5EF4-FFF2-40B4-BE49-F238E27FC236}">
                <a16:creationId xmlns:a16="http://schemas.microsoft.com/office/drawing/2014/main" id="{0118005B-0509-3992-CC44-E2BEBECC82A7}"/>
              </a:ext>
            </a:extLst>
          </p:cNvPr>
          <p:cNvSpPr/>
          <p:nvPr/>
        </p:nvSpPr>
        <p:spPr>
          <a:xfrm>
            <a:off x="5736483" y="4636674"/>
            <a:ext cx="1535836" cy="74572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is_kr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순서도: 자기 디스크 37">
            <a:extLst>
              <a:ext uri="{FF2B5EF4-FFF2-40B4-BE49-F238E27FC236}">
                <a16:creationId xmlns:a16="http://schemas.microsoft.com/office/drawing/2014/main" id="{A5869C90-F361-0F22-D303-5E0C5118D9F9}"/>
              </a:ext>
            </a:extLst>
          </p:cNvPr>
          <p:cNvSpPr/>
          <p:nvPr/>
        </p:nvSpPr>
        <p:spPr>
          <a:xfrm>
            <a:off x="7962098" y="4636674"/>
            <a:ext cx="1535836" cy="74572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bs_kr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순서도: 자기 디스크 38">
            <a:extLst>
              <a:ext uri="{FF2B5EF4-FFF2-40B4-BE49-F238E27FC236}">
                <a16:creationId xmlns:a16="http://schemas.microsoft.com/office/drawing/2014/main" id="{787AB14C-8296-945B-F0E8-522FA4E5B543}"/>
              </a:ext>
            </a:extLst>
          </p:cNvPr>
          <p:cNvSpPr/>
          <p:nvPr/>
        </p:nvSpPr>
        <p:spPr>
          <a:xfrm>
            <a:off x="10187713" y="4636673"/>
            <a:ext cx="1535836" cy="74572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cf_kr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DC9FAA46-5F5F-FE2F-ED90-C492C464CECA}"/>
              </a:ext>
            </a:extLst>
          </p:cNvPr>
          <p:cNvSpPr/>
          <p:nvPr/>
        </p:nvSpPr>
        <p:spPr>
          <a:xfrm>
            <a:off x="2627540" y="4636673"/>
            <a:ext cx="1535836" cy="74572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Kospi_adj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7942F9C-C92C-910A-5F1F-6FC75D4E9687}"/>
              </a:ext>
            </a:extLst>
          </p:cNvPr>
          <p:cNvSpPr/>
          <p:nvPr/>
        </p:nvSpPr>
        <p:spPr>
          <a:xfrm>
            <a:off x="4470397" y="6018999"/>
            <a:ext cx="1766656" cy="6747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재무제표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기반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추천 모듈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3EDAD01-3257-3ACA-5C3F-DEF7B7AA0363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842116" y="1553591"/>
            <a:ext cx="0" cy="390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D640F00-2732-4768-02FA-2F9200798332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>
            <a:off x="2725444" y="2281901"/>
            <a:ext cx="621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97054E1-3DC8-4586-A324-2A54C84D2FE7}"/>
              </a:ext>
            </a:extLst>
          </p:cNvPr>
          <p:cNvCxnSpPr>
            <a:cxnSpLocks/>
          </p:cNvCxnSpPr>
          <p:nvPr/>
        </p:nvCxnSpPr>
        <p:spPr>
          <a:xfrm>
            <a:off x="8732542" y="2281900"/>
            <a:ext cx="0" cy="1316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D38FEAF-EDA4-C300-043A-81E2C0607F81}"/>
              </a:ext>
            </a:extLst>
          </p:cNvPr>
          <p:cNvCxnSpPr>
            <a:cxnSpLocks/>
          </p:cNvCxnSpPr>
          <p:nvPr/>
        </p:nvCxnSpPr>
        <p:spPr>
          <a:xfrm>
            <a:off x="6511673" y="3062469"/>
            <a:ext cx="0" cy="535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D6E64DB-9396-02D8-FD39-70013A355FEE}"/>
              </a:ext>
            </a:extLst>
          </p:cNvPr>
          <p:cNvCxnSpPr>
            <a:cxnSpLocks/>
          </p:cNvCxnSpPr>
          <p:nvPr/>
        </p:nvCxnSpPr>
        <p:spPr>
          <a:xfrm>
            <a:off x="10955631" y="3062469"/>
            <a:ext cx="0" cy="535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F1ADCED-E620-E852-7394-33C784CF794A}"/>
              </a:ext>
            </a:extLst>
          </p:cNvPr>
          <p:cNvCxnSpPr>
            <a:cxnSpLocks/>
            <a:stCxn id="30" idx="4"/>
          </p:cNvCxnSpPr>
          <p:nvPr/>
        </p:nvCxnSpPr>
        <p:spPr>
          <a:xfrm flipV="1">
            <a:off x="4882718" y="2281900"/>
            <a:ext cx="38472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92E2728-6D13-37DB-4EF7-9FBDAB9FB804}"/>
              </a:ext>
            </a:extLst>
          </p:cNvPr>
          <p:cNvCxnSpPr>
            <a:cxnSpLocks/>
          </p:cNvCxnSpPr>
          <p:nvPr/>
        </p:nvCxnSpPr>
        <p:spPr>
          <a:xfrm flipV="1">
            <a:off x="6504401" y="3062468"/>
            <a:ext cx="445123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0F366B6-7220-39B6-7404-9CEBE5E67FA7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8730016" y="2526920"/>
            <a:ext cx="985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ECC4AC5-25A2-28A3-576C-731A25315A8D}"/>
              </a:ext>
            </a:extLst>
          </p:cNvPr>
          <p:cNvCxnSpPr>
            <a:cxnSpLocks/>
            <a:stCxn id="33" idx="2"/>
            <a:endCxn id="37" idx="1"/>
          </p:cNvCxnSpPr>
          <p:nvPr/>
        </p:nvCxnSpPr>
        <p:spPr>
          <a:xfrm>
            <a:off x="6504401" y="4272719"/>
            <a:ext cx="0" cy="363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540AA39-5E19-14D9-0F4C-0CB8BCD2A58A}"/>
              </a:ext>
            </a:extLst>
          </p:cNvPr>
          <p:cNvCxnSpPr>
            <a:cxnSpLocks/>
            <a:stCxn id="34" idx="2"/>
            <a:endCxn id="38" idx="1"/>
          </p:cNvCxnSpPr>
          <p:nvPr/>
        </p:nvCxnSpPr>
        <p:spPr>
          <a:xfrm>
            <a:off x="8730016" y="4272719"/>
            <a:ext cx="0" cy="363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131CA67-857B-116A-E04D-6BFAEE71F241}"/>
              </a:ext>
            </a:extLst>
          </p:cNvPr>
          <p:cNvCxnSpPr>
            <a:cxnSpLocks/>
            <a:stCxn id="35" idx="2"/>
            <a:endCxn id="39" idx="1"/>
          </p:cNvCxnSpPr>
          <p:nvPr/>
        </p:nvCxnSpPr>
        <p:spPr>
          <a:xfrm>
            <a:off x="10955631" y="4272719"/>
            <a:ext cx="0" cy="363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EB8B2AA-EF28-8A3E-45A2-9F90F541FD76}"/>
              </a:ext>
            </a:extLst>
          </p:cNvPr>
          <p:cNvCxnSpPr>
            <a:cxnSpLocks/>
            <a:stCxn id="32" idx="2"/>
            <a:endCxn id="40" idx="1"/>
          </p:cNvCxnSpPr>
          <p:nvPr/>
        </p:nvCxnSpPr>
        <p:spPr>
          <a:xfrm>
            <a:off x="3395458" y="4272719"/>
            <a:ext cx="0" cy="363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B5A335D-410D-17CD-41B9-2688735906DA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1953332" y="3935368"/>
            <a:ext cx="558798" cy="6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3802212-2E34-BBB0-B03C-D043B1FDE60A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353725" y="5655076"/>
            <a:ext cx="0" cy="3639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B0AEA2F-8F80-AE04-131F-E1A28274A878}"/>
              </a:ext>
            </a:extLst>
          </p:cNvPr>
          <p:cNvCxnSpPr>
            <a:cxnSpLocks/>
          </p:cNvCxnSpPr>
          <p:nvPr/>
        </p:nvCxnSpPr>
        <p:spPr>
          <a:xfrm>
            <a:off x="3395458" y="5655077"/>
            <a:ext cx="75601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F435F9F-F1BE-0C94-2D2F-873AA7EC4103}"/>
              </a:ext>
            </a:extLst>
          </p:cNvPr>
          <p:cNvCxnSpPr>
            <a:cxnSpLocks/>
            <a:endCxn id="40" idx="3"/>
          </p:cNvCxnSpPr>
          <p:nvPr/>
        </p:nvCxnSpPr>
        <p:spPr>
          <a:xfrm flipV="1">
            <a:off x="3395458" y="5382394"/>
            <a:ext cx="0" cy="272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7684EA7-1890-DDF2-AC3D-E4D1775645A4}"/>
              </a:ext>
            </a:extLst>
          </p:cNvPr>
          <p:cNvCxnSpPr>
            <a:cxnSpLocks/>
            <a:endCxn id="37" idx="3"/>
          </p:cNvCxnSpPr>
          <p:nvPr/>
        </p:nvCxnSpPr>
        <p:spPr>
          <a:xfrm flipH="1" flipV="1">
            <a:off x="6504401" y="5382395"/>
            <a:ext cx="7272" cy="272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8FCF267-894C-F82E-017C-E0545AE2D01A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8730015" y="5382395"/>
            <a:ext cx="1" cy="272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8EF1CB3-C8C2-BA70-DC6C-5F7B81A11CA8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10955631" y="5382394"/>
            <a:ext cx="0" cy="272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FF0EB20-1D82-292D-5187-6FFBD484F60E}"/>
              </a:ext>
            </a:extLst>
          </p:cNvPr>
          <p:cNvCxnSpPr>
            <a:cxnSpLocks/>
          </p:cNvCxnSpPr>
          <p:nvPr/>
        </p:nvCxnSpPr>
        <p:spPr>
          <a:xfrm>
            <a:off x="5042517" y="2290304"/>
            <a:ext cx="0" cy="33647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360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Stock_select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 </a:t>
            </a:r>
            <a:r>
              <a:rPr lang="en-US" altLang="ko-KR" sz="4400" dirty="0" err="1"/>
              <a:t>stock_select</a:t>
            </a:r>
            <a:r>
              <a:rPr lang="en-US" altLang="ko-KR" sz="4400" dirty="0"/>
              <a:t>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stock</a:t>
            </a:r>
            <a:r>
              <a:rPr lang="ko-KR" altLang="en-US" sz="4400" dirty="0"/>
              <a:t>을 </a:t>
            </a:r>
            <a:r>
              <a:rPr lang="en-US" altLang="ko-KR" sz="4400" dirty="0"/>
              <a:t>select </a:t>
            </a:r>
            <a:r>
              <a:rPr lang="ko-KR" altLang="en-US" sz="4400" dirty="0"/>
              <a:t>해주는 함수를 갖고 있는 모듈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get_select</a:t>
            </a:r>
            <a:r>
              <a:rPr lang="en-US" altLang="ko-KR" sz="4400" dirty="0"/>
              <a:t>(</a:t>
            </a:r>
            <a:r>
              <a:rPr lang="en-US" altLang="ko-KR" sz="4400" dirty="0" err="1"/>
              <a:t>df_factor</a:t>
            </a:r>
            <a:r>
              <a:rPr lang="en-US" altLang="ko-KR" sz="4400" dirty="0"/>
              <a:t>,</a:t>
            </a:r>
            <a:r>
              <a:rPr lang="ko-KR" altLang="en-US" sz="4400" dirty="0"/>
              <a:t> </a:t>
            </a:r>
            <a:r>
              <a:rPr lang="en-US" altLang="ko-KR" sz="4400" dirty="0" err="1"/>
              <a:t>MKTCAP_top</a:t>
            </a:r>
            <a:r>
              <a:rPr lang="en-US" altLang="ko-KR" sz="4400" dirty="0"/>
              <a:t>,</a:t>
            </a:r>
            <a:r>
              <a:rPr lang="ko-KR" altLang="en-US" sz="4400" dirty="0"/>
              <a:t> </a:t>
            </a:r>
            <a:r>
              <a:rPr lang="en-US" altLang="ko-KR" sz="4400" dirty="0"/>
              <a:t>n,</a:t>
            </a:r>
            <a:r>
              <a:rPr lang="ko-KR" altLang="en-US" sz="4400" dirty="0"/>
              <a:t> </a:t>
            </a:r>
            <a:r>
              <a:rPr lang="en-US" altLang="ko-KR" sz="4400" dirty="0" err="1"/>
              <a:t>factor_list</a:t>
            </a:r>
            <a:r>
              <a:rPr lang="en-US" altLang="ko-KR" sz="4400" dirty="0"/>
              <a:t>):</a:t>
            </a:r>
            <a:r>
              <a:rPr lang="ko-KR" altLang="en-US" sz="4400" dirty="0"/>
              <a:t> </a:t>
            </a:r>
            <a:r>
              <a:rPr lang="en-US" altLang="ko-KR" sz="4400" dirty="0"/>
              <a:t>factor</a:t>
            </a:r>
            <a:r>
              <a:rPr lang="ko-KR" altLang="en-US" sz="4400" dirty="0"/>
              <a:t>값들과 </a:t>
            </a:r>
            <a:r>
              <a:rPr lang="en-US" altLang="ko-KR" sz="4400" dirty="0" err="1"/>
              <a:t>factor_list</a:t>
            </a:r>
            <a:r>
              <a:rPr lang="ko-KR" altLang="en-US" sz="4400" dirty="0"/>
              <a:t>를 통해서 각 </a:t>
            </a:r>
            <a:r>
              <a:rPr lang="en-US" altLang="ko-KR" sz="4400" dirty="0"/>
              <a:t>factor</a:t>
            </a:r>
            <a:r>
              <a:rPr lang="ko-KR" altLang="en-US" sz="4400" dirty="0"/>
              <a:t>에 대하여  점수를 구한 뒤 종목 추천해줌</a:t>
            </a:r>
            <a:r>
              <a:rPr lang="en-US" altLang="ko-KR" sz="4400" dirty="0"/>
              <a:t>.</a:t>
            </a: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r>
              <a:rPr lang="en-US" altLang="ko-KR" sz="4400" dirty="0"/>
              <a:t>  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36089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E7596-6639-9B59-A924-BAC9B0A51FCC}"/>
              </a:ext>
            </a:extLst>
          </p:cNvPr>
          <p:cNvSpPr txBox="1"/>
          <p:nvPr/>
        </p:nvSpPr>
        <p:spPr>
          <a:xfrm>
            <a:off x="1012054" y="1313895"/>
            <a:ext cx="9756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Def </a:t>
            </a:r>
            <a:r>
              <a:rPr lang="en-US" altLang="ko-KR" dirty="0" err="1"/>
              <a:t>init_db</a:t>
            </a:r>
            <a:r>
              <a:rPr lang="en-US" altLang="ko-KR" dirty="0"/>
              <a:t>():  database</a:t>
            </a:r>
            <a:r>
              <a:rPr lang="ko-KR" altLang="en-US" dirty="0"/>
              <a:t>에 필요한 모든 데이터를 입력해줌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Def Main() : 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 err="1"/>
              <a:t>CorrectionStocks</a:t>
            </a:r>
            <a:r>
              <a:rPr lang="en-US" altLang="ko-KR" dirty="0"/>
              <a:t>() </a:t>
            </a:r>
            <a:r>
              <a:rPr lang="ko-KR" altLang="en-US" dirty="0"/>
              <a:t>객체를 불러와 수정 주가를 메모리에 올림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Trailing() </a:t>
            </a:r>
            <a:r>
              <a:rPr lang="ko-KR" altLang="en-US" dirty="0"/>
              <a:t>객체를 불러와 종목 별 </a:t>
            </a:r>
            <a:r>
              <a:rPr lang="ko-KR" altLang="en-US" dirty="0" err="1"/>
              <a:t>트레일링을</a:t>
            </a:r>
            <a:r>
              <a:rPr lang="ko-KR" altLang="en-US" dirty="0"/>
              <a:t> 해주고 메모리에 올림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수정 주가와 </a:t>
            </a:r>
            <a:r>
              <a:rPr lang="ko-KR" altLang="en-US" dirty="0" err="1"/>
              <a:t>트레일링한</a:t>
            </a:r>
            <a:r>
              <a:rPr lang="ko-KR" altLang="en-US" dirty="0"/>
              <a:t> 재무제표를 합병해줌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합병해준 데이터를 갖고 각 </a:t>
            </a:r>
            <a:r>
              <a:rPr lang="en-US" altLang="ko-KR" dirty="0"/>
              <a:t>factor</a:t>
            </a:r>
            <a:r>
              <a:rPr lang="ko-KR" altLang="en-US" dirty="0"/>
              <a:t>를 계산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 err="1"/>
              <a:t>Stock_select</a:t>
            </a:r>
            <a:r>
              <a:rPr lang="en-US" altLang="ko-KR" dirty="0"/>
              <a:t>() </a:t>
            </a:r>
            <a:r>
              <a:rPr lang="ko-KR" altLang="en-US" dirty="0"/>
              <a:t>객체를 불러와서 </a:t>
            </a:r>
            <a:r>
              <a:rPr lang="en-US" altLang="ko-KR" dirty="0"/>
              <a:t>factor</a:t>
            </a:r>
            <a:r>
              <a:rPr lang="ko-KR" altLang="en-US" dirty="0"/>
              <a:t>와 </a:t>
            </a:r>
            <a:r>
              <a:rPr lang="en-US" altLang="ko-KR" dirty="0" err="1"/>
              <a:t>factorlist</a:t>
            </a:r>
            <a:r>
              <a:rPr lang="ko-KR" altLang="en-US" dirty="0"/>
              <a:t>를 정해서 종목 추천 함수를 실행</a:t>
            </a:r>
          </a:p>
        </p:txBody>
      </p:sp>
    </p:spTree>
    <p:extLst>
      <p:ext uri="{BB962C8B-B14F-4D97-AF65-F5344CB8AC3E}">
        <p14:creationId xmlns:p14="http://schemas.microsoft.com/office/powerpoint/2010/main" val="400491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1DDECA-E62E-71F5-481F-E9EC86299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15" y="1124423"/>
            <a:ext cx="5696745" cy="31532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1F7ADD-197A-4C50-E191-63D2E0123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689" y="3622698"/>
            <a:ext cx="5630061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23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1583CD-A921-D6ED-EB48-7B0F5BD7B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177" y="3739734"/>
            <a:ext cx="5353797" cy="29817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C72A7A-E044-7069-E1DE-E944FAB55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15" y="1151470"/>
            <a:ext cx="8002731" cy="249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79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8EEF2E-CA4A-0456-6DA9-D6B64A00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10" y="943493"/>
            <a:ext cx="6401693" cy="30103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F8B9A3-6886-79A3-19A9-7368ED0D6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901" y="3585155"/>
            <a:ext cx="6526481" cy="224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33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4EA6F9-98C7-1735-86FB-1D0D9BCB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88" y="1081001"/>
            <a:ext cx="10498015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25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909289-5969-1C90-DCC8-B9736C74E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15" y="1097057"/>
            <a:ext cx="7692994" cy="51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47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43AF10-2DD6-EF35-8DF2-7FC17170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85" y="937674"/>
            <a:ext cx="8569469" cy="57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74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2977A4-E26F-CC07-2ADD-2618B35A7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56" y="1048895"/>
            <a:ext cx="8539705" cy="51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30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C01407-AC58-A30B-52CC-BB2BD90B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421C5-4F06-7974-1B94-65FEBFAF1241}"/>
              </a:ext>
            </a:extLst>
          </p:cNvPr>
          <p:cNvSpPr txBox="1"/>
          <p:nvPr/>
        </p:nvSpPr>
        <p:spPr>
          <a:xfrm>
            <a:off x="593766" y="278473"/>
            <a:ext cx="604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종목 추출 기능 </a:t>
            </a:r>
            <a:r>
              <a:rPr lang="en-US" altLang="ko-KR" dirty="0"/>
              <a:t>- </a:t>
            </a:r>
            <a:r>
              <a:rPr lang="ko-KR" altLang="en-US" dirty="0" err="1"/>
              <a:t>가치주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83755-D5FD-4B71-D423-C6949A45DB8D}"/>
              </a:ext>
            </a:extLst>
          </p:cNvPr>
          <p:cNvSpPr txBox="1"/>
          <p:nvPr/>
        </p:nvSpPr>
        <p:spPr>
          <a:xfrm>
            <a:off x="730333" y="1001038"/>
            <a:ext cx="86511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이익 대비 저평가 종목 </a:t>
            </a:r>
            <a:r>
              <a:rPr lang="en-US" altLang="ko-KR" dirty="0"/>
              <a:t>: PER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장부 가치 대비 저평가 종목 </a:t>
            </a:r>
            <a:r>
              <a:rPr lang="en-US" altLang="ko-KR" dirty="0"/>
              <a:t>: PBR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이익대비 저평가 종목</a:t>
            </a:r>
            <a:r>
              <a:rPr lang="en-US" altLang="ko-KR" dirty="0"/>
              <a:t>: PER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장부가치대비 저평가 종목</a:t>
            </a:r>
            <a:r>
              <a:rPr lang="en-US" altLang="ko-KR" dirty="0"/>
              <a:t>: PBR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매출대비 저평가 종목</a:t>
            </a:r>
            <a:r>
              <a:rPr lang="en-US" altLang="ko-KR" dirty="0"/>
              <a:t>: PSR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현금흐름대비 저평가 종목</a:t>
            </a:r>
            <a:r>
              <a:rPr lang="en-US" altLang="ko-KR" dirty="0"/>
              <a:t>: PCR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가치지표 결합하기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가치투자 </a:t>
            </a:r>
            <a:r>
              <a:rPr lang="en-US" altLang="ko-KR" dirty="0"/>
              <a:t>4</a:t>
            </a:r>
            <a:r>
              <a:rPr lang="ko-KR" altLang="en-US" dirty="0"/>
              <a:t>대장 콤보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실적대비 기업가치</a:t>
            </a:r>
            <a:r>
              <a:rPr lang="en-US" altLang="ko-KR" dirty="0"/>
              <a:t>: EV/EBITDA &amp; EV Sales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PEG </a:t>
            </a:r>
            <a:r>
              <a:rPr lang="ko-KR" altLang="en-US" dirty="0"/>
              <a:t>기반 종목 추출</a:t>
            </a:r>
          </a:p>
        </p:txBody>
      </p:sp>
    </p:spTree>
    <p:extLst>
      <p:ext uri="{BB962C8B-B14F-4D97-AF65-F5344CB8AC3E}">
        <p14:creationId xmlns:p14="http://schemas.microsoft.com/office/powerpoint/2010/main" val="1414763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 주가 데이터베이스 </a:t>
            </a:r>
            <a:r>
              <a:rPr lang="ko-KR" altLang="en-US"/>
              <a:t>테이블 스키마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69A8B1E-C4F0-F13D-B815-BEEB6170F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66892"/>
              </p:ext>
            </p:extLst>
          </p:nvPr>
        </p:nvGraphicFramePr>
        <p:xfrm>
          <a:off x="846975" y="1635850"/>
          <a:ext cx="2863892" cy="4414626"/>
        </p:xfrm>
        <a:graphic>
          <a:graphicData uri="http://schemas.openxmlformats.org/drawingml/2006/table">
            <a:tbl>
              <a:tblPr/>
              <a:tblGrid>
                <a:gridCol w="1431946">
                  <a:extLst>
                    <a:ext uri="{9D8B030D-6E8A-4147-A177-3AD203B41FA5}">
                      <a16:colId xmlns:a16="http://schemas.microsoft.com/office/drawing/2014/main" val="252540901"/>
                    </a:ext>
                  </a:extLst>
                </a:gridCol>
                <a:gridCol w="1431946">
                  <a:extLst>
                    <a:ext uri="{9D8B030D-6E8A-4147-A177-3AD203B41FA5}">
                      <a16:colId xmlns:a16="http://schemas.microsoft.com/office/drawing/2014/main" val="3072622966"/>
                    </a:ext>
                  </a:extLst>
                </a:gridCol>
              </a:tblGrid>
              <a:tr h="49051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Open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bigint</a:t>
                      </a:r>
                      <a:endParaRPr lang="en-US" sz="1600" dirty="0">
                        <a:effectLst/>
                      </a:endParaRP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969971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High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bigint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448069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Low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bigint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36812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Close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bigint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606664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Volume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bigint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014104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Change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350179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Code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varchar(10)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194499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Name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text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968743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Date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date</a:t>
                      </a:r>
                    </a:p>
                  </a:txBody>
                  <a:tcPr marL="123337" marR="123337" marT="123337" marB="1233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87255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38A2304-1E17-323F-9874-CC5AC0A03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796485"/>
              </p:ext>
            </p:extLst>
          </p:nvPr>
        </p:nvGraphicFramePr>
        <p:xfrm>
          <a:off x="7463601" y="1651094"/>
          <a:ext cx="3038682" cy="4399382"/>
        </p:xfrm>
        <a:graphic>
          <a:graphicData uri="http://schemas.openxmlformats.org/drawingml/2006/table">
            <a:tbl>
              <a:tblPr/>
              <a:tblGrid>
                <a:gridCol w="1519341">
                  <a:extLst>
                    <a:ext uri="{9D8B030D-6E8A-4147-A177-3AD203B41FA5}">
                      <a16:colId xmlns:a16="http://schemas.microsoft.com/office/drawing/2014/main" val="3288656090"/>
                    </a:ext>
                  </a:extLst>
                </a:gridCol>
                <a:gridCol w="1519341">
                  <a:extLst>
                    <a:ext uri="{9D8B030D-6E8A-4147-A177-3AD203B41FA5}">
                      <a16:colId xmlns:a16="http://schemas.microsoft.com/office/drawing/2014/main" val="4120827475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TRD_DD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datetime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68311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TDD_CLSPRC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78961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FLUC_TP_CD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99057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CMPPREVDD_PRC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44166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FLUC_RT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2319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TDD_OPNPRC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04255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TDD_HGPRC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55975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TDD_LWPRC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59816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ACC_TRDVOL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89763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ACC_TRDVAL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0756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MKTCAP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5597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LIST_SHRS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65743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Code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text</a:t>
                      </a:r>
                    </a:p>
                  </a:txBody>
                  <a:tcPr marL="85387" marR="85387" marT="85387" marB="853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0496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9A9866-35C0-8C4F-D4F2-99415DD70993}"/>
              </a:ext>
            </a:extLst>
          </p:cNvPr>
          <p:cNvSpPr txBox="1"/>
          <p:nvPr/>
        </p:nvSpPr>
        <p:spPr>
          <a:xfrm>
            <a:off x="929515" y="1044643"/>
            <a:ext cx="269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Kospi_adj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81AF7-9EDF-4E94-D4E0-7E6D36A43717}"/>
              </a:ext>
            </a:extLst>
          </p:cNvPr>
          <p:cNvSpPr txBox="1"/>
          <p:nvPr/>
        </p:nvSpPr>
        <p:spPr>
          <a:xfrm>
            <a:off x="7633536" y="1113399"/>
            <a:ext cx="269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Shares</a:t>
            </a:r>
            <a:r>
              <a:rPr lang="ko-KR" altLang="en-US" dirty="0"/>
              <a:t> 테이블</a:t>
            </a:r>
          </a:p>
        </p:txBody>
      </p:sp>
    </p:spTree>
    <p:extLst>
      <p:ext uri="{BB962C8B-B14F-4D97-AF65-F5344CB8AC3E}">
        <p14:creationId xmlns:p14="http://schemas.microsoft.com/office/powerpoint/2010/main" val="2807785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76ADDD-D563-3C79-7126-85C134A2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FE88E0-FE09-A4E8-2C75-38517909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61" y="1190718"/>
            <a:ext cx="10701234" cy="15879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43DB5B-CC03-2A0F-354B-FCB923595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60" y="3136037"/>
            <a:ext cx="10701233" cy="14725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B7BCD9-6A3F-6757-C5FE-A9691EDC8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60" y="4864982"/>
            <a:ext cx="10745343" cy="13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37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2EA33D-0361-E925-0675-8BE0656B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3AE443-D14F-9AC4-031B-DE6E287F5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8" y="216371"/>
            <a:ext cx="10379424" cy="14480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FD5154-069A-AF88-FA76-6A5F04F8B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22" y="1841738"/>
            <a:ext cx="10355120" cy="14670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31B658-3A42-2112-23A5-7F10B1F58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22" y="3429000"/>
            <a:ext cx="10336067" cy="1562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E65CFE-0696-A2CE-08C7-ED54F5FF7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922" y="5111525"/>
            <a:ext cx="10336067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0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DBController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DBController</a:t>
            </a:r>
            <a:r>
              <a:rPr lang="en-US" altLang="ko-KR" sz="4400" dirty="0"/>
              <a:t>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: </a:t>
            </a:r>
            <a:r>
              <a:rPr lang="en-US" altLang="ko-KR" sz="4400" dirty="0" err="1"/>
              <a:t>create_engine</a:t>
            </a:r>
            <a:r>
              <a:rPr lang="ko-KR" altLang="en-US" sz="4400" dirty="0"/>
              <a:t>과 </a:t>
            </a:r>
            <a:r>
              <a:rPr lang="en-US" altLang="ko-KR" sz="4400" dirty="0" err="1"/>
              <a:t>engine.dispose</a:t>
            </a:r>
            <a:r>
              <a:rPr lang="en-US" altLang="ko-KR" sz="4400" dirty="0"/>
              <a:t>() </a:t>
            </a:r>
            <a:r>
              <a:rPr lang="ko-KR" altLang="en-US" sz="4400" dirty="0"/>
              <a:t>함수를 정의해둔 클래스</a:t>
            </a:r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…</a:t>
            </a:r>
          </a:p>
          <a:p>
            <a:pPr marL="0" indent="0">
              <a:buNone/>
            </a:pPr>
            <a:r>
              <a:rPr lang="en-US" altLang="ko-KR" sz="4400" dirty="0"/>
              <a:t>    __</a:t>
            </a:r>
            <a:r>
              <a:rPr lang="en-US" altLang="ko-KR" sz="4400" dirty="0" err="1"/>
              <a:t>init</a:t>
            </a:r>
            <a:r>
              <a:rPr lang="en-US" altLang="ko-KR" sz="4400" dirty="0"/>
              <a:t>__ </a:t>
            </a:r>
            <a:r>
              <a:rPr lang="ko-KR" altLang="en-US" sz="4400" dirty="0"/>
              <a:t>데이터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# server   : ‘localhost’</a:t>
            </a:r>
            <a:endParaRPr lang="ko-KR" altLang="en-US" sz="4400" dirty="0"/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user : ‘root’</a:t>
            </a:r>
            <a:endParaRPr lang="ko-KR" altLang="en-US" sz="4400" dirty="0"/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password   : ‘password’</a:t>
            </a:r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db</a:t>
            </a:r>
            <a:r>
              <a:rPr lang="ko-KR" altLang="en-US" sz="4400" dirty="0"/>
              <a:t> </a:t>
            </a:r>
            <a:r>
              <a:rPr lang="en-US" altLang="ko-KR" sz="4400" dirty="0"/>
              <a:t>: database</a:t>
            </a:r>
            <a:r>
              <a:rPr lang="ko-KR" altLang="en-US" sz="4400" dirty="0"/>
              <a:t>이름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3614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DBController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F76060-3FBD-264D-2340-31A7743C3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24" y="1075920"/>
            <a:ext cx="9269119" cy="3143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C07223-634C-073F-50AD-B3380AB981C1}"/>
              </a:ext>
            </a:extLst>
          </p:cNvPr>
          <p:cNvSpPr txBox="1"/>
          <p:nvPr/>
        </p:nvSpPr>
        <p:spPr>
          <a:xfrm>
            <a:off x="990924" y="4413151"/>
            <a:ext cx="9546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DBController</a:t>
            </a:r>
            <a:r>
              <a:rPr lang="ko-KR" altLang="en-US" dirty="0"/>
              <a:t> 클래스를 정의함으로써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와 연결할 때마다 필요한 코드들의 중복을 피할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DB</a:t>
            </a:r>
            <a:r>
              <a:rPr lang="ko-KR" altLang="en-US" dirty="0"/>
              <a:t>와 연결할 코드가 조금 바뀌어도 전체적으로 적용되기 때문에 유지보수에 용이함</a:t>
            </a:r>
          </a:p>
        </p:txBody>
      </p:sp>
    </p:spTree>
    <p:extLst>
      <p:ext uri="{BB962C8B-B14F-4D97-AF65-F5344CB8AC3E}">
        <p14:creationId xmlns:p14="http://schemas.microsoft.com/office/powerpoint/2010/main" val="769981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708EE2-AEE8-873F-692C-D137CB894197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Krx_code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786614-AA6B-B183-DCC2-DF19976582A3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Krx_code</a:t>
            </a:r>
            <a:r>
              <a:rPr lang="en-US" altLang="ko-KR" sz="4400" dirty="0"/>
              <a:t>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주식 종목 리스트 및 개별종목 시세 추이 저장 모듈 </a:t>
            </a:r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krx_list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DataFrame</a:t>
            </a:r>
            <a:r>
              <a:rPr lang="en-US" altLang="ko-KR" sz="4400" dirty="0"/>
              <a:t>  : </a:t>
            </a:r>
          </a:p>
          <a:p>
            <a:pPr marL="0" indent="0">
              <a:buNone/>
            </a:pPr>
            <a:r>
              <a:rPr lang="ko-KR" altLang="en-US" sz="4400" dirty="0"/>
              <a:t>        종목코드</a:t>
            </a:r>
            <a:r>
              <a:rPr lang="en-US" altLang="ko-KR" sz="4400" dirty="0"/>
              <a:t>, </a:t>
            </a:r>
            <a:r>
              <a:rPr lang="ko-KR" altLang="en-US" sz="4400" dirty="0"/>
              <a:t>회사명 을 담고 있는 </a:t>
            </a:r>
            <a:r>
              <a:rPr lang="en-US" altLang="ko-KR" sz="4400" dirty="0" err="1"/>
              <a:t>DataFrame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get_krx_code</a:t>
            </a:r>
            <a:r>
              <a:rPr lang="en-US" altLang="ko-KR" sz="4400" dirty="0"/>
              <a:t> : </a:t>
            </a:r>
            <a:r>
              <a:rPr lang="en-US" altLang="ko-KR" sz="4300" dirty="0">
                <a:effectLst/>
                <a:latin typeface="+mj-ea"/>
                <a:ea typeface="+mj-ea"/>
              </a:rPr>
              <a:t>KRX</a:t>
            </a:r>
            <a:r>
              <a:rPr lang="ko-KR" altLang="en-US" sz="4300" dirty="0">
                <a:effectLst/>
                <a:latin typeface="+mj-ea"/>
                <a:ea typeface="+mj-ea"/>
              </a:rPr>
              <a:t>로 부터 상장기업 목록 파일을 읽어와서 데이터프레임으로 반환</a:t>
            </a:r>
          </a:p>
          <a:p>
            <a:pPr marL="0" indent="0">
              <a:buNone/>
            </a:pPr>
            <a:endParaRPr lang="ko-KR" altLang="en-US" sz="4400" dirty="0"/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86200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Krx_shares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66982-823D-670E-3641-244487E5DFBB}"/>
              </a:ext>
            </a:extLst>
          </p:cNvPr>
          <p:cNvSpPr>
            <a:spLocks noGrp="1"/>
          </p:cNvSpPr>
          <p:nvPr/>
        </p:nvSpPr>
        <p:spPr>
          <a:xfrm>
            <a:off x="749464" y="14125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/>
              <a:t>Class</a:t>
            </a:r>
            <a:r>
              <a:rPr lang="ko-KR" altLang="en-US" sz="4400" dirty="0"/>
              <a:t> </a:t>
            </a:r>
            <a:r>
              <a:rPr lang="en-US" altLang="ko-KR" sz="4400" dirty="0" err="1"/>
              <a:t>Krx_shares</a:t>
            </a:r>
            <a:r>
              <a:rPr lang="en-US" altLang="ko-KR" sz="4400" dirty="0"/>
              <a:t>:</a:t>
            </a:r>
          </a:p>
          <a:p>
            <a:pPr marL="0" indent="0">
              <a:buNone/>
            </a:pPr>
            <a:r>
              <a:rPr lang="en-US" altLang="ko-KR" sz="4400" dirty="0"/>
              <a:t>    """</a:t>
            </a:r>
          </a:p>
          <a:p>
            <a:pPr marL="0" indent="0">
              <a:buNone/>
            </a:pPr>
            <a:r>
              <a:rPr lang="en-US" altLang="ko-KR" sz="4400" dirty="0"/>
              <a:t>    Description</a:t>
            </a:r>
          </a:p>
          <a:p>
            <a:pPr marL="0" indent="0">
              <a:buNone/>
            </a:pPr>
            <a:r>
              <a:rPr lang="en-US" altLang="ko-KR" sz="4400" dirty="0"/>
              <a:t>    ===========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주식 종목 리스트 및 개별종목 시세 추이 저장 모듈 </a:t>
            </a:r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krx_list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DataFrame</a:t>
            </a:r>
            <a:r>
              <a:rPr lang="en-US" altLang="ko-KR" sz="4400" dirty="0"/>
              <a:t>  : </a:t>
            </a:r>
          </a:p>
          <a:p>
            <a:pPr marL="0" indent="0">
              <a:buNone/>
            </a:pPr>
            <a:r>
              <a:rPr lang="ko-KR" altLang="en-US" sz="4400" dirty="0"/>
              <a:t>        개별종목 시세 추이 데이터 수집에 필요한 종목에 대한 기본정보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krx_shares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DataFrame</a:t>
            </a:r>
            <a:r>
              <a:rPr lang="en-US" altLang="ko-KR" sz="4400" dirty="0"/>
              <a:t> : </a:t>
            </a:r>
            <a:r>
              <a:rPr lang="ko-KR" altLang="en-US" sz="4400" dirty="0"/>
              <a:t>종목에 따라서 수집한 데이터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</a:t>
            </a:r>
            <a:r>
              <a:rPr lang="en-US" altLang="ko-KR" sz="4400" dirty="0" err="1"/>
              <a:t>krx_share_df</a:t>
            </a:r>
            <a:r>
              <a:rPr lang="en-US" altLang="ko-KR" sz="4400" dirty="0"/>
              <a:t> : </a:t>
            </a:r>
            <a:r>
              <a:rPr lang="en-US" altLang="ko-KR" sz="4400" dirty="0" err="1"/>
              <a:t>DataFrame</a:t>
            </a:r>
            <a:r>
              <a:rPr lang="en-US" altLang="ko-KR" sz="4400" dirty="0"/>
              <a:t> : </a:t>
            </a:r>
            <a:r>
              <a:rPr lang="ko-KR" altLang="en-US" sz="4400" dirty="0"/>
              <a:t>모든 종목에 대해 수집한 데이터를 저장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...</a:t>
            </a:r>
          </a:p>
          <a:p>
            <a:pPr marL="0" indent="0">
              <a:buNone/>
            </a:pPr>
            <a:r>
              <a:rPr lang="en-US" altLang="ko-KR" sz="4400" dirty="0"/>
              <a:t>    Def </a:t>
            </a:r>
            <a:r>
              <a:rPr lang="ko-KR" altLang="en-US" sz="4400" dirty="0"/>
              <a:t>들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==========</a:t>
            </a:r>
          </a:p>
          <a:p>
            <a:pPr marL="0" indent="0">
              <a:buNone/>
            </a:pPr>
            <a:r>
              <a:rPr lang="en-US" altLang="ko-KR" sz="4400" dirty="0"/>
              <a:t>    </a:t>
            </a:r>
          </a:p>
          <a:p>
            <a:pPr marL="0" indent="0">
              <a:buNone/>
            </a:pPr>
            <a:r>
              <a:rPr lang="en-US" altLang="ko-KR" sz="4400" dirty="0"/>
              <a:t>    #  </a:t>
            </a:r>
            <a:r>
              <a:rPr lang="en-US" altLang="ko-KR" sz="4400" dirty="0" err="1"/>
              <a:t>init_save</a:t>
            </a:r>
            <a:r>
              <a:rPr lang="en-US" altLang="ko-KR" sz="4400" dirty="0"/>
              <a:t> : ‘2000-01-01’ ~ ‘2022-06-01’ </a:t>
            </a:r>
            <a:r>
              <a:rPr lang="ko-KR" altLang="en-US" sz="4400" dirty="0"/>
              <a:t>까지의 종목 리스트 및 개별종목 시세 추이 저장 </a:t>
            </a:r>
            <a:r>
              <a:rPr lang="en-US" altLang="ko-KR" sz="4400" dirty="0"/>
              <a:t>(shares</a:t>
            </a:r>
            <a:r>
              <a:rPr lang="ko-KR" altLang="en-US" sz="4400" dirty="0"/>
              <a:t>에 대한 테이블 초기화</a:t>
            </a:r>
            <a:r>
              <a:rPr lang="en-US" altLang="ko-KR" sz="4400" dirty="0"/>
              <a:t>)</a:t>
            </a:r>
            <a:endParaRPr lang="ko-KR" altLang="en-US" sz="4400" dirty="0"/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_</a:t>
            </a:r>
            <a:r>
              <a:rPr lang="en-US" altLang="ko-KR" sz="4400" dirty="0" err="1"/>
              <a:t>get_share</a:t>
            </a:r>
            <a:r>
              <a:rPr lang="en-US" altLang="ko-KR" sz="4400" dirty="0"/>
              <a:t>(term) : term </a:t>
            </a:r>
            <a:r>
              <a:rPr lang="ko-KR" altLang="en-US" sz="4400" dirty="0"/>
              <a:t>값을 기준으로 모든 종목에 대하여 개별 종목 시세들을 불러옴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# _</a:t>
            </a:r>
            <a:r>
              <a:rPr lang="en-US" altLang="ko-KR" sz="4400" dirty="0" err="1"/>
              <a:t>get_krx_code</a:t>
            </a:r>
            <a:r>
              <a:rPr lang="ko-KR" altLang="en-US" sz="4400" dirty="0"/>
              <a:t> </a:t>
            </a:r>
            <a:r>
              <a:rPr lang="en-US" altLang="ko-KR" sz="4400" dirty="0"/>
              <a:t>:</a:t>
            </a:r>
            <a:r>
              <a:rPr lang="ko-KR" altLang="en-US" sz="4400" dirty="0"/>
              <a:t> 개별 종목 시세 추이 데이터 수집에 필요한 데이터를 </a:t>
            </a:r>
            <a:r>
              <a:rPr lang="ko-KR" altLang="en-US" sz="4400" dirty="0" err="1"/>
              <a:t>갖고옴</a:t>
            </a:r>
            <a:r>
              <a:rPr lang="ko-KR" altLang="en-US" sz="4400" dirty="0"/>
              <a:t> </a:t>
            </a:r>
            <a:r>
              <a:rPr lang="en-US" altLang="ko-KR" sz="4400" dirty="0"/>
              <a:t>(JSON </a:t>
            </a:r>
            <a:r>
              <a:rPr lang="ko-KR" altLang="en-US" sz="4400" dirty="0"/>
              <a:t>형태</a:t>
            </a:r>
            <a:r>
              <a:rPr lang="en-US" altLang="ko-KR" sz="4400" dirty="0"/>
              <a:t>)</a:t>
            </a:r>
            <a:endParaRPr lang="ko-KR" altLang="en-US" sz="4400" dirty="0"/>
          </a:p>
          <a:p>
            <a:pPr marL="0" indent="0">
              <a:buNone/>
            </a:pPr>
            <a:r>
              <a:rPr lang="ko-KR" altLang="en-US" sz="4400" dirty="0"/>
              <a:t>    </a:t>
            </a:r>
            <a:r>
              <a:rPr lang="en-US" altLang="ko-KR" sz="4400" dirty="0"/>
              <a:t># _</a:t>
            </a:r>
            <a:r>
              <a:rPr lang="en-US" altLang="ko-KR" sz="4400" dirty="0" err="1"/>
              <a:t>store_stock_shares</a:t>
            </a:r>
            <a:r>
              <a:rPr lang="en-US" altLang="ko-KR" sz="4400" dirty="0"/>
              <a:t> (</a:t>
            </a:r>
            <a:r>
              <a:rPr lang="en-US" altLang="ko-KR" sz="4400" dirty="0" err="1"/>
              <a:t>krx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start_date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end_date</a:t>
            </a:r>
            <a:r>
              <a:rPr lang="en-US" altLang="ko-KR" sz="4400" dirty="0"/>
              <a:t>) : _</a:t>
            </a:r>
            <a:r>
              <a:rPr lang="en-US" altLang="ko-KR" sz="4400" dirty="0" err="1"/>
              <a:t>get_krx_code</a:t>
            </a:r>
            <a:r>
              <a:rPr lang="ko-KR" altLang="en-US" sz="4400" dirty="0"/>
              <a:t>로 부터 </a:t>
            </a:r>
            <a:r>
              <a:rPr lang="ko-KR" altLang="en-US" sz="4400" dirty="0" err="1"/>
              <a:t>갖고온</a:t>
            </a:r>
            <a:r>
              <a:rPr lang="ko-KR" altLang="en-US" sz="4400" dirty="0"/>
              <a:t> 데이터를 이용해서 개별종목 시세 추이 데이터 </a:t>
            </a:r>
            <a:r>
              <a:rPr lang="ko-KR" altLang="en-US" sz="4400" dirty="0" err="1"/>
              <a:t>크롤링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/>
              <a:t>    </a:t>
            </a:r>
            <a:r>
              <a:rPr lang="ko-KR" altLang="en-US" sz="4400" dirty="0"/>
              <a:t>       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...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09BE6BE-AF85-8650-39ED-8D33BAD60BE9}"/>
              </a:ext>
            </a:extLst>
          </p:cNvPr>
          <p:cNvGrpSpPr/>
          <p:nvPr/>
        </p:nvGrpSpPr>
        <p:grpSpPr>
          <a:xfrm>
            <a:off x="5472545" y="132317"/>
            <a:ext cx="6206837" cy="2631059"/>
            <a:chOff x="4884716" y="136525"/>
            <a:chExt cx="6794666" cy="299618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269C153-461C-CD4F-1167-1D10B0E06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4716" y="136525"/>
              <a:ext cx="6794666" cy="2996184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FAE639-589A-91BB-25B1-68C7942198F4}"/>
                </a:ext>
              </a:extLst>
            </p:cNvPr>
            <p:cNvSpPr/>
            <p:nvPr/>
          </p:nvSpPr>
          <p:spPr>
            <a:xfrm>
              <a:off x="5033639" y="1478524"/>
              <a:ext cx="6386466" cy="15043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350870F-6CA3-7C4E-3A1B-5B2896158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385" y="3017766"/>
            <a:ext cx="3067124" cy="215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30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Krx_shares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405AFB-C200-4702-06F0-8DE538756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08" y="1200355"/>
            <a:ext cx="10812384" cy="23815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374477-2F48-190C-4C24-BD84D3EAE1FD}"/>
              </a:ext>
            </a:extLst>
          </p:cNvPr>
          <p:cNvSpPr txBox="1"/>
          <p:nvPr/>
        </p:nvSpPr>
        <p:spPr>
          <a:xfrm>
            <a:off x="689808" y="3974767"/>
            <a:ext cx="9546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Shares </a:t>
            </a:r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상장 수</a:t>
            </a:r>
            <a:r>
              <a:rPr lang="en-US" altLang="ko-KR" dirty="0"/>
              <a:t>, MKTCAP </a:t>
            </a:r>
            <a:r>
              <a:rPr lang="ko-KR" altLang="en-US" dirty="0"/>
              <a:t>에 대한 정보들을 갖고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데이터를 저장하기 위한 기본적으로 초기화 해야 하는 값들</a:t>
            </a:r>
          </a:p>
        </p:txBody>
      </p:sp>
    </p:spTree>
    <p:extLst>
      <p:ext uri="{BB962C8B-B14F-4D97-AF65-F5344CB8AC3E}">
        <p14:creationId xmlns:p14="http://schemas.microsoft.com/office/powerpoint/2010/main" val="3726112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10FE03-E4F0-B7C9-EE14-12343C49484A}"/>
              </a:ext>
            </a:extLst>
          </p:cNvPr>
          <p:cNvCxnSpPr/>
          <p:nvPr/>
        </p:nvCxnSpPr>
        <p:spPr>
          <a:xfrm>
            <a:off x="380010" y="807524"/>
            <a:ext cx="1129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A6210A-3C97-CCB1-F5A2-F3C4842FACFF}"/>
              </a:ext>
            </a:extLst>
          </p:cNvPr>
          <p:cNvSpPr txBox="1"/>
          <p:nvPr/>
        </p:nvSpPr>
        <p:spPr>
          <a:xfrm>
            <a:off x="570015" y="302224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Krx_shares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50F37-327D-2E23-4CA6-CEA82818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851F-8675-439A-AB82-70DBB622328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D2962A1-9E32-2BBE-8185-B4AC44173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12" y="1162974"/>
            <a:ext cx="11074376" cy="286844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C65FED-778C-C747-5425-FBF1588881CD}"/>
              </a:ext>
            </a:extLst>
          </p:cNvPr>
          <p:cNvSpPr/>
          <p:nvPr/>
        </p:nvSpPr>
        <p:spPr>
          <a:xfrm>
            <a:off x="9081856" y="2068497"/>
            <a:ext cx="2139519" cy="19629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EA9623-630B-A531-EA31-070B65AC3E99}"/>
              </a:ext>
            </a:extLst>
          </p:cNvPr>
          <p:cNvSpPr txBox="1"/>
          <p:nvPr/>
        </p:nvSpPr>
        <p:spPr>
          <a:xfrm>
            <a:off x="604745" y="4315479"/>
            <a:ext cx="954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 Method </a:t>
            </a:r>
            <a:r>
              <a:rPr lang="ko-KR" altLang="en-US" dirty="0"/>
              <a:t>사용 시 필요한 </a:t>
            </a:r>
            <a:r>
              <a:rPr lang="en-US" altLang="ko-KR" dirty="0"/>
              <a:t>body </a:t>
            </a:r>
            <a:r>
              <a:rPr lang="ko-KR" altLang="en-US" dirty="0"/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1037612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1690</Words>
  <Application>Microsoft Office PowerPoint</Application>
  <PresentationFormat>와이드스크린</PresentationFormat>
  <Paragraphs>319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 지훈</dc:creator>
  <cp:lastModifiedBy>우지훈</cp:lastModifiedBy>
  <cp:revision>12</cp:revision>
  <dcterms:created xsi:type="dcterms:W3CDTF">2022-05-19T05:18:07Z</dcterms:created>
  <dcterms:modified xsi:type="dcterms:W3CDTF">2022-06-12T12:26:01Z</dcterms:modified>
</cp:coreProperties>
</file>