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310" r:id="rId5"/>
    <p:sldId id="311" r:id="rId6"/>
    <p:sldId id="309" r:id="rId7"/>
    <p:sldId id="313" r:id="rId8"/>
    <p:sldId id="312" r:id="rId9"/>
    <p:sldId id="314" r:id="rId10"/>
    <p:sldId id="317" r:id="rId11"/>
    <p:sldId id="315" r:id="rId12"/>
    <p:sldId id="316" r:id="rId13"/>
    <p:sldId id="318" r:id="rId14"/>
    <p:sldId id="260" r:id="rId15"/>
    <p:sldId id="26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E51E33-4554-7E5E-1996-E03132AFB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8AA16-1D0D-C3D6-72EE-384895370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61E3-13EE-432D-9B67-BFB7047B11AC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2A622-0B48-429B-D92E-BAE1CBE13A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23E7A-B756-5B1A-43A3-CC1F94DBA4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BE99-1713-419F-A953-966DDABC3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C7-B2F0-4CB9-A41D-9DC4C5C7BEAC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EF05-0AD1-4F71-9057-21C84B295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E4-0BB1-62E9-A655-27503F5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EC5CB-5D59-4AFE-AAD0-928F108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58B9D-8738-AC36-9FFE-9869F8C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1FDE-3E24-4BF7-B522-B0126770A88E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58D5-E964-8C57-D6E7-D046ECB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0C8-2350-1397-58FE-07DFFDF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C553-18D4-BE25-6E31-078C45A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F99EF-A186-E898-4392-D574F734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51F-B88C-643E-00F1-39780B9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8029-C214-43FD-9F27-DBAFC9248A2A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7A9F-008F-371F-3AFA-A1604E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1A39C-2FC5-E9C5-CD6F-762C232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74AC7-4926-DEA1-FCAD-54D57FBE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EBAA-0995-B0BC-5A8D-E1F1122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C203-897C-AF0A-1284-436AFB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A5A-8459-4234-AEB2-4BFB49235FE0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C366-955C-5090-D72C-C3F6F1F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3B6-6E7E-3A7C-CDE7-D1E4D30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CC54-EC34-EA7A-3B9E-983CDC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E3B8-AE38-9DEB-48C6-FAE92A0F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926D-B5CB-1C0F-4EC0-32CB4D1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FDF-7847-4C3F-AACC-625B2F72E80E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AB26-4811-9624-3DEF-6A92908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CE951-1320-FE21-E23A-798D75E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1359-3532-7A05-2DCB-57F3C94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8BED-F674-B4B0-ED6B-09FE8B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8B0D-00B0-6362-0CB8-005CFFA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EC-021E-4890-87A7-0345F8D1A9C1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8D37-2CBD-1763-4586-FE80D07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299-8FB3-4862-8547-2F15D7E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B4D2-94BE-C434-CCBF-C98C3F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AE09F-0E65-4C9A-DA22-343BB8C7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340C-62A5-AE0C-F3CD-7341D1B9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511F-76EA-8A0E-B52F-27E4A135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104-35B2-4986-8E34-B9DA1D618B74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23F22-177B-84A2-9972-93DA5C2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A5116-4D49-7A0D-FD80-A13EAC0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8BF1-388D-9B80-1B88-500DE27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3DF4D-C578-8BB1-01B5-D40EC62D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B7FA2-7782-E6A5-753F-ABFE89F8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C783E-D40E-F0E3-36B3-5AF36014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29FFC-8293-FAD2-73D5-FAC6E01C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44AEA-478F-589A-6E18-C468F79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F56-6629-433E-8A6A-3B9CAF8468AB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B4C7-591F-EA46-20AC-5CA4125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16D4-3D5D-5FA1-A9B4-8A2037D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FC63-975D-5512-5FEA-0B42B4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37AB-9F61-92F9-D09B-009BE65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94D-66F3-4C03-A942-585CE90A49A9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5ABCB-205C-941D-78CF-9197CE5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2471-BF01-FA63-5F58-06324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FA274-8980-9489-9FA9-F781A75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4743-A309-401D-B4F6-92C9FB19FBCE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11437-F758-6410-699D-CAD0D2CF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250AD-D5AF-84BB-87A8-15CBE86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CE4B-9B2E-EEA6-1169-8669BB1E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DC4D-65C5-A34F-1923-9D33B44C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B1896-14A0-DF28-CE00-D5F2097B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8AE19-D666-4AAA-94BB-6C55E5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BE28-204F-4E72-9CE0-9DBB7199EE12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0FFF-3497-FB99-6B2A-93E3629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031-060E-72F5-6CC3-644F4E5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963A-7569-C510-B6E7-5653AD87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13FF-97A9-55B5-751E-6FA232600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D476-F89C-B640-3414-0CE3E02D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88972-AD5B-3AB3-1A88-C9C81E4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645F-8BB5-4D27-8DF2-F4F73294497D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3C075-9FF5-5322-2A89-BA7E710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E6C62-D086-4846-28A7-B84BDEE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7EB84-A9A3-4054-8994-6456BF5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F9D-33EF-28CB-A885-5267AFEA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EE94-61F8-1E6F-8068-65F25316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7CC-D860-4F75-BBED-0B06AFBD0ABD}" type="datetime1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C8FC-8903-B3FB-3EDB-588C7532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0D4F-5A61-646D-57B4-0E327EBA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E5CD4B-AC06-B7C6-542E-05DA8AB3C38D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0380C-5079-96C8-FF9B-CA4BEE642FA0}"/>
              </a:ext>
            </a:extLst>
          </p:cNvPr>
          <p:cNvSpPr txBox="1"/>
          <p:nvPr/>
        </p:nvSpPr>
        <p:spPr>
          <a:xfrm>
            <a:off x="3513117" y="3013502"/>
            <a:ext cx="51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소프트웨어 특강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06-AF0B-537A-6DF7-4697617CAAC5}"/>
              </a:ext>
            </a:extLst>
          </p:cNvPr>
          <p:cNvSpPr txBox="1"/>
          <p:nvPr/>
        </p:nvSpPr>
        <p:spPr>
          <a:xfrm>
            <a:off x="8817428" y="4981699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20011656 </a:t>
            </a:r>
            <a:r>
              <a:rPr lang="ko-KR" altLang="en-US" dirty="0"/>
              <a:t>우지훈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5AC4C-D7CF-20A4-A8BB-7A6A23F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74046-42B7-2AE9-6075-4C5762D5C3A7}"/>
              </a:ext>
            </a:extLst>
          </p:cNvPr>
          <p:cNvSpPr txBox="1"/>
          <p:nvPr/>
        </p:nvSpPr>
        <p:spPr>
          <a:xfrm>
            <a:off x="4928346" y="4090187"/>
            <a:ext cx="22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3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Cash_Flow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현금흐름표를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현금흐름표를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현금흐름표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현금흐름표를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992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/>
              <a:t>Trailing(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크롤링한 재무제표에 대하여 </a:t>
            </a:r>
            <a:r>
              <a:rPr lang="en-US" altLang="ko-KR" sz="4400" dirty="0"/>
              <a:t>1</a:t>
            </a:r>
            <a:r>
              <a:rPr lang="ko-KR" altLang="en-US" sz="4400" dirty="0" err="1"/>
              <a:t>년단위로</a:t>
            </a:r>
            <a:r>
              <a:rPr lang="ko-KR" altLang="en-US" sz="4400" dirty="0"/>
              <a:t> </a:t>
            </a:r>
            <a:r>
              <a:rPr lang="ko-KR" altLang="en-US" sz="4400" dirty="0" err="1"/>
              <a:t>트레일링하는</a:t>
            </a:r>
            <a:r>
              <a:rPr lang="ko-KR" altLang="en-US" sz="4400" dirty="0"/>
              <a:t>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is_kr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bs_kr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cf_kr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trail_df_all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traling</a:t>
            </a:r>
            <a:r>
              <a:rPr lang="ko-KR" altLang="en-US" sz="4400" dirty="0"/>
              <a:t>한 데이터에 대한 </a:t>
            </a:r>
            <a:r>
              <a:rPr lang="en-US" altLang="ko-KR" sz="4400" dirty="0" err="1"/>
              <a:t>DataFrame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get_all_trailing</a:t>
            </a:r>
            <a:r>
              <a:rPr lang="en-US" altLang="ko-KR" sz="4400" dirty="0"/>
              <a:t>(period) : period</a:t>
            </a:r>
            <a:r>
              <a:rPr lang="ko-KR" altLang="en-US" sz="4400" dirty="0"/>
              <a:t> 기간에 맞추어 모든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종목에 대하여 </a:t>
            </a:r>
            <a:r>
              <a:rPr lang="ko-KR" altLang="en-US" sz="4400" dirty="0" err="1"/>
              <a:t>트레일링을</a:t>
            </a:r>
            <a:r>
              <a:rPr lang="ko-KR" altLang="en-US" sz="4400" dirty="0"/>
              <a:t> 해주어 반환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get_trailing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대하여 </a:t>
            </a:r>
            <a:r>
              <a:rPr lang="en-US" altLang="ko-KR" sz="4400" dirty="0"/>
              <a:t>period</a:t>
            </a:r>
            <a:r>
              <a:rPr lang="ko-KR" altLang="en-US" sz="4400" dirty="0"/>
              <a:t> 기간에 맞추어 </a:t>
            </a:r>
            <a:r>
              <a:rPr lang="ko-KR" altLang="en-US" sz="4400" dirty="0" err="1"/>
              <a:t>트레일링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90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Stock_select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 </a:t>
            </a:r>
            <a:r>
              <a:rPr lang="en-US" altLang="ko-KR" sz="4400" dirty="0" err="1"/>
              <a:t>stock_select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stock</a:t>
            </a:r>
            <a:r>
              <a:rPr lang="ko-KR" altLang="en-US" sz="4400" dirty="0"/>
              <a:t>을 </a:t>
            </a:r>
            <a:r>
              <a:rPr lang="en-US" altLang="ko-KR" sz="4400" dirty="0"/>
              <a:t>select </a:t>
            </a:r>
            <a:r>
              <a:rPr lang="ko-KR" altLang="en-US" sz="4400" dirty="0"/>
              <a:t>해주는 함수를 갖고 있는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get_select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df_factor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MKTCAP_top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n,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factor_list</a:t>
            </a:r>
            <a:r>
              <a:rPr lang="en-US" altLang="ko-KR" sz="4400" dirty="0"/>
              <a:t>):</a:t>
            </a:r>
            <a:r>
              <a:rPr lang="ko-KR" altLang="en-US" sz="4400" dirty="0"/>
              <a:t> </a:t>
            </a:r>
            <a:r>
              <a:rPr lang="en-US" altLang="ko-KR" sz="4400" dirty="0"/>
              <a:t>factor</a:t>
            </a:r>
            <a:r>
              <a:rPr lang="ko-KR" altLang="en-US" sz="4400" dirty="0"/>
              <a:t>값들과 </a:t>
            </a:r>
            <a:r>
              <a:rPr lang="en-US" altLang="ko-KR" sz="4400" dirty="0" err="1"/>
              <a:t>factor_list</a:t>
            </a:r>
            <a:r>
              <a:rPr lang="ko-KR" altLang="en-US" sz="4400" dirty="0"/>
              <a:t>를 통해서 각 </a:t>
            </a:r>
            <a:r>
              <a:rPr lang="en-US" altLang="ko-KR" sz="4400" dirty="0"/>
              <a:t>factor</a:t>
            </a:r>
            <a:r>
              <a:rPr lang="ko-KR" altLang="en-US" sz="4400" dirty="0"/>
              <a:t>에 대하여  점수를 구한 뒤 종목 추천해줌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3608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7596-6639-9B59-A924-BAC9B0A51FCC}"/>
              </a:ext>
            </a:extLst>
          </p:cNvPr>
          <p:cNvSpPr txBox="1"/>
          <p:nvPr/>
        </p:nvSpPr>
        <p:spPr>
          <a:xfrm>
            <a:off x="1012054" y="1313895"/>
            <a:ext cx="9756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Def </a:t>
            </a:r>
            <a:r>
              <a:rPr lang="en-US" altLang="ko-KR" dirty="0" err="1"/>
              <a:t>init_db</a:t>
            </a:r>
            <a:r>
              <a:rPr lang="en-US" altLang="ko-KR" dirty="0"/>
              <a:t>():  database</a:t>
            </a:r>
            <a:r>
              <a:rPr lang="ko-KR" altLang="en-US" dirty="0"/>
              <a:t>에 필요한 모든 데이터를 입력해줌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Def Main() : 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CorrectionStocks</a:t>
            </a:r>
            <a:r>
              <a:rPr lang="en-US" altLang="ko-KR" dirty="0"/>
              <a:t>() </a:t>
            </a:r>
            <a:r>
              <a:rPr lang="ko-KR" altLang="en-US" dirty="0"/>
              <a:t>객체를 불러와 수정 주가를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Trailing() </a:t>
            </a:r>
            <a:r>
              <a:rPr lang="ko-KR" altLang="en-US" dirty="0"/>
              <a:t>객체를 불러와 종목 별 </a:t>
            </a:r>
            <a:r>
              <a:rPr lang="ko-KR" altLang="en-US" dirty="0" err="1"/>
              <a:t>트레일링을</a:t>
            </a:r>
            <a:r>
              <a:rPr lang="ko-KR" altLang="en-US" dirty="0"/>
              <a:t> 해주고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수정 주가와 </a:t>
            </a:r>
            <a:r>
              <a:rPr lang="ko-KR" altLang="en-US" dirty="0" err="1"/>
              <a:t>트레일링한</a:t>
            </a:r>
            <a:r>
              <a:rPr lang="ko-KR" altLang="en-US" dirty="0"/>
              <a:t> 재무제표를 합병해줌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합병해준 데이터를 갖고 각 </a:t>
            </a:r>
            <a:r>
              <a:rPr lang="en-US" altLang="ko-KR" dirty="0"/>
              <a:t>factor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Stock_select</a:t>
            </a:r>
            <a:r>
              <a:rPr lang="en-US" altLang="ko-KR" dirty="0"/>
              <a:t>() </a:t>
            </a:r>
            <a:r>
              <a:rPr lang="ko-KR" altLang="en-US" dirty="0"/>
              <a:t>객체를 불러와서 </a:t>
            </a:r>
            <a:r>
              <a:rPr lang="en-US" altLang="ko-KR" dirty="0"/>
              <a:t>factor</a:t>
            </a:r>
            <a:r>
              <a:rPr lang="ko-KR" altLang="en-US" dirty="0"/>
              <a:t>와 </a:t>
            </a:r>
            <a:r>
              <a:rPr lang="en-US" altLang="ko-KR" dirty="0" err="1"/>
              <a:t>factorlist</a:t>
            </a:r>
            <a:r>
              <a:rPr lang="ko-KR" altLang="en-US" dirty="0"/>
              <a:t>를 정해서 종목 추천 함수를 실행</a:t>
            </a:r>
          </a:p>
        </p:txBody>
      </p:sp>
    </p:spTree>
    <p:extLst>
      <p:ext uri="{BB962C8B-B14F-4D97-AF65-F5344CB8AC3E}">
        <p14:creationId xmlns:p14="http://schemas.microsoft.com/office/powerpoint/2010/main" val="40049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C01407-AC58-A30B-52CC-BB2BD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421C5-4F06-7974-1B94-65FEBFAF124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 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3755-D5FD-4B71-D423-C6949A45DB8D}"/>
              </a:ext>
            </a:extLst>
          </p:cNvPr>
          <p:cNvSpPr txBox="1"/>
          <p:nvPr/>
        </p:nvSpPr>
        <p:spPr>
          <a:xfrm>
            <a:off x="730333" y="1001038"/>
            <a:ext cx="865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이익 대비 저평가 종목 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장부 가치 대비 저평가 종목 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가치지표 결합하기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</p:spTree>
    <p:extLst>
      <p:ext uri="{BB962C8B-B14F-4D97-AF65-F5344CB8AC3E}">
        <p14:creationId xmlns:p14="http://schemas.microsoft.com/office/powerpoint/2010/main" val="14147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76ADDD-D563-3C79-7126-85C134A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88E0-FE09-A4E8-2C75-38517909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1" y="1190718"/>
            <a:ext cx="10701234" cy="1587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3DB5B-CC03-2A0F-354B-FCB92359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0" y="3136037"/>
            <a:ext cx="10701233" cy="1472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7BCD9-6A3F-6757-C5FE-A9691EDC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0" y="4864982"/>
            <a:ext cx="10745343" cy="1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EA33D-0361-E925-0675-8BE0656B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AE443-D14F-9AC4-031B-DE6E287F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216371"/>
            <a:ext cx="10379424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D5154-069A-AF88-FA76-6A5F04F8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2" y="1841738"/>
            <a:ext cx="10355120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1B658-3A42-2112-23A5-7F10B1F5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2" y="3429000"/>
            <a:ext cx="10336067" cy="1562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65CFE-0696-A2CE-08C7-ED54F5FF7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2" y="5111525"/>
            <a:ext cx="103360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66D4E3-0221-CDEA-7D03-632174713A9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흐름도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9B8F56A-9ADE-FE35-ACEF-D7662CD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F3D224E-0BCF-DAD2-C20A-2F4028F4A2C5}"/>
              </a:ext>
            </a:extLst>
          </p:cNvPr>
          <p:cNvSpPr/>
          <p:nvPr/>
        </p:nvSpPr>
        <p:spPr>
          <a:xfrm>
            <a:off x="958788" y="87888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KRX </a:t>
            </a:r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FEE9C-A3E0-4A9E-AAE7-E3FFC1FBD818}"/>
              </a:ext>
            </a:extLst>
          </p:cNvPr>
          <p:cNvSpPr/>
          <p:nvPr/>
        </p:nvSpPr>
        <p:spPr>
          <a:xfrm>
            <a:off x="958788" y="1944550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종목 리스트 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개별종목 시세 추이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E4D6BD69-363F-CBEE-FE25-4F4BF6712847}"/>
              </a:ext>
            </a:extLst>
          </p:cNvPr>
          <p:cNvSpPr/>
          <p:nvPr/>
        </p:nvSpPr>
        <p:spPr>
          <a:xfrm>
            <a:off x="3346882" y="1909040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7E6B0DF8-CFC7-AAAE-C77F-E701F384194C}"/>
              </a:ext>
            </a:extLst>
          </p:cNvPr>
          <p:cNvSpPr/>
          <p:nvPr/>
        </p:nvSpPr>
        <p:spPr>
          <a:xfrm>
            <a:off x="186676" y="3604646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FDR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파이썬 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8E4A6-34C2-8046-9A5F-21C845A64673}"/>
              </a:ext>
            </a:extLst>
          </p:cNvPr>
          <p:cNvSpPr/>
          <p:nvPr/>
        </p:nvSpPr>
        <p:spPr>
          <a:xfrm>
            <a:off x="2512130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수정주가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4BBF99-3030-6EF6-3B6F-922A2E2AAE54}"/>
              </a:ext>
            </a:extLst>
          </p:cNvPr>
          <p:cNvSpPr/>
          <p:nvPr/>
        </p:nvSpPr>
        <p:spPr>
          <a:xfrm>
            <a:off x="562107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68EB15-98BE-333A-BA3F-DD162A3E06CE}"/>
              </a:ext>
            </a:extLst>
          </p:cNvPr>
          <p:cNvSpPr/>
          <p:nvPr/>
        </p:nvSpPr>
        <p:spPr>
          <a:xfrm>
            <a:off x="7846688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27341F-E0DD-08B4-9FC6-761ECBAB1762}"/>
              </a:ext>
            </a:extLst>
          </p:cNvPr>
          <p:cNvSpPr/>
          <p:nvPr/>
        </p:nvSpPr>
        <p:spPr>
          <a:xfrm>
            <a:off x="1007230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32E7D051-C459-710F-9E01-CF3596AC480D}"/>
              </a:ext>
            </a:extLst>
          </p:cNvPr>
          <p:cNvSpPr/>
          <p:nvPr/>
        </p:nvSpPr>
        <p:spPr>
          <a:xfrm>
            <a:off x="9715436" y="218956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FnGuid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0118005B-0509-3992-CC44-E2BEBECC82A7}"/>
              </a:ext>
            </a:extLst>
          </p:cNvPr>
          <p:cNvSpPr/>
          <p:nvPr/>
        </p:nvSpPr>
        <p:spPr>
          <a:xfrm>
            <a:off x="5736483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A5869C90-F361-0F22-D303-5E0C5118D9F9}"/>
              </a:ext>
            </a:extLst>
          </p:cNvPr>
          <p:cNvSpPr/>
          <p:nvPr/>
        </p:nvSpPr>
        <p:spPr>
          <a:xfrm>
            <a:off x="7962098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787AB14C-8296-945B-F0E8-522FA4E5B543}"/>
              </a:ext>
            </a:extLst>
          </p:cNvPr>
          <p:cNvSpPr/>
          <p:nvPr/>
        </p:nvSpPr>
        <p:spPr>
          <a:xfrm>
            <a:off x="10187713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cf_kr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DC9FAA46-5F5F-FE2F-ED90-C492C464CECA}"/>
              </a:ext>
            </a:extLst>
          </p:cNvPr>
          <p:cNvSpPr/>
          <p:nvPr/>
        </p:nvSpPr>
        <p:spPr>
          <a:xfrm>
            <a:off x="2627540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Kospi_adj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942F9C-C92C-910A-5F1F-6FC75D4E9687}"/>
              </a:ext>
            </a:extLst>
          </p:cNvPr>
          <p:cNvSpPr/>
          <p:nvPr/>
        </p:nvSpPr>
        <p:spPr>
          <a:xfrm>
            <a:off x="4470397" y="6018999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재무제표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추천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EDAD01-3257-3ACA-5C3F-DEF7B7AA036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842116" y="1553591"/>
            <a:ext cx="0" cy="390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40F00-2732-4768-02FA-2F9200798332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725444" y="2281901"/>
            <a:ext cx="621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97054E1-3DC8-4586-A324-2A54C84D2FE7}"/>
              </a:ext>
            </a:extLst>
          </p:cNvPr>
          <p:cNvCxnSpPr>
            <a:cxnSpLocks/>
          </p:cNvCxnSpPr>
          <p:nvPr/>
        </p:nvCxnSpPr>
        <p:spPr>
          <a:xfrm>
            <a:off x="8732542" y="2281900"/>
            <a:ext cx="0" cy="131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38FEAF-EDA4-C300-043A-81E2C0607F81}"/>
              </a:ext>
            </a:extLst>
          </p:cNvPr>
          <p:cNvCxnSpPr>
            <a:cxnSpLocks/>
          </p:cNvCxnSpPr>
          <p:nvPr/>
        </p:nvCxnSpPr>
        <p:spPr>
          <a:xfrm>
            <a:off x="6511673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6E64DB-9396-02D8-FD39-70013A355FEE}"/>
              </a:ext>
            </a:extLst>
          </p:cNvPr>
          <p:cNvCxnSpPr>
            <a:cxnSpLocks/>
          </p:cNvCxnSpPr>
          <p:nvPr/>
        </p:nvCxnSpPr>
        <p:spPr>
          <a:xfrm>
            <a:off x="10955631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ADCED-E620-E852-7394-33C784CF794A}"/>
              </a:ext>
            </a:extLst>
          </p:cNvPr>
          <p:cNvCxnSpPr>
            <a:stCxn id="30" idx="4"/>
          </p:cNvCxnSpPr>
          <p:nvPr/>
        </p:nvCxnSpPr>
        <p:spPr>
          <a:xfrm flipV="1">
            <a:off x="4882718" y="2281900"/>
            <a:ext cx="38472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2E2728-6D13-37DB-4EF7-9FBDAB9FB804}"/>
              </a:ext>
            </a:extLst>
          </p:cNvPr>
          <p:cNvCxnSpPr>
            <a:cxnSpLocks/>
          </p:cNvCxnSpPr>
          <p:nvPr/>
        </p:nvCxnSpPr>
        <p:spPr>
          <a:xfrm flipV="1">
            <a:off x="6504401" y="3062468"/>
            <a:ext cx="44512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F366B6-7220-39B6-7404-9CEBE5E67FA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730016" y="2526920"/>
            <a:ext cx="985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ECC4AC5-25A2-28A3-576C-731A25315A8D}"/>
              </a:ext>
            </a:extLst>
          </p:cNvPr>
          <p:cNvCxnSpPr>
            <a:cxnSpLocks/>
            <a:stCxn id="33" idx="2"/>
            <a:endCxn id="37" idx="1"/>
          </p:cNvCxnSpPr>
          <p:nvPr/>
        </p:nvCxnSpPr>
        <p:spPr>
          <a:xfrm>
            <a:off x="6504401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40AA39-5E19-14D9-0F4C-0CB8BCD2A58A}"/>
              </a:ext>
            </a:extLst>
          </p:cNvPr>
          <p:cNvCxnSpPr>
            <a:cxnSpLocks/>
            <a:stCxn id="34" idx="2"/>
            <a:endCxn id="38" idx="1"/>
          </p:cNvCxnSpPr>
          <p:nvPr/>
        </p:nvCxnSpPr>
        <p:spPr>
          <a:xfrm>
            <a:off x="8730016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131CA67-857B-116A-E04D-6BFAEE71F241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>
            <a:off x="10955631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B8B2AA-EF28-8A3E-45A2-9F90F541FD76}"/>
              </a:ext>
            </a:extLst>
          </p:cNvPr>
          <p:cNvCxnSpPr>
            <a:cxnSpLocks/>
            <a:stCxn id="32" idx="2"/>
            <a:endCxn id="40" idx="1"/>
          </p:cNvCxnSpPr>
          <p:nvPr/>
        </p:nvCxnSpPr>
        <p:spPr>
          <a:xfrm>
            <a:off x="3395458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5A335D-410D-17CD-41B9-2688735906D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953332" y="3935368"/>
            <a:ext cx="558798" cy="6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3802212-2E34-BBB0-B03C-D043B1FDE6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53725" y="5655076"/>
            <a:ext cx="0" cy="363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B0AEA2F-8F80-AE04-131F-E1A28274A878}"/>
              </a:ext>
            </a:extLst>
          </p:cNvPr>
          <p:cNvCxnSpPr>
            <a:cxnSpLocks/>
          </p:cNvCxnSpPr>
          <p:nvPr/>
        </p:nvCxnSpPr>
        <p:spPr>
          <a:xfrm>
            <a:off x="3395458" y="5655077"/>
            <a:ext cx="756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435F9F-F1BE-0C94-2D2F-873AA7EC4103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3395458" y="5382394"/>
            <a:ext cx="0" cy="272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684EA7-1890-DDF2-AC3D-E4D1775645A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6504401" y="5382395"/>
            <a:ext cx="7272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FCF267-894C-F82E-017C-E0545AE2D01A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8730015" y="5382395"/>
            <a:ext cx="1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8EF1CB3-C8C2-BA70-DC6C-5F7B81A11CA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10955631" y="5382394"/>
            <a:ext cx="0" cy="272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데이터베이스 </a:t>
            </a:r>
            <a:r>
              <a:rPr lang="ko-KR" altLang="en-US"/>
              <a:t>테이블 스키마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9A8B1E-C4F0-F13D-B815-BEEB617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892"/>
              </p:ext>
            </p:extLst>
          </p:nvPr>
        </p:nvGraphicFramePr>
        <p:xfrm>
          <a:off x="846975" y="1635850"/>
          <a:ext cx="2863892" cy="4414626"/>
        </p:xfrm>
        <a:graphic>
          <a:graphicData uri="http://schemas.openxmlformats.org/drawingml/2006/table">
            <a:tbl>
              <a:tblPr/>
              <a:tblGrid>
                <a:gridCol w="1431946">
                  <a:extLst>
                    <a:ext uri="{9D8B030D-6E8A-4147-A177-3AD203B41FA5}">
                      <a16:colId xmlns:a16="http://schemas.microsoft.com/office/drawing/2014/main" val="252540901"/>
                    </a:ext>
                  </a:extLst>
                </a:gridCol>
                <a:gridCol w="1431946">
                  <a:extLst>
                    <a:ext uri="{9D8B030D-6E8A-4147-A177-3AD203B41FA5}">
                      <a16:colId xmlns:a16="http://schemas.microsoft.com/office/drawing/2014/main" val="3072622966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bigint</a:t>
                      </a:r>
                      <a:endParaRPr lang="en-US" sz="1600" dirty="0">
                        <a:effectLst/>
                      </a:endParaRP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69971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High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4806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6812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Close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666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Volume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1410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5017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Code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varchar(10)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19449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6874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72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8A2304-1E17-323F-9874-CC5AC0A0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6485"/>
              </p:ext>
            </p:extLst>
          </p:nvPr>
        </p:nvGraphicFramePr>
        <p:xfrm>
          <a:off x="7463601" y="1651094"/>
          <a:ext cx="3038682" cy="4399382"/>
        </p:xfrm>
        <a:graphic>
          <a:graphicData uri="http://schemas.openxmlformats.org/drawingml/2006/table">
            <a:tbl>
              <a:tblPr/>
              <a:tblGrid>
                <a:gridCol w="1519341">
                  <a:extLst>
                    <a:ext uri="{9D8B030D-6E8A-4147-A177-3AD203B41FA5}">
                      <a16:colId xmlns:a16="http://schemas.microsoft.com/office/drawing/2014/main" val="3288656090"/>
                    </a:ext>
                  </a:extLst>
                </a:gridCol>
                <a:gridCol w="1519341">
                  <a:extLst>
                    <a:ext uri="{9D8B030D-6E8A-4147-A177-3AD203B41FA5}">
                      <a16:colId xmlns:a16="http://schemas.microsoft.com/office/drawing/2014/main" val="412082747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TRD_DD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datetime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8311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TDD_CLSPRC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896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FLUC_TP_CD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905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CMPPREVDD_PRC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416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FLUC_RT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231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TDD_OPNPRC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425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TDD_HGPRC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55975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TDD_LWPRC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981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ACC_TRDVOL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976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ACC_TRDVAL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75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MKTCAP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59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LIST_SHRS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5743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Code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49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9A9866-35C0-8C4F-D4F2-99415DD70993}"/>
              </a:ext>
            </a:extLst>
          </p:cNvPr>
          <p:cNvSpPr txBox="1"/>
          <p:nvPr/>
        </p:nvSpPr>
        <p:spPr>
          <a:xfrm>
            <a:off x="929515" y="1044643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Kospi_adj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1AF7-9EDF-4E94-D4E0-7E6D36A43717}"/>
              </a:ext>
            </a:extLst>
          </p:cNvPr>
          <p:cNvSpPr txBox="1"/>
          <p:nvPr/>
        </p:nvSpPr>
        <p:spPr>
          <a:xfrm>
            <a:off x="7633536" y="1113399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Shares</a:t>
            </a:r>
            <a:r>
              <a:rPr lang="ko-KR" altLang="en-US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80778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DBController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: </a:t>
            </a:r>
            <a:r>
              <a:rPr lang="en-US" altLang="ko-KR" sz="4400" dirty="0" err="1"/>
              <a:t>create_engine</a:t>
            </a:r>
            <a:r>
              <a:rPr lang="ko-KR" altLang="en-US" sz="4400" dirty="0"/>
              <a:t>과 </a:t>
            </a:r>
            <a:r>
              <a:rPr lang="en-US" altLang="ko-KR" sz="4400" dirty="0" err="1"/>
              <a:t>engine.dispose</a:t>
            </a:r>
            <a:r>
              <a:rPr lang="en-US" altLang="ko-KR" sz="4400" dirty="0"/>
              <a:t>() </a:t>
            </a:r>
            <a:r>
              <a:rPr lang="ko-KR" altLang="en-US" sz="4400" dirty="0"/>
              <a:t>함수를 정의해둔 클래스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…</a:t>
            </a:r>
          </a:p>
          <a:p>
            <a:pPr marL="0" indent="0">
              <a:buNone/>
            </a:pPr>
            <a:r>
              <a:rPr lang="en-US" altLang="ko-KR" sz="4400" dirty="0"/>
              <a:t>    __</a:t>
            </a:r>
            <a:r>
              <a:rPr lang="en-US" altLang="ko-KR" sz="4400" dirty="0" err="1"/>
              <a:t>init</a:t>
            </a:r>
            <a:r>
              <a:rPr lang="en-US" altLang="ko-KR" sz="4400" dirty="0"/>
              <a:t>__ </a:t>
            </a:r>
            <a:r>
              <a:rPr lang="ko-KR" altLang="en-US" sz="4400" dirty="0"/>
              <a:t>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# server   : ‘localhost’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user : ‘root’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password   : ‘password’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db</a:t>
            </a:r>
            <a:r>
              <a:rPr lang="ko-KR" altLang="en-US" sz="4400" dirty="0"/>
              <a:t> </a:t>
            </a:r>
            <a:r>
              <a:rPr lang="en-US" altLang="ko-KR" sz="4400" dirty="0"/>
              <a:t>: database</a:t>
            </a:r>
            <a:r>
              <a:rPr lang="ko-KR" altLang="en-US" sz="4400" dirty="0"/>
              <a:t>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1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8EE2-AEE8-873F-692C-D137CB894197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Krx_code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786614-AA6B-B183-DCC2-DF19976582A3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종목코드</a:t>
            </a:r>
            <a:r>
              <a:rPr lang="en-US" altLang="ko-KR" sz="4400" dirty="0"/>
              <a:t>, </a:t>
            </a:r>
            <a:r>
              <a:rPr lang="ko-KR" altLang="en-US" sz="4400" dirty="0"/>
              <a:t>회사명 을 담고 있는 </a:t>
            </a:r>
            <a:r>
              <a:rPr lang="en-US" altLang="ko-KR" sz="4400" dirty="0" err="1"/>
              <a:t>DataFrame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en-US" altLang="ko-KR" sz="4400" dirty="0"/>
              <a:t> : </a:t>
            </a:r>
            <a:r>
              <a:rPr lang="en-US" altLang="ko-KR" sz="4300" dirty="0">
                <a:effectLst/>
                <a:latin typeface="+mj-ea"/>
                <a:ea typeface="+mj-ea"/>
              </a:rPr>
              <a:t>KRX</a:t>
            </a:r>
            <a:r>
              <a:rPr lang="ko-KR" altLang="en-US" sz="4300" dirty="0">
                <a:effectLst/>
                <a:latin typeface="+mj-ea"/>
                <a:ea typeface="+mj-ea"/>
              </a:rPr>
              <a:t>로 부터 상장기업 목록 파일을 읽어와서 데이터프레임으로 반환</a:t>
            </a:r>
          </a:p>
          <a:p>
            <a:pPr marL="0" indent="0">
              <a:buNone/>
            </a:pPr>
            <a:endParaRPr lang="ko-KR" altLang="en-US" sz="4400" dirty="0"/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620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개별종목 시세 추이 데이터 수집에 필요한 종목에 대한 기본정보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종목에 따라서 수집한 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krx_share_df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모든 종목에 대해 수집한 데이터를 저장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...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‘2000-01-01’ ~ ‘2022-06-01’ </a:t>
            </a:r>
            <a:r>
              <a:rPr lang="ko-KR" altLang="en-US" sz="4400" dirty="0"/>
              <a:t>까지의 종목 리스트 및 개별종목 시세 추이 저장 </a:t>
            </a:r>
            <a:r>
              <a:rPr lang="en-US" altLang="ko-KR" sz="4400" dirty="0"/>
              <a:t>(shares</a:t>
            </a:r>
            <a:r>
              <a:rPr lang="ko-KR" altLang="en-US" sz="4400" dirty="0"/>
              <a:t>에 대한 테이블 초기화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get_share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 모든 종목에 대하여 개별 종목 시세들을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개별 종목 시세 추이 데이터 수집에 필요한 데이터를 </a:t>
            </a:r>
            <a:r>
              <a:rPr lang="ko-KR" altLang="en-US" sz="4400" dirty="0" err="1"/>
              <a:t>갖고옴</a:t>
            </a:r>
            <a:r>
              <a:rPr lang="ko-KR" altLang="en-US" sz="4400" dirty="0"/>
              <a:t> </a:t>
            </a:r>
            <a:r>
              <a:rPr lang="en-US" altLang="ko-KR" sz="4400" dirty="0"/>
              <a:t>(JSON </a:t>
            </a:r>
            <a:r>
              <a:rPr lang="ko-KR" altLang="en-US" sz="4400" dirty="0"/>
              <a:t>형태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BE6BE-AF85-8650-39ED-8D33BAD60BE9}"/>
              </a:ext>
            </a:extLst>
          </p:cNvPr>
          <p:cNvGrpSpPr/>
          <p:nvPr/>
        </p:nvGrpSpPr>
        <p:grpSpPr>
          <a:xfrm>
            <a:off x="5472545" y="132317"/>
            <a:ext cx="6206837" cy="2631059"/>
            <a:chOff x="4884716" y="136525"/>
            <a:chExt cx="6794666" cy="29961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69C153-461C-CD4F-1167-1D10B0E0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716" y="136525"/>
              <a:ext cx="6794666" cy="299618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FAE639-589A-91BB-25B1-68C7942198F4}"/>
                </a:ext>
              </a:extLst>
            </p:cNvPr>
            <p:cNvSpPr/>
            <p:nvPr/>
          </p:nvSpPr>
          <p:spPr>
            <a:xfrm>
              <a:off x="5033639" y="1478524"/>
              <a:ext cx="6386466" cy="150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0870F-6CA3-7C4E-3A1B-5B289615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85" y="3017766"/>
            <a:ext cx="3067124" cy="21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CorrectionStocks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수정주가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CorrectionStocks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en-US" altLang="ko-KR" sz="4400" dirty="0" err="1"/>
              <a:t>FinanceDataReader</a:t>
            </a:r>
            <a:r>
              <a:rPr lang="ko-KR" altLang="en-US" sz="4400" dirty="0"/>
              <a:t>로 부터 수정주가를 불러오고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</a:t>
            </a:r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stock_list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로 부터 </a:t>
            </a:r>
            <a:r>
              <a:rPr lang="en-US" altLang="ko-KR" sz="4400" dirty="0"/>
              <a:t>KRX</a:t>
            </a:r>
            <a:r>
              <a:rPr lang="ko-KR" altLang="en-US" sz="4400" dirty="0"/>
              <a:t>의 </a:t>
            </a:r>
            <a:r>
              <a:rPr lang="en-US" altLang="ko-KR" sz="4400" dirty="0"/>
              <a:t>stock list</a:t>
            </a:r>
            <a:r>
              <a:rPr lang="ko-KR" altLang="en-US" sz="4400" dirty="0"/>
              <a:t>를 불러와 </a:t>
            </a:r>
            <a:r>
              <a:rPr lang="ko-KR" altLang="en-US" sz="4400" dirty="0" err="1"/>
              <a:t>갖고있는</a:t>
            </a:r>
            <a:r>
              <a:rPr lang="ko-KR" altLang="en-US" sz="4400" dirty="0"/>
              <a:t> 데이터프레임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 </a:t>
            </a:r>
            <a:r>
              <a:rPr lang="ko-KR" altLang="en-US" sz="4400" dirty="0"/>
              <a:t>까지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에 있는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의 수정주가를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get_ohlcv_data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모든 종목에 대한 </a:t>
            </a:r>
            <a:r>
              <a:rPr lang="en-US" altLang="ko-KR" sz="4400" dirty="0" err="1"/>
              <a:t>ohlcv</a:t>
            </a:r>
            <a:r>
              <a:rPr lang="en-US" altLang="ko-KR" sz="4400" dirty="0"/>
              <a:t> </a:t>
            </a:r>
            <a:r>
              <a:rPr lang="ko-KR" altLang="en-US" sz="4400" dirty="0"/>
              <a:t>데이터 값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_get_ </a:t>
            </a:r>
            <a:r>
              <a:rPr lang="en-US" altLang="ko-KR" sz="4400" dirty="0" err="1"/>
              <a:t>ohlcv_data_stock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term)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 </a:t>
            </a:r>
            <a:r>
              <a:rPr lang="en-US" altLang="ko-KR" sz="4400" dirty="0"/>
              <a:t>term </a:t>
            </a:r>
            <a:r>
              <a:rPr lang="ko-KR" altLang="en-US" sz="4400" dirty="0"/>
              <a:t>기간동안 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update_stocks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ko-KR" altLang="en-US" sz="4400" dirty="0"/>
              <a:t>특정 종목에 대하여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ko-KR" altLang="en-US" sz="4400" dirty="0"/>
              <a:t>까지 수정주가 업데이트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stock_list</a:t>
            </a:r>
            <a:r>
              <a:rPr lang="ko-KR" altLang="en-US" sz="4400" dirty="0"/>
              <a:t>에 있는 모든 종목에 대하여 수정주가를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save_daily</a:t>
            </a:r>
            <a:r>
              <a:rPr lang="en-US" altLang="ko-KR" sz="4400" dirty="0"/>
              <a:t> :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 </a:t>
            </a:r>
            <a:r>
              <a:rPr lang="ko-KR" altLang="en-US" sz="4400" dirty="0"/>
              <a:t>으로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저장해줌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7057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Income_stock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손익계산서를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손익계산서를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term)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/>
              <a:t>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손익계산서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getIS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손익계산서를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113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Balance_sheet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재무상태표를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재무상태표를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재무상태표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재무상태표를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73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1486</Words>
  <Application>Microsoft Office PowerPoint</Application>
  <PresentationFormat>와이드스크린</PresentationFormat>
  <Paragraphs>269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지훈</dc:creator>
  <cp:lastModifiedBy>우지훈</cp:lastModifiedBy>
  <cp:revision>9</cp:revision>
  <dcterms:created xsi:type="dcterms:W3CDTF">2022-05-19T05:18:07Z</dcterms:created>
  <dcterms:modified xsi:type="dcterms:W3CDTF">2022-06-11T18:42:09Z</dcterms:modified>
</cp:coreProperties>
</file>