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63" r:id="rId2"/>
    <p:sldId id="322" r:id="rId3"/>
    <p:sldId id="259" r:id="rId4"/>
    <p:sldId id="271" r:id="rId5"/>
    <p:sldId id="273" r:id="rId6"/>
    <p:sldId id="265" r:id="rId7"/>
    <p:sldId id="267" r:id="rId8"/>
    <p:sldId id="282" r:id="rId9"/>
    <p:sldId id="280" r:id="rId10"/>
    <p:sldId id="281" r:id="rId11"/>
    <p:sldId id="284" r:id="rId12"/>
    <p:sldId id="323" r:id="rId13"/>
    <p:sldId id="306" r:id="rId14"/>
    <p:sldId id="268" r:id="rId15"/>
    <p:sldId id="266" r:id="rId16"/>
    <p:sldId id="269" r:id="rId17"/>
    <p:sldId id="272" r:id="rId18"/>
    <p:sldId id="270" r:id="rId19"/>
    <p:sldId id="324" r:id="rId20"/>
    <p:sldId id="274" r:id="rId21"/>
    <p:sldId id="275" r:id="rId22"/>
    <p:sldId id="276" r:id="rId23"/>
    <p:sldId id="325" r:id="rId24"/>
    <p:sldId id="298" r:id="rId25"/>
    <p:sldId id="297" r:id="rId26"/>
    <p:sldId id="296" r:id="rId27"/>
    <p:sldId id="279" r:id="rId28"/>
    <p:sldId id="299" r:id="rId29"/>
    <p:sldId id="309" r:id="rId30"/>
    <p:sldId id="302" r:id="rId31"/>
    <p:sldId id="326" r:id="rId32"/>
    <p:sldId id="285" r:id="rId33"/>
    <p:sldId id="291" r:id="rId34"/>
    <p:sldId id="286" r:id="rId35"/>
    <p:sldId id="292" r:id="rId36"/>
    <p:sldId id="293" r:id="rId37"/>
    <p:sldId id="327" r:id="rId38"/>
    <p:sldId id="308" r:id="rId39"/>
    <p:sldId id="311" r:id="rId40"/>
    <p:sldId id="312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22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9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웹</a:t>
            </a:r>
            <a:r>
              <a:rPr lang="ko-KR" altLang="ko-KR" sz="1600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프로그래밍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Class . HTML 5 </a:t>
            </a:r>
            <a:r>
              <a:rPr lang="ko-KR" altLang="en-US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및 </a:t>
            </a:r>
            <a:r>
              <a:rPr lang="en-US" altLang="ko-KR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CSS</a:t>
            </a:r>
            <a:endParaRPr lang="ko-KR" altLang="en-US" sz="40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엔티티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2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757674"/>
            <a:ext cx="7544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▼심볼을 나타내는 특수문자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엔티티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(Entity)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35404"/>
              </p:ext>
            </p:extLst>
          </p:nvPr>
        </p:nvGraphicFramePr>
        <p:xfrm>
          <a:off x="182901" y="1342449"/>
          <a:ext cx="11745120" cy="4370229"/>
        </p:xfrm>
        <a:graphic>
          <a:graphicData uri="http://schemas.openxmlformats.org/drawingml/2006/table">
            <a:tbl>
              <a:tblPr/>
              <a:tblGrid>
                <a:gridCol w="2266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6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6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심볼 특수문자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 err="1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엔티티</a:t>
                      </a:r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 이름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16</a:t>
                      </a:r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진수 </a:t>
                      </a:r>
                      <a:r>
                        <a:rPr lang="ko-KR" altLang="en-US" sz="1800" b="1" dirty="0" err="1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엔티티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effectLst/>
                        <a:latin typeface="notokr"/>
                      </a:endParaRP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설명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¢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&amp;cent;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&amp;#162;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센트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£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&amp;pound;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&amp;#163;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파운드화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¥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&amp;yen;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&amp;#165;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엔화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€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&amp;euro;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&amp;#8364;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유로화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©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&amp;copy;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&amp;#169;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저작권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®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&amp;reg;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&amp;#174;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등록상표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×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&amp;times;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&amp;#215;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곱셈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55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÷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&amp;divide;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&amp;#247;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나눗셈</a:t>
                      </a:r>
                    </a:p>
                  </a:txBody>
                  <a:tcPr marL="75544" marR="75544" marT="75544" marB="75544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54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7342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HTML</a:t>
            </a:r>
            <a:r>
              <a:rPr lang="ko-KR" altLang="en-US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의 텍스트 요소들</a:t>
            </a:r>
            <a:endParaRPr lang="ko-KR" altLang="en-US" sz="40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6429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+mj-ea"/>
                <a:ea typeface="+mj-ea"/>
              </a:rPr>
              <a:t>02-1</a:t>
            </a:r>
            <a:r>
              <a:rPr lang="ko-KR" altLang="en-US" sz="4000" b="1" spc="-150" dirty="0" smtClean="0">
                <a:noFill/>
                <a:latin typeface="+mj-ea"/>
                <a:ea typeface="+mj-ea"/>
              </a:rPr>
              <a:t>장</a:t>
            </a:r>
            <a:endParaRPr lang="ko-KR" altLang="en-US" sz="4000" b="1" spc="-150" dirty="0">
              <a:noFill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1050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블록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&amp;</a:t>
            </a:r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인라인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49409"/>
            <a:ext cx="1192007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▶ </a:t>
            </a:r>
            <a:r>
              <a:rPr lang="en-US" altLang="ko-KR" b="1" dirty="0" smtClean="0"/>
              <a:t>HTML </a:t>
            </a:r>
            <a:r>
              <a:rPr lang="ko-KR" altLang="en-US" b="1" dirty="0" smtClean="0"/>
              <a:t>블록 레벨 요소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자동으로 새 줄 바꿈</a:t>
            </a:r>
            <a:r>
              <a:rPr lang="en-US" altLang="ko-KR" sz="1600" dirty="0" smtClean="0"/>
              <a:t>(</a:t>
            </a:r>
            <a:r>
              <a:rPr lang="en-US" altLang="ko-KR" sz="1600" dirty="0"/>
              <a:t>new line)</a:t>
            </a:r>
            <a:r>
              <a:rPr lang="ko-KR" altLang="en-US" sz="1600" dirty="0" smtClean="0"/>
              <a:t>이 됨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항상 새 줄에서 시작한다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대부분의 모든 </a:t>
            </a:r>
            <a:r>
              <a:rPr lang="ko-KR" altLang="en-US" sz="1600" dirty="0" err="1" smtClean="0"/>
              <a:t>블럭</a:t>
            </a:r>
            <a:r>
              <a:rPr lang="ko-KR" altLang="en-US" sz="1600" dirty="0" smtClean="0"/>
              <a:t> 요소는 위 아래의 여백을 가지고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대부분의 모든 </a:t>
            </a:r>
            <a:r>
              <a:rPr lang="ko-KR" altLang="en-US" sz="1600" dirty="0" err="1" smtClean="0"/>
              <a:t>블럭</a:t>
            </a:r>
            <a:r>
              <a:rPr lang="ko-KR" altLang="en-US" sz="1600" dirty="0" smtClean="0"/>
              <a:t> 요소의  기본 </a:t>
            </a:r>
            <a:r>
              <a:rPr lang="en-US" altLang="ko-KR" sz="1600" dirty="0" smtClean="0"/>
              <a:t>width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100%</a:t>
            </a:r>
            <a:r>
              <a:rPr lang="ko-KR" altLang="en-US" sz="1600" dirty="0" smtClean="0"/>
              <a:t>가 기본값이다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height</a:t>
            </a:r>
            <a:r>
              <a:rPr lang="ko-KR" altLang="en-US" sz="1600" dirty="0" smtClean="0"/>
              <a:t>는 해당 </a:t>
            </a:r>
            <a:r>
              <a:rPr lang="ko-KR" altLang="en-US" sz="1600" dirty="0" err="1" smtClean="0"/>
              <a:t>컨텐츠의</a:t>
            </a:r>
            <a:r>
              <a:rPr lang="ko-KR" altLang="en-US" sz="1600" dirty="0" smtClean="0"/>
              <a:t> 공간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위 아래 여백 값이다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가로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세로의 크기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바깥여백</a:t>
            </a:r>
            <a:r>
              <a:rPr lang="en-US" altLang="ko-KR" sz="1600" dirty="0" smtClean="0"/>
              <a:t>(margin), </a:t>
            </a:r>
            <a:r>
              <a:rPr lang="ko-KR" altLang="en-US" sz="1600" dirty="0" err="1" smtClean="0"/>
              <a:t>안쪽여백</a:t>
            </a:r>
            <a:r>
              <a:rPr lang="en-US" altLang="ko-KR" sz="1600" dirty="0" smtClean="0"/>
              <a:t>(padding)</a:t>
            </a:r>
            <a:r>
              <a:rPr lang="ko-KR" altLang="en-US" sz="1600" dirty="0" smtClean="0"/>
              <a:t>를 설정할 수 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b="1" dirty="0" smtClean="0"/>
              <a:t>대표적인 블록 요소</a:t>
            </a:r>
            <a:r>
              <a:rPr lang="en-US" altLang="ko-KR" sz="1600" b="1" dirty="0" smtClean="0"/>
              <a:t>(</a:t>
            </a:r>
            <a:r>
              <a:rPr lang="ko-KR" altLang="en-US" sz="1600" b="1" dirty="0" err="1" smtClean="0"/>
              <a:t>엘리먼트</a:t>
            </a:r>
            <a:r>
              <a:rPr lang="en-US" altLang="ko-KR" sz="1600" b="1" dirty="0" smtClean="0"/>
              <a:t>) </a:t>
            </a:r>
            <a:r>
              <a:rPr lang="ko-KR" altLang="en-US" sz="1600" b="1" dirty="0" smtClean="0"/>
              <a:t>몇 가지</a:t>
            </a:r>
            <a:r>
              <a:rPr lang="en-US" altLang="ko-KR" sz="1600" dirty="0" smtClean="0"/>
              <a:t>: </a:t>
            </a:r>
          </a:p>
          <a:p>
            <a:r>
              <a:rPr lang="pl-PL" altLang="ko-KR" sz="1600" dirty="0"/>
              <a:t>&lt;p&gt;, </a:t>
            </a:r>
            <a:r>
              <a:rPr lang="pl-PL" altLang="ko-KR" sz="1600" dirty="0" smtClean="0"/>
              <a:t>&lt;div</a:t>
            </a:r>
            <a:r>
              <a:rPr lang="pl-PL" altLang="ko-KR" sz="1600" dirty="0"/>
              <a:t>&gt;, &lt;</a:t>
            </a:r>
            <a:r>
              <a:rPr lang="pl-PL" altLang="ko-KR" sz="1600" dirty="0" smtClean="0"/>
              <a:t>h</a:t>
            </a:r>
            <a:r>
              <a:rPr lang="en-US" altLang="ko-KR" sz="1600" dirty="0" smtClean="0"/>
              <a:t>1</a:t>
            </a:r>
            <a:r>
              <a:rPr lang="pl-PL" altLang="ko-KR" sz="1600" dirty="0" smtClean="0"/>
              <a:t>&gt;</a:t>
            </a:r>
            <a:r>
              <a:rPr lang="en-US" altLang="ko-KR" sz="1600" dirty="0" smtClean="0"/>
              <a:t> ~ &lt;h6&gt;</a:t>
            </a:r>
            <a:r>
              <a:rPr lang="pl-PL" altLang="ko-KR" sz="1600" dirty="0" smtClean="0"/>
              <a:t>, </a:t>
            </a:r>
            <a:r>
              <a:rPr lang="pl-PL" altLang="ko-KR" sz="1600" dirty="0"/>
              <a:t>&lt;ul&gt;, &lt;ol&gt;, </a:t>
            </a:r>
            <a:r>
              <a:rPr lang="en-US" altLang="ko-KR" sz="1600" dirty="0" smtClean="0"/>
              <a:t>&lt;dl&gt;, &lt;li&gt; , &lt;table&gt;, </a:t>
            </a:r>
            <a:r>
              <a:rPr lang="pl-PL" altLang="ko-KR" sz="1600" dirty="0" smtClean="0"/>
              <a:t>&lt;form&gt;</a:t>
            </a:r>
            <a:r>
              <a:rPr lang="en-US" altLang="ko-KR" sz="1600" dirty="0" smtClean="0"/>
              <a:t>, &lt;header&gt;, &lt;</a:t>
            </a:r>
            <a:r>
              <a:rPr lang="en-US" altLang="ko-KR" sz="1600" dirty="0" err="1" smtClean="0"/>
              <a:t>nav</a:t>
            </a:r>
            <a:r>
              <a:rPr lang="en-US" altLang="ko-KR" sz="1600" dirty="0" smtClean="0"/>
              <a:t>&gt;, &lt;main&gt;, </a:t>
            </a:r>
            <a:r>
              <a:rPr lang="en-US" altLang="ko-KR" sz="1600" dirty="0"/>
              <a:t>&lt;section&gt;, </a:t>
            </a:r>
            <a:r>
              <a:rPr lang="en-US" altLang="ko-KR" sz="1600" dirty="0" smtClean="0"/>
              <a:t>&lt;aside&gt;, &lt;footer&gt; </a:t>
            </a:r>
            <a:r>
              <a:rPr lang="ko-KR" altLang="en-US" sz="1600" dirty="0" smtClean="0"/>
              <a:t>등이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b="1" dirty="0" smtClean="0"/>
              <a:t>*</a:t>
            </a:r>
            <a:r>
              <a:rPr lang="ko-KR" altLang="en-US" sz="1600" b="1" dirty="0" smtClean="0"/>
              <a:t>특이한 케이스의 요소 </a:t>
            </a:r>
            <a:r>
              <a:rPr lang="en-US" altLang="ko-KR" sz="1600" b="1" dirty="0" smtClean="0"/>
              <a:t>: </a:t>
            </a:r>
          </a:p>
          <a:p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br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태그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대부분의 </a:t>
            </a:r>
            <a:r>
              <a:rPr lang="ko-KR" altLang="en-US" sz="1600" dirty="0" err="1" smtClean="0"/>
              <a:t>블럭</a:t>
            </a:r>
            <a:r>
              <a:rPr lang="ko-KR" altLang="en-US" sz="1600" dirty="0" smtClean="0"/>
              <a:t> 요소가 </a:t>
            </a:r>
            <a:r>
              <a:rPr lang="en-US" altLang="ko-KR" sz="1600" dirty="0" smtClean="0"/>
              <a:t>width 100%</a:t>
            </a:r>
            <a:r>
              <a:rPr lang="ko-KR" altLang="en-US" sz="1600" dirty="0" smtClean="0"/>
              <a:t>를 가지고 있는 반면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 err="1" smtClean="0"/>
              <a:t>br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엘리먼트는</a:t>
            </a:r>
            <a:r>
              <a:rPr lang="ko-KR" altLang="en-US" sz="1600" dirty="0" smtClean="0"/>
              <a:t> 영역이 없이 오로지 줄 바꿈 기능만을 수행한다</a:t>
            </a:r>
            <a:r>
              <a:rPr lang="en-US" altLang="ko-KR" sz="1500" dirty="0" smtClean="0"/>
              <a:t>.</a:t>
            </a:r>
          </a:p>
          <a:p>
            <a:r>
              <a:rPr lang="en-US" altLang="ko-KR" sz="1500" dirty="0" smtClean="0"/>
              <a:t>&lt;div&gt; </a:t>
            </a:r>
            <a:r>
              <a:rPr lang="ko-KR" altLang="en-US" sz="1500" dirty="0" smtClean="0"/>
              <a:t>태그 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대부분의 </a:t>
            </a:r>
            <a:r>
              <a:rPr lang="ko-KR" altLang="en-US" sz="1500" dirty="0" err="1" smtClean="0"/>
              <a:t>블럭</a:t>
            </a:r>
            <a:r>
              <a:rPr lang="ko-KR" altLang="en-US" sz="1500" dirty="0" smtClean="0"/>
              <a:t> 요소가 위 아래의 여백을 가지고 있는 반면</a:t>
            </a:r>
            <a:r>
              <a:rPr lang="en-US" altLang="ko-KR" sz="1500" dirty="0" smtClean="0"/>
              <a:t>, div</a:t>
            </a:r>
            <a:r>
              <a:rPr lang="ko-KR" altLang="en-US" sz="1500" dirty="0" err="1" smtClean="0"/>
              <a:t>엘리먼트는</a:t>
            </a:r>
            <a:r>
              <a:rPr lang="ko-KR" altLang="en-US" sz="1500" dirty="0" smtClean="0"/>
              <a:t> 여백 값이 없다</a:t>
            </a:r>
            <a:r>
              <a:rPr lang="en-US" altLang="ko-KR" sz="1500" dirty="0" smtClean="0"/>
              <a:t>. </a:t>
            </a:r>
          </a:p>
          <a:p>
            <a:endParaRPr lang="en-US" altLang="ko-KR" sz="1500" dirty="0" smtClean="0"/>
          </a:p>
          <a:p>
            <a:r>
              <a:rPr lang="ko-KR" altLang="en-US" b="1" dirty="0" smtClean="0"/>
              <a:t>▶ </a:t>
            </a:r>
            <a:r>
              <a:rPr lang="en-US" altLang="ko-KR" b="1" dirty="0"/>
              <a:t>HTML </a:t>
            </a:r>
            <a:r>
              <a:rPr lang="ko-KR" altLang="en-US" b="1" dirty="0" err="1" smtClean="0"/>
              <a:t>인라인</a:t>
            </a:r>
            <a:r>
              <a:rPr lang="ko-KR" altLang="en-US" b="1" dirty="0" smtClean="0"/>
              <a:t> 레벨 </a:t>
            </a:r>
            <a:r>
              <a:rPr lang="ko-KR" altLang="en-US" b="1" dirty="0"/>
              <a:t>요소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자동으로 새 줄 바꿈</a:t>
            </a:r>
            <a:r>
              <a:rPr lang="en-US" altLang="ko-KR" sz="1600" dirty="0"/>
              <a:t>(new line)</a:t>
            </a:r>
            <a:r>
              <a:rPr lang="ko-KR" altLang="en-US" sz="1600" dirty="0"/>
              <a:t>이 </a:t>
            </a:r>
            <a:r>
              <a:rPr lang="ko-KR" altLang="en-US" sz="1600" dirty="0" smtClean="0"/>
              <a:t>되지 않는다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위 아래의 여백이 없다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엘리먼트가</a:t>
            </a:r>
            <a:r>
              <a:rPr lang="ko-KR" altLang="en-US" sz="1600" dirty="0" smtClean="0"/>
              <a:t> 감싸고 있는 </a:t>
            </a:r>
            <a:r>
              <a:rPr lang="ko-KR" altLang="en-US" sz="1600" dirty="0" err="1" smtClean="0"/>
              <a:t>컨텐츠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내용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만큼의 </a:t>
            </a:r>
            <a:r>
              <a:rPr lang="en-US" altLang="ko-KR" sz="1600" dirty="0" smtClean="0"/>
              <a:t>width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height</a:t>
            </a:r>
            <a:r>
              <a:rPr lang="ko-KR" altLang="en-US" sz="1600" dirty="0" smtClean="0"/>
              <a:t>를 갖는다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img</a:t>
            </a:r>
            <a:r>
              <a:rPr lang="ko-KR" altLang="en-US" sz="1600" dirty="0" smtClean="0"/>
              <a:t>나 </a:t>
            </a:r>
            <a:r>
              <a:rPr lang="en-US" altLang="ko-KR" sz="1600" dirty="0" err="1" smtClean="0"/>
              <a:t>th</a:t>
            </a:r>
            <a:r>
              <a:rPr lang="en-US" altLang="ko-KR" sz="1600" dirty="0" smtClean="0"/>
              <a:t>, td, form</a:t>
            </a:r>
            <a:r>
              <a:rPr lang="ko-KR" altLang="en-US" sz="1600" dirty="0" smtClean="0"/>
              <a:t>요소의 </a:t>
            </a:r>
            <a:r>
              <a:rPr lang="ko-KR" altLang="en-US" sz="1600" dirty="0" err="1" smtClean="0"/>
              <a:t>인라인</a:t>
            </a:r>
            <a:r>
              <a:rPr lang="ko-KR" altLang="en-US" sz="1600" dirty="0" smtClean="0"/>
              <a:t> 레벨 요소들은 </a:t>
            </a:r>
            <a:r>
              <a:rPr lang="en-US" altLang="ko-KR" sz="1600" dirty="0" err="1" smtClean="0"/>
              <a:t>css</a:t>
            </a:r>
            <a:r>
              <a:rPr lang="ko-KR" altLang="en-US" sz="1600" dirty="0" smtClean="0"/>
              <a:t>를 통하여 </a:t>
            </a:r>
            <a:r>
              <a:rPr lang="en-US" altLang="ko-KR" sz="1600" dirty="0" smtClean="0"/>
              <a:t>width, height</a:t>
            </a:r>
            <a:r>
              <a:rPr lang="ko-KR" altLang="en-US" sz="1600" dirty="0" smtClean="0"/>
              <a:t>값을 설정할 수 있으나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dirty="0" smtClean="0"/>
              <a:t>a, span</a:t>
            </a:r>
            <a:r>
              <a:rPr lang="ko-KR" altLang="en-US" sz="1600" dirty="0" err="1" smtClean="0"/>
              <a:t>엘리먼트는</a:t>
            </a:r>
            <a:r>
              <a:rPr lang="ko-KR" altLang="en-US" sz="1600" dirty="0" smtClean="0"/>
              <a:t> 설정을 할 수 없다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또한 </a:t>
            </a:r>
            <a:r>
              <a:rPr lang="en-US" altLang="ko-KR" sz="1600" dirty="0" smtClean="0"/>
              <a:t>margin</a:t>
            </a:r>
            <a:r>
              <a:rPr lang="ko-KR" altLang="en-US" sz="1600" dirty="0" smtClean="0"/>
              <a:t>은 좌우만 적용되며</a:t>
            </a:r>
            <a:r>
              <a:rPr lang="en-US" altLang="ko-KR" sz="1600" dirty="0" smtClean="0"/>
              <a:t>, padding</a:t>
            </a:r>
            <a:r>
              <a:rPr lang="ko-KR" altLang="en-US" sz="1600" dirty="0" smtClean="0"/>
              <a:t>속성은 </a:t>
            </a:r>
            <a:r>
              <a:rPr lang="ko-KR" altLang="en-US" sz="1600" dirty="0" err="1" smtClean="0"/>
              <a:t>상하좌우값</a:t>
            </a:r>
            <a:r>
              <a:rPr lang="ko-KR" altLang="en-US" sz="1600" dirty="0" smtClean="0"/>
              <a:t> 모두 적용 가능하다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css</a:t>
            </a:r>
            <a:r>
              <a:rPr lang="ko-KR" altLang="en-US" sz="1600" dirty="0" smtClean="0"/>
              <a:t>의 정렬 속성을 가질 수 없다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b="1" dirty="0"/>
              <a:t>대표적인 </a:t>
            </a:r>
            <a:r>
              <a:rPr lang="ko-KR" altLang="en-US" sz="1600" b="1" dirty="0" err="1" smtClean="0"/>
              <a:t>인라인레</a:t>
            </a:r>
            <a:r>
              <a:rPr lang="ko-KR" altLang="en-US" sz="1600" b="1" dirty="0" err="1"/>
              <a:t>벨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요소</a:t>
            </a:r>
            <a:r>
              <a:rPr lang="en-US" altLang="ko-KR" sz="1600" b="1" dirty="0"/>
              <a:t>(</a:t>
            </a:r>
            <a:r>
              <a:rPr lang="ko-KR" altLang="en-US" sz="1600" b="1" dirty="0" err="1"/>
              <a:t>엘리먼트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몇 가지</a:t>
            </a:r>
            <a:endParaRPr lang="en-US" altLang="ko-KR" sz="1600" dirty="0"/>
          </a:p>
          <a:p>
            <a:r>
              <a:rPr lang="en-US" altLang="ko-KR" sz="1600" dirty="0"/>
              <a:t>&lt;a&gt;, </a:t>
            </a:r>
            <a:r>
              <a:rPr lang="en-US" altLang="ko-KR" sz="1600" dirty="0" smtClean="0"/>
              <a:t>&lt;</a:t>
            </a:r>
            <a:r>
              <a:rPr lang="en-US" altLang="ko-KR" sz="1600" dirty="0"/>
              <a:t>button&gt;, &lt;</a:t>
            </a:r>
            <a:r>
              <a:rPr lang="en-US" altLang="ko-KR" sz="1600" dirty="0" err="1"/>
              <a:t>em</a:t>
            </a:r>
            <a:r>
              <a:rPr lang="en-US" altLang="ko-KR" sz="1600" dirty="0"/>
              <a:t>&gt;, &lt;</a:t>
            </a:r>
            <a:r>
              <a:rPr lang="en-US" altLang="ko-KR" sz="1600" dirty="0" err="1"/>
              <a:t>i</a:t>
            </a:r>
            <a:r>
              <a:rPr lang="en-US" altLang="ko-KR" sz="1600" dirty="0"/>
              <a:t>&gt;, &lt;</a:t>
            </a:r>
            <a:r>
              <a:rPr lang="en-US" altLang="ko-KR" sz="1600" dirty="0" err="1"/>
              <a:t>img</a:t>
            </a:r>
            <a:r>
              <a:rPr lang="en-US" altLang="ko-KR" sz="1600" dirty="0"/>
              <a:t>&gt;,&lt;input&gt;, &lt;label&gt;, &lt;map</a:t>
            </a:r>
            <a:r>
              <a:rPr lang="en-US" altLang="ko-KR" sz="1600" dirty="0" smtClean="0"/>
              <a:t>&gt;, &lt;</a:t>
            </a:r>
            <a:r>
              <a:rPr lang="en-US" altLang="ko-KR" sz="1600" dirty="0"/>
              <a:t>select&gt;, &lt;span&gt;, &lt;strong&gt;, &lt;</a:t>
            </a:r>
            <a:r>
              <a:rPr lang="en-US" altLang="ko-KR" sz="1600" dirty="0" err="1"/>
              <a:t>textarea</a:t>
            </a:r>
            <a:r>
              <a:rPr lang="en-US" altLang="ko-KR" sz="1600" dirty="0" smtClean="0"/>
              <a:t>&gt;</a:t>
            </a:r>
            <a:r>
              <a:rPr lang="ko-KR" altLang="en-US" sz="1600" dirty="0"/>
              <a:t>등이 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836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H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태그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6717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Heading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Body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안의 내용의 제목을 표시하는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h1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~ 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h6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까지 제공함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숫자가 작을수록 글자크기가 커짐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&lt;h&gt;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태그의 위아래로는 약간의 여백이 자동으로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삽입됨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h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태그는 대소문자 구문이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&lt;H1&gt;~&lt;/H1&gt; or &lt;h1&gt;~&lt;/h1&gt;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둘 다 가능함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종료태그는 꼭 기술해주자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*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HTML5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에서는 인식을 해주기는 하지만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XHTML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이나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XML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에서는 문법을 엄격하게 따지기 때문에 예상치 못한 오류나 결과가 발생할 수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*Tip: </a:t>
            </a:r>
            <a:r>
              <a:rPr lang="ko-KR" altLang="en-US" sz="1400" dirty="0">
                <a:solidFill>
                  <a:srgbClr val="FF0000"/>
                </a:solidFill>
              </a:rPr>
              <a:t>여러 검색엔진은 각 웹 사이트의 내용을 바로 이 </a:t>
            </a:r>
            <a:r>
              <a:rPr lang="en-US" altLang="ko-KR" sz="1400" dirty="0">
                <a:solidFill>
                  <a:srgbClr val="FF0000"/>
                </a:solidFill>
              </a:rPr>
              <a:t>&lt;h&gt;</a:t>
            </a:r>
            <a:r>
              <a:rPr lang="ko-KR" altLang="en-US" sz="1400" dirty="0">
                <a:solidFill>
                  <a:srgbClr val="FF0000"/>
                </a:solidFill>
              </a:rPr>
              <a:t>태그를 이용하여 키워드를 수집하고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그 내용을 </a:t>
            </a:r>
            <a:r>
              <a:rPr lang="ko-KR" altLang="en-US" sz="1400" dirty="0" smtClean="0">
                <a:solidFill>
                  <a:srgbClr val="FF0000"/>
                </a:solidFill>
              </a:rPr>
              <a:t>파악을 한다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따라서 </a:t>
            </a:r>
            <a:r>
              <a:rPr lang="en-US" altLang="ko-KR" sz="1400" dirty="0">
                <a:solidFill>
                  <a:srgbClr val="FF0000"/>
                </a:solidFill>
              </a:rPr>
              <a:t>HTML </a:t>
            </a:r>
            <a:r>
              <a:rPr lang="ko-KR" altLang="en-US" sz="1400" dirty="0">
                <a:solidFill>
                  <a:srgbClr val="FF0000"/>
                </a:solidFill>
              </a:rPr>
              <a:t>문서에 포함되는 제목은 </a:t>
            </a:r>
            <a:r>
              <a:rPr lang="en-US" altLang="ko-KR" sz="1400" dirty="0">
                <a:solidFill>
                  <a:srgbClr val="FF0000"/>
                </a:solidFill>
              </a:rPr>
              <a:t>&lt;h&gt;</a:t>
            </a:r>
            <a:r>
              <a:rPr lang="ko-KR" altLang="en-US" sz="1400" dirty="0">
                <a:solidFill>
                  <a:srgbClr val="FF0000"/>
                </a:solidFill>
              </a:rPr>
              <a:t>태그로 작성해야만 검색엔진에 의해 제대로 검색될 확률을 높일 </a:t>
            </a:r>
            <a:r>
              <a:rPr lang="ko-KR" altLang="en-US" sz="1400" dirty="0" smtClean="0">
                <a:solidFill>
                  <a:srgbClr val="FF0000"/>
                </a:solidFill>
              </a:rPr>
              <a:t>수가 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0136" y="3192233"/>
            <a:ext cx="6841671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&lt;h</a:t>
            </a:r>
            <a:r>
              <a:rPr lang="ko-KR" altLang="en-US" dirty="0" err="1">
                <a:solidFill>
                  <a:schemeClr val="bg1"/>
                </a:solidFill>
              </a:rPr>
              <a:t>태그명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  <a:r>
              <a:rPr lang="ko-KR" altLang="en-US" dirty="0">
                <a:solidFill>
                  <a:schemeClr val="bg1"/>
                </a:solidFill>
              </a:rPr>
              <a:t>내용</a:t>
            </a:r>
            <a:r>
              <a:rPr lang="en-US" altLang="ko-KR" dirty="0">
                <a:solidFill>
                  <a:schemeClr val="bg1"/>
                </a:solidFill>
              </a:rPr>
              <a:t>&lt;/h</a:t>
            </a:r>
            <a:r>
              <a:rPr lang="ko-KR" altLang="en-US" dirty="0" err="1">
                <a:solidFill>
                  <a:schemeClr val="bg1"/>
                </a:solidFill>
              </a:rPr>
              <a:t>태그명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0136" y="3924294"/>
            <a:ext cx="6841671" cy="253092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&lt;h1&gt;</a:t>
            </a:r>
            <a:r>
              <a:rPr lang="ko-KR" altLang="en-US" dirty="0"/>
              <a:t>제목</a:t>
            </a:r>
            <a:r>
              <a:rPr lang="en-US" altLang="ko-KR" dirty="0"/>
              <a:t>1</a:t>
            </a:r>
            <a:r>
              <a:rPr lang="ko-KR" altLang="en-US" dirty="0"/>
              <a:t>의 크기입니다</a:t>
            </a:r>
            <a:r>
              <a:rPr lang="en-US" altLang="ko-KR" dirty="0"/>
              <a:t>!&lt;/h1&gt;</a:t>
            </a:r>
          </a:p>
          <a:p>
            <a:pPr algn="ctr"/>
            <a:r>
              <a:rPr lang="en-US" altLang="ko-KR" dirty="0"/>
              <a:t>&lt;h2&gt;</a:t>
            </a:r>
            <a:r>
              <a:rPr lang="ko-KR" altLang="en-US" dirty="0"/>
              <a:t>제목</a:t>
            </a:r>
            <a:r>
              <a:rPr lang="en-US" altLang="ko-KR" dirty="0"/>
              <a:t>2</a:t>
            </a:r>
            <a:r>
              <a:rPr lang="ko-KR" altLang="en-US" dirty="0"/>
              <a:t>의 크기입니다</a:t>
            </a:r>
            <a:r>
              <a:rPr lang="en-US" altLang="ko-KR" dirty="0"/>
              <a:t>!&lt;/h2&gt;</a:t>
            </a:r>
          </a:p>
          <a:p>
            <a:pPr algn="ctr"/>
            <a:r>
              <a:rPr lang="en-US" altLang="ko-KR" dirty="0"/>
              <a:t>&lt;h3&gt;</a:t>
            </a:r>
            <a:r>
              <a:rPr lang="ko-KR" altLang="en-US" dirty="0"/>
              <a:t>제목</a:t>
            </a:r>
            <a:r>
              <a:rPr lang="en-US" altLang="ko-KR" dirty="0"/>
              <a:t>3</a:t>
            </a:r>
            <a:r>
              <a:rPr lang="ko-KR" altLang="en-US" dirty="0"/>
              <a:t>의 크기입니다</a:t>
            </a:r>
            <a:r>
              <a:rPr lang="en-US" altLang="ko-KR" dirty="0"/>
              <a:t>!&lt;/h3&gt;</a:t>
            </a:r>
          </a:p>
          <a:p>
            <a:pPr algn="ctr"/>
            <a:r>
              <a:rPr lang="en-US" altLang="ko-KR" dirty="0"/>
              <a:t>&lt;h4&gt;</a:t>
            </a:r>
            <a:r>
              <a:rPr lang="ko-KR" altLang="en-US" dirty="0"/>
              <a:t>제목</a:t>
            </a:r>
            <a:r>
              <a:rPr lang="en-US" altLang="ko-KR" dirty="0"/>
              <a:t>4</a:t>
            </a:r>
            <a:r>
              <a:rPr lang="ko-KR" altLang="en-US" dirty="0"/>
              <a:t>의 크기입니다</a:t>
            </a:r>
            <a:r>
              <a:rPr lang="en-US" altLang="ko-KR" dirty="0"/>
              <a:t>!&lt;/h4&gt;</a:t>
            </a:r>
          </a:p>
          <a:p>
            <a:pPr algn="ctr"/>
            <a:r>
              <a:rPr lang="en-US" altLang="ko-KR" dirty="0"/>
              <a:t>&lt;h5&gt;</a:t>
            </a:r>
            <a:r>
              <a:rPr lang="ko-KR" altLang="en-US" dirty="0"/>
              <a:t>제목</a:t>
            </a:r>
            <a:r>
              <a:rPr lang="en-US" altLang="ko-KR" dirty="0"/>
              <a:t>5</a:t>
            </a:r>
            <a:r>
              <a:rPr lang="ko-KR" altLang="en-US" dirty="0"/>
              <a:t>의 크기입니다</a:t>
            </a:r>
            <a:r>
              <a:rPr lang="en-US" altLang="ko-KR" dirty="0"/>
              <a:t>!&lt;/h5&gt;</a:t>
            </a:r>
          </a:p>
          <a:p>
            <a:pPr algn="ctr"/>
            <a:r>
              <a:rPr lang="en-US" altLang="ko-KR" dirty="0"/>
              <a:t>&lt;h6&gt;</a:t>
            </a:r>
            <a:r>
              <a:rPr lang="ko-KR" altLang="en-US" dirty="0"/>
              <a:t>제목</a:t>
            </a:r>
            <a:r>
              <a:rPr lang="en-US" altLang="ko-KR" dirty="0"/>
              <a:t>6</a:t>
            </a:r>
            <a:r>
              <a:rPr lang="ko-KR" altLang="en-US" dirty="0"/>
              <a:t>의 크기입니다</a:t>
            </a:r>
            <a:r>
              <a:rPr lang="en-US" altLang="ko-KR" dirty="0"/>
              <a:t>!&lt;/h6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434" y="3045272"/>
            <a:ext cx="401002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27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단락태그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(P)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67174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단락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Paragraph)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: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단락이란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내용상 끊어서 구분할 수 있는 하나하나의 부분을 의미하며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문단이라고도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P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p&gt;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태그의 위아래로는 약간의 여백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(margin)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이 자동으로 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삽입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&lt;p&gt;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 내에서 작성된 여러 번의 띄어쓰기와 줄 나누기는 오직 하나의 띄어쓰기로만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표현됨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구분 없음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1780" y="2543355"/>
            <a:ext cx="6413950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&lt;p&gt;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…&lt;/p&gt;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1780" y="3314687"/>
            <a:ext cx="6413950" cy="253910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r>
              <a:rPr lang="en-US" altLang="ko-KR" dirty="0"/>
              <a:t>&lt;h1&gt;</a:t>
            </a:r>
            <a:r>
              <a:rPr lang="ko-KR" altLang="en-US" dirty="0"/>
              <a:t>제목</a:t>
            </a:r>
            <a:r>
              <a:rPr lang="en-US" altLang="ko-KR" dirty="0"/>
              <a:t>1</a:t>
            </a:r>
            <a:r>
              <a:rPr lang="ko-KR" altLang="en-US" dirty="0"/>
              <a:t>의 크기입니다</a:t>
            </a:r>
            <a:r>
              <a:rPr lang="en-US" altLang="ko-KR" dirty="0"/>
              <a:t>!&lt;/h1&gt;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/>
              <a:t>p&gt;</a:t>
            </a:r>
          </a:p>
          <a:p>
            <a:r>
              <a:rPr lang="ko-KR" altLang="en-US" dirty="0"/>
              <a:t>첫 째줄 입니다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r>
              <a:rPr lang="ko-KR" altLang="en-US" dirty="0"/>
              <a:t>둘 째줄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</a:t>
            </a:r>
          </a:p>
          <a:p>
            <a:r>
              <a:rPr lang="ko-KR" altLang="en-US" dirty="0" smtClean="0"/>
              <a:t>셋 째줄 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&lt;/</a:t>
            </a:r>
            <a:r>
              <a:rPr lang="en-US" altLang="ko-KR" dirty="0"/>
              <a:t>p&gt;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721" y="4456326"/>
            <a:ext cx="4619625" cy="1381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25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단락태그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(BR)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6717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BR(break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line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한 줄 바꿈 기능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새로운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단락을 만들지 않고도 줄을 나눌 수 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p&gt;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안에서 작성해도 되며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&lt;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br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독립적으로도 사용 가능하다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이러한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</a:rPr>
              <a:t>br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태그는 종료 태그가 없는 빈 태그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(empty tag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1779" y="2184139"/>
            <a:ext cx="6841671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내용</a:t>
            </a:r>
            <a:r>
              <a:rPr lang="ko-KR" altLang="en-US" dirty="0">
                <a:solidFill>
                  <a:schemeClr val="bg1"/>
                </a:solidFill>
              </a:rPr>
              <a:t>들</a:t>
            </a:r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en-US" altLang="ko-KR" dirty="0" err="1" smtClean="0">
                <a:solidFill>
                  <a:schemeClr val="bg1"/>
                </a:solidFill>
              </a:rPr>
              <a:t>br</a:t>
            </a:r>
            <a:r>
              <a:rPr lang="en-US" altLang="ko-KR" dirty="0" smtClean="0">
                <a:solidFill>
                  <a:schemeClr val="bg1"/>
                </a:solidFill>
              </a:rPr>
              <a:t>&gt; or 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en-US" altLang="ko-KR" dirty="0" err="1" smtClean="0">
                <a:solidFill>
                  <a:schemeClr val="bg1"/>
                </a:solidFill>
              </a:rPr>
              <a:t>br</a:t>
            </a:r>
            <a:r>
              <a:rPr lang="en-US" altLang="ko-KR" dirty="0" smtClean="0">
                <a:solidFill>
                  <a:schemeClr val="bg1"/>
                </a:solidFill>
              </a:rPr>
              <a:t> /&gt;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1779" y="2955458"/>
            <a:ext cx="6841671" cy="361679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r>
              <a:rPr lang="en-US" altLang="ko-KR" dirty="0"/>
              <a:t>&lt;p&gt;</a:t>
            </a:r>
          </a:p>
          <a:p>
            <a:r>
              <a:rPr lang="ko-KR" altLang="en-US" dirty="0" smtClean="0"/>
              <a:t>첫 째줄 입니다</a:t>
            </a:r>
            <a:r>
              <a:rPr lang="en-US" altLang="ko-KR" dirty="0" smtClean="0"/>
              <a:t>.&lt;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ko-KR" altLang="en-US" dirty="0" smtClean="0"/>
              <a:t>둘 째줄 입니다</a:t>
            </a:r>
            <a:r>
              <a:rPr lang="en-US" altLang="ko-KR" dirty="0" smtClean="0"/>
              <a:t>.&lt;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r>
              <a:rPr lang="ko-KR" altLang="en-US" dirty="0" smtClean="0"/>
              <a:t>셋 째줄 입니다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&lt;/p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번째 줄 입니다</a:t>
            </a:r>
            <a:r>
              <a:rPr lang="en-US" altLang="ko-KR" dirty="0" smtClean="0"/>
              <a:t>.&lt;</a:t>
            </a:r>
            <a:r>
              <a:rPr lang="en-US" altLang="ko-KR" dirty="0" err="1" smtClean="0"/>
              <a:t>br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번째 줄 입니다</a:t>
            </a:r>
            <a:r>
              <a:rPr lang="en-US" altLang="ko-KR" dirty="0" smtClean="0"/>
              <a:t>.&lt;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 smtClean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ko-KR" altLang="en-US" dirty="0" smtClean="0"/>
              <a:t>마지막 줄 입니다</a:t>
            </a:r>
            <a:r>
              <a:rPr lang="en-US" altLang="ko-KR" dirty="0" smtClean="0"/>
              <a:t>.&lt;</a:t>
            </a:r>
            <a:r>
              <a:rPr lang="en-US" altLang="ko-KR" dirty="0" err="1"/>
              <a:t>br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638" y="3838574"/>
            <a:ext cx="3343275" cy="2733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96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단락태그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(HR)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67174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HR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(H</a:t>
            </a:r>
            <a:r>
              <a:rPr lang="en-US" altLang="ko-KR" b="1" dirty="0" smtClean="0"/>
              <a:t>orizontal </a:t>
            </a:r>
            <a:r>
              <a:rPr lang="en-US" altLang="ko-KR" b="1" dirty="0"/>
              <a:t>rule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단락을 나눌 때나 내용상의 구분을 표현하고자 할 때 </a:t>
            </a:r>
            <a:r>
              <a:rPr lang="ko-KR" altLang="en-US" sz="1400" dirty="0" smtClean="0"/>
              <a:t>사용하는 수평 </a:t>
            </a:r>
            <a:r>
              <a:rPr lang="ko-KR" altLang="en-US" sz="1400" dirty="0"/>
              <a:t>가로 </a:t>
            </a:r>
            <a:r>
              <a:rPr lang="ko-KR" altLang="en-US" sz="1400" dirty="0" err="1"/>
              <a:t>구분선을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의미함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&lt;p&gt;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 안에서 작성해도 되며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hr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 독립적으로도 사용 가능하다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이러한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hr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태그는 종료 태그가 없는 빈 태그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(empty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tag)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31780" y="1955547"/>
            <a:ext cx="5697082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</a:t>
            </a:r>
            <a:r>
              <a:rPr lang="en-US" altLang="ko-KR" dirty="0" err="1" smtClean="0">
                <a:solidFill>
                  <a:schemeClr val="bg1"/>
                </a:solidFill>
              </a:rPr>
              <a:t>hr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1780" y="2726866"/>
            <a:ext cx="5697082" cy="375557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&lt;p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첫 번째 단락입니다</a:t>
            </a:r>
            <a:r>
              <a:rPr lang="en-US" altLang="ko-KR" dirty="0"/>
              <a:t>.&lt;/p&gt;</a:t>
            </a:r>
            <a:endParaRPr lang="ko-KR" altLang="en-US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hr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/>
              <a:t>&lt;p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두 번째 단락입니다</a:t>
            </a:r>
            <a:r>
              <a:rPr lang="en-US" altLang="ko-KR" dirty="0"/>
              <a:t>.&lt;/p&gt;</a:t>
            </a:r>
            <a:endParaRPr lang="ko-KR" altLang="en-US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hr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/>
              <a:t>&lt;p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세 번째</a:t>
            </a:r>
            <a:r>
              <a:rPr lang="ko-KR" altLang="en-US" dirty="0"/>
              <a:t> 하나의 단락입니다</a:t>
            </a:r>
            <a:r>
              <a:rPr lang="en-US" altLang="ko-KR" dirty="0"/>
              <a:t>.&lt;/p&gt;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smtClean="0"/>
              <a:t>1</a:t>
            </a:r>
            <a:r>
              <a:rPr lang="ko-KR" altLang="en-US" dirty="0"/>
              <a:t> 단락입니다</a:t>
            </a:r>
            <a:r>
              <a:rPr lang="en-US" altLang="ko-KR" dirty="0"/>
              <a:t>.&lt;</a:t>
            </a:r>
            <a:r>
              <a:rPr lang="en-US" altLang="ko-KR" dirty="0" err="1"/>
              <a:t>hr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 smtClean="0"/>
              <a:t>2 </a:t>
            </a:r>
            <a:r>
              <a:rPr lang="ko-KR" altLang="en-US" dirty="0" smtClean="0"/>
              <a:t>단락입니다</a:t>
            </a:r>
            <a:r>
              <a:rPr lang="en-US" altLang="ko-KR" dirty="0"/>
              <a:t>.&lt;</a:t>
            </a:r>
            <a:r>
              <a:rPr lang="en-US" altLang="ko-KR" dirty="0" err="1"/>
              <a:t>hr</a:t>
            </a:r>
            <a:r>
              <a:rPr lang="en-US" altLang="ko-KR" dirty="0"/>
              <a:t>&gt;</a:t>
            </a:r>
            <a:endParaRPr lang="ko-KR" altLang="en-US" dirty="0"/>
          </a:p>
          <a:p>
            <a:r>
              <a:rPr lang="en-US" altLang="ko-KR" dirty="0" smtClean="0"/>
              <a:t>3</a:t>
            </a:r>
            <a:r>
              <a:rPr lang="ko-KR" altLang="en-US" dirty="0"/>
              <a:t> 단락입니다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531" y="3196318"/>
            <a:ext cx="5229225" cy="328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12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단락태그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(PRE)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67174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PRE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(Preformatted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text)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텍스트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(text)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서식 미리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정의하는 태그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코드에서 작성한 텍스트 서식을 그대로 표현하려면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&lt;pre&gt;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태그를 사용해야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&lt;pre&gt;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내에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 작성된 텍스트의 모든 띄어쓰기와 줄 나누기는 웹 브라우저에 그대로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표현됨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&lt;pre&gt;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내에 작성된 텍스트의 글꼴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(font)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은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고정폭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글꼴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(fixed-width font)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로 자동변환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*Tip: </a:t>
            </a:r>
            <a:r>
              <a:rPr lang="ko-KR" altLang="en-US" sz="1400" b="1" dirty="0" err="1">
                <a:solidFill>
                  <a:schemeClr val="bg2">
                    <a:lumMod val="25000"/>
                  </a:schemeClr>
                </a:solidFill>
              </a:rPr>
              <a:t>고정폭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 글꼴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(monospaced font, fixed-pitch, fixed-width, non-proportional font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각 글자가 동일한 양의 수평 공간을 차지하는 글꼴을 말한다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1779" y="2576011"/>
            <a:ext cx="6841671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&lt;pre&gt; 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&lt;/pre&gt;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1779" y="3347330"/>
            <a:ext cx="6841671" cy="29473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r>
              <a:rPr lang="en-US" altLang="ko-KR" dirty="0"/>
              <a:t>&lt;pre&gt;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첫 번째  줄입니다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두 번째  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세 번째 줄입니다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&lt;/pre&gt;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4532526"/>
            <a:ext cx="3276600" cy="1762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74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+mj-ea"/>
                <a:ea typeface="+mj-ea"/>
              </a:rPr>
              <a:t>02-2</a:t>
            </a:r>
            <a:r>
              <a:rPr lang="ko-KR" altLang="en-US" sz="4000" b="1" spc="-150" dirty="0" smtClean="0">
                <a:noFill/>
                <a:latin typeface="+mj-ea"/>
                <a:ea typeface="+mj-ea"/>
              </a:rPr>
              <a:t>장</a:t>
            </a:r>
            <a:endParaRPr lang="ko-KR" altLang="en-US" sz="4000" b="1" spc="-150" dirty="0">
              <a:noFill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895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r>
              <a:rPr lang="ko-KR" altLang="en-US" sz="4000" b="1" spc="-150" dirty="0" smtClean="0">
                <a:noFill/>
                <a:latin typeface="+mj-ea"/>
                <a:ea typeface="+mj-ea"/>
              </a:rPr>
              <a:t>장</a:t>
            </a:r>
            <a:endParaRPr lang="ko-KR" altLang="en-US" sz="4000" b="1" spc="-150" dirty="0">
              <a:noFill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5314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서식태그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643378"/>
            <a:ext cx="1167174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smtClean="0"/>
              <a:t>서식</a:t>
            </a:r>
            <a:r>
              <a:rPr lang="en-US" altLang="ko-KR" b="1" dirty="0"/>
              <a:t>(Formatting)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텍스트</a:t>
            </a:r>
            <a:r>
              <a:rPr lang="en-US" altLang="ko-KR" sz="1400" dirty="0"/>
              <a:t>(text)</a:t>
            </a:r>
            <a:r>
              <a:rPr lang="ko-KR" altLang="en-US" sz="1400" dirty="0"/>
              <a:t>에 다양한 효과를 주는 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HTML</a:t>
            </a:r>
            <a:r>
              <a:rPr lang="ko-KR" altLang="en-US" sz="1400" dirty="0" smtClean="0"/>
              <a:t>에서는 여러 서식 태그</a:t>
            </a:r>
            <a:r>
              <a:rPr lang="en-US" altLang="ko-KR" sz="1400" dirty="0"/>
              <a:t>(tag)</a:t>
            </a:r>
            <a:r>
              <a:rPr lang="ko-KR" altLang="en-US" sz="1400" dirty="0"/>
              <a:t>를 </a:t>
            </a:r>
            <a:r>
              <a:rPr lang="ko-KR" altLang="en-US" sz="1400" dirty="0" smtClean="0"/>
              <a:t>제공한다</a:t>
            </a:r>
            <a:r>
              <a:rPr lang="en-US" altLang="ko-KR" sz="1400" dirty="0" smtClean="0"/>
              <a:t>.</a:t>
            </a:r>
          </a:p>
          <a:p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/>
              <a:t>B</a:t>
            </a:r>
            <a:r>
              <a:rPr lang="ko-KR" altLang="en-US" b="1" dirty="0" smtClean="0"/>
              <a:t>태그</a:t>
            </a:r>
            <a:r>
              <a:rPr lang="en-US" altLang="ko-KR" b="1" dirty="0" smtClean="0"/>
              <a:t>(Bold Text)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특별한 의미 없이 텍스트를 굵게 강조하는 기능을 한다</a:t>
            </a:r>
            <a:r>
              <a:rPr lang="en-US" altLang="ko-KR" sz="14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오피스 프로그램의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글씨체 굵게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와 같은 기능을 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/>
              <a:t>Strong</a:t>
            </a:r>
            <a:r>
              <a:rPr lang="ko-KR" altLang="en-US" b="1" dirty="0" smtClean="0"/>
              <a:t>태그</a:t>
            </a:r>
            <a:r>
              <a:rPr lang="en-US" altLang="ko-KR" sz="1400" dirty="0" smtClean="0"/>
              <a:t>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매우 중요한 텍스트를 정의할 때 굵게 강조하는 기능을 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오피스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프로그램의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글씨체 굵게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와 같은 기능을 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*HTML5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에서는 보다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의미있는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웹을 위하여 되도록이면 강조하는 의미를 글자를 표현할 때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&lt;B&gt;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보다는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&lt;strong&gt;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사용을 권장한다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6743" y="2657668"/>
            <a:ext cx="5697082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&lt;b&gt;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&lt;/b&gt;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6743" y="5126149"/>
            <a:ext cx="5697082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&lt;strong&gt;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&lt;/strong 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8003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서식태그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2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51" y="643378"/>
            <a:ext cx="11671749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및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</a:rPr>
              <a:t>em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오피스 프로그램의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글씨체 기울이기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와 같은 기능을 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((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italic text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는 단순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이탤릭체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표현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em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(emphasized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text)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태그는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텍스트를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이탤릭체로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변환해줄 뿐만 아니라 그 내용이 중요하다는 의미도 함께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포함해 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*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검색 엔진 사용 시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&lt;strong&gt;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</a:rPr>
              <a:t>em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태그를 사용하여 강조된 텍스트를 더 중요하게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인식 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Small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더 작은 텍스트를 정의합니다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대소문자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구분이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Mark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표시하거나 강조 </a:t>
            </a:r>
            <a:r>
              <a:rPr lang="ko-KR" altLang="en-US" sz="1400" dirty="0" err="1"/>
              <a:t>표시해야하는</a:t>
            </a:r>
            <a:r>
              <a:rPr lang="ko-KR" altLang="en-US" sz="1400" dirty="0"/>
              <a:t> 텍스트를 </a:t>
            </a:r>
            <a:r>
              <a:rPr lang="ko-KR" altLang="en-US" sz="1400" dirty="0" smtClean="0"/>
              <a:t>정의할 때 사용</a:t>
            </a:r>
            <a:r>
              <a:rPr lang="en-US" altLang="ko-KR" sz="1400" dirty="0" smtClean="0"/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텍스트에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하이라이팅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형광펜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효과를 준다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46743" y="2086178"/>
            <a:ext cx="5697082" cy="119586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i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태그 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en-US" altLang="ko-KR" dirty="0" err="1" smtClean="0">
                <a:solidFill>
                  <a:schemeClr val="bg1"/>
                </a:solidFill>
              </a:rPr>
              <a:t>i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</a:t>
            </a:r>
            <a:r>
              <a:rPr lang="en-US" altLang="ko-KR" dirty="0" err="1" smtClean="0">
                <a:solidFill>
                  <a:schemeClr val="bg1"/>
                </a:solidFill>
              </a:rPr>
              <a:t>i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dirty="0" err="1" smtClean="0">
                <a:solidFill>
                  <a:schemeClr val="bg1"/>
                </a:solidFill>
              </a:rPr>
              <a:t>em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태그 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en-US" altLang="ko-KR" dirty="0" err="1" smtClean="0">
                <a:solidFill>
                  <a:schemeClr val="bg1"/>
                </a:solidFill>
              </a:rPr>
              <a:t>em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  <a:r>
              <a:rPr lang="ko-KR" altLang="en-US" dirty="0">
                <a:solidFill>
                  <a:schemeClr val="bg1"/>
                </a:solidFill>
              </a:rPr>
              <a:t>내용들</a:t>
            </a:r>
            <a:r>
              <a:rPr lang="en-US" altLang="ko-KR" dirty="0">
                <a:solidFill>
                  <a:schemeClr val="bg1"/>
                </a:solidFill>
              </a:rPr>
              <a:t>… </a:t>
            </a:r>
            <a:r>
              <a:rPr lang="en-US" altLang="ko-KR" dirty="0" smtClean="0">
                <a:solidFill>
                  <a:schemeClr val="bg1"/>
                </a:solidFill>
              </a:rPr>
              <a:t>&lt;/</a:t>
            </a:r>
            <a:r>
              <a:rPr lang="en-US" altLang="ko-KR" dirty="0" err="1" smtClean="0">
                <a:solidFill>
                  <a:schemeClr val="bg1"/>
                </a:solidFill>
              </a:rPr>
              <a:t>em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6746" y="4282947"/>
            <a:ext cx="5697082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&lt;small&gt;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&lt;/small 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6743" y="5970233"/>
            <a:ext cx="5697082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&lt;mark&gt;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&lt;/mark 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4121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서식태그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3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062106" y="772310"/>
            <a:ext cx="4945757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&lt;del&gt;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&lt;/del&gt;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62106" y="3216072"/>
            <a:ext cx="4945757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&lt;sub&gt;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&lt;/sub&gt;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62106" y="1928930"/>
            <a:ext cx="4945757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&lt;ins&gt;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&lt;/ins&gt;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067554" y="4495104"/>
            <a:ext cx="4945757" cy="6531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&lt;sup&gt;</a:t>
            </a:r>
            <a:r>
              <a:rPr lang="ko-KR" altLang="en-US" dirty="0" smtClean="0">
                <a:solidFill>
                  <a:schemeClr val="bg1"/>
                </a:solidFill>
              </a:rPr>
              <a:t>내용들</a:t>
            </a:r>
            <a:r>
              <a:rPr lang="en-US" altLang="ko-KR" dirty="0" smtClean="0">
                <a:solidFill>
                  <a:schemeClr val="bg1"/>
                </a:solidFill>
              </a:rPr>
              <a:t>… &lt;/sup&gt;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51" y="643378"/>
            <a:ext cx="725009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del</a:t>
            </a:r>
            <a:r>
              <a:rPr lang="en-US" altLang="ko-KR" b="1" dirty="0"/>
              <a:t>(delete)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유사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S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취소선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요소는 문서에서 삭제 된 </a:t>
            </a:r>
            <a:r>
              <a:rPr lang="ko-KR" altLang="en-US" sz="1400" dirty="0" smtClean="0"/>
              <a:t>텍스트를 또는 대체 텍스트를 정의할 때 사용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텍스트 중앙에 가로줄을 만들어 마치 텍스트를 지운 것과 같은 효과를 </a:t>
            </a:r>
            <a:r>
              <a:rPr lang="ko-KR" altLang="en-US" sz="1400" dirty="0" smtClean="0"/>
              <a:t>나타냄</a:t>
            </a:r>
            <a:r>
              <a:rPr lang="en-US" altLang="ko-KR" sz="1400" dirty="0" smtClean="0"/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ins</a:t>
            </a:r>
            <a:r>
              <a:rPr lang="en-US" altLang="ko-KR" b="1" dirty="0" smtClean="0"/>
              <a:t>(insert)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유사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U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밑줄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문서에 삽입 된 텍스트를 </a:t>
            </a:r>
            <a:r>
              <a:rPr lang="ko-KR" altLang="en-US" sz="1400" dirty="0" smtClean="0"/>
              <a:t>정의</a:t>
            </a:r>
            <a:r>
              <a:rPr lang="ko-KR" altLang="en-US" sz="1400" dirty="0"/>
              <a:t>할 때 사용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텍스트에 </a:t>
            </a:r>
            <a:r>
              <a:rPr lang="ko-KR" altLang="en-US" sz="1400" dirty="0"/>
              <a:t>밑줄을 </a:t>
            </a:r>
            <a:r>
              <a:rPr lang="ko-KR" altLang="en-US" sz="1400" dirty="0" smtClean="0"/>
              <a:t>그은 효과를 나타냄</a:t>
            </a:r>
            <a:r>
              <a:rPr lang="en-US" altLang="ko-KR" sz="1400" dirty="0" smtClean="0"/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sub</a:t>
            </a:r>
            <a:r>
              <a:rPr lang="en-US" altLang="ko-KR" b="1" dirty="0" smtClean="0"/>
              <a:t>(subscript</a:t>
            </a:r>
            <a:r>
              <a:rPr lang="en-US" altLang="ko-KR" b="1" dirty="0"/>
              <a:t>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아래 첨자 기능의 효과를 나타낼 때 사용</a:t>
            </a:r>
            <a:r>
              <a:rPr lang="en-US" altLang="ko-KR" sz="1400" dirty="0" smtClean="0"/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대체로 일반 </a:t>
            </a:r>
            <a:r>
              <a:rPr lang="ko-KR" altLang="en-US" sz="1400" dirty="0"/>
              <a:t>줄 아래에 절반 문자로 나타나며 때로는 더 작은 글꼴로 </a:t>
            </a:r>
            <a:r>
              <a:rPr lang="ko-KR" altLang="en-US" sz="1400" dirty="0" err="1" smtClean="0"/>
              <a:t>렌더링</a:t>
            </a:r>
            <a:r>
              <a:rPr lang="ko-KR" altLang="en-US" sz="1400" dirty="0" smtClean="0"/>
              <a:t> 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화학식을 나타내는 텍스트를 표시할 때 많이 사용함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sup</a:t>
            </a:r>
            <a:r>
              <a:rPr lang="en-US" altLang="ko-KR" b="1" dirty="0" smtClean="0"/>
              <a:t>(superscript</a:t>
            </a:r>
            <a:r>
              <a:rPr lang="en-US" altLang="ko-KR" b="1" dirty="0"/>
              <a:t>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위 첨자 </a:t>
            </a:r>
            <a:r>
              <a:rPr lang="ko-KR" altLang="en-US" sz="1400" dirty="0"/>
              <a:t>기능의 효과를 나타낼 때 사용</a:t>
            </a:r>
            <a:r>
              <a:rPr lang="en-US" altLang="ko-KR" sz="1400" dirty="0"/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일반 줄 위에 반 문자로 나타나며 때로는 더 작은 글꼴로 </a:t>
            </a:r>
            <a:r>
              <a:rPr lang="ko-KR" altLang="en-US" sz="1400" dirty="0" err="1" smtClean="0"/>
              <a:t>렌더링</a:t>
            </a:r>
            <a:r>
              <a:rPr lang="ko-KR" altLang="en-US" sz="1400" dirty="0" smtClean="0"/>
              <a:t> 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각주등을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나타내는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텍스트를 표시할 때 많이 사용함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10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+mj-ea"/>
                <a:ea typeface="+mj-ea"/>
              </a:rPr>
              <a:t>02-3</a:t>
            </a:r>
            <a:r>
              <a:rPr lang="ko-KR" altLang="en-US" sz="4000" b="1" spc="-150" dirty="0" smtClean="0">
                <a:noFill/>
                <a:latin typeface="+mj-ea"/>
                <a:ea typeface="+mj-ea"/>
              </a:rPr>
              <a:t>장</a:t>
            </a:r>
            <a:endParaRPr lang="ko-KR" altLang="en-US" sz="4000" b="1" spc="-150" dirty="0">
              <a:noFill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6178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리스트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82065"/>
            <a:ext cx="1192007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/>
              <a:t>List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여러 요소들을 일렬로 나열한 목록이나 명단을 </a:t>
            </a:r>
            <a:r>
              <a:rPr lang="ko-KR" altLang="en-US" sz="1400" dirty="0" smtClean="0"/>
              <a:t>의미함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순서가 없는 리스트</a:t>
            </a:r>
            <a:r>
              <a:rPr lang="en-US" altLang="ko-KR" sz="1400" dirty="0"/>
              <a:t>(unordered list</a:t>
            </a:r>
            <a:r>
              <a:rPr lang="en-US" altLang="ko-KR" sz="1400" dirty="0" smtClean="0"/>
              <a:t>), </a:t>
            </a:r>
            <a:r>
              <a:rPr lang="ko-KR" altLang="en-US" sz="1400" dirty="0"/>
              <a:t>순서가 있는 리스트</a:t>
            </a:r>
            <a:r>
              <a:rPr lang="en-US" altLang="ko-KR" sz="1400" dirty="0"/>
              <a:t>(ordered list</a:t>
            </a:r>
            <a:r>
              <a:rPr lang="en-US" altLang="ko-KR" sz="1400" dirty="0" smtClean="0"/>
              <a:t>), </a:t>
            </a:r>
            <a:r>
              <a:rPr lang="ko-KR" altLang="en-US" sz="1400" dirty="0"/>
              <a:t>정의 리스트</a:t>
            </a:r>
            <a:r>
              <a:rPr lang="en-US" altLang="ko-KR" sz="1400" dirty="0"/>
              <a:t>(definition </a:t>
            </a:r>
            <a:r>
              <a:rPr lang="en-US" altLang="ko-KR" sz="1400" dirty="0" smtClean="0"/>
              <a:t>list)</a:t>
            </a:r>
            <a:r>
              <a:rPr lang="ko-KR" altLang="en-US" sz="1400" dirty="0" smtClean="0"/>
              <a:t>가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있다</a:t>
            </a:r>
            <a:r>
              <a:rPr lang="en-US" altLang="ko-KR" sz="1400" dirty="0" smtClean="0"/>
              <a:t>.</a:t>
            </a:r>
          </a:p>
          <a:p>
            <a:endParaRPr lang="en-US" altLang="ko-KR" sz="1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</a:rPr>
              <a:t>ul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b="1" dirty="0"/>
              <a:t>unordered </a:t>
            </a:r>
            <a:r>
              <a:rPr lang="en-US" altLang="ko-KR" b="1" dirty="0" smtClean="0"/>
              <a:t>list-</a:t>
            </a:r>
            <a:r>
              <a:rPr lang="ko-KR" altLang="en-US" b="1" dirty="0" smtClean="0"/>
              <a:t>무순서 리스트</a:t>
            </a:r>
            <a:r>
              <a:rPr lang="en-US" altLang="ko-KR" b="1" dirty="0" smtClean="0"/>
              <a:t>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나열 순서가 의미가 없는 리스트 들을 기술할 때 사용하는 태그 임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내용은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 감싸준다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 앞에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marker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로 검정색 작은 원</a:t>
            </a:r>
            <a:r>
              <a:rPr lang="en-US" altLang="ko-KR" sz="1400" dirty="0" smtClean="0"/>
              <a:t>(</a:t>
            </a:r>
            <a:r>
              <a:rPr lang="en-US" altLang="ko-KR" sz="1400" dirty="0"/>
              <a:t>bullet</a:t>
            </a:r>
            <a:r>
              <a:rPr lang="en-US" altLang="ko-KR" sz="1400" dirty="0" smtClean="0"/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 표시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–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디폴트 값임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안에 감싸진 내용은 일정 간격으로 들여쓰기가 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ul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모두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블럭요소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list-style-type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속성으로 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마커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모양 변경 가능하다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00" b="1" dirty="0" smtClean="0"/>
              <a:t>list-style-type</a:t>
            </a:r>
            <a:r>
              <a:rPr lang="ko-KR" altLang="en-US" sz="1600" b="1" dirty="0" smtClean="0"/>
              <a:t>속성값 </a:t>
            </a:r>
            <a:r>
              <a:rPr lang="en-US" altLang="ko-KR" sz="1600" b="1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disc </a:t>
            </a:r>
            <a:r>
              <a:rPr lang="en-US" altLang="ko-KR" sz="1400" dirty="0"/>
              <a:t>: </a:t>
            </a:r>
            <a:r>
              <a:rPr lang="ko-KR" altLang="en-US" sz="1400" dirty="0"/>
              <a:t>검정색 작은 원 모양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디폴트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기본값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circle </a:t>
            </a:r>
            <a:r>
              <a:rPr lang="en-US" altLang="ko-KR" sz="1400" dirty="0"/>
              <a:t>: </a:t>
            </a:r>
            <a:r>
              <a:rPr lang="ko-KR" altLang="en-US" sz="1400" dirty="0"/>
              <a:t>흰색 작은 원 </a:t>
            </a:r>
            <a:r>
              <a:rPr lang="ko-KR" altLang="en-US" sz="1400" dirty="0" smtClean="0"/>
              <a:t>모양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square </a:t>
            </a:r>
            <a:r>
              <a:rPr lang="en-US" altLang="ko-KR" sz="1400" dirty="0"/>
              <a:t>: </a:t>
            </a:r>
            <a:r>
              <a:rPr lang="ko-KR" altLang="en-US" sz="1400" dirty="0"/>
              <a:t>사각형 </a:t>
            </a:r>
            <a:r>
              <a:rPr lang="ko-KR" altLang="en-US" sz="1400" dirty="0" smtClean="0"/>
              <a:t>모양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b="1" dirty="0" smtClean="0"/>
              <a:t>형식</a:t>
            </a:r>
            <a:r>
              <a:rPr lang="en-US" altLang="ko-KR" b="1" dirty="0" smtClean="0"/>
              <a:t>: </a:t>
            </a:r>
          </a:p>
          <a:p>
            <a:r>
              <a:rPr lang="en-US" altLang="ko-KR" b="1" dirty="0"/>
              <a:t>&lt;</a:t>
            </a:r>
            <a:r>
              <a:rPr lang="en-US" altLang="ko-KR" b="1" dirty="0" err="1" smtClean="0"/>
              <a:t>ul</a:t>
            </a:r>
            <a:r>
              <a:rPr lang="en-US" altLang="ko-KR" b="1" dirty="0"/>
              <a:t> style=“</a:t>
            </a:r>
            <a:r>
              <a:rPr lang="ko-KR" altLang="en-US" b="1" dirty="0" err="1"/>
              <a:t>속성명</a:t>
            </a:r>
            <a:r>
              <a:rPr lang="en-US" altLang="ko-KR" b="1" dirty="0"/>
              <a:t>:</a:t>
            </a:r>
            <a:r>
              <a:rPr lang="ko-KR" altLang="en-US" b="1" dirty="0"/>
              <a:t>속성값</a:t>
            </a:r>
            <a:r>
              <a:rPr lang="en-US" altLang="ko-KR" b="1" dirty="0"/>
              <a:t>;”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1&lt;/li&gt;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2&lt;/</a:t>
            </a:r>
            <a:r>
              <a:rPr lang="en-US" altLang="ko-KR" b="1" dirty="0"/>
              <a:t>li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 smtClean="0"/>
              <a:t>    </a:t>
            </a:r>
            <a:r>
              <a:rPr lang="en-US" altLang="ko-KR" b="1" dirty="0"/>
              <a:t>&lt;</a:t>
            </a:r>
            <a:r>
              <a:rPr lang="en-US" altLang="ko-KR" b="1" dirty="0" smtClean="0"/>
              <a:t>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3&lt;/</a:t>
            </a:r>
            <a:r>
              <a:rPr lang="en-US" altLang="ko-KR" b="1" dirty="0"/>
              <a:t>li&gt;</a:t>
            </a:r>
            <a:endParaRPr lang="en-US" altLang="ko-KR" b="1" dirty="0" smtClean="0"/>
          </a:p>
          <a:p>
            <a:r>
              <a:rPr lang="en-US" altLang="ko-KR" b="1" dirty="0" smtClean="0"/>
              <a:t>&lt;/</a:t>
            </a:r>
            <a:r>
              <a:rPr lang="en-US" altLang="ko-KR" b="1" dirty="0" err="1" smtClean="0"/>
              <a:t>ul</a:t>
            </a:r>
            <a:r>
              <a:rPr lang="en-US" altLang="ko-KR" b="1" dirty="0"/>
              <a:t>&gt;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782" y="2016578"/>
            <a:ext cx="4124415" cy="4384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3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리스트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2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33081"/>
            <a:ext cx="1192007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</a:rPr>
              <a:t>ol</a:t>
            </a:r>
            <a:r>
              <a:rPr lang="en-US" altLang="ko-KR" b="1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b="1"/>
              <a:t>ordered </a:t>
            </a:r>
            <a:r>
              <a:rPr lang="en-US" altLang="ko-KR" b="1" smtClean="0"/>
              <a:t>list-</a:t>
            </a:r>
            <a:r>
              <a:rPr lang="ko-KR" altLang="en-US" b="1" dirty="0" smtClean="0"/>
              <a:t>순서 리스트</a:t>
            </a:r>
            <a:r>
              <a:rPr lang="en-US" altLang="ko-KR" b="1" dirty="0" smtClean="0"/>
              <a:t>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나열 할 텍스트가 순서가 있어야 하는 데이터 일 경우에 사용하는 태그 임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내용은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 감싸준다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 앞에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marker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로 십진정수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(decimal)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 표시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–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디폴트 값임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안에 감싸진 내용은 일정 간격으로 들여쓰기가 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marker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바로 뒤에 마침표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가 붙는데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마침표를 기준으로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마커는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우측정렬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텍스트는 좌측정렬이 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ol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li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모두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블럭요소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list-style-type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속성으로 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마커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모양 변경 가능하다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00" b="1" dirty="0" smtClean="0"/>
              <a:t>list-style-type</a:t>
            </a:r>
            <a:r>
              <a:rPr lang="ko-KR" altLang="en-US" sz="1600" b="1" dirty="0" smtClean="0"/>
              <a:t>속성값 </a:t>
            </a:r>
            <a:r>
              <a:rPr lang="en-US" altLang="ko-KR" sz="1600" b="1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decimal</a:t>
            </a:r>
            <a:r>
              <a:rPr lang="en-US" altLang="ko-KR" sz="1400" dirty="0"/>
              <a:t> : </a:t>
            </a:r>
            <a:r>
              <a:rPr lang="ko-KR" altLang="en-US" sz="1400" dirty="0"/>
              <a:t>숫자 </a:t>
            </a:r>
            <a:r>
              <a:rPr lang="en-US" altLang="ko-KR" sz="1400" dirty="0"/>
              <a:t>(</a:t>
            </a:r>
            <a:r>
              <a:rPr lang="ko-KR" altLang="en-US" sz="1400" dirty="0"/>
              <a:t>기본설정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upper-alpha</a:t>
            </a:r>
            <a:r>
              <a:rPr lang="en-US" altLang="ko-KR" sz="1400" dirty="0"/>
              <a:t> : </a:t>
            </a:r>
            <a:r>
              <a:rPr lang="ko-KR" altLang="en-US" sz="1400" dirty="0"/>
              <a:t>영문 </a:t>
            </a:r>
            <a:r>
              <a:rPr lang="ko-KR" altLang="en-US" sz="1400" dirty="0" smtClean="0"/>
              <a:t>대문자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lower-alpha</a:t>
            </a:r>
            <a:r>
              <a:rPr lang="en-US" altLang="ko-KR" sz="1400" dirty="0"/>
              <a:t> : </a:t>
            </a:r>
            <a:r>
              <a:rPr lang="ko-KR" altLang="en-US" sz="1400" dirty="0"/>
              <a:t>영문 </a:t>
            </a:r>
            <a:r>
              <a:rPr lang="ko-KR" altLang="en-US" sz="1400" dirty="0" smtClean="0"/>
              <a:t>소문자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upper-roman</a:t>
            </a:r>
            <a:r>
              <a:rPr lang="en-US" altLang="ko-KR" sz="1400" dirty="0"/>
              <a:t> : </a:t>
            </a:r>
            <a:r>
              <a:rPr lang="ko-KR" altLang="en-US" sz="1400" dirty="0"/>
              <a:t>로마 숫자 </a:t>
            </a:r>
            <a:r>
              <a:rPr lang="ko-KR" altLang="en-US" sz="1400" dirty="0" smtClean="0"/>
              <a:t>대문자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lower-roman </a:t>
            </a:r>
            <a:r>
              <a:rPr lang="en-US" altLang="ko-KR" sz="1400" dirty="0"/>
              <a:t>: </a:t>
            </a:r>
            <a:r>
              <a:rPr lang="ko-KR" altLang="en-US" sz="1400" dirty="0"/>
              <a:t>로마 숫자 </a:t>
            </a:r>
            <a:r>
              <a:rPr lang="ko-KR" altLang="en-US" sz="1400" dirty="0" smtClean="0"/>
              <a:t>소문자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b="1" dirty="0" smtClean="0"/>
              <a:t>형식</a:t>
            </a:r>
            <a:r>
              <a:rPr lang="en-US" altLang="ko-KR" b="1" dirty="0" smtClean="0"/>
              <a:t>: </a:t>
            </a:r>
          </a:p>
          <a:p>
            <a:r>
              <a:rPr lang="en-US" altLang="ko-KR" b="1" dirty="0" smtClean="0"/>
              <a:t>&lt;</a:t>
            </a:r>
            <a:r>
              <a:rPr lang="en-US" altLang="ko-KR" b="1" dirty="0" err="1" smtClean="0"/>
              <a:t>ol</a:t>
            </a:r>
            <a:r>
              <a:rPr lang="en-US" altLang="ko-KR" b="1" dirty="0" smtClean="0"/>
              <a:t> </a:t>
            </a:r>
            <a:r>
              <a:rPr lang="en-US" altLang="ko-KR" b="1" dirty="0"/>
              <a:t>style=“</a:t>
            </a:r>
            <a:r>
              <a:rPr lang="ko-KR" altLang="en-US" b="1" dirty="0" err="1"/>
              <a:t>속성명</a:t>
            </a:r>
            <a:r>
              <a:rPr lang="en-US" altLang="ko-KR" b="1" dirty="0"/>
              <a:t>:</a:t>
            </a:r>
            <a:r>
              <a:rPr lang="ko-KR" altLang="en-US" b="1" dirty="0"/>
              <a:t>속성값</a:t>
            </a:r>
            <a:r>
              <a:rPr lang="en-US" altLang="ko-KR" b="1" dirty="0"/>
              <a:t>;”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1&lt;/li&gt;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2&lt;/</a:t>
            </a:r>
            <a:r>
              <a:rPr lang="en-US" altLang="ko-KR" b="1" dirty="0"/>
              <a:t>li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 smtClean="0"/>
              <a:t>    </a:t>
            </a:r>
            <a:r>
              <a:rPr lang="en-US" altLang="ko-KR" b="1" dirty="0"/>
              <a:t>&lt;</a:t>
            </a:r>
            <a:r>
              <a:rPr lang="en-US" altLang="ko-KR" b="1" dirty="0" smtClean="0"/>
              <a:t>li&gt;</a:t>
            </a:r>
            <a:r>
              <a:rPr lang="ko-KR" altLang="en-US" b="1" dirty="0" smtClean="0"/>
              <a:t>내용</a:t>
            </a:r>
            <a:r>
              <a:rPr lang="en-US" altLang="ko-KR" b="1" dirty="0" smtClean="0"/>
              <a:t>3&lt;/</a:t>
            </a:r>
            <a:r>
              <a:rPr lang="en-US" altLang="ko-KR" b="1" dirty="0"/>
              <a:t>li&gt;</a:t>
            </a:r>
            <a:endParaRPr lang="en-US" altLang="ko-KR" b="1" dirty="0" smtClean="0"/>
          </a:p>
          <a:p>
            <a:r>
              <a:rPr lang="en-US" altLang="ko-KR" b="1" dirty="0" smtClean="0"/>
              <a:t>&lt;/</a:t>
            </a:r>
            <a:r>
              <a:rPr lang="en-US" altLang="ko-KR" b="1" dirty="0" err="1" smtClean="0"/>
              <a:t>ol</a:t>
            </a:r>
            <a:r>
              <a:rPr lang="en-US" altLang="ko-KR" b="1" dirty="0" smtClean="0"/>
              <a:t>&gt;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910" y="1190625"/>
            <a:ext cx="3822926" cy="49455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58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리스트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3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82065"/>
            <a:ext cx="1192007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dl(</a:t>
            </a:r>
            <a:r>
              <a:rPr lang="en-US" altLang="ko-KR" b="1" dirty="0" smtClean="0"/>
              <a:t>description list-</a:t>
            </a:r>
            <a:r>
              <a:rPr lang="ko-KR" altLang="en-US" b="1" dirty="0" smtClean="0"/>
              <a:t>정</a:t>
            </a:r>
            <a:r>
              <a:rPr lang="ko-KR" altLang="en-US" b="1" dirty="0"/>
              <a:t>의</a:t>
            </a:r>
            <a:r>
              <a:rPr lang="ko-KR" altLang="en-US" b="1" dirty="0" smtClean="0"/>
              <a:t> 리스트</a:t>
            </a:r>
            <a:r>
              <a:rPr lang="en-US" altLang="ko-KR" b="1" dirty="0" smtClean="0"/>
              <a:t>)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나열 할 텍스트가 어떠한 대상과 대상에 대한 설명이 필요한 데이터인 경우 사용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내용은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dl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 감싸주고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대상은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dt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설명은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dd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 감싸준다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marker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가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dl,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dt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태그는 들여쓰기가 되지 않으나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dd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안에 감싸진 내용은 일정 간격으로 들여쓰기가 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dl,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</a:rPr>
              <a:t>dt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sz="1400" dirty="0" smtClean="0"/>
              <a:t>Description Tag)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</a:rPr>
              <a:t>dd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sz="1400" dirty="0"/>
              <a:t>Description </a:t>
            </a:r>
            <a:r>
              <a:rPr lang="en-US" altLang="ko-KR" sz="1400" dirty="0" smtClean="0"/>
              <a:t>Describes)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모두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블럭요소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마커가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없으므로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400" dirty="0" smtClean="0"/>
              <a:t>list-style-type</a:t>
            </a:r>
            <a:r>
              <a:rPr lang="ko-KR" altLang="en-US" sz="1400" dirty="0" smtClean="0"/>
              <a:t>속성도 없다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적용이 되지 않는다</a:t>
            </a:r>
            <a:r>
              <a:rPr lang="en-US" altLang="ko-KR" sz="1400" dirty="0" smtClean="0"/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/>
          </a:p>
          <a:p>
            <a:r>
              <a:rPr lang="ko-KR" altLang="en-US" b="1" dirty="0" smtClean="0"/>
              <a:t>형식 </a:t>
            </a:r>
            <a:r>
              <a:rPr lang="en-US" altLang="ko-KR" b="1" dirty="0" smtClean="0"/>
              <a:t>1 : </a:t>
            </a:r>
          </a:p>
          <a:p>
            <a:r>
              <a:rPr lang="en-US" altLang="ko-KR" b="1" dirty="0" smtClean="0"/>
              <a:t>&lt;dl&gt;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</a:t>
            </a:r>
            <a:r>
              <a:rPr lang="en-US" altLang="ko-KR" b="1" dirty="0" err="1" smtClean="0"/>
              <a:t>dt</a:t>
            </a:r>
            <a:r>
              <a:rPr lang="en-US" altLang="ko-KR" b="1" dirty="0" smtClean="0"/>
              <a:t>&gt;</a:t>
            </a:r>
            <a:r>
              <a:rPr lang="ko-KR" altLang="en-US" b="1" dirty="0" smtClean="0"/>
              <a:t>대상이 되는 텍스트</a:t>
            </a:r>
            <a:r>
              <a:rPr lang="en-US" altLang="ko-KR" b="1" dirty="0" smtClean="0"/>
              <a:t>&lt;/</a:t>
            </a:r>
            <a:r>
              <a:rPr lang="en-US" altLang="ko-KR" b="1" dirty="0" err="1" smtClean="0"/>
              <a:t>dt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</a:t>
            </a:r>
            <a:r>
              <a:rPr lang="en-US" altLang="ko-KR" b="1" dirty="0" err="1" smtClean="0"/>
              <a:t>dd</a:t>
            </a:r>
            <a:r>
              <a:rPr lang="en-US" altLang="ko-KR" b="1" dirty="0" smtClean="0"/>
              <a:t>&gt;</a:t>
            </a:r>
            <a:r>
              <a:rPr lang="ko-KR" altLang="en-US" b="1" dirty="0" smtClean="0"/>
              <a:t>대상에 대한 설명이 되는 텍스트</a:t>
            </a:r>
            <a:r>
              <a:rPr lang="en-US" altLang="ko-KR" b="1" dirty="0" smtClean="0"/>
              <a:t>&lt;/</a:t>
            </a:r>
            <a:r>
              <a:rPr lang="en-US" altLang="ko-KR" b="1" dirty="0" err="1" smtClean="0"/>
              <a:t>dd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 smtClean="0"/>
              <a:t>&lt;/dl&gt;</a:t>
            </a:r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/>
              <a:t>형식 </a:t>
            </a:r>
            <a:r>
              <a:rPr lang="en-US" altLang="ko-KR" b="1" dirty="0" smtClean="0"/>
              <a:t>2 </a:t>
            </a:r>
            <a:r>
              <a:rPr lang="en-US" altLang="ko-KR" b="1" dirty="0"/>
              <a:t>: </a:t>
            </a:r>
          </a:p>
          <a:p>
            <a:r>
              <a:rPr lang="en-US" altLang="ko-KR" b="1" dirty="0"/>
              <a:t>&lt;dl&gt;</a:t>
            </a:r>
          </a:p>
          <a:p>
            <a:r>
              <a:rPr lang="en-US" altLang="ko-KR" b="1" dirty="0"/>
              <a:t>    &lt;</a:t>
            </a:r>
            <a:r>
              <a:rPr lang="en-US" altLang="ko-KR" b="1" dirty="0" err="1"/>
              <a:t>dt</a:t>
            </a:r>
            <a:r>
              <a:rPr lang="en-US" altLang="ko-KR" b="1" dirty="0"/>
              <a:t>&gt;</a:t>
            </a:r>
            <a:r>
              <a:rPr lang="ko-KR" altLang="en-US" b="1" dirty="0"/>
              <a:t>대상이 되는 텍스트</a:t>
            </a:r>
            <a:r>
              <a:rPr lang="en-US" altLang="ko-KR" b="1" dirty="0"/>
              <a:t>&lt;/</a:t>
            </a:r>
            <a:r>
              <a:rPr lang="en-US" altLang="ko-KR" b="1" dirty="0" err="1"/>
              <a:t>dt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 smtClean="0"/>
              <a:t>    &lt;</a:t>
            </a:r>
            <a:r>
              <a:rPr lang="en-US" altLang="ko-KR" b="1" dirty="0" err="1"/>
              <a:t>dt</a:t>
            </a:r>
            <a:r>
              <a:rPr lang="en-US" altLang="ko-KR" b="1" dirty="0"/>
              <a:t>&gt;</a:t>
            </a:r>
            <a:r>
              <a:rPr lang="ko-KR" altLang="en-US" b="1" dirty="0"/>
              <a:t>대상이 되는 텍스트</a:t>
            </a:r>
            <a:r>
              <a:rPr lang="en-US" altLang="ko-KR" b="1" dirty="0"/>
              <a:t>&lt;/</a:t>
            </a:r>
            <a:r>
              <a:rPr lang="en-US" altLang="ko-KR" b="1" dirty="0" err="1"/>
              <a:t>dt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    &lt;</a:t>
            </a:r>
            <a:r>
              <a:rPr lang="en-US" altLang="ko-KR" b="1" dirty="0" err="1"/>
              <a:t>dd</a:t>
            </a:r>
            <a:r>
              <a:rPr lang="en-US" altLang="ko-KR" b="1" dirty="0"/>
              <a:t>&gt;</a:t>
            </a:r>
            <a:r>
              <a:rPr lang="ko-KR" altLang="en-US" b="1" dirty="0"/>
              <a:t>대상에 대한 설명이 되는 텍스트</a:t>
            </a:r>
            <a:r>
              <a:rPr lang="en-US" altLang="ko-KR" b="1" dirty="0"/>
              <a:t>&lt;/</a:t>
            </a:r>
            <a:r>
              <a:rPr lang="en-US" altLang="ko-KR" b="1" dirty="0" err="1"/>
              <a:t>dd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&lt;</a:t>
            </a:r>
            <a:r>
              <a:rPr lang="en-US" altLang="ko-KR" b="1" dirty="0" err="1"/>
              <a:t>dd</a:t>
            </a:r>
            <a:r>
              <a:rPr lang="en-US" altLang="ko-KR" b="1" dirty="0"/>
              <a:t>&gt;</a:t>
            </a:r>
            <a:r>
              <a:rPr lang="ko-KR" altLang="en-US" b="1" dirty="0"/>
              <a:t>대상에 대한 설명이 되는 텍스트</a:t>
            </a:r>
            <a:r>
              <a:rPr lang="en-US" altLang="ko-KR" b="1" dirty="0"/>
              <a:t>&lt;/</a:t>
            </a:r>
            <a:r>
              <a:rPr lang="en-US" altLang="ko-KR" b="1" dirty="0" err="1"/>
              <a:t>dd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&lt;/dl&gt;</a:t>
            </a:r>
          </a:p>
          <a:p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05"/>
          <a:stretch/>
        </p:blipFill>
        <p:spPr bwMode="auto">
          <a:xfrm>
            <a:off x="6999514" y="2109106"/>
            <a:ext cx="3886200" cy="2124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514" y="4282168"/>
            <a:ext cx="3886200" cy="2114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99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주</a:t>
            </a:r>
            <a:r>
              <a:rPr lang="ko-KR" altLang="en-US" sz="3200" b="1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643378"/>
            <a:ext cx="1182209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▶주석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(Comment)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개발자가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작성한 해당 코드에 대한 이해를 돕는 설명이나 디버깅을 위해 작성한 구문을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의미한다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다른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코드와는 달리 웹 브라우저에 의해 표현되지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않는다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주석의 시작 태그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(&lt;!--)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에는 느낌표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(!)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가 있지만 종료 태그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(--&gt;)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에는 느낌표가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코드의 어느 부분에서라도 사용할 수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있으며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주석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태그안에는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한 줄 내용뿐만 아니라 여러 줄의 내용도 가능하다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엘리먼트를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무효화 하는 기능도 가능하다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(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엘리먼트의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주석화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주석 안에 또 다른 주석을 작성할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수 없다</a:t>
            </a:r>
            <a:r>
              <a:rPr lang="en-US" altLang="ko-KR" sz="140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0677" y="2369239"/>
            <a:ext cx="11877237" cy="381112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12000" rtlCol="0"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 smtClean="0">
                <a:solidFill>
                  <a:schemeClr val="bg1"/>
                </a:solidFill>
              </a:rPr>
              <a:t>1 : &lt;!-- </a:t>
            </a:r>
            <a:r>
              <a:rPr lang="ko-KR" altLang="en-US" dirty="0" smtClean="0">
                <a:solidFill>
                  <a:schemeClr val="bg1"/>
                </a:solidFill>
              </a:rPr>
              <a:t>주석 처리할 내용 </a:t>
            </a:r>
            <a:r>
              <a:rPr lang="en-US" altLang="ko-KR" dirty="0" smtClean="0">
                <a:solidFill>
                  <a:schemeClr val="bg1"/>
                </a:solidFill>
              </a:rPr>
              <a:t>--&gt;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형식 </a:t>
            </a:r>
            <a:r>
              <a:rPr lang="en-US" altLang="ko-KR" dirty="0" smtClean="0">
                <a:solidFill>
                  <a:schemeClr val="bg1"/>
                </a:solidFill>
              </a:rPr>
              <a:t>2 : 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&lt;!--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주석 처리할 내용들</a:t>
            </a:r>
            <a:r>
              <a:rPr lang="en-US" altLang="ko-KR" dirty="0" smtClean="0">
                <a:solidFill>
                  <a:schemeClr val="bg1"/>
                </a:solidFill>
              </a:rPr>
              <a:t>…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ko-KR" altLang="en-US" dirty="0" err="1" smtClean="0">
                <a:solidFill>
                  <a:schemeClr val="bg1"/>
                </a:solidFill>
              </a:rPr>
              <a:t>주석처리할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엘리먼트들</a:t>
            </a:r>
            <a:r>
              <a:rPr lang="en-US" altLang="ko-KR" dirty="0" smtClean="0">
                <a:solidFill>
                  <a:schemeClr val="bg1"/>
                </a:solidFill>
              </a:rPr>
              <a:t>&gt;…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--&gt;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36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테이블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49409"/>
            <a:ext cx="1192007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▶ </a:t>
            </a:r>
            <a:r>
              <a:rPr lang="en-US" altLang="ko-KR" b="1" dirty="0" smtClean="0"/>
              <a:t>table </a:t>
            </a:r>
            <a:r>
              <a:rPr lang="ko-KR" altLang="en-US" b="1" dirty="0" smtClean="0"/>
              <a:t>태그 </a:t>
            </a:r>
            <a:r>
              <a:rPr lang="en-US" altLang="ko-KR" b="1" dirty="0"/>
              <a:t>: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데이터를 표 형식으로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줄</a:t>
            </a:r>
            <a:r>
              <a:rPr lang="en-US" altLang="ko-KR" sz="1600" dirty="0" smtClean="0"/>
              <a:t>,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행</a:t>
            </a:r>
            <a:r>
              <a:rPr lang="en-US" altLang="ko-KR" sz="1600" dirty="0" smtClean="0"/>
              <a:t>-row,</a:t>
            </a:r>
            <a:r>
              <a:rPr lang="ko-KR" altLang="en-US" sz="1600" dirty="0" smtClean="0"/>
              <a:t> 칸</a:t>
            </a:r>
            <a:r>
              <a:rPr lang="en-US" altLang="ko-KR" sz="1600" dirty="0" smtClean="0"/>
              <a:t>,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열 </a:t>
            </a:r>
            <a:r>
              <a:rPr lang="en-US" altLang="ko-KR" sz="1600" dirty="0" smtClean="0"/>
              <a:t>-column) </a:t>
            </a:r>
            <a:r>
              <a:rPr lang="ko-KR" altLang="en-US" sz="1600" dirty="0" smtClean="0"/>
              <a:t>보여주는 </a:t>
            </a:r>
            <a:r>
              <a:rPr lang="ko-KR" altLang="en-US" sz="1600" dirty="0" err="1" smtClean="0"/>
              <a:t>엘리먼트임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tr</a:t>
            </a:r>
            <a:r>
              <a:rPr lang="en-US" altLang="ko-KR" sz="1600" dirty="0" smtClean="0"/>
              <a:t> , </a:t>
            </a:r>
            <a:r>
              <a:rPr lang="en-US" altLang="ko-KR" sz="1600" dirty="0" err="1" smtClean="0"/>
              <a:t>th</a:t>
            </a:r>
            <a:r>
              <a:rPr lang="en-US" altLang="ko-KR" sz="1600" dirty="0" smtClean="0"/>
              <a:t>, td </a:t>
            </a:r>
            <a:r>
              <a:rPr lang="ko-KR" altLang="en-US" sz="1600" dirty="0" smtClean="0"/>
              <a:t>태그등과 같이 쓰인다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table </a:t>
            </a:r>
            <a:r>
              <a:rPr lang="ko-KR" altLang="en-US" sz="1600" dirty="0" smtClean="0"/>
              <a:t>태그는 </a:t>
            </a:r>
            <a:r>
              <a:rPr lang="ko-KR" altLang="en-US" sz="1600" dirty="0" err="1" smtClean="0"/>
              <a:t>블럭</a:t>
            </a:r>
            <a:r>
              <a:rPr lang="ko-KR" altLang="en-US" sz="1600" dirty="0" smtClean="0"/>
              <a:t> 요소이다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tr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태그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테이블의 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행</a:t>
            </a:r>
            <a:r>
              <a:rPr lang="en-US" altLang="ko-KR" sz="1600" dirty="0" smtClean="0"/>
              <a:t>(row)</a:t>
            </a:r>
            <a:r>
              <a:rPr lang="ko-KR" altLang="en-US" sz="1600" dirty="0" smtClean="0"/>
              <a:t>을 설정하며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블럭</a:t>
            </a:r>
            <a:r>
              <a:rPr lang="ko-KR" altLang="en-US" sz="1600" dirty="0" smtClean="0"/>
              <a:t> 요소이다</a:t>
            </a:r>
            <a:r>
              <a:rPr lang="en-US" altLang="ko-KR" sz="1600" dirty="0" smtClean="0"/>
              <a:t>. </a:t>
            </a:r>
            <a:r>
              <a:rPr lang="en-US" altLang="ko-KR" sz="1600" dirty="0" err="1" smtClean="0"/>
              <a:t>Magin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paddin</a:t>
            </a:r>
            <a:r>
              <a:rPr lang="ko-KR" altLang="en-US" sz="1600" dirty="0" smtClean="0"/>
              <a:t>없음</a:t>
            </a:r>
            <a:r>
              <a:rPr lang="en-US" altLang="ko-KR" sz="1600" dirty="0" smtClean="0"/>
              <a:t>. </a:t>
            </a:r>
            <a:endParaRPr lang="en-US" altLang="ko-KR" sz="1600" dirty="0"/>
          </a:p>
          <a:p>
            <a:r>
              <a:rPr lang="en-US" altLang="ko-KR" sz="1600" dirty="0" smtClean="0"/>
              <a:t>    Margin, padding</a:t>
            </a:r>
            <a:r>
              <a:rPr lang="ko-KR" altLang="en-US" sz="1600" dirty="0" err="1" smtClean="0"/>
              <a:t>조절불가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td </a:t>
            </a:r>
            <a:r>
              <a:rPr lang="ko-KR" altLang="en-US" sz="1600" dirty="0" smtClean="0"/>
              <a:t>태그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테이블의 칸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열</a:t>
            </a:r>
            <a:r>
              <a:rPr lang="en-US" altLang="ko-KR" sz="1600" dirty="0" smtClean="0"/>
              <a:t>(column)</a:t>
            </a:r>
            <a:r>
              <a:rPr lang="ko-KR" altLang="en-US" sz="1600" dirty="0" smtClean="0"/>
              <a:t>을 설정하며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인라인</a:t>
            </a:r>
            <a:r>
              <a:rPr lang="ko-KR" altLang="en-US" sz="1600" dirty="0" smtClean="0"/>
              <a:t> 요소이다</a:t>
            </a:r>
            <a:r>
              <a:rPr lang="en-US" altLang="ko-KR" sz="16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내용의 정렬 기본값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디폴트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은 수평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왼쪽정렬</a:t>
            </a:r>
            <a:r>
              <a:rPr lang="en-US" altLang="ko-KR" sz="1600" dirty="0" smtClean="0"/>
              <a:t>(left), </a:t>
            </a:r>
            <a:r>
              <a:rPr lang="ko-KR" altLang="en-US" sz="1600" dirty="0" smtClean="0"/>
              <a:t>수직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중간정렬</a:t>
            </a:r>
            <a:r>
              <a:rPr lang="en-US" altLang="ko-KR" sz="1600" dirty="0" smtClean="0"/>
              <a:t>(middle)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th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태그 </a:t>
            </a:r>
            <a:r>
              <a:rPr lang="en-US" altLang="ko-KR" sz="1600" dirty="0" smtClean="0"/>
              <a:t>: td</a:t>
            </a:r>
            <a:r>
              <a:rPr lang="ko-KR" altLang="en-US" sz="1600" dirty="0" smtClean="0"/>
              <a:t>와 동일하게 </a:t>
            </a:r>
            <a:r>
              <a:rPr lang="en-US" altLang="ko-KR" sz="1600" dirty="0"/>
              <a:t>: </a:t>
            </a:r>
            <a:r>
              <a:rPr lang="ko-KR" altLang="en-US" sz="1600" dirty="0"/>
              <a:t>테이블의 칸</a:t>
            </a:r>
            <a:r>
              <a:rPr lang="en-US" altLang="ko-KR" sz="1600" dirty="0"/>
              <a:t>,</a:t>
            </a:r>
            <a:r>
              <a:rPr lang="ko-KR" altLang="en-US" sz="1600" dirty="0"/>
              <a:t>행</a:t>
            </a:r>
            <a:r>
              <a:rPr lang="en-US" altLang="ko-KR" sz="1600" dirty="0"/>
              <a:t>(column)</a:t>
            </a:r>
            <a:r>
              <a:rPr lang="ko-KR" altLang="en-US" sz="1600" dirty="0"/>
              <a:t>을 설정하며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인라인</a:t>
            </a:r>
            <a:r>
              <a:rPr lang="ko-KR" altLang="en-US" sz="1600" dirty="0"/>
              <a:t> 요소이다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표 내용의 제목</a:t>
            </a:r>
            <a:r>
              <a:rPr lang="en-US" altLang="ko-KR" sz="1600" dirty="0" smtClean="0"/>
              <a:t>(heading)</a:t>
            </a:r>
            <a:r>
              <a:rPr lang="ko-KR" altLang="en-US" sz="1600" dirty="0" smtClean="0"/>
              <a:t>을 담당하는 태그라 서체가 굵게 표시되며</a:t>
            </a:r>
            <a:r>
              <a:rPr lang="en-US" altLang="ko-KR" sz="1600" dirty="0" smtClean="0"/>
              <a:t>, </a:t>
            </a:r>
          </a:p>
          <a:p>
            <a:r>
              <a:rPr lang="ko-KR" altLang="en-US" sz="1600" dirty="0" smtClean="0"/>
              <a:t>제목의 정렬 기본값</a:t>
            </a:r>
            <a:r>
              <a:rPr lang="en-US" altLang="ko-KR" sz="1600" dirty="0"/>
              <a:t> (</a:t>
            </a:r>
            <a:r>
              <a:rPr lang="ko-KR" altLang="en-US" sz="1600" dirty="0"/>
              <a:t>디폴트</a:t>
            </a:r>
            <a:r>
              <a:rPr lang="en-US" altLang="ko-KR" sz="1600" dirty="0"/>
              <a:t>) </a:t>
            </a:r>
            <a:r>
              <a:rPr lang="ko-KR" altLang="en-US" sz="1600" dirty="0" smtClean="0"/>
              <a:t>은 수평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가운데정렬</a:t>
            </a:r>
            <a:r>
              <a:rPr lang="en-US" altLang="ko-KR" sz="1600" dirty="0" smtClean="0"/>
              <a:t>(center), </a:t>
            </a:r>
            <a:r>
              <a:rPr lang="ko-KR" altLang="en-US" sz="1600" dirty="0" smtClean="0"/>
              <a:t>수직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중간정렬</a:t>
            </a:r>
            <a:r>
              <a:rPr lang="en-US" altLang="ko-KR" sz="1600" dirty="0" smtClean="0"/>
              <a:t>(middle)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기본적으로 셀이라 부르는 것은 </a:t>
            </a:r>
            <a:r>
              <a:rPr lang="en-US" altLang="ko-KR" sz="1600" dirty="0" smtClean="0"/>
              <a:t>td </a:t>
            </a:r>
            <a:r>
              <a:rPr lang="ko-KR" altLang="en-US" sz="1600" dirty="0" smtClean="0"/>
              <a:t>태그나 </a:t>
            </a:r>
            <a:r>
              <a:rPr lang="en-US" altLang="ko-KR" sz="1600" dirty="0" err="1" smtClean="0"/>
              <a:t>th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태그를 일컫는다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셀과 셀 사이는 약간의 공백을 가지고 있다</a:t>
            </a:r>
            <a:r>
              <a:rPr lang="en-US" altLang="ko-KR" sz="16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대소문자를 구분하지 않는다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**td, </a:t>
            </a:r>
            <a:r>
              <a:rPr lang="en-US" altLang="ko-KR" sz="1600" dirty="0" err="1" smtClean="0"/>
              <a:t>th</a:t>
            </a:r>
            <a:r>
              <a:rPr lang="en-US" altLang="ko-KR" sz="1600" dirty="0" smtClean="0"/>
              <a:t>:  padding</a:t>
            </a:r>
            <a:r>
              <a:rPr lang="ko-KR" altLang="en-US" sz="1600" dirty="0" smtClean="0"/>
              <a:t>존재함</a:t>
            </a:r>
            <a:r>
              <a:rPr lang="en-US" altLang="ko-KR" sz="1600" dirty="0" smtClean="0"/>
              <a:t>. Width, height</a:t>
            </a:r>
            <a:r>
              <a:rPr lang="ko-KR" altLang="en-US" sz="1600" dirty="0" err="1" smtClean="0"/>
              <a:t>조절가능</a:t>
            </a:r>
            <a:r>
              <a:rPr lang="en-US" altLang="ko-KR" sz="1600" dirty="0" smtClean="0"/>
              <a:t>, margin, padding</a:t>
            </a:r>
            <a:r>
              <a:rPr lang="ko-KR" altLang="en-US" sz="1600" dirty="0" smtClean="0"/>
              <a:t>가능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ko-KR" altLang="en-US" sz="1600" b="1" dirty="0"/>
              <a:t>▶ </a:t>
            </a:r>
            <a:r>
              <a:rPr lang="en-US" altLang="ko-KR" sz="1600" b="1" dirty="0" smtClean="0"/>
              <a:t>CSS (</a:t>
            </a:r>
            <a:r>
              <a:rPr lang="en-US" altLang="ko-KR" sz="1600" b="1" dirty="0"/>
              <a:t>Cascading Style </a:t>
            </a:r>
            <a:r>
              <a:rPr lang="en-US" altLang="ko-KR" sz="1600" b="1" dirty="0" smtClean="0"/>
              <a:t>Sheets)</a:t>
            </a:r>
            <a:r>
              <a:rPr lang="ko-KR" altLang="en-US" sz="1600" b="1" dirty="0" smtClean="0"/>
              <a:t>를 사용하여 테이블 요소 꾸미기 </a:t>
            </a:r>
            <a:r>
              <a:rPr lang="en-US" altLang="ko-KR" sz="1600" b="1" dirty="0"/>
              <a:t>: </a:t>
            </a:r>
            <a:endParaRPr lang="en-US" altLang="ko-KR" sz="1600" b="1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/>
              <a:t>colspan</a:t>
            </a:r>
            <a:r>
              <a:rPr lang="en-US" altLang="ko-KR" sz="1600" dirty="0"/>
              <a:t> : </a:t>
            </a:r>
            <a:r>
              <a:rPr lang="ko-KR" altLang="en-US" sz="1600" dirty="0"/>
              <a:t>칸 병합을 할 때 사용하는 속성임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속성값으로 </a:t>
            </a:r>
            <a:r>
              <a:rPr lang="ko-KR" altLang="en-US" sz="1600" dirty="0"/>
              <a:t>합칠 칸 수를 십진 정수로 지정한다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colspan</a:t>
            </a:r>
            <a:r>
              <a:rPr lang="ko-KR" altLang="en-US" sz="1600" dirty="0"/>
              <a:t>속성이 있는 셀부터 그 이후의 셀을 </a:t>
            </a:r>
            <a:r>
              <a:rPr lang="ko-KR" altLang="en-US" sz="1600" dirty="0" smtClean="0"/>
              <a:t>확인하여</a:t>
            </a:r>
            <a:endParaRPr lang="en-US" altLang="ko-KR" sz="1600" dirty="0" smtClean="0"/>
          </a:p>
          <a:p>
            <a:r>
              <a:rPr lang="ko-KR" altLang="en-US" sz="1600" dirty="0" smtClean="0"/>
              <a:t>설정한 </a:t>
            </a:r>
            <a:r>
              <a:rPr lang="ko-KR" altLang="en-US" sz="1600" dirty="0"/>
              <a:t>수 만큼의</a:t>
            </a:r>
            <a:r>
              <a:rPr lang="en-US" altLang="ko-KR" sz="1600" dirty="0"/>
              <a:t> </a:t>
            </a:r>
            <a:r>
              <a:rPr lang="ko-KR" altLang="en-US" sz="1600" dirty="0"/>
              <a:t>칸 수를 </a:t>
            </a:r>
            <a:r>
              <a:rPr lang="en-US" altLang="ko-KR" sz="1600" dirty="0"/>
              <a:t> </a:t>
            </a:r>
            <a:r>
              <a:rPr lang="ko-KR" altLang="en-US" sz="1600" dirty="0"/>
              <a:t>병합한다</a:t>
            </a:r>
            <a:r>
              <a:rPr lang="en-US" altLang="ko-KR" sz="1600" dirty="0"/>
              <a:t>.</a:t>
            </a:r>
          </a:p>
          <a:p>
            <a:r>
              <a:rPr lang="ko-KR" altLang="en-US" sz="1600" b="1" dirty="0" smtClean="0"/>
              <a:t>형식 </a:t>
            </a:r>
            <a:r>
              <a:rPr lang="en-US" altLang="ko-KR" sz="1600" b="1" dirty="0"/>
              <a:t>: </a:t>
            </a:r>
            <a:r>
              <a:rPr lang="en-US" altLang="ko-KR" sz="1600" b="1" dirty="0" err="1"/>
              <a:t>colspan</a:t>
            </a:r>
            <a:r>
              <a:rPr lang="en-US" altLang="ko-KR" sz="1600" b="1" dirty="0"/>
              <a:t> = </a:t>
            </a:r>
            <a:r>
              <a:rPr lang="ko-KR" altLang="en-US" sz="1600" b="1" dirty="0"/>
              <a:t>병합할 칸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행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 수</a:t>
            </a:r>
            <a:r>
              <a:rPr lang="en-US" altLang="ko-KR" sz="1600" b="1" dirty="0"/>
              <a:t>;</a:t>
            </a:r>
          </a:p>
          <a:p>
            <a:endParaRPr lang="en-US" altLang="ko-KR" sz="1400" b="1" dirty="0"/>
          </a:p>
        </p:txBody>
      </p:sp>
      <p:sp>
        <p:nvSpPr>
          <p:cNvPr id="4" name="직사각형 3"/>
          <p:cNvSpPr/>
          <p:nvPr/>
        </p:nvSpPr>
        <p:spPr>
          <a:xfrm>
            <a:off x="8137176" y="938887"/>
            <a:ext cx="3755571" cy="401682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/>
              <a:t>테이블 태그들의 형식</a:t>
            </a:r>
            <a:r>
              <a:rPr lang="en-US" altLang="ko-KR" b="1" dirty="0" smtClean="0"/>
              <a:t>:</a:t>
            </a:r>
          </a:p>
          <a:p>
            <a:r>
              <a:rPr lang="en-US" altLang="ko-KR" b="1" dirty="0" smtClean="0"/>
              <a:t>-------------------------------------</a:t>
            </a:r>
            <a:endParaRPr lang="en-US" altLang="ko-KR" b="1" dirty="0"/>
          </a:p>
          <a:p>
            <a:r>
              <a:rPr lang="en-US" altLang="ko-KR" b="1" dirty="0" smtClean="0"/>
              <a:t> </a:t>
            </a:r>
            <a:endParaRPr lang="en-US" altLang="ko-KR" b="1" dirty="0"/>
          </a:p>
          <a:p>
            <a:r>
              <a:rPr lang="en-US" altLang="ko-KR" b="1" dirty="0"/>
              <a:t>&lt;table&gt;</a:t>
            </a:r>
          </a:p>
          <a:p>
            <a:r>
              <a:rPr lang="en-US" altLang="ko-KR" b="1" dirty="0"/>
              <a:t>  &lt;</a:t>
            </a:r>
            <a:r>
              <a:rPr lang="en-US" altLang="ko-KR" b="1" dirty="0" err="1"/>
              <a:t>tr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    &lt;</a:t>
            </a:r>
            <a:r>
              <a:rPr lang="en-US" altLang="ko-KR" b="1" dirty="0" err="1"/>
              <a:t>th</a:t>
            </a:r>
            <a:r>
              <a:rPr lang="en-US" altLang="ko-KR" b="1" dirty="0"/>
              <a:t>&gt;</a:t>
            </a:r>
            <a:r>
              <a:rPr lang="ko-KR" altLang="en-US" b="1" dirty="0"/>
              <a:t>제목</a:t>
            </a:r>
            <a:r>
              <a:rPr lang="en-US" altLang="ko-KR" b="1" dirty="0"/>
              <a:t>&lt;/</a:t>
            </a:r>
            <a:r>
              <a:rPr lang="en-US" altLang="ko-KR" b="1" dirty="0" err="1"/>
              <a:t>th</a:t>
            </a:r>
            <a:r>
              <a:rPr lang="en-US" altLang="ko-KR" b="1" dirty="0"/>
              <a:t>&gt; ...</a:t>
            </a:r>
          </a:p>
          <a:p>
            <a:r>
              <a:rPr lang="en-US" altLang="ko-KR" b="1" dirty="0"/>
              <a:t>  &lt;/</a:t>
            </a:r>
            <a:r>
              <a:rPr lang="en-US" altLang="ko-KR" b="1" dirty="0" err="1"/>
              <a:t>tr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  &lt;</a:t>
            </a:r>
            <a:r>
              <a:rPr lang="en-US" altLang="ko-KR" b="1" dirty="0" err="1"/>
              <a:t>tr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    &lt;td&gt;</a:t>
            </a:r>
            <a:r>
              <a:rPr lang="ko-KR" altLang="en-US" b="1" dirty="0"/>
              <a:t>내용</a:t>
            </a:r>
            <a:r>
              <a:rPr lang="en-US" altLang="ko-KR" b="1" dirty="0"/>
              <a:t>&lt;/td&gt; ...</a:t>
            </a:r>
          </a:p>
          <a:p>
            <a:r>
              <a:rPr lang="en-US" altLang="ko-KR" b="1" dirty="0"/>
              <a:t>  &lt;/</a:t>
            </a:r>
            <a:r>
              <a:rPr lang="en-US" altLang="ko-KR" b="1" dirty="0" err="1"/>
              <a:t>tr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&lt;/table </a:t>
            </a:r>
            <a:r>
              <a:rPr lang="en-US" altLang="ko-KR" b="1" dirty="0" smtClean="0"/>
              <a:t>&gt;</a:t>
            </a:r>
          </a:p>
          <a:p>
            <a:endParaRPr lang="en-US" altLang="ko-KR" b="1" dirty="0" smtClean="0"/>
          </a:p>
          <a:p>
            <a:r>
              <a:rPr lang="en-US" altLang="ko-KR" b="1" dirty="0"/>
              <a:t>-------------------------------------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0388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테이블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49409"/>
            <a:ext cx="1192007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err="1"/>
              <a:t>rowspan</a:t>
            </a:r>
            <a:r>
              <a:rPr lang="en-US" altLang="ko-KR" sz="1600" dirty="0"/>
              <a:t> : </a:t>
            </a:r>
            <a:r>
              <a:rPr lang="ko-KR" altLang="en-US" sz="1600" dirty="0"/>
              <a:t>줄 병합을 할 때 사용하는 속성임</a:t>
            </a:r>
            <a:r>
              <a:rPr lang="en-US" altLang="ko-KR" sz="1600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속성값으로 합칠 줄 수를 십진 정수로 지정한다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rowspan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속성이 있는 셀부터 그 아래의 셀을 확인하여 </a:t>
            </a:r>
            <a:endParaRPr lang="en-US" altLang="ko-KR" sz="1600" dirty="0" smtClean="0"/>
          </a:p>
          <a:p>
            <a:r>
              <a:rPr lang="ko-KR" altLang="en-US" sz="1600" dirty="0" smtClean="0"/>
              <a:t>설정한 </a:t>
            </a:r>
            <a:r>
              <a:rPr lang="ko-KR" altLang="en-US" sz="1600" dirty="0"/>
              <a:t>수 만큼의</a:t>
            </a:r>
            <a:r>
              <a:rPr lang="en-US" altLang="ko-KR" sz="1600" dirty="0"/>
              <a:t> </a:t>
            </a:r>
            <a:r>
              <a:rPr lang="ko-KR" altLang="en-US" sz="1600" dirty="0"/>
              <a:t>줄 수를 </a:t>
            </a:r>
            <a:r>
              <a:rPr lang="en-US" altLang="ko-KR" sz="1600" dirty="0"/>
              <a:t> </a:t>
            </a:r>
            <a:r>
              <a:rPr lang="ko-KR" altLang="en-US" sz="1600" dirty="0"/>
              <a:t>병합한다</a:t>
            </a:r>
            <a:r>
              <a:rPr lang="en-US" altLang="ko-KR" sz="1600" dirty="0"/>
              <a:t>.</a:t>
            </a:r>
          </a:p>
          <a:p>
            <a:r>
              <a:rPr lang="ko-KR" altLang="en-US" sz="1600" b="1" dirty="0"/>
              <a:t>형식 </a:t>
            </a:r>
            <a:r>
              <a:rPr lang="en-US" altLang="ko-KR" sz="1600" b="1" dirty="0"/>
              <a:t>: </a:t>
            </a:r>
            <a:r>
              <a:rPr lang="en-US" altLang="ko-KR" sz="1600" b="1" dirty="0" err="1"/>
              <a:t>rowspan</a:t>
            </a:r>
            <a:r>
              <a:rPr lang="en-US" altLang="ko-KR" sz="1600" dirty="0"/>
              <a:t> </a:t>
            </a:r>
            <a:r>
              <a:rPr lang="en-US" altLang="ko-KR" sz="1600" b="1" dirty="0"/>
              <a:t>= </a:t>
            </a:r>
            <a:r>
              <a:rPr lang="ko-KR" altLang="en-US" sz="1600" b="1" dirty="0"/>
              <a:t>병합할 줄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열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 수</a:t>
            </a:r>
            <a:r>
              <a:rPr lang="en-US" altLang="ko-KR" sz="1600" b="1" dirty="0"/>
              <a:t>;</a:t>
            </a:r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border : </a:t>
            </a:r>
            <a:r>
              <a:rPr lang="ko-KR" altLang="en-US" sz="1600" dirty="0" smtClean="0"/>
              <a:t>테두리를 설정하는 속성</a:t>
            </a:r>
            <a:endParaRPr lang="en-US" altLang="ko-KR" sz="1600" dirty="0" smtClean="0"/>
          </a:p>
          <a:p>
            <a:r>
              <a:rPr lang="ko-KR" altLang="en-US" sz="1600" b="1" dirty="0" smtClean="0"/>
              <a:t>형식 </a:t>
            </a:r>
            <a:r>
              <a:rPr lang="en-US" altLang="ko-KR" sz="1600" b="1" dirty="0" smtClean="0"/>
              <a:t>: border : </a:t>
            </a:r>
            <a:r>
              <a:rPr lang="ko-KR" altLang="en-US" sz="1600" b="1" dirty="0" err="1" smtClean="0"/>
              <a:t>선굵기</a:t>
            </a:r>
            <a:r>
              <a:rPr lang="en-US" altLang="ko-KR" sz="1600" b="1" dirty="0" err="1" smtClean="0"/>
              <a:t>px</a:t>
            </a:r>
            <a:r>
              <a:rPr lang="en-US" altLang="ko-KR" sz="1600" b="1" dirty="0" smtClean="0"/>
              <a:t>  </a:t>
            </a:r>
            <a:r>
              <a:rPr lang="ko-KR" altLang="en-US" sz="1600" b="1" dirty="0" err="1" smtClean="0"/>
              <a:t>선종류</a:t>
            </a:r>
            <a:r>
              <a:rPr lang="ko-KR" altLang="en-US" sz="1600" b="1" dirty="0" smtClean="0"/>
              <a:t>  </a:t>
            </a:r>
            <a:r>
              <a:rPr lang="ko-KR" altLang="en-US" sz="1600" b="1" dirty="0" err="1" smtClean="0"/>
              <a:t>선색상</a:t>
            </a:r>
            <a:r>
              <a:rPr lang="en-US" altLang="ko-KR" sz="1600" b="1" dirty="0" smtClean="0"/>
              <a:t>;</a:t>
            </a:r>
          </a:p>
          <a:p>
            <a:r>
              <a:rPr lang="en-US" altLang="ko-KR" sz="1600" dirty="0" smtClean="0"/>
              <a:t>*solid : </a:t>
            </a:r>
            <a:r>
              <a:rPr lang="ko-KR" altLang="en-US" sz="1600" dirty="0" smtClean="0"/>
              <a:t>이어진 실선으로 표시</a:t>
            </a:r>
            <a:endParaRPr lang="en-US" altLang="ko-KR" sz="1600" dirty="0" smtClean="0"/>
          </a:p>
          <a:p>
            <a:r>
              <a:rPr lang="en-US" altLang="ko-KR" sz="1600" dirty="0" smtClean="0"/>
              <a:t>*none : </a:t>
            </a:r>
            <a:r>
              <a:rPr lang="ko-KR" altLang="en-US" sz="1600" dirty="0" smtClean="0"/>
              <a:t>테두리 없음 표시</a:t>
            </a:r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선 색상은 서체와 동일하게 표현 가능</a:t>
            </a:r>
            <a:r>
              <a:rPr lang="en-US" altLang="ko-KR" sz="1600" dirty="0" smtClean="0"/>
              <a:t>.</a:t>
            </a:r>
          </a:p>
          <a:p>
            <a:endParaRPr lang="en-US" altLang="ko-KR" sz="1600" b="1" dirty="0"/>
          </a:p>
          <a:p>
            <a:r>
              <a:rPr lang="ko-KR" altLang="en-US" sz="1600" b="1" dirty="0" smtClean="0"/>
              <a:t>방향에 따른 표현 가능</a:t>
            </a:r>
            <a:endParaRPr lang="en-US" altLang="ko-KR" sz="1600" b="1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boder</a:t>
            </a:r>
            <a:r>
              <a:rPr lang="en-US" altLang="ko-KR" sz="1600" dirty="0" smtClean="0"/>
              <a:t>-top : </a:t>
            </a:r>
            <a:r>
              <a:rPr lang="ko-KR" altLang="en-US" sz="1600" dirty="0" smtClean="0"/>
              <a:t>위쪽 선만 설정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boder</a:t>
            </a:r>
            <a:r>
              <a:rPr lang="en-US" altLang="ko-KR" sz="1600" dirty="0" smtClean="0"/>
              <a:t>-bottom : </a:t>
            </a:r>
            <a:r>
              <a:rPr lang="ko-KR" altLang="en-US" sz="1600" dirty="0" smtClean="0"/>
              <a:t>아래쪽 선만 설정</a:t>
            </a:r>
            <a:r>
              <a:rPr lang="en-US" altLang="ko-KR" sz="1600" dirty="0"/>
              <a:t>.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boder</a:t>
            </a:r>
            <a:r>
              <a:rPr lang="en-US" altLang="ko-KR" sz="1600" dirty="0" smtClean="0"/>
              <a:t>-left : </a:t>
            </a:r>
            <a:r>
              <a:rPr lang="ko-KR" altLang="en-US" sz="1600" dirty="0" smtClean="0"/>
              <a:t>왼쪽 선만 설정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boder</a:t>
            </a:r>
            <a:r>
              <a:rPr lang="en-US" altLang="ko-KR" sz="1600" dirty="0" smtClean="0"/>
              <a:t>-right : </a:t>
            </a:r>
            <a:r>
              <a:rPr lang="ko-KR" altLang="en-US" sz="1600" dirty="0" smtClean="0"/>
              <a:t>오른쪽 선만 설정</a:t>
            </a:r>
            <a:r>
              <a:rPr lang="en-US" altLang="ko-KR" sz="1600" dirty="0" smtClean="0"/>
              <a:t>.</a:t>
            </a:r>
          </a:p>
          <a:p>
            <a:endParaRPr lang="en-US" altLang="ko-KR" sz="1600" b="1" dirty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border-space </a:t>
            </a:r>
            <a:r>
              <a:rPr lang="en-US" altLang="ko-KR" sz="1600" dirty="0"/>
              <a:t>: </a:t>
            </a:r>
            <a:r>
              <a:rPr lang="ko-KR" altLang="en-US" sz="1600" dirty="0"/>
              <a:t>테두리와 셀 사이의 간격을 설정</a:t>
            </a:r>
            <a:endParaRPr lang="en-US" altLang="ko-KR" sz="1600" dirty="0"/>
          </a:p>
          <a:p>
            <a:r>
              <a:rPr lang="ko-KR" altLang="en-US" sz="1600" b="1" dirty="0"/>
              <a:t>형식 </a:t>
            </a:r>
            <a:r>
              <a:rPr lang="en-US" altLang="ko-KR" sz="1600" b="1" dirty="0"/>
              <a:t>: border-spacing:  </a:t>
            </a:r>
            <a:r>
              <a:rPr lang="ko-KR" altLang="en-US" sz="1600" b="1" dirty="0"/>
              <a:t>값</a:t>
            </a:r>
            <a:r>
              <a:rPr lang="en-US" altLang="ko-KR" sz="1600" b="1" dirty="0" err="1"/>
              <a:t>px</a:t>
            </a:r>
            <a:r>
              <a:rPr lang="en-US" altLang="ko-KR" sz="1600" b="1" dirty="0"/>
              <a:t>;</a:t>
            </a:r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border-collapse : </a:t>
            </a:r>
            <a:endParaRPr lang="en-US" altLang="ko-KR" sz="1600" dirty="0" smtClean="0"/>
          </a:p>
          <a:p>
            <a:r>
              <a:rPr lang="ko-KR" altLang="en-US" sz="1600" dirty="0" smtClean="0"/>
              <a:t>겹치는 </a:t>
            </a:r>
            <a:r>
              <a:rPr lang="ko-KR" altLang="en-US" sz="1600" dirty="0"/>
              <a:t>두 선을 한 선으로 표현할 때 사용</a:t>
            </a:r>
            <a:r>
              <a:rPr lang="en-US" altLang="ko-KR" sz="1600" dirty="0"/>
              <a:t>. </a:t>
            </a:r>
            <a:r>
              <a:rPr lang="ko-KR" altLang="en-US" sz="1600" dirty="0"/>
              <a:t>속성값으로 </a:t>
            </a:r>
            <a:r>
              <a:rPr lang="en-US" altLang="ko-KR" sz="1600" dirty="0"/>
              <a:t>collapse</a:t>
            </a:r>
            <a:r>
              <a:rPr lang="ko-KR" altLang="en-US" sz="1600" dirty="0"/>
              <a:t>가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table</a:t>
            </a:r>
            <a:r>
              <a:rPr lang="ko-KR" altLang="en-US" sz="1600" dirty="0" smtClean="0"/>
              <a:t>태그에 사용한다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ko-KR" altLang="en-US" sz="1600" b="1" dirty="0"/>
              <a:t>형식 </a:t>
            </a:r>
            <a:r>
              <a:rPr lang="en-US" altLang="ko-KR" sz="1600" b="1" dirty="0"/>
              <a:t>: border-collapse : collapse;</a:t>
            </a:r>
          </a:p>
          <a:p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71076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252000" rtlCol="0">
            <a:spAutoFit/>
          </a:bodyPr>
          <a:lstStyle/>
          <a:p>
            <a:pPr algn="r"/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다운로드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/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설치 및 사용방법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43328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987" y="625449"/>
            <a:ext cx="1181054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비주얼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스튜디오 코드 설치하기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dirty="0" err="1" smtClean="0">
                <a:solidFill>
                  <a:schemeClr val="bg2">
                    <a:lumMod val="25000"/>
                  </a:schemeClr>
                </a:solidFill>
              </a:rPr>
              <a:t>구글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 검색에서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600" b="1" dirty="0" err="1" smtClean="0">
                <a:solidFill>
                  <a:schemeClr val="bg2">
                    <a:lumMod val="25000"/>
                  </a:schemeClr>
                </a:solidFill>
              </a:rPr>
              <a:t>비주얼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 스튜디오 코드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검색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https://code.visualstudio.com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/ 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이동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Download for Windows Stable Build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클릭하거나 옆의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[ V ]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버튼 눌러서 운영체제에 맞는 버전으로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다운 받기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VSCodeUserSetup-x64-1.86.2.exe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실행한 후 다음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…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눌러서 설치하기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설치 완료 후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c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드라이브에 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hwork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폴더 생성하기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VSCode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프로그램 실행 후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Open Folder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클릭 후 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hwork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폴더 선택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&gt; New file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이나      아이콘 클릭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파일명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.html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입력 후 나오는 창에 소스 </a:t>
            </a:r>
            <a:r>
              <a:rPr lang="ko-KR" altLang="en-US" sz="1600" b="1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코딩하면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됨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endParaRPr lang="en-US" altLang="ko-KR" sz="16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79"/>
          <a:stretch/>
        </p:blipFill>
        <p:spPr bwMode="auto">
          <a:xfrm>
            <a:off x="514344" y="3626137"/>
            <a:ext cx="3725012" cy="2981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197" y="2373876"/>
            <a:ext cx="285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360" y="3094050"/>
            <a:ext cx="6610672" cy="3513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테이블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2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49409"/>
            <a:ext cx="11920070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▶ </a:t>
            </a:r>
            <a:r>
              <a:rPr lang="en-US" altLang="ko-KR" sz="1600" b="1" dirty="0" smtClean="0"/>
              <a:t>CSS (</a:t>
            </a:r>
            <a:r>
              <a:rPr lang="en-US" altLang="ko-KR" sz="1600" b="1" dirty="0"/>
              <a:t>Cascading Style </a:t>
            </a:r>
            <a:r>
              <a:rPr lang="en-US" altLang="ko-KR" sz="1600" b="1" dirty="0" smtClean="0"/>
              <a:t>Sheets)</a:t>
            </a:r>
            <a:r>
              <a:rPr lang="ko-KR" altLang="en-US" sz="1600" b="1" dirty="0" smtClean="0"/>
              <a:t>를 사용하여 테이블 요소 꾸미기 </a:t>
            </a:r>
            <a:r>
              <a:rPr lang="en-US" altLang="ko-KR" sz="1600" b="1" dirty="0" smtClean="0"/>
              <a:t>:</a:t>
            </a:r>
            <a:endParaRPr lang="en-US" altLang="ko-KR" sz="1500" b="1" dirty="0"/>
          </a:p>
          <a:p>
            <a:pPr marL="285750" indent="-285750">
              <a:buFontTx/>
              <a:buChar char="-"/>
            </a:pPr>
            <a:r>
              <a:rPr lang="en-US" altLang="ko-KR" sz="1500" dirty="0"/>
              <a:t>padding : </a:t>
            </a:r>
            <a:r>
              <a:rPr lang="ko-KR" altLang="en-US" sz="1500" dirty="0"/>
              <a:t>셀 안의 여백을 지정한다</a:t>
            </a:r>
            <a:r>
              <a:rPr lang="en-US" altLang="ko-KR" sz="1500" dirty="0"/>
              <a:t>. </a:t>
            </a:r>
            <a:r>
              <a:rPr lang="ko-KR" altLang="en-US" sz="1500" dirty="0"/>
              <a:t>단위는 </a:t>
            </a:r>
            <a:r>
              <a:rPr lang="en-US" altLang="ko-KR" sz="1500" dirty="0" err="1" smtClean="0"/>
              <a:t>px</a:t>
            </a:r>
            <a:endParaRPr lang="en-US" altLang="ko-KR" sz="1500" dirty="0" smtClean="0"/>
          </a:p>
          <a:p>
            <a:r>
              <a:rPr lang="ko-KR" altLang="en-US" sz="1600" b="1" dirty="0"/>
              <a:t>형식 </a:t>
            </a:r>
            <a:r>
              <a:rPr lang="en-US" altLang="ko-KR" sz="1600" b="1" dirty="0"/>
              <a:t>: padding : </a:t>
            </a:r>
            <a:r>
              <a:rPr lang="ko-KR" altLang="en-US" sz="1600" b="1" dirty="0" err="1"/>
              <a:t>여백값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;  (</a:t>
            </a:r>
            <a:r>
              <a:rPr lang="ko-KR" altLang="en-US" sz="1600" b="1" dirty="0"/>
              <a:t>값이 </a:t>
            </a:r>
            <a:r>
              <a:rPr lang="en-US" altLang="ko-KR" sz="1600" b="1" dirty="0"/>
              <a:t>0</a:t>
            </a:r>
            <a:r>
              <a:rPr lang="ko-KR" altLang="en-US" sz="1600" b="1" dirty="0"/>
              <a:t>일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경우는 </a:t>
            </a:r>
            <a:r>
              <a:rPr lang="en-US" altLang="ko-KR" sz="1600" b="1" dirty="0" err="1"/>
              <a:t>px</a:t>
            </a:r>
            <a:r>
              <a:rPr lang="ko-KR" altLang="en-US" sz="1600" b="1" dirty="0"/>
              <a:t>단위 생략 가능</a:t>
            </a:r>
            <a:r>
              <a:rPr lang="en-US" altLang="ko-KR" sz="1600" b="1" dirty="0"/>
              <a:t>)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500" dirty="0"/>
              <a:t>margin : </a:t>
            </a:r>
            <a:r>
              <a:rPr lang="ko-KR" altLang="en-US" sz="1500" dirty="0"/>
              <a:t>테두리 밖의 여백을 지정한다</a:t>
            </a:r>
            <a:r>
              <a:rPr lang="en-US" altLang="ko-KR" sz="1500" dirty="0"/>
              <a:t>. </a:t>
            </a:r>
            <a:r>
              <a:rPr lang="ko-KR" altLang="en-US" sz="1500" dirty="0"/>
              <a:t>단위는</a:t>
            </a:r>
            <a:r>
              <a:rPr lang="en-US" altLang="ko-KR" sz="1500" dirty="0"/>
              <a:t> </a:t>
            </a:r>
            <a:r>
              <a:rPr lang="en-US" altLang="ko-KR" sz="1500" dirty="0" err="1" smtClean="0"/>
              <a:t>px</a:t>
            </a:r>
            <a:endParaRPr lang="en-US" altLang="ko-KR" sz="1500" dirty="0" smtClean="0"/>
          </a:p>
          <a:p>
            <a:r>
              <a:rPr lang="ko-KR" altLang="en-US" sz="1600" b="1" dirty="0"/>
              <a:t>형식 </a:t>
            </a:r>
            <a:r>
              <a:rPr lang="en-US" altLang="ko-KR" sz="1600" b="1" dirty="0"/>
              <a:t>: </a:t>
            </a:r>
            <a:r>
              <a:rPr lang="en-US" altLang="ko-KR" sz="1600" b="1" dirty="0" smtClean="0"/>
              <a:t>margin : </a:t>
            </a:r>
            <a:r>
              <a:rPr lang="ko-KR" altLang="en-US" sz="1600" b="1" dirty="0" err="1"/>
              <a:t>여백값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;  (</a:t>
            </a:r>
            <a:r>
              <a:rPr lang="ko-KR" altLang="en-US" sz="1600" b="1" dirty="0"/>
              <a:t>값이 </a:t>
            </a:r>
            <a:r>
              <a:rPr lang="en-US" altLang="ko-KR" sz="1600" b="1" dirty="0"/>
              <a:t>0</a:t>
            </a:r>
            <a:r>
              <a:rPr lang="ko-KR" altLang="en-US" sz="1600" b="1" dirty="0"/>
              <a:t>일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경우는 </a:t>
            </a:r>
            <a:r>
              <a:rPr lang="en-US" altLang="ko-KR" sz="1600" b="1" dirty="0" err="1"/>
              <a:t>px</a:t>
            </a:r>
            <a:r>
              <a:rPr lang="ko-KR" altLang="en-US" sz="1600" b="1" dirty="0"/>
              <a:t>단위 생략 가능</a:t>
            </a:r>
            <a:r>
              <a:rPr lang="en-US" altLang="ko-KR" sz="1600" b="1" dirty="0"/>
              <a:t>)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500" dirty="0" smtClean="0"/>
              <a:t>4</a:t>
            </a:r>
            <a:r>
              <a:rPr lang="ko-KR" altLang="en-US" sz="1500" dirty="0"/>
              <a:t>개 값 지정 시 </a:t>
            </a:r>
            <a:r>
              <a:rPr lang="en-US" altLang="ko-KR" sz="1500" dirty="0"/>
              <a:t>: </a:t>
            </a:r>
            <a:r>
              <a:rPr lang="ko-KR" altLang="en-US" sz="1500" dirty="0" err="1"/>
              <a:t>위여백값</a:t>
            </a:r>
            <a:r>
              <a:rPr lang="en-US" altLang="ko-KR" sz="1500" dirty="0" err="1"/>
              <a:t>px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 </a:t>
            </a:r>
            <a:r>
              <a:rPr lang="ko-KR" altLang="en-US" sz="1500" dirty="0" err="1" smtClean="0"/>
              <a:t>우측여백값</a:t>
            </a:r>
            <a:r>
              <a:rPr lang="en-US" altLang="ko-KR" sz="1500" dirty="0" err="1"/>
              <a:t>px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 </a:t>
            </a:r>
            <a:r>
              <a:rPr lang="ko-KR" altLang="en-US" sz="1500" dirty="0" err="1" smtClean="0"/>
              <a:t>아래여백값</a:t>
            </a:r>
            <a:r>
              <a:rPr lang="en-US" altLang="ko-KR" sz="1500" dirty="0" err="1"/>
              <a:t>px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 </a:t>
            </a:r>
            <a:r>
              <a:rPr lang="ko-KR" altLang="en-US" sz="1500" dirty="0" err="1" smtClean="0"/>
              <a:t>좌측여백값</a:t>
            </a:r>
            <a:r>
              <a:rPr lang="en-US" altLang="ko-KR" sz="1500" dirty="0" err="1"/>
              <a:t>px</a:t>
            </a:r>
            <a:r>
              <a:rPr lang="en-US" altLang="ko-KR" sz="1500" dirty="0"/>
              <a:t> </a:t>
            </a:r>
            <a:r>
              <a:rPr lang="en-US" altLang="ko-KR" sz="1500" b="1" dirty="0"/>
              <a:t>;</a:t>
            </a:r>
          </a:p>
          <a:p>
            <a:pPr marL="342900" indent="-342900">
              <a:buAutoNum type="arabicPeriod"/>
            </a:pPr>
            <a:r>
              <a:rPr lang="en-US" altLang="ko-KR" sz="1500" dirty="0"/>
              <a:t>2</a:t>
            </a:r>
            <a:r>
              <a:rPr lang="ko-KR" altLang="en-US" sz="1500" dirty="0"/>
              <a:t>개 값 지정 시 </a:t>
            </a:r>
            <a:r>
              <a:rPr lang="en-US" altLang="ko-KR" sz="1500" dirty="0"/>
              <a:t>: </a:t>
            </a:r>
            <a:r>
              <a:rPr lang="ko-KR" altLang="en-US" sz="1500" dirty="0" smtClean="0"/>
              <a:t>상</a:t>
            </a:r>
            <a:r>
              <a:rPr lang="en-US" altLang="ko-KR" sz="1500" dirty="0" smtClean="0"/>
              <a:t>+</a:t>
            </a:r>
            <a:r>
              <a:rPr lang="ko-KR" altLang="en-US" sz="1500" dirty="0" err="1" smtClean="0"/>
              <a:t>하여백값</a:t>
            </a:r>
            <a:r>
              <a:rPr lang="en-US" altLang="ko-KR" sz="1500" dirty="0" err="1"/>
              <a:t>px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좌</a:t>
            </a:r>
            <a:r>
              <a:rPr lang="en-US" altLang="ko-KR" sz="1500" dirty="0" smtClean="0"/>
              <a:t>+</a:t>
            </a:r>
            <a:r>
              <a:rPr lang="ko-KR" altLang="en-US" sz="1500" dirty="0" err="1" smtClean="0"/>
              <a:t>우여백값</a:t>
            </a:r>
            <a:r>
              <a:rPr lang="en-US" altLang="ko-KR" sz="1500" dirty="0" err="1"/>
              <a:t>px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 </a:t>
            </a:r>
            <a:r>
              <a:rPr lang="en-US" altLang="ko-KR" sz="1500" b="1" dirty="0" smtClean="0"/>
              <a:t>;</a:t>
            </a:r>
            <a:r>
              <a:rPr lang="en-US" altLang="ko-KR" sz="1500" dirty="0" smtClean="0"/>
              <a:t> </a:t>
            </a:r>
            <a:endParaRPr lang="en-US" altLang="ko-KR" sz="1500" dirty="0"/>
          </a:p>
          <a:p>
            <a:pPr marL="342900" indent="-342900">
              <a:buAutoNum type="arabicPeriod"/>
            </a:pPr>
            <a:r>
              <a:rPr lang="en-US" altLang="ko-KR" sz="1500" dirty="0"/>
              <a:t>1</a:t>
            </a:r>
            <a:r>
              <a:rPr lang="ko-KR" altLang="en-US" sz="1500" dirty="0"/>
              <a:t>개 값 지정 시 </a:t>
            </a:r>
            <a:r>
              <a:rPr lang="en-US" altLang="ko-KR" sz="1500" dirty="0"/>
              <a:t>: </a:t>
            </a:r>
            <a:r>
              <a:rPr lang="ko-KR" altLang="en-US" sz="1500" dirty="0" smtClean="0"/>
              <a:t>상</a:t>
            </a:r>
            <a:r>
              <a:rPr lang="en-US" altLang="ko-KR" sz="1500" dirty="0" smtClean="0"/>
              <a:t>+</a:t>
            </a:r>
            <a:r>
              <a:rPr lang="ko-KR" altLang="en-US" sz="1500" dirty="0" smtClean="0"/>
              <a:t>하</a:t>
            </a:r>
            <a:r>
              <a:rPr lang="en-US" altLang="ko-KR" sz="1500" dirty="0" smtClean="0"/>
              <a:t>+</a:t>
            </a:r>
            <a:r>
              <a:rPr lang="ko-KR" altLang="en-US" sz="1500" dirty="0" smtClean="0"/>
              <a:t>좌</a:t>
            </a:r>
            <a:r>
              <a:rPr lang="en-US" altLang="ko-KR" sz="1500" dirty="0" smtClean="0"/>
              <a:t>+</a:t>
            </a:r>
            <a:r>
              <a:rPr lang="ko-KR" altLang="en-US" sz="1500" dirty="0" err="1" smtClean="0"/>
              <a:t>우여백값</a:t>
            </a:r>
            <a:r>
              <a:rPr lang="en-US" altLang="ko-KR" sz="1500" dirty="0" err="1" smtClean="0"/>
              <a:t>px</a:t>
            </a:r>
            <a:r>
              <a:rPr lang="en-US" altLang="ko-KR" sz="1500" dirty="0" smtClean="0"/>
              <a:t> </a:t>
            </a:r>
            <a:r>
              <a:rPr lang="en-US" altLang="ko-KR" sz="1500" b="1" dirty="0" smtClean="0"/>
              <a:t>;</a:t>
            </a:r>
          </a:p>
          <a:p>
            <a:r>
              <a:rPr lang="en-US" altLang="ko-KR" sz="1500" b="1" dirty="0" smtClean="0"/>
              <a:t>*border</a:t>
            </a:r>
            <a:r>
              <a:rPr lang="ko-KR" altLang="en-US" sz="1500" b="1" dirty="0" smtClean="0"/>
              <a:t>처럼 </a:t>
            </a:r>
            <a:r>
              <a:rPr lang="en-US" altLang="ko-KR" sz="1500" b="1" dirty="0"/>
              <a:t>-</a:t>
            </a:r>
            <a:r>
              <a:rPr lang="en-US" altLang="ko-KR" sz="1500" b="1" dirty="0" smtClean="0"/>
              <a:t>top , -bottom , -left , -right</a:t>
            </a:r>
            <a:r>
              <a:rPr lang="ko-KR" altLang="en-US" sz="1500" b="1" dirty="0" smtClean="0"/>
              <a:t>로 개별 지정 설정이 가능하다</a:t>
            </a:r>
            <a:r>
              <a:rPr lang="en-US" altLang="ko-KR" sz="1500" b="1" dirty="0" smtClean="0"/>
              <a:t>.</a:t>
            </a:r>
          </a:p>
          <a:p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ko-KR" altLang="en-US" b="1" dirty="0"/>
              <a:t>▶ </a:t>
            </a:r>
            <a:r>
              <a:rPr lang="en-US" altLang="ko-KR" b="1" dirty="0" smtClean="0"/>
              <a:t>Caption </a:t>
            </a:r>
            <a:r>
              <a:rPr lang="ko-KR" altLang="en-US" b="1" dirty="0" smtClean="0"/>
              <a:t>태그 </a:t>
            </a:r>
            <a:r>
              <a:rPr lang="en-US" altLang="ko-KR" b="1" dirty="0" smtClean="0"/>
              <a:t>: 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표의 제목을 설정할 때 사용하는 태그이다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500" dirty="0" smtClean="0"/>
              <a:t>&lt;table&gt;</a:t>
            </a:r>
            <a:r>
              <a:rPr lang="ko-KR" altLang="en-US" sz="1500" dirty="0" smtClean="0"/>
              <a:t>시작 </a:t>
            </a:r>
            <a:r>
              <a:rPr lang="ko-KR" altLang="en-US" sz="1500" dirty="0" err="1" smtClean="0"/>
              <a:t>엘리먼트</a:t>
            </a:r>
            <a:r>
              <a:rPr lang="ko-KR" altLang="en-US" sz="1500" dirty="0" smtClean="0"/>
              <a:t> 바로 밑에 기술해주어야 한다</a:t>
            </a:r>
            <a:r>
              <a:rPr lang="en-US" altLang="ko-KR" sz="1500" dirty="0" smtClean="0"/>
              <a:t>. (</a:t>
            </a:r>
            <a:r>
              <a:rPr lang="ko-KR" altLang="en-US" sz="1500" dirty="0" smtClean="0"/>
              <a:t>권장사항</a:t>
            </a:r>
            <a:r>
              <a:rPr lang="en-US" altLang="ko-KR" sz="15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err="1" smtClean="0"/>
              <a:t>블럭</a:t>
            </a:r>
            <a:r>
              <a:rPr lang="ko-KR" altLang="en-US" sz="1500" dirty="0" smtClean="0"/>
              <a:t> 요소이다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500" dirty="0" smtClean="0"/>
              <a:t>table</a:t>
            </a:r>
            <a:r>
              <a:rPr lang="ko-KR" altLang="en-US" sz="1500" dirty="0" smtClean="0"/>
              <a:t>태그 안에 기술 시에는 기본 정렬은 가운데 정렬이다</a:t>
            </a:r>
            <a:r>
              <a:rPr lang="en-US" altLang="ko-KR" sz="15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독립적으로 기술 시에는 기본 정렬이 좌측 정렬이다</a:t>
            </a:r>
            <a:r>
              <a:rPr lang="en-US" altLang="ko-KR" sz="1500" dirty="0" smtClean="0"/>
              <a:t>.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66321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+mj-ea"/>
                <a:ea typeface="+mj-ea"/>
              </a:rPr>
              <a:t>03-1</a:t>
            </a:r>
            <a:r>
              <a:rPr lang="ko-KR" altLang="en-US" sz="4000" b="1" spc="-150" dirty="0" smtClean="0">
                <a:noFill/>
                <a:latin typeface="+mj-ea"/>
                <a:ea typeface="+mj-ea"/>
              </a:rPr>
              <a:t>장</a:t>
            </a:r>
            <a:endParaRPr lang="ko-KR" altLang="en-US" sz="4000" b="1" spc="-150" dirty="0">
              <a:noFill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410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7342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HTML</a:t>
            </a:r>
            <a:r>
              <a:rPr lang="ko-KR" altLang="en-US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의 기</a:t>
            </a:r>
            <a:r>
              <a:rPr lang="ko-KR" altLang="en-US" sz="40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본</a:t>
            </a:r>
            <a:r>
              <a:rPr lang="ko-KR" altLang="en-US" sz="4000" b="1" spc="-150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요소와 구성</a:t>
            </a:r>
            <a:endParaRPr lang="ko-KR" altLang="en-US" sz="40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7362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링크태그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08589"/>
            <a:ext cx="1192007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a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형식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(=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문법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, Syntax)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endParaRPr lang="en-US" altLang="ko-KR" sz="8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&lt;a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</a:rPr>
              <a:t>href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= “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경로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“ target =“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” style=“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속성명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1: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1;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속성명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2: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2 ; ... ; ” &gt;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텍스트나 이미지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등등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&lt;/a&gt;</a:t>
            </a:r>
          </a:p>
          <a:p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a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하이퍼링크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다른 웹 페이지나 다른 웹 문서로 이동할 수 있는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태그 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</a:rPr>
              <a:t>href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속성이 꼭 기술되어야 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다른 속성은 없어도 상관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인라인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요소로 한 줄 바꿈이 되지 않는다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link : </a:t>
            </a:r>
            <a:r>
              <a:rPr lang="ko-KR" altLang="en-US" sz="1400" dirty="0" smtClean="0"/>
              <a:t>방문하지 </a:t>
            </a:r>
            <a:r>
              <a:rPr lang="ko-KR" altLang="en-US" sz="1400" dirty="0"/>
              <a:t>않은 링크는 밑줄과 </a:t>
            </a:r>
            <a:r>
              <a:rPr lang="ko-KR" altLang="en-US" sz="1400" dirty="0" smtClean="0"/>
              <a:t>파란색으로 표시됨</a:t>
            </a:r>
            <a:r>
              <a:rPr lang="en-US" altLang="ko-KR" sz="1400" dirty="0" smtClean="0"/>
              <a:t>.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visited : </a:t>
            </a:r>
            <a:r>
              <a:rPr lang="ko-KR" altLang="en-US" sz="1400" dirty="0" smtClean="0"/>
              <a:t>방문한 </a:t>
            </a:r>
            <a:r>
              <a:rPr lang="ko-KR" altLang="en-US" sz="1400" dirty="0"/>
              <a:t>링크는 밑줄과 </a:t>
            </a:r>
            <a:r>
              <a:rPr lang="ko-KR" altLang="en-US" sz="1400" dirty="0" smtClean="0"/>
              <a:t>자주색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보라색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으로 표시 됨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hover :  </a:t>
            </a:r>
            <a:r>
              <a:rPr lang="ko-KR" altLang="en-US" sz="1400" dirty="0" smtClean="0"/>
              <a:t>마우스를 올려놓은 상태</a:t>
            </a:r>
            <a:r>
              <a:rPr lang="en-US" altLang="ko-KR" sz="1400" dirty="0" smtClean="0"/>
              <a:t>. </a:t>
            </a:r>
            <a:r>
              <a:rPr lang="ko-KR" altLang="en-US" sz="1400" dirty="0"/>
              <a:t>마우스 화살표가 작은 손 모양으로 </a:t>
            </a:r>
            <a:r>
              <a:rPr lang="ko-KR" altLang="en-US" sz="1400" dirty="0" smtClean="0"/>
              <a:t>바뀜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active : </a:t>
            </a:r>
            <a:r>
              <a:rPr lang="ko-KR" altLang="en-US" sz="1400" dirty="0" smtClean="0"/>
              <a:t>마우스를 누른 상태를 말 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밑줄과 </a:t>
            </a:r>
            <a:r>
              <a:rPr lang="ko-KR" altLang="en-US" sz="1400" dirty="0"/>
              <a:t>빨간색으로 </a:t>
            </a:r>
            <a:r>
              <a:rPr lang="ko-KR" altLang="en-US" sz="1400" dirty="0" smtClean="0"/>
              <a:t>표시 됨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name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속성을 사용하여 책갈피 기능을 사용할 수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형식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: &lt;a 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</a:rPr>
              <a:t>href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=“#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책갈피이름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” &gt;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내용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&lt;/a&gt;~&lt;a name=“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책갈피이름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”&gt;&lt;/a&gt;</a:t>
            </a:r>
            <a:endParaRPr lang="en-US" altLang="ko-KR" sz="1600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target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속성은 해당 경로로 이동할 경우 페이지 오픈 방법을 정의한다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형식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:  target = “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”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target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속성값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_self 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보고 있는 창에서 그대로 해당 링크로 이동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디폴트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기본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값이므로 설정을 굳이 하지 않아도 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_blank 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새 창으로 해당 링크를 연다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_</a:t>
            </a:r>
            <a:r>
              <a:rPr lang="en-US" altLang="ko-KR" sz="1400" dirty="0" smtClean="0"/>
              <a:t>parent : </a:t>
            </a:r>
            <a:r>
              <a:rPr lang="ko-KR" altLang="en-US" sz="1400" dirty="0" smtClean="0"/>
              <a:t>해당 링크를 부모 </a:t>
            </a:r>
            <a:r>
              <a:rPr lang="ko-KR" altLang="en-US" sz="1400" dirty="0"/>
              <a:t>프레임</a:t>
            </a:r>
            <a:r>
              <a:rPr lang="en-US" altLang="ko-KR" sz="1400" dirty="0"/>
              <a:t>(frame)</a:t>
            </a:r>
            <a:r>
              <a:rPr lang="ko-KR" altLang="en-US" sz="1400" dirty="0"/>
              <a:t>에서 </a:t>
            </a:r>
            <a:r>
              <a:rPr lang="ko-KR" altLang="en-US" sz="1400" dirty="0" smtClean="0"/>
              <a:t>연다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_</a:t>
            </a:r>
            <a:r>
              <a:rPr lang="en-US" altLang="ko-KR" sz="1400" dirty="0" smtClean="0"/>
              <a:t>top : </a:t>
            </a:r>
            <a:r>
              <a:rPr lang="ko-KR" altLang="en-US" sz="1400" dirty="0"/>
              <a:t>해당 링크를 </a:t>
            </a:r>
            <a:r>
              <a:rPr lang="ko-KR" altLang="en-US" sz="1400" dirty="0" smtClean="0"/>
              <a:t>현재 </a:t>
            </a:r>
            <a:r>
              <a:rPr lang="ko-KR" altLang="en-US" sz="1400" dirty="0"/>
              <a:t>창의 가장 상위 프레임</a:t>
            </a:r>
            <a:r>
              <a:rPr lang="en-US" altLang="ko-KR" sz="1400" dirty="0"/>
              <a:t>(frame)</a:t>
            </a:r>
            <a:r>
              <a:rPr lang="ko-KR" altLang="en-US" sz="1400" dirty="0"/>
              <a:t>에서 </a:t>
            </a:r>
            <a:r>
              <a:rPr lang="ko-KR" altLang="en-US" sz="1400" dirty="0" smtClean="0"/>
              <a:t>연다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프레임이름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400" dirty="0"/>
              <a:t>해당 링크를</a:t>
            </a:r>
            <a:r>
              <a:rPr lang="ko-KR" altLang="en-US" sz="1400" dirty="0" smtClean="0"/>
              <a:t> 지정된 </a:t>
            </a:r>
            <a:r>
              <a:rPr lang="ko-KR" altLang="en-US" sz="1400" dirty="0"/>
              <a:t>프레임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프레임이름을 가진 요소</a:t>
            </a:r>
            <a:r>
              <a:rPr lang="en-US" altLang="ko-KR" sz="1400" dirty="0" smtClean="0"/>
              <a:t>)</a:t>
            </a:r>
            <a:r>
              <a:rPr lang="ko-KR" altLang="en-US" sz="1400" dirty="0"/>
              <a:t>에서 오픈</a:t>
            </a:r>
            <a:r>
              <a:rPr lang="en-US" altLang="ko-KR" sz="1400" dirty="0" smtClean="0"/>
              <a:t>.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65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속성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757674"/>
            <a:ext cx="11920070" cy="5961050"/>
          </a:xfrm>
          <a:prstGeom prst="rect">
            <a:avLst/>
          </a:prstGeom>
          <a:noFill/>
        </p:spPr>
        <p:txBody>
          <a:bodyPr wrap="square" tIns="36000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HTML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의 속성이란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요소에 대한 추가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정보를 제공하는 것을 의미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해당 태그의 스타일을 꾸미거나 변경하거나 부가적인 어떠한 성격을 추가하는 것을 의미함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모든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요소는 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속성을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가질 수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속성은 항상 시작 태그에 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지정된다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일반적으로 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속성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명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= ＂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속성값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"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 와 같은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이름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/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값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의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짝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으로 제공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값은 되도록 따옴표로 감싸줄 것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▶ 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href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속성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링크로 이동 페이지의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URL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지정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주로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a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태그나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link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태그의 속성으로 사용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시작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엘리먼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트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에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 지정된다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HTTP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헤더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클라이언트와 서버가 요청 또는 응답으로 부가적인 정보를 전송할 수 있도록 해주는 역할을 하는 것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content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속성과 짝을 이루어 사용 가능하다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한 개의 속성만으로는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사용 안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▶ </a:t>
            </a:r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src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속성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파일의 경로를 표시하는 속성을 지정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시작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엘리먼트에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 지정된다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절대경로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고정된 경로를 지정하는 방법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/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상대경로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파일의 위치를 고려하여 상대적으로 경로를 지정하는 방법 등이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되도록이면 상대 경로를 권장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다른 곳으로 옮겨도 파일들의 위치만 동등하게 해주면 이미지가 손실될 염려가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▶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너비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,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폭 관련 속성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픽셀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(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px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값이나 비율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(%)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값으로 나타냄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시작엘리먼트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안에 기술할 것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width 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가로 너비 속성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  height 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세로 폭 속성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형식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: width=“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값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” height = “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값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” 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또는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style = “width :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값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; height :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값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; ”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656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속성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2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757674"/>
            <a:ext cx="11920070" cy="4299057"/>
          </a:xfrm>
          <a:prstGeom prst="rect">
            <a:avLst/>
          </a:prstGeom>
          <a:noFill/>
        </p:spPr>
        <p:txBody>
          <a:bodyPr wrap="square" tIns="36000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alt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속성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이미지를 표시 할 </a:t>
            </a:r>
            <a:r>
              <a:rPr lang="ko-KR" altLang="en-US" sz="1400" dirty="0" smtClean="0"/>
              <a:t>수 없는 </a:t>
            </a:r>
            <a:r>
              <a:rPr lang="ko-KR" altLang="en-US" sz="1400" dirty="0"/>
              <a:t>경우 이미지의 대체 텍스트를 </a:t>
            </a:r>
            <a:r>
              <a:rPr lang="ko-KR" altLang="en-US" sz="1400" dirty="0" smtClean="0"/>
              <a:t>지정함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시작 </a:t>
            </a:r>
            <a:r>
              <a:rPr lang="ko-KR" altLang="en-US" sz="1400" dirty="0" err="1" smtClean="0"/>
              <a:t>엘리먼트에</a:t>
            </a:r>
            <a:r>
              <a:rPr lang="ko-KR" altLang="en-US" sz="1400" dirty="0" smtClean="0"/>
              <a:t> 기술</a:t>
            </a:r>
            <a:endParaRPr lang="en-US" altLang="ko-KR" sz="1400" dirty="0" smtClean="0"/>
          </a:p>
          <a:p>
            <a:r>
              <a:rPr lang="ko-KR" altLang="en-US" sz="1600" b="1" dirty="0" smtClean="0"/>
              <a:t>형식 </a:t>
            </a:r>
            <a:r>
              <a:rPr lang="en-US" altLang="ko-KR" sz="1600" b="1" dirty="0" smtClean="0"/>
              <a:t>:  alt = “</a:t>
            </a:r>
            <a:r>
              <a:rPr lang="ko-KR" altLang="en-US" sz="1600" b="1" dirty="0" smtClean="0"/>
              <a:t>텍스트</a:t>
            </a:r>
            <a:r>
              <a:rPr lang="en-US" altLang="ko-KR" sz="1600" b="1" dirty="0" smtClean="0"/>
              <a:t>”</a:t>
            </a:r>
          </a:p>
          <a:p>
            <a:endParaRPr lang="en-US" altLang="ko-KR" sz="1600" b="1" dirty="0"/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속성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요소에 </a:t>
            </a:r>
            <a:r>
              <a:rPr lang="ko-KR" altLang="en-US" sz="1400" dirty="0"/>
              <a:t>대한 몇 가지 추가 정보를 </a:t>
            </a:r>
            <a:r>
              <a:rPr lang="ko-KR" altLang="en-US" sz="1400" dirty="0" smtClean="0"/>
              <a:t>정의 함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마우스를 오버하면 </a:t>
            </a:r>
            <a:r>
              <a:rPr lang="ko-KR" altLang="en-US" sz="1400" dirty="0" err="1" smtClean="0"/>
              <a:t>툴팁처럼</a:t>
            </a:r>
            <a:r>
              <a:rPr lang="ko-KR" altLang="en-US" sz="1400" dirty="0" smtClean="0"/>
              <a:t> 내용이 </a:t>
            </a:r>
            <a:r>
              <a:rPr lang="ko-KR" altLang="en-US" sz="1400" dirty="0" err="1" smtClean="0"/>
              <a:t>보여진다하여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툴팁기능이라고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함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웹 접근성의 가장 기본적인 속성임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시작 </a:t>
            </a:r>
            <a:r>
              <a:rPr lang="ko-KR" altLang="en-US" sz="1400" dirty="0" err="1"/>
              <a:t>엘리먼트에</a:t>
            </a:r>
            <a:r>
              <a:rPr lang="ko-KR" altLang="en-US" sz="1400" dirty="0"/>
              <a:t> 기술</a:t>
            </a:r>
            <a:endParaRPr lang="en-US" altLang="ko-KR" sz="1400" dirty="0"/>
          </a:p>
          <a:p>
            <a:r>
              <a:rPr lang="ko-KR" altLang="en-US" sz="1600" b="1" dirty="0"/>
              <a:t>형식 </a:t>
            </a:r>
            <a:r>
              <a:rPr lang="en-US" altLang="ko-KR" sz="1600" b="1" dirty="0"/>
              <a:t>:  </a:t>
            </a:r>
            <a:r>
              <a:rPr lang="en-US" altLang="ko-KR" sz="1600" b="1" dirty="0" smtClean="0"/>
              <a:t>title </a:t>
            </a:r>
            <a:r>
              <a:rPr lang="en-US" altLang="ko-KR" sz="1600" b="1" dirty="0"/>
              <a:t>= “</a:t>
            </a:r>
            <a:r>
              <a:rPr lang="ko-KR" altLang="en-US" sz="1600" b="1" dirty="0"/>
              <a:t>텍스트</a:t>
            </a:r>
            <a:r>
              <a:rPr lang="en-US" altLang="ko-KR" sz="1600" b="1" dirty="0" smtClean="0"/>
              <a:t>”</a:t>
            </a:r>
          </a:p>
          <a:p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</a:rPr>
              <a:t>lang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속성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html</a:t>
            </a:r>
            <a:r>
              <a:rPr lang="ko-KR" altLang="en-US" sz="1400" dirty="0" smtClean="0"/>
              <a:t>시작 </a:t>
            </a:r>
            <a:r>
              <a:rPr lang="ko-KR" altLang="en-US" sz="1400" dirty="0" err="1" smtClean="0"/>
              <a:t>엘리먼트</a:t>
            </a:r>
            <a:r>
              <a:rPr lang="en-US" altLang="ko-KR" sz="1400" dirty="0" smtClean="0"/>
              <a:t>( &lt;</a:t>
            </a:r>
            <a:r>
              <a:rPr lang="en-US" altLang="ko-KR" sz="1400" dirty="0"/>
              <a:t>html</a:t>
            </a:r>
            <a:r>
              <a:rPr lang="en-US" altLang="ko-KR" sz="1400" dirty="0" smtClean="0"/>
              <a:t>&gt; )</a:t>
            </a:r>
            <a:r>
              <a:rPr lang="ko-KR" altLang="en-US" sz="1400" dirty="0" smtClean="0"/>
              <a:t>에 기술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웹 페이지의 언어와 국가를 명시할 때 사용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 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예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: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ko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-KR: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한국어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-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한국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/ </a:t>
            </a:r>
            <a:r>
              <a:rPr lang="en-US" altLang="ko-KR" sz="1400" dirty="0" err="1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en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-US :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영어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-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미국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/ ja-JP 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일본어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-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일본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검색 시 웹 페이지의 언어나 국가를 파악하기 위한 것이지 웹 페이지를 해당 언어로만 기술해야 하는 것은 아니다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. </a:t>
            </a:r>
          </a:p>
          <a:p>
            <a:r>
              <a:rPr lang="ko-KR" altLang="en-US" sz="1600" b="1" dirty="0"/>
              <a:t>형식 </a:t>
            </a:r>
            <a:r>
              <a:rPr lang="en-US" altLang="ko-KR" sz="1600" b="1" dirty="0"/>
              <a:t>:  </a:t>
            </a:r>
            <a:r>
              <a:rPr lang="en-US" altLang="ko-KR" sz="1600" b="1" dirty="0" err="1" smtClean="0"/>
              <a:t>lang</a:t>
            </a:r>
            <a:r>
              <a:rPr lang="en-US" altLang="ko-KR" sz="1600" b="1" dirty="0" smtClean="0"/>
              <a:t> = “</a:t>
            </a:r>
            <a:r>
              <a:rPr lang="ko-KR" altLang="en-US" sz="1600" b="1" dirty="0" smtClean="0"/>
              <a:t>언어코드</a:t>
            </a:r>
            <a:r>
              <a:rPr lang="en-US" altLang="ko-KR" sz="1600" b="1" dirty="0" smtClean="0"/>
              <a:t>-</a:t>
            </a:r>
            <a:r>
              <a:rPr lang="ko-KR" altLang="en-US" sz="1600" b="1" dirty="0" smtClean="0"/>
              <a:t>국가코드</a:t>
            </a:r>
            <a:r>
              <a:rPr lang="en-US" altLang="ko-KR" sz="1600" b="1" dirty="0" smtClean="0"/>
              <a:t>”</a:t>
            </a:r>
            <a:endParaRPr lang="en-US" altLang="ko-KR" sz="1600" b="1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61924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이미지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08589"/>
            <a:ext cx="1192007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</a:rPr>
              <a:t>img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태그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웹 페이지에 이미지를 보여주기 위해 사용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</a:rPr>
              <a:t>src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속성이 꼭 기술되어야 한다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다른 속성은 없어도 상관 없다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빈 태그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(empty tag)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이다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인라인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요소로 한 줄 바꿈이 되지 않는다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너비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폭 미 지정 시 디폴트는 원본 파일 크기로 적용 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width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속성이나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height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속성을 바로 사용하는 경우는 단위를 픽셀로 자동 인식하나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style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속성 안에 나열되는 속성으로 사용되는 경우는 단위를 꼭 기술해 주어야만 제대로 인식한다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기본 정렬 값은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left-bottom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이다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IMG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 형식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(=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문법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, Syntax)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  <a:endParaRPr lang="en-US" altLang="ko-KR" sz="8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</a:rPr>
              <a:t>img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</a:rPr>
              <a:t>src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=“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경로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 “ alt=“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” title=“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텍스트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” width=“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” height=“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” &gt;</a:t>
            </a:r>
          </a:p>
          <a:p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600" b="1" dirty="0" err="1">
                <a:solidFill>
                  <a:schemeClr val="bg2">
                    <a:lumMod val="25000"/>
                  </a:schemeClr>
                </a:solidFill>
              </a:rPr>
              <a:t>img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  </a:t>
            </a:r>
            <a:r>
              <a:rPr lang="en-US" altLang="ko-KR" sz="1600" b="1" dirty="0" err="1">
                <a:solidFill>
                  <a:schemeClr val="bg2">
                    <a:lumMod val="25000"/>
                  </a:schemeClr>
                </a:solidFill>
              </a:rPr>
              <a:t>src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=“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경로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 “ alt=“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” title=“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텍스트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style= “width: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sz="1600" b="1" dirty="0" err="1" smtClean="0">
                <a:solidFill>
                  <a:schemeClr val="bg2">
                    <a:lumMod val="25000"/>
                  </a:schemeClr>
                </a:solidFill>
              </a:rPr>
              <a:t>px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또는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%); height: 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값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sz="1600" b="1" dirty="0" err="1">
                <a:solidFill>
                  <a:schemeClr val="bg2">
                    <a:lumMod val="25000"/>
                  </a:schemeClr>
                </a:solidFill>
              </a:rPr>
              <a:t>px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또는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%) ;” 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endParaRPr lang="en-US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포맷 형식</a:t>
            </a: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BMP(</a:t>
            </a:r>
            <a:r>
              <a:rPr lang="en-US" altLang="ko-KR" sz="1400" dirty="0" err="1"/>
              <a:t>BitMaP</a:t>
            </a:r>
            <a:r>
              <a:rPr lang="en-US" altLang="ko-KR" sz="1400" dirty="0"/>
              <a:t>) </a:t>
            </a:r>
            <a:r>
              <a:rPr lang="en-US" altLang="ko-KR" sz="1400" dirty="0" smtClean="0"/>
              <a:t>– </a:t>
            </a:r>
            <a:r>
              <a:rPr lang="ko-KR" altLang="en-US" sz="1400" dirty="0" err="1" smtClean="0"/>
              <a:t>비손실</a:t>
            </a:r>
            <a:r>
              <a:rPr lang="ko-KR" altLang="en-US" sz="1400" dirty="0" smtClean="0"/>
              <a:t> 압축 </a:t>
            </a:r>
            <a:r>
              <a:rPr lang="en-US" altLang="ko-KR" sz="1400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압축을 </a:t>
            </a:r>
            <a:r>
              <a:rPr lang="ko-KR" altLang="en-US" sz="1400" dirty="0"/>
              <a:t>전혀 하지 않기 때문에 </a:t>
            </a:r>
            <a:r>
              <a:rPr lang="en-US" altLang="ko-KR" sz="1400" dirty="0"/>
              <a:t>BMP</a:t>
            </a:r>
            <a:r>
              <a:rPr lang="ko-KR" altLang="en-US" sz="1400" dirty="0"/>
              <a:t>로 저장하면 매우 큰 사이즈로 </a:t>
            </a:r>
            <a:r>
              <a:rPr lang="ko-KR" altLang="en-US" sz="1400" dirty="0" smtClean="0"/>
              <a:t>저장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용량이 커서 웹에서 잘 사용하지 않음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2.    JPG</a:t>
            </a:r>
            <a:r>
              <a:rPr lang="en-US" altLang="ko-KR" sz="1400" dirty="0"/>
              <a:t>, JPEG(Joint Photographic Experts Group</a:t>
            </a:r>
            <a:r>
              <a:rPr lang="en-US" altLang="ko-KR" sz="1400" dirty="0" smtClean="0"/>
              <a:t>) – </a:t>
            </a:r>
            <a:r>
              <a:rPr lang="ko-KR" altLang="en-US" sz="1400" dirty="0" smtClean="0"/>
              <a:t>손실 압축</a:t>
            </a:r>
            <a:r>
              <a:rPr lang="en-US" altLang="ko-KR" sz="1400" dirty="0" smtClean="0"/>
              <a:t> :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 </a:t>
            </a:r>
            <a:r>
              <a:rPr lang="en-US" altLang="ko-KR" sz="1400" dirty="0"/>
              <a:t>jpg</a:t>
            </a:r>
            <a:r>
              <a:rPr lang="ko-KR" altLang="en-US" sz="1400" dirty="0"/>
              <a:t>와 </a:t>
            </a:r>
            <a:r>
              <a:rPr lang="en-US" altLang="ko-KR" sz="1400" dirty="0"/>
              <a:t>jpeg</a:t>
            </a:r>
            <a:r>
              <a:rPr lang="ko-KR" altLang="en-US" sz="1400" dirty="0"/>
              <a:t>는 같은 </a:t>
            </a:r>
            <a:r>
              <a:rPr lang="ko-KR" altLang="en-US" sz="1400" dirty="0" smtClean="0"/>
              <a:t>의미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도스</a:t>
            </a:r>
            <a:r>
              <a:rPr lang="en-US" altLang="ko-KR" sz="1400" dirty="0" smtClean="0"/>
              <a:t>(DOS)</a:t>
            </a:r>
            <a:r>
              <a:rPr lang="ko-KR" altLang="en-US" sz="1400" dirty="0" smtClean="0"/>
              <a:t>방식에서 확장자명을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자리까지만 지정할 수 있어서 </a:t>
            </a:r>
            <a:r>
              <a:rPr lang="en-US" altLang="ko-KR" sz="1400" dirty="0" smtClean="0"/>
              <a:t>jpg</a:t>
            </a:r>
            <a:r>
              <a:rPr lang="ko-KR" altLang="en-US" sz="1400" dirty="0" smtClean="0"/>
              <a:t>라 줄인 확장자가 생겨난 것임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용량이 작아 웹에 자주 쓰이고 압축 속도도 빠르지만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데이터 손실이 있고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투명도 사용이 되지 않는다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배경 투명지정 불가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디폴트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흰색</a:t>
            </a:r>
            <a:r>
              <a:rPr lang="en-US" altLang="ko-KR" sz="1400" dirty="0" smtClean="0"/>
              <a:t>)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altLang="ko-KR" sz="1400" dirty="0" smtClean="0"/>
              <a:t>GIF(</a:t>
            </a:r>
            <a:r>
              <a:rPr lang="en-US" altLang="ko-KR" sz="1400" dirty="0"/>
              <a:t> Graphics Interchange </a:t>
            </a:r>
            <a:r>
              <a:rPr lang="en-US" altLang="ko-KR" sz="1400" dirty="0" smtClean="0"/>
              <a:t>Format ) –</a:t>
            </a:r>
            <a:r>
              <a:rPr lang="ko-KR" altLang="en-US" sz="1400" dirty="0" err="1" smtClean="0"/>
              <a:t>무손실</a:t>
            </a:r>
            <a:r>
              <a:rPr lang="ko-KR" altLang="en-US" sz="1400" dirty="0" smtClean="0"/>
              <a:t> 압축 </a:t>
            </a:r>
            <a:r>
              <a:rPr lang="en-US" altLang="ko-KR" sz="1400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투명도를 지원하며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압축 손실이 없다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여러 장의 이미지를 한 파일에 담을 수 있어 애니메이션처럼 보이는 기능을 지원함</a:t>
            </a:r>
            <a:r>
              <a:rPr lang="en-US" altLang="ko-KR" sz="1400" dirty="0" smtClean="0"/>
              <a:t>.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altLang="ko-KR" sz="1400" dirty="0" smtClean="0"/>
              <a:t>PNG(Portable </a:t>
            </a:r>
            <a:r>
              <a:rPr lang="en-US" altLang="ko-KR" sz="1400" dirty="0"/>
              <a:t>Network Graphics</a:t>
            </a:r>
            <a:r>
              <a:rPr lang="en-US" altLang="ko-KR" sz="1400" dirty="0" smtClean="0"/>
              <a:t>) –</a:t>
            </a:r>
            <a:r>
              <a:rPr lang="ko-KR" altLang="en-US" sz="1400" dirty="0" err="1" smtClean="0"/>
              <a:t>무손실</a:t>
            </a:r>
            <a:r>
              <a:rPr lang="ko-KR" altLang="en-US" sz="1400" dirty="0" smtClean="0"/>
              <a:t> 압축 </a:t>
            </a:r>
            <a:r>
              <a:rPr lang="en-US" altLang="ko-KR" sz="1400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gif</a:t>
            </a:r>
            <a:r>
              <a:rPr lang="ko-KR" altLang="en-US" sz="1400" dirty="0" smtClean="0"/>
              <a:t>대안으로 나왔으며</a:t>
            </a:r>
            <a:r>
              <a:rPr lang="en-US" altLang="ko-KR" sz="1400" dirty="0" smtClean="0"/>
              <a:t>, gif</a:t>
            </a:r>
            <a:r>
              <a:rPr lang="ko-KR" altLang="en-US" sz="1400" dirty="0" smtClean="0"/>
              <a:t>와는 다르게 </a:t>
            </a:r>
            <a:r>
              <a:rPr lang="ko-KR" altLang="en-US" sz="1400" dirty="0" err="1" smtClean="0"/>
              <a:t>알파값이</a:t>
            </a:r>
            <a:r>
              <a:rPr lang="ko-KR" altLang="en-US" sz="1400" dirty="0" smtClean="0"/>
              <a:t> 존재하여 투명도 지원을 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애니메이션 지원이 </a:t>
            </a:r>
            <a:r>
              <a:rPr lang="ko-KR" altLang="en-US" sz="1400" dirty="0" err="1" smtClean="0"/>
              <a:t>안된다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고정이미지 임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/>
              <a:t>무손실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압축으로 이미지 디테일 손실이 </a:t>
            </a:r>
            <a:r>
              <a:rPr lang="ko-KR" altLang="en-US" sz="1400" dirty="0" err="1"/>
              <a:t>전혀없고</a:t>
            </a:r>
            <a:r>
              <a:rPr lang="ko-KR" altLang="en-US" sz="1400" dirty="0"/>
              <a:t> 고품질 이미지를 생성하지만 파일 크기는 상대적으로 다른 포맷보다 커진다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압축 시 손실이 없으나 </a:t>
            </a:r>
            <a:r>
              <a:rPr lang="en-US" altLang="ko-KR" sz="1400" dirty="0" smtClean="0"/>
              <a:t>jpg</a:t>
            </a:r>
            <a:r>
              <a:rPr lang="ko-KR" altLang="en-US" sz="1400" dirty="0" smtClean="0"/>
              <a:t>보다는 처리 속도가 느리다</a:t>
            </a:r>
            <a:r>
              <a:rPr lang="en-US" altLang="ko-KR" sz="1400" dirty="0" smtClean="0"/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54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8" y="2340734"/>
            <a:ext cx="1219200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 smtClean="0">
                <a:solidFill>
                  <a:schemeClr val="bg1"/>
                </a:solidFill>
                <a:latin typeface="+mj-ea"/>
                <a:ea typeface="+mj-ea"/>
              </a:rPr>
              <a:t>04-1</a:t>
            </a:r>
            <a:r>
              <a:rPr lang="ko-KR" altLang="en-US" sz="4000" b="1" spc="-150" dirty="0" smtClean="0">
                <a:noFill/>
                <a:latin typeface="+mj-ea"/>
                <a:ea typeface="+mj-ea"/>
              </a:rPr>
              <a:t>장</a:t>
            </a:r>
            <a:endParaRPr lang="ko-KR" altLang="en-US" sz="4000" b="1" spc="-150" dirty="0">
              <a:noFill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315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–FORM, INPUT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요소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965" y="600425"/>
            <a:ext cx="1192007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▶ </a:t>
            </a:r>
            <a:r>
              <a:rPr lang="en-US" altLang="ko-KR" b="1" dirty="0" smtClean="0"/>
              <a:t>form </a:t>
            </a:r>
            <a:r>
              <a:rPr lang="ko-KR" altLang="en-US" b="1" dirty="0" smtClean="0"/>
              <a:t>태그</a:t>
            </a:r>
            <a:r>
              <a:rPr lang="en-US" altLang="ko-KR" b="1" dirty="0" smtClean="0"/>
              <a:t>(= </a:t>
            </a:r>
            <a:r>
              <a:rPr lang="ko-KR" altLang="en-US" b="1" dirty="0" err="1" smtClean="0"/>
              <a:t>엘리먼트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= </a:t>
            </a:r>
            <a:r>
              <a:rPr lang="ko-KR" altLang="en-US" b="1" dirty="0" smtClean="0"/>
              <a:t>요소</a:t>
            </a:r>
            <a:r>
              <a:rPr lang="en-US" altLang="ko-KR" b="1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사용자 입력을 위한 </a:t>
            </a:r>
            <a:r>
              <a:rPr lang="en-US" altLang="ko-KR" sz="1600" dirty="0" smtClean="0"/>
              <a:t>HTML </a:t>
            </a:r>
            <a:r>
              <a:rPr lang="ko-KR" altLang="en-US" sz="1600" dirty="0" smtClean="0"/>
              <a:t>양식을 만드는 데 사용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사용자가 </a:t>
            </a:r>
            <a:r>
              <a:rPr lang="ko-KR" altLang="en-US" sz="1600" dirty="0"/>
              <a:t>입력한 데이터를 서버로 보낼 때에도 </a:t>
            </a:r>
            <a:r>
              <a:rPr lang="en-US" altLang="ko-KR" sz="1600" dirty="0"/>
              <a:t>form </a:t>
            </a:r>
            <a:r>
              <a:rPr lang="ko-KR" altLang="en-US" sz="1600" dirty="0" smtClean="0"/>
              <a:t>요소를 한다</a:t>
            </a:r>
            <a:r>
              <a:rPr lang="en-US" altLang="ko-KR" sz="16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action 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입력한 데이터를 처리하는 페이지의 경로를 입력한다</a:t>
            </a:r>
            <a:r>
              <a:rPr lang="en-US" altLang="ko-KR" sz="16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action </a:t>
            </a:r>
            <a:r>
              <a:rPr lang="ko-KR" altLang="en-US" sz="1600" dirty="0" smtClean="0"/>
              <a:t>속성이 없는 경우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자신의 페이지가 페이지 경로가 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target </a:t>
            </a:r>
            <a:r>
              <a:rPr lang="ko-KR" altLang="en-US" sz="1600" dirty="0"/>
              <a:t>속성 </a:t>
            </a:r>
            <a:r>
              <a:rPr lang="en-US" altLang="ko-KR" sz="1600" dirty="0"/>
              <a:t>: a</a:t>
            </a:r>
            <a:r>
              <a:rPr lang="ko-KR" altLang="en-US" sz="1600" dirty="0"/>
              <a:t>태그의 </a:t>
            </a:r>
            <a:r>
              <a:rPr lang="en-US" altLang="ko-KR" sz="1600" dirty="0"/>
              <a:t>target</a:t>
            </a:r>
            <a:r>
              <a:rPr lang="ko-KR" altLang="en-US" sz="1600" dirty="0"/>
              <a:t>속성값과 동일하다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autocomplete 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: on(</a:t>
            </a:r>
            <a:r>
              <a:rPr lang="ko-KR" altLang="en-US" sz="1600" dirty="0" smtClean="0"/>
              <a:t>디폴트</a:t>
            </a:r>
            <a:r>
              <a:rPr lang="en-US" altLang="ko-KR" sz="1600" dirty="0" smtClean="0"/>
              <a:t>), off</a:t>
            </a:r>
            <a:r>
              <a:rPr lang="ko-KR" altLang="en-US" sz="1600" dirty="0" smtClean="0"/>
              <a:t>값이 있으며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자동완성 기능 선택 여부 결정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novalidate</a:t>
            </a:r>
            <a:r>
              <a:rPr lang="ko-KR" altLang="en-US" sz="1600" dirty="0" smtClean="0"/>
              <a:t>키워드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유효성 검사를 하지 않도록 지정하는 기능을 함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enctype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: </a:t>
            </a:r>
            <a:r>
              <a:rPr lang="ko-KR" altLang="en-US" sz="1600" dirty="0"/>
              <a:t>양식 데이터를 서버에 제출할 때 </a:t>
            </a:r>
            <a:r>
              <a:rPr lang="ko-KR" altLang="en-US" sz="1600" dirty="0" err="1"/>
              <a:t>인코딩하는</a:t>
            </a:r>
            <a:r>
              <a:rPr lang="ko-KR" altLang="en-US" sz="1600" dirty="0"/>
              <a:t> 방법을 </a:t>
            </a:r>
            <a:r>
              <a:rPr lang="ko-KR" altLang="en-US" sz="1600" dirty="0" smtClean="0"/>
              <a:t>지정함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대표적으로 많이 사용하는 속성값으로 </a:t>
            </a:r>
            <a:r>
              <a:rPr lang="en-US" altLang="ko-KR" sz="1600" dirty="0" smtClean="0"/>
              <a:t>multipart/form-data</a:t>
            </a:r>
            <a:r>
              <a:rPr lang="ko-KR" altLang="en-US" sz="1600" dirty="0" smtClean="0"/>
              <a:t>이 있으며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파일을</a:t>
            </a:r>
            <a:endParaRPr lang="en-US" altLang="ko-KR" sz="1600" dirty="0" smtClean="0"/>
          </a:p>
          <a:p>
            <a:r>
              <a:rPr lang="ko-KR" altLang="en-US" sz="1600" dirty="0" smtClean="0"/>
              <a:t>업로드 할 경우 사용한다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method 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내용을 전송하는 방법을 설정할 수 있다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b="1" dirty="0" smtClean="0"/>
              <a:t>GET</a:t>
            </a:r>
            <a:r>
              <a:rPr lang="ko-KR" altLang="en-US" sz="1600" b="1" dirty="0" smtClean="0"/>
              <a:t>방식 </a:t>
            </a:r>
            <a:r>
              <a:rPr lang="en-US" altLang="ko-KR" sz="1600" b="1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입력한 데이터를 이름</a:t>
            </a:r>
            <a:r>
              <a:rPr lang="en-US" altLang="ko-KR" sz="1600" dirty="0" smtClean="0"/>
              <a:t>(name)/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(value)</a:t>
            </a:r>
            <a:r>
              <a:rPr lang="ko-KR" altLang="en-US" sz="1600" dirty="0" smtClean="0"/>
              <a:t>의 쌍으로 </a:t>
            </a:r>
            <a:r>
              <a:rPr lang="en-US" altLang="ko-KR" sz="1600" dirty="0" err="1" smtClean="0"/>
              <a:t>url</a:t>
            </a:r>
            <a:r>
              <a:rPr lang="ko-KR" altLang="en-US" sz="1600" dirty="0" smtClean="0"/>
              <a:t> 뒤에 붙여서 보내는 방식</a:t>
            </a:r>
            <a:r>
              <a:rPr lang="en-US" altLang="ko-KR" sz="16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데이터가 많을 경우는 전송이 안 된다</a:t>
            </a:r>
            <a:r>
              <a:rPr lang="en-US" altLang="ko-KR" sz="1600" dirty="0" smtClean="0"/>
              <a:t>. (</a:t>
            </a:r>
            <a:r>
              <a:rPr lang="en-US" altLang="ko-KR" sz="1600" dirty="0" err="1" smtClean="0"/>
              <a:t>url</a:t>
            </a:r>
            <a:r>
              <a:rPr lang="ko-KR" altLang="en-US" sz="1600" dirty="0" smtClean="0"/>
              <a:t>길이가 </a:t>
            </a:r>
            <a:r>
              <a:rPr lang="en-US" altLang="ko-KR" sz="1600" dirty="0" smtClean="0"/>
              <a:t>2048</a:t>
            </a:r>
            <a:r>
              <a:rPr lang="ko-KR" altLang="en-US" sz="1600" dirty="0" smtClean="0"/>
              <a:t>자로 제한되어 있음</a:t>
            </a:r>
            <a:r>
              <a:rPr lang="en-US" altLang="ko-KR" sz="16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정보의 보호가 안 된다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중요한 데이터를 전송 시는 사용하지 말 것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b="1" dirty="0" smtClean="0"/>
              <a:t>POST</a:t>
            </a:r>
            <a:r>
              <a:rPr lang="ko-KR" altLang="en-US" sz="1600" b="1" dirty="0" smtClean="0"/>
              <a:t>방식 </a:t>
            </a:r>
            <a:r>
              <a:rPr lang="en-US" altLang="ko-KR" sz="1600" b="1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입력한 데이터의 값을 본문 내</a:t>
            </a:r>
            <a:r>
              <a:rPr lang="en-US" altLang="ko-KR" sz="1600" dirty="0" smtClean="0"/>
              <a:t>(body)</a:t>
            </a:r>
            <a:r>
              <a:rPr lang="ko-KR" altLang="en-US" sz="1600" dirty="0" smtClean="0"/>
              <a:t>에 붙여 보내는 방식</a:t>
            </a:r>
            <a:r>
              <a:rPr lang="en-US" altLang="ko-KR" sz="16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데이터가 많을 경우 유용하며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정보 보호에 유용하다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b="1" dirty="0" smtClean="0"/>
              <a:t>*GET/POST</a:t>
            </a:r>
            <a:r>
              <a:rPr lang="ko-KR" altLang="en-US" sz="1600" b="1" dirty="0" smtClean="0"/>
              <a:t>방식 혼합 사용이 가능하다</a:t>
            </a:r>
            <a:r>
              <a:rPr lang="en-US" altLang="ko-KR" sz="1600" b="1" dirty="0" smtClean="0"/>
              <a:t>.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*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쿼리스트링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: GET</a:t>
            </a:r>
            <a:r>
              <a:rPr lang="ko-KR" altLang="en-US" sz="1600" dirty="0" smtClean="0">
                <a:solidFill>
                  <a:srgbClr val="FF0000"/>
                </a:solidFill>
              </a:rPr>
              <a:t>방식의 또 다른 방법 중 하나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url</a:t>
            </a:r>
            <a:r>
              <a:rPr lang="ko-KR" altLang="en-US" sz="1600" dirty="0" smtClean="0">
                <a:solidFill>
                  <a:srgbClr val="FF0000"/>
                </a:solidFill>
              </a:rPr>
              <a:t>뒤에 필요한 데이터를 이름</a:t>
            </a:r>
            <a:r>
              <a:rPr lang="en-US" altLang="ko-KR" sz="1600" dirty="0">
                <a:solidFill>
                  <a:srgbClr val="FF0000"/>
                </a:solidFill>
              </a:rPr>
              <a:t>(name)/</a:t>
            </a:r>
            <a:r>
              <a:rPr lang="ko-KR" altLang="en-US" sz="1600" dirty="0">
                <a:solidFill>
                  <a:srgbClr val="FF0000"/>
                </a:solidFill>
              </a:rPr>
              <a:t>값</a:t>
            </a:r>
            <a:r>
              <a:rPr lang="en-US" altLang="ko-KR" sz="1600" dirty="0">
                <a:solidFill>
                  <a:srgbClr val="FF0000"/>
                </a:solidFill>
              </a:rPr>
              <a:t>(value)</a:t>
            </a:r>
            <a:r>
              <a:rPr lang="ko-KR" altLang="en-US" sz="1600" dirty="0">
                <a:solidFill>
                  <a:srgbClr val="FF0000"/>
                </a:solidFill>
              </a:rPr>
              <a:t>의 </a:t>
            </a:r>
            <a:r>
              <a:rPr lang="ko-KR" altLang="en-US" sz="1600" dirty="0" smtClean="0">
                <a:solidFill>
                  <a:srgbClr val="FF0000"/>
                </a:solidFill>
              </a:rPr>
              <a:t>쌍으로 붙여서 기술하는 방법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* action</a:t>
            </a:r>
            <a:r>
              <a:rPr lang="ko-KR" altLang="en-US" sz="1600" dirty="0" smtClean="0">
                <a:solidFill>
                  <a:srgbClr val="FF0000"/>
                </a:solidFill>
              </a:rPr>
              <a:t>속성값의 경로를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쿼리스트링</a:t>
            </a:r>
            <a:r>
              <a:rPr lang="ko-KR" altLang="en-US" sz="1600" dirty="0" smtClean="0">
                <a:solidFill>
                  <a:srgbClr val="FF0000"/>
                </a:solidFill>
              </a:rPr>
              <a:t> 방식으로 넣어주고</a:t>
            </a:r>
            <a:r>
              <a:rPr lang="en-US" altLang="ko-KR" sz="1600" dirty="0" smtClean="0">
                <a:solidFill>
                  <a:srgbClr val="FF0000"/>
                </a:solidFill>
              </a:rPr>
              <a:t> method</a:t>
            </a:r>
            <a:r>
              <a:rPr lang="ko-KR" altLang="en-US" sz="1600" dirty="0" smtClean="0">
                <a:solidFill>
                  <a:srgbClr val="FF0000"/>
                </a:solidFill>
              </a:rPr>
              <a:t>의 속성값을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POST</a:t>
            </a:r>
            <a:r>
              <a:rPr lang="ko-KR" altLang="en-US" sz="1600" dirty="0" smtClean="0">
                <a:solidFill>
                  <a:srgbClr val="FF0000"/>
                </a:solidFill>
              </a:rPr>
              <a:t>로 지정해주면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url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뒤에 추가되어 있는 값은 </a:t>
            </a:r>
            <a:r>
              <a:rPr lang="en-US" altLang="ko-KR" sz="1600" dirty="0" smtClean="0">
                <a:solidFill>
                  <a:srgbClr val="FF0000"/>
                </a:solidFill>
              </a:rPr>
              <a:t>GET</a:t>
            </a:r>
            <a:r>
              <a:rPr lang="ko-KR" altLang="en-US" sz="1600" dirty="0" smtClean="0">
                <a:solidFill>
                  <a:srgbClr val="FF0000"/>
                </a:solidFill>
              </a:rPr>
              <a:t>방식으로</a:t>
            </a:r>
            <a:r>
              <a:rPr lang="en-US" altLang="ko-KR" sz="1600" dirty="0" smtClean="0">
                <a:solidFill>
                  <a:srgbClr val="FF0000"/>
                </a:solidFill>
              </a:rPr>
              <a:t>, form</a:t>
            </a:r>
            <a:r>
              <a:rPr lang="ko-KR" altLang="en-US" sz="1600" dirty="0" smtClean="0">
                <a:solidFill>
                  <a:srgbClr val="FF0000"/>
                </a:solidFill>
              </a:rPr>
              <a:t>요소 안의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입력데이터들은 </a:t>
            </a:r>
            <a:r>
              <a:rPr lang="en-US" altLang="ko-KR" sz="1600" dirty="0" smtClean="0">
                <a:solidFill>
                  <a:srgbClr val="FF0000"/>
                </a:solidFill>
              </a:rPr>
              <a:t>POST</a:t>
            </a:r>
            <a:r>
              <a:rPr lang="ko-KR" altLang="en-US" sz="1600" dirty="0" smtClean="0">
                <a:solidFill>
                  <a:srgbClr val="FF0000"/>
                </a:solidFill>
              </a:rPr>
              <a:t>방식으로 전달된다</a:t>
            </a:r>
            <a:r>
              <a:rPr lang="en-US" altLang="ko-KR" sz="1600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796893" y="808263"/>
            <a:ext cx="4201992" cy="431074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/>
              <a:t>형식</a:t>
            </a:r>
            <a:r>
              <a:rPr lang="en-US" altLang="ko-KR" b="1" dirty="0"/>
              <a:t>: </a:t>
            </a:r>
          </a:p>
          <a:p>
            <a:r>
              <a:rPr lang="en-US" altLang="ko-KR" b="1" dirty="0"/>
              <a:t>&lt;form action=“</a:t>
            </a:r>
            <a:r>
              <a:rPr lang="ko-KR" altLang="en-US" b="1" dirty="0"/>
              <a:t>입력한 데이터를 처리하는 페이지 경로</a:t>
            </a:r>
            <a:r>
              <a:rPr lang="en-US" altLang="ko-KR" b="1" dirty="0"/>
              <a:t>"</a:t>
            </a:r>
            <a:r>
              <a:rPr lang="ko-KR" altLang="en-US" b="1" dirty="0"/>
              <a:t> </a:t>
            </a:r>
            <a:r>
              <a:rPr lang="en-US" altLang="ko-KR" b="1" dirty="0"/>
              <a:t>method="get</a:t>
            </a:r>
            <a:r>
              <a:rPr lang="ko-KR" altLang="en-US" b="1" dirty="0"/>
              <a:t> 또는 </a:t>
            </a:r>
            <a:r>
              <a:rPr lang="en-US" altLang="ko-KR" b="1" dirty="0"/>
              <a:t>post"&gt;</a:t>
            </a:r>
          </a:p>
          <a:p>
            <a:r>
              <a:rPr lang="en-US" altLang="ko-KR" b="1" dirty="0"/>
              <a:t>...</a:t>
            </a:r>
            <a:br>
              <a:rPr lang="en-US" altLang="ko-KR" b="1" dirty="0"/>
            </a:br>
            <a:r>
              <a:rPr lang="en-US" altLang="ko-KR" b="1" dirty="0"/>
              <a:t>form elements (</a:t>
            </a:r>
            <a:r>
              <a:rPr lang="ko-KR" altLang="en-US" b="1" dirty="0"/>
              <a:t>입력 양식에 필요한 요소들</a:t>
            </a:r>
            <a:r>
              <a:rPr lang="en-US" altLang="ko-KR" b="1" dirty="0"/>
              <a:t>.. input</a:t>
            </a:r>
            <a:r>
              <a:rPr lang="ko-KR" altLang="en-US" b="1" dirty="0"/>
              <a:t>태그들</a:t>
            </a:r>
            <a:r>
              <a:rPr lang="en-US" altLang="ko-KR" b="1" dirty="0"/>
              <a:t>..)</a:t>
            </a:r>
            <a:br>
              <a:rPr lang="en-US" altLang="ko-KR" b="1" dirty="0"/>
            </a:br>
            <a:r>
              <a:rPr lang="en-US" altLang="ko-KR" b="1" dirty="0"/>
              <a:t>...</a:t>
            </a:r>
          </a:p>
          <a:p>
            <a:r>
              <a:rPr lang="en-US" altLang="ko-KR" b="1" dirty="0"/>
              <a:t>submit</a:t>
            </a:r>
            <a:r>
              <a:rPr lang="ko-KR" altLang="en-US" b="1" dirty="0"/>
              <a:t>속성을</a:t>
            </a:r>
            <a:r>
              <a:rPr lang="en-US" altLang="ko-KR" b="1" dirty="0"/>
              <a:t> </a:t>
            </a:r>
            <a:r>
              <a:rPr lang="ko-KR" altLang="en-US" b="1" dirty="0"/>
              <a:t>가진 </a:t>
            </a:r>
            <a:r>
              <a:rPr lang="en-US" altLang="ko-KR" b="1" dirty="0"/>
              <a:t>&lt;input&gt;</a:t>
            </a:r>
            <a:r>
              <a:rPr lang="ko-KR" altLang="en-US" b="1" dirty="0"/>
              <a:t>또는 </a:t>
            </a:r>
            <a:r>
              <a:rPr lang="en-US" altLang="ko-KR" b="1" dirty="0"/>
              <a:t>&lt;button&gt;</a:t>
            </a:r>
            <a:r>
              <a:rPr lang="ko-KR" altLang="en-US" b="1" dirty="0"/>
              <a:t>요소</a:t>
            </a:r>
            <a:endParaRPr lang="en-US" altLang="ko-KR" b="1" dirty="0"/>
          </a:p>
          <a:p>
            <a:r>
              <a:rPr lang="en-US" altLang="ko-KR" b="1" dirty="0"/>
              <a:t>&lt;/form&gt;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62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–FORM, INPUT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요소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129" y="608589"/>
            <a:ext cx="1192007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▶ </a:t>
            </a:r>
            <a:r>
              <a:rPr lang="en-US" altLang="ko-KR" b="1" dirty="0" smtClean="0"/>
              <a:t>form</a:t>
            </a:r>
            <a:r>
              <a:rPr lang="ko-KR" altLang="en-US" b="1" dirty="0"/>
              <a:t>요소에 사용되는 자식 요소들</a:t>
            </a:r>
            <a:r>
              <a:rPr lang="en-US" altLang="ko-KR" b="1" dirty="0"/>
              <a:t>: 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&lt;input&gt; , &lt;label&gt;, &lt;select&gt;, &lt;</a:t>
            </a:r>
            <a:r>
              <a:rPr lang="en-US" altLang="ko-KR" sz="1600" dirty="0" err="1"/>
              <a:t>textarea</a:t>
            </a:r>
            <a:r>
              <a:rPr lang="en-US" altLang="ko-KR" sz="1600" dirty="0"/>
              <a:t>&gt;, &lt;button&gt;, &lt;</a:t>
            </a:r>
            <a:r>
              <a:rPr lang="en-US" altLang="ko-KR" sz="1600" dirty="0" err="1"/>
              <a:t>fieldset</a:t>
            </a:r>
            <a:r>
              <a:rPr lang="en-US" altLang="ko-KR" sz="1600" dirty="0"/>
              <a:t>&gt; </a:t>
            </a:r>
            <a:r>
              <a:rPr lang="ko-KR" altLang="en-US" sz="1600" dirty="0"/>
              <a:t>등등의  </a:t>
            </a:r>
            <a:r>
              <a:rPr lang="ko-KR" altLang="en-US" sz="1600" dirty="0" err="1"/>
              <a:t>엘리먼트가</a:t>
            </a:r>
            <a:r>
              <a:rPr lang="ko-KR" altLang="en-US" sz="1600" dirty="0"/>
              <a:t> 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*</a:t>
            </a:r>
            <a:r>
              <a:rPr lang="ko-KR" altLang="en-US" sz="1600" dirty="0"/>
              <a:t>전송에 해당되는 </a:t>
            </a:r>
            <a:r>
              <a:rPr lang="en-US" altLang="ko-KR" sz="1600" dirty="0"/>
              <a:t>input</a:t>
            </a:r>
            <a:r>
              <a:rPr lang="ko-KR" altLang="en-US" sz="1600" dirty="0"/>
              <a:t>이나 </a:t>
            </a:r>
            <a:r>
              <a:rPr lang="en-US" altLang="ko-KR" sz="1600" dirty="0"/>
              <a:t>button</a:t>
            </a:r>
            <a:r>
              <a:rPr lang="ko-KR" altLang="en-US" sz="1600" dirty="0"/>
              <a:t>등의 </a:t>
            </a:r>
            <a:r>
              <a:rPr lang="en-US" altLang="ko-KR" sz="1600" dirty="0"/>
              <a:t>submit</a:t>
            </a:r>
            <a:r>
              <a:rPr lang="ko-KR" altLang="en-US" sz="1600" dirty="0"/>
              <a:t> 속성이 있어야 데이터 전송을 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*input</a:t>
            </a:r>
            <a:r>
              <a:rPr lang="ko-KR" altLang="en-US" sz="1600" dirty="0" smtClean="0"/>
              <a:t>요소의 </a:t>
            </a:r>
            <a:r>
              <a:rPr lang="en-US" altLang="ko-KR" sz="1600" dirty="0" smtClean="0"/>
              <a:t>name</a:t>
            </a:r>
            <a:r>
              <a:rPr lang="ko-KR" altLang="en-US" sz="1600" dirty="0" smtClean="0"/>
              <a:t>속성과 </a:t>
            </a:r>
            <a:r>
              <a:rPr lang="en-US" altLang="ko-KR" sz="1600" dirty="0" smtClean="0"/>
              <a:t>value</a:t>
            </a:r>
            <a:r>
              <a:rPr lang="ko-KR" altLang="en-US" sz="1600" dirty="0" smtClean="0"/>
              <a:t>가 있어야 데이터를 </a:t>
            </a:r>
            <a:r>
              <a:rPr lang="ko-KR" altLang="en-US" sz="1600" dirty="0" err="1" smtClean="0"/>
              <a:t>서버측에서</a:t>
            </a:r>
            <a:r>
              <a:rPr lang="ko-KR" altLang="en-US" sz="1600" dirty="0" smtClean="0"/>
              <a:t> 전달 받을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*form</a:t>
            </a:r>
            <a:r>
              <a:rPr lang="ko-KR" altLang="en-US" sz="1600" dirty="0" smtClean="0"/>
              <a:t>컨트롤 요소들이 </a:t>
            </a:r>
            <a:r>
              <a:rPr lang="en-US" altLang="ko-KR" sz="1600" dirty="0" smtClean="0"/>
              <a:t>form</a:t>
            </a:r>
            <a:r>
              <a:rPr lang="ko-KR" altLang="en-US" sz="1600" dirty="0" smtClean="0"/>
              <a:t>안에 있어야만 데이터를 </a:t>
            </a:r>
            <a:r>
              <a:rPr lang="ko-KR" altLang="en-US" sz="1600" dirty="0" err="1" smtClean="0"/>
              <a:t>서버측에</a:t>
            </a:r>
            <a:r>
              <a:rPr lang="ko-KR" altLang="en-US" sz="1600" dirty="0" smtClean="0"/>
              <a:t> 전달할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▶ </a:t>
            </a:r>
            <a:r>
              <a:rPr lang="en-US" altLang="ko-KR" b="1" dirty="0" smtClean="0"/>
              <a:t>label </a:t>
            </a:r>
            <a:r>
              <a:rPr lang="ko-KR" altLang="en-US" b="1" dirty="0" err="1" smtClean="0"/>
              <a:t>엘리먼트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많은 폼 요소의 꼬리표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레이블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라벨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정의할 때 사용함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웹 접근성에 중요한 요소임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화면 판독기가 사용자에게 읽어주는 요소이기 때문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라디오 버튼이나 체크 박스처럼 작은 요소를 클릭하기 어려운 사용자에게 유용한 기능을 제공한다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label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for</a:t>
            </a:r>
            <a:r>
              <a:rPr lang="ko-KR" altLang="en-US" sz="1600" dirty="0" smtClean="0"/>
              <a:t>속성값과 </a:t>
            </a:r>
            <a:r>
              <a:rPr lang="en-US" altLang="ko-KR" sz="1600" dirty="0" smtClean="0"/>
              <a:t>input</a:t>
            </a:r>
            <a:r>
              <a:rPr lang="ko-KR" altLang="en-US" sz="1600" dirty="0" smtClean="0"/>
              <a:t>요소의 </a:t>
            </a:r>
            <a:r>
              <a:rPr lang="en-US" altLang="ko-KR" sz="1600" dirty="0" smtClean="0"/>
              <a:t>id</a:t>
            </a:r>
            <a:r>
              <a:rPr lang="ko-KR" altLang="en-US" sz="1600" dirty="0" smtClean="0"/>
              <a:t>속성값이 일치해야 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b="1" dirty="0" smtClean="0"/>
              <a:t>형식 </a:t>
            </a:r>
            <a:r>
              <a:rPr lang="en-US" altLang="ko-KR" sz="1600" b="1" dirty="0" smtClean="0"/>
              <a:t>: input </a:t>
            </a:r>
            <a:r>
              <a:rPr lang="ko-KR" altLang="en-US" sz="1600" b="1" dirty="0" smtClean="0"/>
              <a:t>요소와 같이 사용 시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&lt;label for=“</a:t>
            </a:r>
            <a:r>
              <a:rPr lang="ko-KR" altLang="en-US" sz="1600" b="1" dirty="0" err="1"/>
              <a:t>아이디명</a:t>
            </a:r>
            <a:r>
              <a:rPr lang="en-US" altLang="ko-KR" sz="1600" b="1" dirty="0" smtClean="0"/>
              <a:t>”&gt;</a:t>
            </a:r>
            <a:r>
              <a:rPr lang="ko-KR" altLang="en-US" sz="1600" b="1" dirty="0" err="1" smtClean="0"/>
              <a:t>컨텐츠</a:t>
            </a:r>
            <a:r>
              <a:rPr lang="en-US" altLang="ko-KR" sz="1600" b="1" dirty="0" smtClean="0"/>
              <a:t>&lt;/label</a:t>
            </a:r>
            <a:r>
              <a:rPr lang="en-US" altLang="ko-KR" sz="1600" b="1" dirty="0"/>
              <a:t>&gt;&lt;input type=“</a:t>
            </a:r>
            <a:r>
              <a:rPr lang="ko-KR" altLang="en-US" sz="1600" b="1" dirty="0"/>
              <a:t>유형</a:t>
            </a:r>
            <a:r>
              <a:rPr lang="en-US" altLang="ko-KR" sz="1600" b="1" dirty="0"/>
              <a:t>” id=“</a:t>
            </a:r>
            <a:r>
              <a:rPr lang="ko-KR" altLang="en-US" sz="1600" b="1" dirty="0" err="1"/>
              <a:t>아이디명</a:t>
            </a:r>
            <a:r>
              <a:rPr lang="en-US" altLang="ko-KR" sz="1600" b="1" dirty="0"/>
              <a:t>”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&gt;</a:t>
            </a:r>
            <a:endParaRPr lang="en-US" altLang="ko-KR" sz="1600" b="1" dirty="0" smtClean="0"/>
          </a:p>
          <a:p>
            <a:endParaRPr lang="en-US" altLang="ko-KR" sz="1600" b="1" dirty="0"/>
          </a:p>
          <a:p>
            <a:endParaRPr lang="en-US" altLang="ko-KR" sz="1600" dirty="0"/>
          </a:p>
          <a:p>
            <a:r>
              <a:rPr lang="ko-KR" altLang="en-US" b="1" dirty="0" smtClean="0"/>
              <a:t>▶ </a:t>
            </a:r>
            <a:r>
              <a:rPr lang="en-US" altLang="ko-KR" b="1" dirty="0" err="1" smtClean="0"/>
              <a:t>textarea</a:t>
            </a:r>
            <a:r>
              <a:rPr lang="ko-KR" altLang="en-US" b="1" dirty="0" err="1" smtClean="0"/>
              <a:t>엘리먼트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여러줄의</a:t>
            </a:r>
            <a:r>
              <a:rPr lang="ko-KR" altLang="en-US" sz="1600" dirty="0" smtClean="0"/>
              <a:t> 입력 필드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텍스트 영역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설정한다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텍스트 영역을 </a:t>
            </a:r>
            <a:r>
              <a:rPr lang="en-US" altLang="ko-KR" sz="1600" dirty="0" smtClean="0"/>
              <a:t>rows(</a:t>
            </a:r>
            <a:r>
              <a:rPr lang="ko-KR" altLang="en-US" sz="1600" dirty="0" smtClean="0"/>
              <a:t>줄 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나</a:t>
            </a:r>
            <a:r>
              <a:rPr lang="en-US" altLang="ko-KR" sz="1600" dirty="0" smtClean="0"/>
              <a:t> cols(</a:t>
            </a:r>
            <a:r>
              <a:rPr lang="ko-KR" altLang="en-US" sz="1600" dirty="0" smtClean="0"/>
              <a:t>칸 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속성을 사용하여 설정할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텍스트 영역을 </a:t>
            </a:r>
            <a:r>
              <a:rPr lang="en-US" altLang="ko-KR" sz="1600" dirty="0" smtClean="0"/>
              <a:t>style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width(</a:t>
            </a:r>
            <a:r>
              <a:rPr lang="ko-KR" altLang="en-US" sz="1600" dirty="0" smtClean="0"/>
              <a:t>너비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나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height(</a:t>
            </a:r>
            <a:r>
              <a:rPr lang="ko-KR" altLang="en-US" sz="1600" dirty="0" smtClean="0"/>
              <a:t>높이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폭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이용하여 설정할 수 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b="1" dirty="0"/>
              <a:t>형식</a:t>
            </a:r>
            <a:r>
              <a:rPr lang="en-US" altLang="ko-KR" sz="1600" b="1" dirty="0"/>
              <a:t>: </a:t>
            </a:r>
          </a:p>
          <a:p>
            <a:r>
              <a:rPr lang="en-US" altLang="ko-KR" sz="1600" b="1" dirty="0"/>
              <a:t>&lt;</a:t>
            </a:r>
            <a:r>
              <a:rPr lang="en-US" altLang="ko-KR" sz="1600" b="1" dirty="0" err="1"/>
              <a:t>textarea</a:t>
            </a:r>
            <a:r>
              <a:rPr lang="en-US" altLang="ko-KR" sz="1600" b="1" dirty="0"/>
              <a:t> name=“</a:t>
            </a:r>
            <a:r>
              <a:rPr lang="ko-KR" altLang="en-US" sz="1600" b="1" dirty="0" smtClean="0"/>
              <a:t>이름</a:t>
            </a:r>
            <a:r>
              <a:rPr lang="en-US" altLang="ko-KR" sz="1600" b="1" dirty="0" smtClean="0"/>
              <a:t>”&gt;&lt;/</a:t>
            </a:r>
            <a:r>
              <a:rPr lang="en-US" altLang="ko-KR" sz="1600" b="1" dirty="0" err="1"/>
              <a:t>textarea</a:t>
            </a:r>
            <a:r>
              <a:rPr lang="en-US" altLang="ko-KR" sz="1600" b="1" dirty="0" smtClean="0"/>
              <a:t>&gt;</a:t>
            </a:r>
          </a:p>
          <a:p>
            <a:r>
              <a:rPr lang="en-US" altLang="ko-KR" sz="1600" b="1" dirty="0" smtClean="0"/>
              <a:t>or</a:t>
            </a:r>
          </a:p>
          <a:p>
            <a:r>
              <a:rPr lang="en-US" altLang="ko-KR" sz="1600" b="1" dirty="0"/>
              <a:t>&lt;</a:t>
            </a:r>
            <a:r>
              <a:rPr lang="en-US" altLang="ko-KR" sz="1600" b="1" dirty="0" err="1"/>
              <a:t>textarea</a:t>
            </a:r>
            <a:r>
              <a:rPr lang="en-US" altLang="ko-KR" sz="1600" b="1" dirty="0"/>
              <a:t> name=“</a:t>
            </a:r>
            <a:r>
              <a:rPr lang="ko-KR" altLang="en-US" sz="1600" b="1" dirty="0"/>
              <a:t>이름</a:t>
            </a:r>
            <a:r>
              <a:rPr lang="en-US" altLang="ko-KR" sz="1600" b="1" dirty="0"/>
              <a:t>” rows=“</a:t>
            </a:r>
            <a:r>
              <a:rPr lang="ko-KR" altLang="en-US" sz="1600" b="1" dirty="0" err="1"/>
              <a:t>줄수</a:t>
            </a:r>
            <a:r>
              <a:rPr lang="en-US" altLang="ko-KR" sz="1600" b="1" dirty="0"/>
              <a:t>” cols=“</a:t>
            </a:r>
            <a:r>
              <a:rPr lang="ko-KR" altLang="en-US" sz="1600" b="1" dirty="0"/>
              <a:t>칸수</a:t>
            </a:r>
            <a:r>
              <a:rPr lang="en-US" altLang="ko-KR" sz="1600" b="1" dirty="0" smtClean="0"/>
              <a:t>”&gt;</a:t>
            </a:r>
            <a:r>
              <a:rPr lang="ko-KR" altLang="en-US" sz="1600" b="1" dirty="0" smtClean="0"/>
              <a:t>내용</a:t>
            </a:r>
            <a:r>
              <a:rPr lang="en-US" altLang="ko-KR" sz="1600" b="1" dirty="0" smtClean="0"/>
              <a:t>&lt;/</a:t>
            </a:r>
            <a:r>
              <a:rPr lang="en-US" altLang="ko-KR" sz="1600" b="1" dirty="0" err="1"/>
              <a:t>textarea</a:t>
            </a:r>
            <a:r>
              <a:rPr lang="en-US" altLang="ko-KR" sz="1600" b="1" dirty="0" smtClean="0"/>
              <a:t>&gt;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27128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252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Web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이란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43328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987" y="625449"/>
            <a:ext cx="10676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웹이란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World Wide Web, WWW, W3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인터넷에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연결된 컴퓨터들을 통해 사람들이 정보를 공유할 수 있는 전 세계적인 정보 공간을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말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원래의 명칭은 월드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와이드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웹이라하는데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줄여서 웹이라 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*Tip: W3C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(World </a:t>
            </a:r>
            <a:r>
              <a:rPr lang="en-US" altLang="ko-KR" sz="1400" dirty="0">
                <a:solidFill>
                  <a:srgbClr val="FF0000"/>
                </a:solidFill>
              </a:rPr>
              <a:t>Wide Web </a:t>
            </a:r>
            <a:r>
              <a:rPr lang="en-US" altLang="ko-KR" sz="1400" dirty="0" smtClean="0">
                <a:solidFill>
                  <a:srgbClr val="FF0000"/>
                </a:solidFill>
              </a:rPr>
              <a:t>Consortium) :  </a:t>
            </a:r>
            <a:r>
              <a:rPr lang="ko-KR" altLang="en-US" sz="1400" dirty="0" smtClean="0">
                <a:solidFill>
                  <a:srgbClr val="FF0000"/>
                </a:solidFill>
              </a:rPr>
              <a:t>월드 </a:t>
            </a:r>
            <a:r>
              <a:rPr lang="ko-KR" altLang="en-US" sz="1400" dirty="0" err="1">
                <a:solidFill>
                  <a:srgbClr val="FF0000"/>
                </a:solidFill>
              </a:rPr>
              <a:t>와이드</a:t>
            </a:r>
            <a:r>
              <a:rPr lang="ko-KR" altLang="en-US" sz="1400" dirty="0">
                <a:solidFill>
                  <a:srgbClr val="FF0000"/>
                </a:solidFill>
              </a:rPr>
              <a:t> 웹</a:t>
            </a:r>
            <a:r>
              <a:rPr lang="en-US" altLang="ko-KR" sz="1400" dirty="0">
                <a:solidFill>
                  <a:srgbClr val="FF0000"/>
                </a:solidFill>
              </a:rPr>
              <a:t>(WWW)</a:t>
            </a:r>
            <a:r>
              <a:rPr lang="ko-KR" altLang="en-US" sz="1400" dirty="0">
                <a:solidFill>
                  <a:srgbClr val="FF0000"/>
                </a:solidFill>
              </a:rPr>
              <a:t>을 위한 표준을 제정하고 관리하는 중립적인 </a:t>
            </a:r>
            <a:r>
              <a:rPr lang="ko-KR" altLang="en-US" sz="1400" dirty="0" smtClean="0">
                <a:solidFill>
                  <a:srgbClr val="FF0000"/>
                </a:solidFill>
              </a:rPr>
              <a:t>기관</a:t>
            </a:r>
            <a:r>
              <a:rPr lang="ko-KR" altLang="en-US" sz="1400" dirty="0">
                <a:solidFill>
                  <a:srgbClr val="FF0000"/>
                </a:solidFill>
              </a:rPr>
              <a:t>임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HTML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이란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b="1" dirty="0" err="1" smtClean="0">
                <a:solidFill>
                  <a:schemeClr val="bg2">
                    <a:lumMod val="25000"/>
                  </a:schemeClr>
                </a:solidFill>
              </a:rPr>
              <a:t>HyperText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Markup Language)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웹 페이지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웹문서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를 만들 때 사용하는 언어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다른 웹 문서로 이동할 수 있는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마크업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태그로 이루어진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언어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Web Page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란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웹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상에 있는 개개의 문서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줄여서 웹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문서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(document)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라고 하며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문서라고도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태그들로 구성된다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HTML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버전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663096"/>
              </p:ext>
            </p:extLst>
          </p:nvPr>
        </p:nvGraphicFramePr>
        <p:xfrm>
          <a:off x="195943" y="4112460"/>
          <a:ext cx="11634109" cy="2444074"/>
        </p:xfrm>
        <a:graphic>
          <a:graphicData uri="http://schemas.openxmlformats.org/drawingml/2006/table">
            <a:tbl>
              <a:tblPr/>
              <a:tblGrid>
                <a:gridCol w="1518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7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34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버전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년도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DOCTYPE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및 설명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 1.0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1991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팀 </a:t>
                      </a:r>
                      <a:r>
                        <a:rPr lang="ko-KR" altLang="en-US" sz="12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버나스리</a:t>
                      </a:r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(Tim Berners-Lee)</a:t>
                      </a:r>
                      <a:r>
                        <a:rPr lang="ko-KR" alt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가 발표한 최초의 </a:t>
                      </a:r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 2.0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1995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국제 표준으로 제정된 최초의 </a:t>
                      </a:r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 3.2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1997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W3C</a:t>
                      </a:r>
                      <a:r>
                        <a:rPr lang="ko-KR" alt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에 의해 제정된 최초의 </a:t>
                      </a:r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 4.01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1999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&lt;!DOCTYPE HTML PUBLIC "-//W3C//DTD HTML 4.01//EN</a:t>
                      </a:r>
                      <a:r>
                        <a:rPr lang="en-US" sz="12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" </a:t>
                      </a:r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"http://www.w3.org/TR/html4/strict.dtd"&gt;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XHTML 1.0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2000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&lt;!DOCTYPE html PUBLIC "-//W3C//DTD XHTML 1.0 Strict//</a:t>
                      </a:r>
                      <a:r>
                        <a:rPr lang="en-US" sz="12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EN</a:t>
                      </a:r>
                      <a:r>
                        <a:rPr lang="en-US" altLang="ko-KR" sz="12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" </a:t>
                      </a:r>
                      <a:r>
                        <a:rPr lang="en-US" sz="12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"</a:t>
                      </a:r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http://www.w3.org/TR/xhtml1/DTD/xhtml1-strict.dtd"&gt;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HTML 5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2014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&lt;!DOCTYPE html&gt;</a:t>
                      </a:r>
                    </a:p>
                  </a:txBody>
                  <a:tcPr marL="50597" marR="50597" marT="50597" marB="50597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–FORM, INPUT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요소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129" y="649409"/>
            <a:ext cx="1192007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▶ </a:t>
            </a:r>
            <a:r>
              <a:rPr lang="en-US" altLang="ko-KR" b="1" dirty="0"/>
              <a:t>select </a:t>
            </a:r>
            <a:r>
              <a:rPr lang="ko-KR" altLang="en-US" b="1" dirty="0" err="1"/>
              <a:t>엘리먼트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600" dirty="0" err="1"/>
              <a:t>드롭다운</a:t>
            </a:r>
            <a:r>
              <a:rPr lang="ko-KR" altLang="en-US" sz="1600" dirty="0"/>
              <a:t> 목록을 정의하는데 사용됨</a:t>
            </a:r>
            <a:r>
              <a:rPr lang="en-US" altLang="ko-KR" sz="1600" dirty="0"/>
              <a:t>. (</a:t>
            </a:r>
            <a:r>
              <a:rPr lang="ko-KR" altLang="en-US" sz="1600" dirty="0"/>
              <a:t>선택리스트</a:t>
            </a:r>
            <a:r>
              <a:rPr lang="en-US" altLang="ko-KR" sz="16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select </a:t>
            </a:r>
            <a:r>
              <a:rPr lang="ko-KR" altLang="en-US" sz="1600" dirty="0"/>
              <a:t>컨트롤 요소와 속성 </a:t>
            </a:r>
            <a:r>
              <a:rPr lang="en-US" altLang="ko-KR" sz="1600" dirty="0"/>
              <a:t>: </a:t>
            </a:r>
          </a:p>
          <a:p>
            <a:r>
              <a:rPr lang="en-US" altLang="ko-KR" sz="1600" dirty="0"/>
              <a:t>option </a:t>
            </a:r>
            <a:r>
              <a:rPr lang="ko-KR" altLang="en-US" sz="1600" dirty="0"/>
              <a:t>요소 </a:t>
            </a:r>
            <a:r>
              <a:rPr lang="en-US" altLang="ko-KR" sz="1600" dirty="0"/>
              <a:t>: </a:t>
            </a:r>
            <a:r>
              <a:rPr lang="ko-KR" altLang="en-US" sz="1600" dirty="0"/>
              <a:t>선택할 수 있는 옵션</a:t>
            </a:r>
            <a:r>
              <a:rPr lang="en-US" altLang="ko-KR" sz="1600" dirty="0"/>
              <a:t>(</a:t>
            </a:r>
            <a:r>
              <a:rPr lang="ko-KR" altLang="en-US" sz="1600" dirty="0"/>
              <a:t>항목</a:t>
            </a:r>
            <a:r>
              <a:rPr lang="en-US" altLang="ko-KR" sz="1600" dirty="0"/>
              <a:t>)</a:t>
            </a:r>
            <a:r>
              <a:rPr lang="ko-KR" altLang="en-US" sz="1600" dirty="0"/>
              <a:t>를 정의함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Value</a:t>
            </a:r>
            <a:r>
              <a:rPr lang="ko-KR" altLang="en-US" sz="1600" dirty="0" smtClean="0"/>
              <a:t>속성으로 전송할 값을 지정하거나 </a:t>
            </a:r>
            <a:r>
              <a:rPr lang="en-US" altLang="ko-KR" sz="1600" dirty="0" smtClean="0"/>
              <a:t>value</a:t>
            </a:r>
            <a:r>
              <a:rPr lang="ko-KR" altLang="en-US" sz="1600" dirty="0" smtClean="0"/>
              <a:t>속성이 없으면</a:t>
            </a:r>
            <a:endParaRPr lang="en-US" altLang="ko-KR" sz="1600" dirty="0" smtClean="0"/>
          </a:p>
          <a:p>
            <a:r>
              <a:rPr lang="ko-KR" altLang="en-US" sz="1600" dirty="0" smtClean="0"/>
              <a:t>감싸고 있는 내용이 </a:t>
            </a:r>
            <a:r>
              <a:rPr lang="ko-KR" altLang="en-US" sz="1600" dirty="0" err="1" smtClean="0"/>
              <a:t>전송값이</a:t>
            </a:r>
            <a:r>
              <a:rPr lang="ko-KR" altLang="en-US" sz="1600" dirty="0" smtClean="0"/>
              <a:t> 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err="1" smtClean="0"/>
              <a:t>optgroup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요소 </a:t>
            </a:r>
            <a:r>
              <a:rPr lang="en-US" altLang="ko-KR" sz="1600" dirty="0" smtClean="0"/>
              <a:t>: option</a:t>
            </a:r>
            <a:r>
              <a:rPr lang="ko-KR" altLang="en-US" sz="1600" dirty="0" smtClean="0"/>
              <a:t>의 그룹을 설정할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label</a:t>
            </a:r>
            <a:r>
              <a:rPr lang="ko-KR" altLang="en-US" sz="1600" dirty="0" smtClean="0"/>
              <a:t>속성을 이용하여 </a:t>
            </a:r>
            <a:r>
              <a:rPr lang="en-US" altLang="ko-KR" sz="1600" dirty="0" smtClean="0"/>
              <a:t>option</a:t>
            </a:r>
            <a:r>
              <a:rPr lang="ko-KR" altLang="en-US" sz="1600" dirty="0" smtClean="0"/>
              <a:t>의 </a:t>
            </a:r>
            <a:r>
              <a:rPr lang="ko-KR" altLang="en-US" sz="1600" dirty="0" err="1" smtClean="0"/>
              <a:t>그룹명을</a:t>
            </a:r>
            <a:r>
              <a:rPr lang="ko-KR" altLang="en-US" sz="1600" dirty="0" smtClean="0"/>
              <a:t> 설정함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select </a:t>
            </a:r>
            <a:r>
              <a:rPr lang="ko-KR" altLang="en-US" sz="1600" dirty="0" smtClean="0"/>
              <a:t>태그에 설정하는 키워드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600" dirty="0" smtClean="0"/>
              <a:t>multiple </a:t>
            </a:r>
            <a:r>
              <a:rPr lang="ko-KR" altLang="en-US" sz="1600" dirty="0"/>
              <a:t>키워드 </a:t>
            </a:r>
            <a:r>
              <a:rPr lang="en-US" altLang="ko-KR" sz="1600" dirty="0"/>
              <a:t>: </a:t>
            </a:r>
            <a:r>
              <a:rPr lang="ko-KR" altLang="en-US" sz="1600" dirty="0"/>
              <a:t>다중 </a:t>
            </a:r>
            <a:r>
              <a:rPr lang="ko-KR" altLang="en-US" sz="1600" dirty="0" smtClean="0"/>
              <a:t>선택 값 </a:t>
            </a:r>
            <a:r>
              <a:rPr lang="ko-KR" altLang="en-US" sz="1600" dirty="0"/>
              <a:t>지정을 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Multiple </a:t>
            </a:r>
            <a:r>
              <a:rPr lang="ko-KR" altLang="en-US" sz="1600" dirty="0" err="1" smtClean="0"/>
              <a:t>기본창은</a:t>
            </a:r>
            <a:r>
              <a:rPr lang="ko-KR" altLang="en-US" sz="1600" dirty="0" smtClean="0"/>
              <a:t> 모든 </a:t>
            </a:r>
            <a:r>
              <a:rPr lang="ko-KR" altLang="en-US" sz="1600" dirty="0" err="1" smtClean="0"/>
              <a:t>엘리먼트</a:t>
            </a:r>
            <a:r>
              <a:rPr lang="ko-KR" altLang="en-US" sz="1600" dirty="0" smtClean="0"/>
              <a:t> 값이 보여지도록이다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en-US" altLang="ko-KR" sz="1600" dirty="0"/>
              <a:t>size </a:t>
            </a:r>
            <a:r>
              <a:rPr lang="ko-KR" altLang="en-US" sz="1600" dirty="0"/>
              <a:t>속성 </a:t>
            </a:r>
            <a:r>
              <a:rPr lang="en-US" altLang="ko-KR" sz="1600" dirty="0"/>
              <a:t>: </a:t>
            </a:r>
            <a:r>
              <a:rPr lang="ko-KR" altLang="en-US" sz="1600" dirty="0"/>
              <a:t>처음 보여지는 항목의 개수를 설정할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option </a:t>
            </a:r>
            <a:r>
              <a:rPr lang="ko-KR" altLang="en-US" sz="1600" dirty="0" smtClean="0"/>
              <a:t>태그에 설정하는 키워드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600" dirty="0" smtClean="0"/>
              <a:t>selected </a:t>
            </a:r>
            <a:r>
              <a:rPr lang="ko-KR" altLang="en-US" sz="1600" dirty="0"/>
              <a:t>키워드 </a:t>
            </a:r>
            <a:r>
              <a:rPr lang="en-US" altLang="ko-KR" sz="1600" dirty="0"/>
              <a:t>: </a:t>
            </a:r>
            <a:r>
              <a:rPr lang="ko-KR" altLang="en-US" sz="1600" dirty="0"/>
              <a:t>미리 선택된 값을 설정해 놓을 수 있다</a:t>
            </a:r>
            <a:r>
              <a:rPr lang="en-US" altLang="ko-KR" sz="1600" dirty="0" smtClean="0"/>
              <a:t>.</a:t>
            </a:r>
            <a:endParaRPr lang="en-US" altLang="ko-KR" b="1" dirty="0" smtClean="0"/>
          </a:p>
          <a:p>
            <a:r>
              <a:rPr lang="ko-KR" altLang="en-US" b="1" dirty="0" smtClean="0"/>
              <a:t>▶ </a:t>
            </a:r>
            <a:r>
              <a:rPr lang="en-US" altLang="ko-KR" b="1" dirty="0" smtClean="0"/>
              <a:t>button </a:t>
            </a:r>
            <a:r>
              <a:rPr lang="ko-KR" altLang="en-US" b="1" dirty="0" err="1" smtClean="0"/>
              <a:t>엘리먼</a:t>
            </a:r>
            <a:r>
              <a:rPr lang="ko-KR" altLang="en-US" b="1" dirty="0" err="1"/>
              <a:t>트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클릭할 수 있는 버튼을 지정하는데 사용된다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유일하게 </a:t>
            </a:r>
            <a:r>
              <a:rPr lang="en-US" altLang="ko-KR" sz="1600" dirty="0" smtClean="0"/>
              <a:t>form</a:t>
            </a:r>
            <a:r>
              <a:rPr lang="ko-KR" altLang="en-US" sz="1600" dirty="0" smtClean="0"/>
              <a:t>요소 안에 넣지 않아도 되며</a:t>
            </a:r>
            <a:r>
              <a:rPr lang="en-US" altLang="ko-KR" sz="1600" dirty="0" smtClean="0"/>
              <a:t>(form</a:t>
            </a:r>
            <a:r>
              <a:rPr lang="ko-KR" altLang="en-US" sz="1600" dirty="0" smtClean="0"/>
              <a:t>데이터전송과 무관한 경우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데이터 전송이 되는 요소가 아니다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속성과 자바 스크립트를 이용하여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이벤트가 발생되도록 설정할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type=“button”</a:t>
            </a:r>
            <a:r>
              <a:rPr lang="ko-KR" altLang="en-US" sz="1600" dirty="0" smtClean="0"/>
              <a:t>설정을 권장하지만 </a:t>
            </a:r>
            <a:r>
              <a:rPr lang="en-US" altLang="ko-KR" sz="1600" dirty="0" smtClean="0"/>
              <a:t>type</a:t>
            </a:r>
            <a:r>
              <a:rPr lang="ko-KR" altLang="en-US" sz="1600" dirty="0" smtClean="0"/>
              <a:t>속성을 기술하지 않아도 사용 가능하다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ko-KR" altLang="en-US" sz="1600" b="1" dirty="0"/>
              <a:t>형식</a:t>
            </a:r>
            <a:r>
              <a:rPr lang="en-US" altLang="ko-KR" sz="1600" b="1" dirty="0"/>
              <a:t>:  </a:t>
            </a:r>
            <a:r>
              <a:rPr lang="en-US" altLang="ko-KR" sz="1600" b="1" dirty="0" smtClean="0"/>
              <a:t>&lt;button type=“button” &gt;</a:t>
            </a:r>
            <a:r>
              <a:rPr lang="ko-KR" altLang="en-US" sz="1600" b="1" dirty="0" smtClean="0"/>
              <a:t>내용</a:t>
            </a:r>
            <a:r>
              <a:rPr lang="en-US" altLang="ko-KR" sz="1600" b="1" dirty="0" smtClean="0"/>
              <a:t>&lt;/</a:t>
            </a:r>
            <a:r>
              <a:rPr lang="en-US" altLang="ko-KR" sz="1600" b="1" dirty="0"/>
              <a:t>button&gt; or &lt;</a:t>
            </a:r>
            <a:r>
              <a:rPr lang="en-US" altLang="ko-KR" sz="1600" b="1" dirty="0" smtClean="0"/>
              <a:t>button&gt;</a:t>
            </a:r>
            <a:r>
              <a:rPr lang="ko-KR" altLang="en-US" sz="1600" b="1" dirty="0"/>
              <a:t>내용</a:t>
            </a:r>
            <a:r>
              <a:rPr lang="en-US" altLang="ko-KR" sz="1600" b="1" dirty="0"/>
              <a:t>&lt;/button</a:t>
            </a:r>
            <a:r>
              <a:rPr lang="en-US" altLang="ko-KR" sz="1600" b="1" dirty="0" smtClean="0"/>
              <a:t>&gt;</a:t>
            </a:r>
            <a:endParaRPr lang="en-US" altLang="ko-KR" sz="1600" b="1" dirty="0"/>
          </a:p>
          <a:p>
            <a:r>
              <a:rPr lang="ko-KR" altLang="en-US" b="1" dirty="0" smtClean="0"/>
              <a:t>▶ </a:t>
            </a:r>
            <a:r>
              <a:rPr lang="en-US" altLang="ko-KR" b="1" dirty="0" err="1" smtClean="0"/>
              <a:t>fieldset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엘리먼트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form</a:t>
            </a:r>
            <a:r>
              <a:rPr lang="ko-KR" altLang="en-US" sz="1600" dirty="0" smtClean="0"/>
              <a:t>요소 내의 </a:t>
            </a:r>
            <a:r>
              <a:rPr lang="ko-KR" altLang="en-US" sz="1600" dirty="0" err="1" smtClean="0"/>
              <a:t>소그룹을</a:t>
            </a:r>
            <a:r>
              <a:rPr lang="ko-KR" altLang="en-US" sz="1600" dirty="0" smtClean="0"/>
              <a:t> 설정할 때 사용하는 요소이며</a:t>
            </a:r>
            <a:r>
              <a:rPr lang="en-US" altLang="ko-KR" sz="1600" dirty="0" smtClean="0"/>
              <a:t>, form</a:t>
            </a:r>
            <a:r>
              <a:rPr lang="ko-KR" altLang="en-US" sz="1600" dirty="0" smtClean="0"/>
              <a:t>컨트롤 요소 중 유일하게 </a:t>
            </a:r>
            <a:r>
              <a:rPr lang="ko-KR" altLang="en-US" sz="1600" dirty="0" err="1" smtClean="0"/>
              <a:t>블럭요소이다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legend</a:t>
            </a:r>
            <a:r>
              <a:rPr lang="ko-KR" altLang="en-US" sz="1600" dirty="0" err="1" smtClean="0"/>
              <a:t>엘리먼트를</a:t>
            </a:r>
            <a:r>
              <a:rPr lang="ko-KR" altLang="en-US" sz="1600" dirty="0" smtClean="0"/>
              <a:t> 이용하여 </a:t>
            </a:r>
            <a:r>
              <a:rPr lang="en-US" altLang="ko-KR" sz="1600" dirty="0" err="1" smtClean="0"/>
              <a:t>fieldset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caption</a:t>
            </a:r>
            <a:r>
              <a:rPr lang="ko-KR" altLang="en-US" sz="1600" dirty="0" smtClean="0"/>
              <a:t>을 지정할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ko-KR" altLang="en-US" sz="1600" b="1" dirty="0"/>
              <a:t>형식</a:t>
            </a:r>
            <a:r>
              <a:rPr lang="en-US" altLang="ko-KR" sz="1600" b="1" dirty="0"/>
              <a:t>:  </a:t>
            </a:r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fieldset</a:t>
            </a:r>
            <a:r>
              <a:rPr lang="en-US" altLang="ko-KR" sz="1600" b="1" dirty="0" smtClean="0"/>
              <a:t>&gt;&lt;legend&gt;</a:t>
            </a:r>
            <a:r>
              <a:rPr lang="ko-KR" altLang="en-US" sz="1600" b="1" dirty="0" err="1" smtClean="0"/>
              <a:t>그룹명</a:t>
            </a:r>
            <a:r>
              <a:rPr lang="en-US" altLang="ko-KR" sz="1600" b="1" dirty="0" smtClean="0"/>
              <a:t>:&lt;/legend&gt;</a:t>
            </a:r>
            <a:r>
              <a:rPr lang="ko-KR" altLang="en-US" sz="1600" b="1" dirty="0" smtClean="0"/>
              <a:t>그룹화할 </a:t>
            </a:r>
            <a:r>
              <a:rPr lang="ko-KR" altLang="en-US" sz="1600" b="1" dirty="0" err="1" smtClean="0"/>
              <a:t>컨텐츠들</a:t>
            </a:r>
            <a:r>
              <a:rPr lang="en-US" altLang="ko-KR" sz="1600" b="1" dirty="0" smtClean="0"/>
              <a:t>...&lt;/</a:t>
            </a:r>
            <a:r>
              <a:rPr lang="en-US" altLang="ko-KR" sz="1600" b="1" dirty="0" err="1" smtClean="0"/>
              <a:t>fieldset</a:t>
            </a:r>
            <a:r>
              <a:rPr lang="en-US" altLang="ko-KR" sz="1600" b="1" dirty="0" smtClean="0"/>
              <a:t>&gt;</a:t>
            </a:r>
            <a:endParaRPr lang="en-US" altLang="ko-KR" sz="1600" b="1" dirty="0"/>
          </a:p>
        </p:txBody>
      </p:sp>
      <p:sp>
        <p:nvSpPr>
          <p:cNvPr id="8" name="직사각형 7"/>
          <p:cNvSpPr/>
          <p:nvPr/>
        </p:nvSpPr>
        <p:spPr>
          <a:xfrm>
            <a:off x="5739490" y="633081"/>
            <a:ext cx="6278336" cy="3179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/>
              <a:t>형식</a:t>
            </a:r>
            <a:r>
              <a:rPr lang="en-US" altLang="ko-KR" b="1" dirty="0"/>
              <a:t>:  </a:t>
            </a:r>
            <a:endParaRPr lang="en-US" altLang="ko-KR" b="1" dirty="0" smtClean="0"/>
          </a:p>
          <a:p>
            <a:r>
              <a:rPr lang="en-US" altLang="ko-KR" b="1" dirty="0" smtClean="0"/>
              <a:t>&lt;select name=“</a:t>
            </a:r>
            <a:r>
              <a:rPr lang="ko-KR" altLang="en-US" b="1" dirty="0" smtClean="0"/>
              <a:t>이름</a:t>
            </a:r>
            <a:r>
              <a:rPr lang="en-US" altLang="ko-KR" b="1" dirty="0" smtClean="0"/>
              <a:t>” size=“</a:t>
            </a:r>
            <a:r>
              <a:rPr lang="ko-KR" altLang="en-US" b="1" dirty="0" smtClean="0"/>
              <a:t>값</a:t>
            </a:r>
            <a:r>
              <a:rPr lang="en-US" altLang="ko-KR" b="1" dirty="0" smtClean="0"/>
              <a:t>”&gt;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&lt;option value=“</a:t>
            </a:r>
            <a:r>
              <a:rPr lang="ko-KR" altLang="en-US" b="1" dirty="0" smtClean="0"/>
              <a:t>옵션</a:t>
            </a:r>
            <a:r>
              <a:rPr lang="en-US" altLang="ko-KR" b="1" dirty="0" smtClean="0"/>
              <a:t>1”&gt;</a:t>
            </a:r>
            <a:r>
              <a:rPr lang="ko-KR" altLang="en-US" b="1" dirty="0" smtClean="0"/>
              <a:t>옵션</a:t>
            </a:r>
            <a:r>
              <a:rPr lang="en-US" altLang="ko-KR" b="1" dirty="0" smtClean="0"/>
              <a:t>1&lt;/option&gt;</a:t>
            </a:r>
          </a:p>
          <a:p>
            <a:r>
              <a:rPr lang="en-US" altLang="ko-KR" b="1" dirty="0" smtClean="0"/>
              <a:t>  &lt;</a:t>
            </a:r>
            <a:r>
              <a:rPr lang="en-US" altLang="ko-KR" b="1" dirty="0"/>
              <a:t>option value=“</a:t>
            </a:r>
            <a:r>
              <a:rPr lang="ko-KR" altLang="en-US" b="1" dirty="0" smtClean="0"/>
              <a:t>옵션</a:t>
            </a:r>
            <a:r>
              <a:rPr lang="en-US" altLang="ko-KR" b="1" dirty="0" smtClean="0"/>
              <a:t>2” selected&gt;</a:t>
            </a:r>
            <a:r>
              <a:rPr lang="ko-KR" altLang="en-US" b="1" dirty="0" smtClean="0"/>
              <a:t>옵션</a:t>
            </a:r>
            <a:r>
              <a:rPr lang="en-US" altLang="ko-KR" b="1" dirty="0" smtClean="0"/>
              <a:t>2&lt;/</a:t>
            </a:r>
            <a:r>
              <a:rPr lang="en-US" altLang="ko-KR" b="1" dirty="0"/>
              <a:t>option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&lt;</a:t>
            </a:r>
            <a:r>
              <a:rPr lang="en-US" altLang="ko-KR" b="1" dirty="0" err="1" smtClean="0"/>
              <a:t>optgroup</a:t>
            </a:r>
            <a:r>
              <a:rPr lang="en-US" altLang="ko-KR" b="1" dirty="0" smtClean="0"/>
              <a:t> label=“</a:t>
            </a:r>
            <a:r>
              <a:rPr lang="ko-KR" altLang="en-US" b="1" dirty="0" err="1" smtClean="0"/>
              <a:t>옵션그룹명</a:t>
            </a:r>
            <a:r>
              <a:rPr lang="en-US" altLang="ko-KR" b="1" dirty="0" smtClean="0"/>
              <a:t>”&gt;</a:t>
            </a:r>
          </a:p>
          <a:p>
            <a:r>
              <a:rPr lang="en-US" altLang="ko-KR" b="1" dirty="0"/>
              <a:t>	&lt;option value=“</a:t>
            </a:r>
            <a:r>
              <a:rPr lang="ko-KR" altLang="en-US" b="1" dirty="0"/>
              <a:t>옵션</a:t>
            </a:r>
            <a:r>
              <a:rPr lang="en-US" altLang="ko-KR" b="1" dirty="0"/>
              <a:t>1”&gt;</a:t>
            </a:r>
            <a:r>
              <a:rPr lang="ko-KR" altLang="en-US" b="1" dirty="0"/>
              <a:t>옵션</a:t>
            </a:r>
            <a:r>
              <a:rPr lang="en-US" altLang="ko-KR" b="1" dirty="0"/>
              <a:t>1&lt;/option&gt;</a:t>
            </a:r>
          </a:p>
          <a:p>
            <a:r>
              <a:rPr lang="en-US" altLang="ko-KR" b="1" dirty="0" smtClean="0"/>
              <a:t>			. . .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&lt;/</a:t>
            </a:r>
            <a:r>
              <a:rPr lang="en-US" altLang="ko-KR" b="1" dirty="0" err="1" smtClean="0"/>
              <a:t>optgroup</a:t>
            </a:r>
            <a:r>
              <a:rPr lang="en-US" altLang="ko-KR" b="1" dirty="0" smtClean="0"/>
              <a:t>&gt;</a:t>
            </a:r>
            <a:endParaRPr lang="en-US" altLang="ko-KR" b="1" dirty="0"/>
          </a:p>
          <a:p>
            <a:pPr algn="ctr"/>
            <a:r>
              <a:rPr lang="en-US" altLang="ko-KR" b="1" dirty="0" smtClean="0"/>
              <a:t>. . .</a:t>
            </a:r>
          </a:p>
          <a:p>
            <a:r>
              <a:rPr lang="en-US" altLang="ko-KR" b="1" dirty="0" smtClean="0"/>
              <a:t>&lt;/select&gt;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98585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252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Web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이란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43328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6" y="574336"/>
            <a:ext cx="1185136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마크업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(Markup)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언어란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 등을 이용하여 문서나 데이터의 구조를 나타내는 언어를 말함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인코딩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(Encoding)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이란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문자 집합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(Character Set)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정보를 표현하기 위한 글자 집합 정의를 말함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문자 집합을 컴퓨터에 저장하거나 통신에 사용할 목적으로 부호화 하는 것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UTF-8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이란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파일인코딩형식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또는 웹 코드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(meta)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의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인코딩형식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유니코드 기반의 가변 길이 문자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인코딩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방식 중 하나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세상에 있는 거의 모든 문자를 표현할 수 있는 유니코드 문자를 지원하는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HTML5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의 기본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문자셋임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ANSI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이란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파일인코딩형식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또는 웹 코드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(meta)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의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인코딩형식은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EUC-KR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임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ASCII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코드를 확장하여 사용할 수 있도록 한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문자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인코딩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방식 중 하나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256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개의 문자 코드를 지원하는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HTML4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의 기본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문자셋임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시멘틱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웹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(Semantic Web)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이란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의미 있는 웹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지능적인 웹을 의미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400" dirty="0" smtClean="0"/>
              <a:t>사람이 </a:t>
            </a:r>
            <a:r>
              <a:rPr lang="ko-KR" altLang="en-US" sz="1400" dirty="0"/>
              <a:t>아닌 컴퓨터</a:t>
            </a:r>
            <a:r>
              <a:rPr lang="en-US" altLang="ko-KR" sz="1400" dirty="0"/>
              <a:t>(</a:t>
            </a:r>
            <a:r>
              <a:rPr lang="ko-KR" altLang="en-US" sz="1400" dirty="0"/>
              <a:t>기계</a:t>
            </a:r>
            <a:r>
              <a:rPr lang="en-US" altLang="ko-KR" sz="1400" dirty="0"/>
              <a:t>)</a:t>
            </a:r>
            <a:r>
              <a:rPr lang="ko-KR" altLang="en-US" sz="1400" dirty="0"/>
              <a:t>가 직</a:t>
            </a:r>
            <a:r>
              <a:rPr lang="en-US" altLang="ko-KR" sz="1400" dirty="0"/>
              <a:t>/</a:t>
            </a:r>
            <a:r>
              <a:rPr lang="ko-KR" altLang="en-US" sz="1400" dirty="0"/>
              <a:t>간접적으로 처리할 수 있는 데이터를 위한 웹을 말한다</a:t>
            </a:r>
            <a:r>
              <a:rPr lang="en-US" altLang="ko-KR" sz="1400" dirty="0"/>
              <a:t>. 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err="1"/>
              <a:t>시맨틱</a:t>
            </a:r>
            <a:r>
              <a:rPr lang="ko-KR" altLang="en-US" b="1" dirty="0"/>
              <a:t> 요소</a:t>
            </a:r>
            <a:r>
              <a:rPr lang="en-US" altLang="ko-KR" b="1" dirty="0" smtClean="0"/>
              <a:t>(=</a:t>
            </a:r>
            <a:r>
              <a:rPr lang="ko-KR" altLang="en-US" b="1" dirty="0" err="1" smtClean="0"/>
              <a:t>시멘틱</a:t>
            </a:r>
            <a:r>
              <a:rPr lang="ko-KR" altLang="en-US" b="1" dirty="0" smtClean="0"/>
              <a:t> 태그</a:t>
            </a:r>
            <a:r>
              <a:rPr lang="en-US" altLang="ko-KR" b="1" dirty="0" smtClean="0"/>
              <a:t>: Semantic element) 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:</a:t>
            </a:r>
          </a:p>
          <a:p>
            <a:r>
              <a:rPr lang="ko-KR" altLang="en-US" sz="1400" dirty="0"/>
              <a:t>그 이름 자체만으로 브라우저나 </a:t>
            </a:r>
            <a:r>
              <a:rPr lang="ko-KR" altLang="en-US" sz="1400" dirty="0" smtClean="0"/>
              <a:t>컴퓨터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개발자 등이 의미를 파악할 </a:t>
            </a:r>
            <a:r>
              <a:rPr lang="ko-KR" altLang="en-US" sz="1400" dirty="0"/>
              <a:t>수 있는 </a:t>
            </a:r>
            <a:r>
              <a:rPr lang="ko-KR" altLang="en-US" sz="1400" dirty="0" smtClean="0"/>
              <a:t>요소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태그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예시</a:t>
            </a:r>
            <a:r>
              <a:rPr lang="en-US" altLang="ko-KR" sz="1400" dirty="0" smtClean="0"/>
              <a:t>: h1, </a:t>
            </a:r>
            <a:r>
              <a:rPr lang="en-US" altLang="ko-KR" sz="1400" dirty="0" err="1" smtClean="0"/>
              <a:t>nav</a:t>
            </a:r>
            <a:r>
              <a:rPr lang="en-US" altLang="ko-KR" sz="1400" dirty="0" smtClean="0"/>
              <a:t>, main</a:t>
            </a:r>
            <a:r>
              <a:rPr lang="ko-KR" altLang="en-US" sz="1400" dirty="0" smtClean="0"/>
              <a:t>등</a:t>
            </a:r>
            <a:endParaRPr lang="en-US" altLang="ko-KR" sz="1400" dirty="0" smtClean="0"/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웹 표준이란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어느 브라우저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어느 환경에서든 호환이 가능하도록 일종의 규칙을 만든 것을 말함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웹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접근성이란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어느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누구나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장애우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고령자더라도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사용 가능한 웹을 만드는 것을 말함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*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웹 접근성의 대표적인 예시로는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화면낭독기를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위한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alt, title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고령자를 위한 레이블 등을 들 수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862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 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기본 구조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34536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067679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기본 구조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맨 첫 줄은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DTD(Document Type Definition=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문서형식 선언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를 명시해야 함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&lt;!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DOCTYPE html&gt; 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현재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문서가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HTML5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문서임을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명시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해당 웹 페이지가 어떤 문서인지 웹 브라우저가 이해할 수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시작태그만 존재함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&lt;html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 : 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문서의 루트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(root)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요소를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정의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HTML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문서의 영역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(Scope)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을 나타냄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Html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문서를 작성 시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   &lt;html&gt;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로 시작하고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&lt;/html&gt;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끝나야 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 안에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html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문서의 여러 요소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등을 기술함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head&gt; : 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문서의 메타데이터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(metadata)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를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정의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*Tip: </a:t>
            </a:r>
            <a:r>
              <a:rPr lang="ko-KR" altLang="en-US" sz="1400" dirty="0" smtClean="0">
                <a:solidFill>
                  <a:srgbClr val="FF0000"/>
                </a:solidFill>
              </a:rPr>
              <a:t>메타데이터</a:t>
            </a:r>
            <a:r>
              <a:rPr lang="en-US" altLang="ko-KR" sz="1400" dirty="0">
                <a:solidFill>
                  <a:srgbClr val="FF0000"/>
                </a:solidFill>
              </a:rPr>
              <a:t>(metadata)</a:t>
            </a:r>
            <a:r>
              <a:rPr lang="ko-KR" altLang="en-US" sz="1400" dirty="0" smtClean="0">
                <a:solidFill>
                  <a:srgbClr val="FF0000"/>
                </a:solidFill>
              </a:rPr>
              <a:t>란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HTML </a:t>
            </a:r>
            <a:r>
              <a:rPr lang="ko-KR" altLang="en-US" sz="1400" dirty="0">
                <a:solidFill>
                  <a:srgbClr val="FF0000"/>
                </a:solidFill>
              </a:rPr>
              <a:t>문서에 대한 </a:t>
            </a:r>
            <a:r>
              <a:rPr lang="ko-KR" altLang="en-US" sz="1400" dirty="0" smtClean="0">
                <a:solidFill>
                  <a:srgbClr val="FF0000"/>
                </a:solidFill>
              </a:rPr>
              <a:t>정보데이</a:t>
            </a:r>
            <a:r>
              <a:rPr lang="ko-KR" altLang="en-US" sz="1400" dirty="0">
                <a:solidFill>
                  <a:srgbClr val="FF0000"/>
                </a:solidFill>
              </a:rPr>
              <a:t>터</a:t>
            </a:r>
            <a:r>
              <a:rPr lang="ko-KR" altLang="en-US" sz="1400" dirty="0" smtClean="0">
                <a:solidFill>
                  <a:srgbClr val="FF0000"/>
                </a:solidFill>
              </a:rPr>
              <a:t>로 </a:t>
            </a:r>
            <a:r>
              <a:rPr lang="ko-KR" altLang="en-US" sz="1400" dirty="0">
                <a:solidFill>
                  <a:srgbClr val="FF0000"/>
                </a:solidFill>
              </a:rPr>
              <a:t>웹 브라우저에는 직접적으로 표현되지 않는 정보를 </a:t>
            </a:r>
            <a:r>
              <a:rPr lang="ko-KR" altLang="en-US" sz="1400" dirty="0" smtClean="0">
                <a:solidFill>
                  <a:srgbClr val="FF0000"/>
                </a:solidFill>
              </a:rPr>
              <a:t>의미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예시</a:t>
            </a:r>
            <a:r>
              <a:rPr lang="en-US" altLang="ko-KR" sz="1400" dirty="0" smtClean="0">
                <a:solidFill>
                  <a:srgbClr val="FF0000"/>
                </a:solidFill>
              </a:rPr>
              <a:t>: &lt;</a:t>
            </a:r>
            <a:r>
              <a:rPr lang="en-US" altLang="ko-KR" sz="1400" dirty="0">
                <a:solidFill>
                  <a:srgbClr val="FF0000"/>
                </a:solidFill>
              </a:rPr>
              <a:t>title&gt;, &lt;style&gt;, &lt;meta&gt;, &lt;link&gt;, &lt;script&gt;, &lt;base&gt;</a:t>
            </a:r>
            <a:r>
              <a:rPr lang="ko-KR" altLang="en-US" sz="1400" dirty="0">
                <a:solidFill>
                  <a:srgbClr val="FF0000"/>
                </a:solidFill>
              </a:rPr>
              <a:t>태그 등을 이용하여 </a:t>
            </a:r>
            <a:r>
              <a:rPr lang="ko-KR" altLang="en-US" sz="1400" dirty="0" smtClean="0">
                <a:solidFill>
                  <a:srgbClr val="FF0000"/>
                </a:solidFill>
              </a:rPr>
              <a:t>표현함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 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&lt;title&gt; ~ &lt;/title&gt;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: 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문서의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제목을 정의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웹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브라우저의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툴바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(toolbar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)/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제목표시줄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탭 줄에 표시됨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웹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브라우저의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즐겨찾기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(favorites)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에 추가할 때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즐겨찾기의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제목이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검색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엔진의 결과 페이지에 제목으로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표시되는 부분임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 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body&gt;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~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&lt;/body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웹 브라우저를 통해 보이는 내용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(content)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부분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실질적으로 사용자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(User,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클라이언트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가 웹 상에서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보는 내용에 대한 전반적인 부분을 기술하는 곳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348818"/>
              </p:ext>
            </p:extLst>
          </p:nvPr>
        </p:nvGraphicFramePr>
        <p:xfrm>
          <a:off x="7608207" y="3490140"/>
          <a:ext cx="391976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9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HTML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기본 구조</a:t>
                      </a:r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dirty="0" smtClean="0"/>
                        <a:t>&lt;!DOCTYPE html&gt;</a:t>
                      </a:r>
                    </a:p>
                    <a:p>
                      <a:r>
                        <a:rPr lang="en-US" altLang="ko-KR" sz="1800" dirty="0" smtClean="0"/>
                        <a:t>&lt;html&gt;</a:t>
                      </a:r>
                    </a:p>
                    <a:p>
                      <a:r>
                        <a:rPr lang="en-US" altLang="ko-KR" sz="1800" dirty="0" smtClean="0"/>
                        <a:t>    &lt;head&gt;</a:t>
                      </a:r>
                    </a:p>
                    <a:p>
                      <a:r>
                        <a:rPr lang="en-US" altLang="ko-KR" sz="1800" dirty="0" smtClean="0"/>
                        <a:t>        &lt;title&gt;</a:t>
                      </a:r>
                      <a:r>
                        <a:rPr lang="ko-KR" altLang="en-US" sz="1800" dirty="0" smtClean="0"/>
                        <a:t>제목 태그</a:t>
                      </a:r>
                      <a:r>
                        <a:rPr lang="en-US" altLang="ko-KR" sz="1800" dirty="0" smtClean="0"/>
                        <a:t>&lt;/title&gt;</a:t>
                      </a:r>
                    </a:p>
                    <a:p>
                      <a:r>
                        <a:rPr lang="en-US" altLang="ko-KR" sz="1800" dirty="0" smtClean="0"/>
                        <a:t>    &lt;/head&gt;</a:t>
                      </a:r>
                    </a:p>
                    <a:p>
                      <a:r>
                        <a:rPr lang="en-US" altLang="ko-KR" sz="1800" dirty="0" smtClean="0"/>
                        <a:t>    &lt;body&gt;</a:t>
                      </a:r>
                    </a:p>
                    <a:p>
                      <a:r>
                        <a:rPr lang="en-US" altLang="ko-KR" sz="1800" dirty="0" smtClean="0"/>
                        <a:t>        </a:t>
                      </a:r>
                      <a:r>
                        <a:rPr lang="ko-KR" altLang="en-US" sz="1800" dirty="0" smtClean="0"/>
                        <a:t>안녕</a:t>
                      </a:r>
                      <a:r>
                        <a:rPr lang="en-US" altLang="ko-KR" sz="1800" dirty="0" smtClean="0"/>
                        <a:t>, HTML5~!!!</a:t>
                      </a:r>
                    </a:p>
                    <a:p>
                      <a:r>
                        <a:rPr lang="en-US" altLang="ko-KR" sz="1800" dirty="0" smtClean="0"/>
                        <a:t>        </a:t>
                      </a:r>
                      <a:r>
                        <a:rPr lang="ko-KR" altLang="en-US" sz="1800" dirty="0" smtClean="0"/>
                        <a:t>만나서 반가워</a:t>
                      </a:r>
                      <a:r>
                        <a:rPr lang="en-US" altLang="ko-KR" sz="1800" dirty="0" smtClean="0"/>
                        <a:t>~</a:t>
                      </a:r>
                    </a:p>
                    <a:p>
                      <a:r>
                        <a:rPr lang="en-US" altLang="ko-KR" sz="1800" dirty="0" smtClean="0"/>
                        <a:t>    &lt;/body&gt;</a:t>
                      </a:r>
                    </a:p>
                    <a:p>
                      <a:r>
                        <a:rPr lang="en-US" altLang="ko-KR" sz="1800" dirty="0" smtClean="0"/>
                        <a:t>&lt;/html&gt;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01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문자셋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(Character Set)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43328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118840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</a:rPr>
              <a:t>문자셋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(Character set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 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웹 문서의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인코딩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설정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웹 브라우저가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문서를 정확하게 나타내기 위해서는 해당 문서가 어떠한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문자셋으로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저장되었는지를 알아야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Meta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태그의 기능 중 해당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웹문서의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문자셋을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설정하는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명시하는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기능이 있는데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버전마다 살짝 차이가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▶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Meta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태그의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문자셋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설정 속성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Meta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태그는 빈 태그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(empty tag)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이다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즉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시작태그만 가지고 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utf-8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은 대소문자 모두 상관없다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HTML4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에서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UTF-8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의 경우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 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meta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http-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</a:rPr>
              <a:t>equiv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="Content-Type"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content="text/</a:t>
            </a:r>
            <a:r>
              <a:rPr lang="en-US" altLang="ko-KR" b="1" dirty="0" err="1">
                <a:solidFill>
                  <a:schemeClr val="bg2">
                    <a:lumMod val="25000"/>
                  </a:schemeClr>
                </a:solidFill>
              </a:rPr>
              <a:t>html;charset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=UTF-8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"&gt;</a:t>
            </a:r>
          </a:p>
          <a:p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▼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HTML5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에서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UTF-8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의 경우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 </a:t>
            </a:r>
          </a:p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&lt;meta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charset=“UTF-8"&gt;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34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태그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(Tag)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기본 구조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43328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987" y="643378"/>
            <a:ext cx="913265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 태그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(Tag)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란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웹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페이지의 디자인이나 기능을 결정하는데 사용됩니다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꺽쇠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괄호의 쌍으로 표시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:  &lt; &gt;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꼭 시작태그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시작부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(&lt; 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와 종료태그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시작부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(&lt;/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의 바로 뒤에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태그명은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공백없이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붙여서 기술해야 한다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단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태그명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뒤에는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공백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허용됨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▶ 태그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(Tag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의 기본 구조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형식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1: &lt;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시작태그이름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&gt;&lt;/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종료태그이름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형식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2: &lt;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태그이름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 or &lt;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태그이름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/&gt;  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*Tip: </a:t>
            </a:r>
            <a:r>
              <a:rPr lang="ko-KR" altLang="en-US" sz="1400" dirty="0" smtClean="0">
                <a:solidFill>
                  <a:srgbClr val="FF0000"/>
                </a:solidFill>
              </a:rPr>
              <a:t>종료 태그가 없는 태그를 빈 태그</a:t>
            </a:r>
            <a:r>
              <a:rPr lang="en-US" altLang="ko-KR" sz="1400" dirty="0" smtClean="0">
                <a:solidFill>
                  <a:srgbClr val="FF0000"/>
                </a:solidFill>
              </a:rPr>
              <a:t>(empty tag)</a:t>
            </a:r>
            <a:r>
              <a:rPr lang="ko-KR" altLang="en-US" sz="1400" dirty="0" smtClean="0">
                <a:solidFill>
                  <a:srgbClr val="FF0000"/>
                </a:solidFill>
              </a:rPr>
              <a:t>라고 함</a:t>
            </a:r>
            <a:r>
              <a:rPr lang="en-US" altLang="ko-KR" sz="1400" dirty="0" smtClean="0">
                <a:solidFill>
                  <a:srgbClr val="FF0000"/>
                </a:solidFill>
              </a:rPr>
              <a:t>.  </a:t>
            </a:r>
            <a:r>
              <a:rPr lang="ko-KR" altLang="en-US" sz="1400" dirty="0" smtClean="0">
                <a:solidFill>
                  <a:srgbClr val="FF0000"/>
                </a:solidFill>
              </a:rPr>
              <a:t>예시</a:t>
            </a:r>
            <a:r>
              <a:rPr lang="en-US" altLang="ko-KR" sz="1400" dirty="0" smtClean="0">
                <a:solidFill>
                  <a:srgbClr val="FF0000"/>
                </a:solidFill>
              </a:rPr>
              <a:t>) meta,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br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img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hr</a:t>
            </a:r>
            <a:r>
              <a:rPr lang="en-US" altLang="ko-KR" sz="1400" dirty="0" smtClean="0">
                <a:solidFill>
                  <a:srgbClr val="FF0000"/>
                </a:solidFill>
              </a:rPr>
              <a:t>…</a:t>
            </a:r>
            <a:r>
              <a:rPr lang="ko-KR" altLang="en-US" sz="1400" dirty="0" smtClean="0">
                <a:solidFill>
                  <a:srgbClr val="FF0000"/>
                </a:solidFill>
              </a:rPr>
              <a:t>등등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▶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요소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(Element)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기본 구조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형식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1: &lt;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태그이름 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속성명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= “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” &gt;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콘텐츠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내용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&lt;/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태그이름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&gt;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형식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2: &lt;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태그이름 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속성명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= “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” &gt;  or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태그이름 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속성명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= “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속성값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/&gt;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074" name="Picture 2" descr="HTML 태그구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96" y="4264263"/>
            <a:ext cx="6305550" cy="2219326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796891" y="1841979"/>
            <a:ext cx="3992335" cy="4641610"/>
          </a:xfrm>
          <a:prstGeom prst="rect">
            <a:avLst/>
          </a:prstGeom>
          <a:ln w="3175">
            <a:solidFill>
              <a:schemeClr val="bg2">
                <a:lumMod val="25000"/>
              </a:schemeClr>
            </a:solidFill>
          </a:ln>
        </p:spPr>
        <p:txBody>
          <a:bodyPr wrap="square" lIns="180000" tIns="180000" rIns="180000" bIns="180000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Tip. </a:t>
            </a:r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요소 작성 시 요령</a:t>
            </a:r>
            <a:endParaRPr lang="en-US" altLang="ko-KR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sz="16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</a:rPr>
              <a:t>1. </a:t>
            </a:r>
            <a:r>
              <a:rPr lang="ko-KR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속성 </a:t>
            </a:r>
            <a:r>
              <a:rPr lang="ko-KR" altLang="en-US" sz="1600" b="1" dirty="0">
                <a:solidFill>
                  <a:schemeClr val="accent5">
                    <a:lumMod val="50000"/>
                  </a:schemeClr>
                </a:solidFill>
              </a:rPr>
              <a:t>이름은 언제나 소문자로 </a:t>
            </a:r>
            <a:r>
              <a:rPr lang="ko-KR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작성</a:t>
            </a:r>
            <a:endParaRPr lang="en-US" altLang="ko-KR" sz="16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: HTML5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표준에서는 속성 이름에 대소문자를 구분하지 않고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있으나 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W3C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에서는 속성 이름을 사용할 때 될 수 있으면 소문자로 작성하도록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권장하고 있음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: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XHTML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에서는 속성 이름을 더욱 엄격하게 소문자로만 사용해야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함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</a:rPr>
              <a:t>2. </a:t>
            </a:r>
            <a:r>
              <a:rPr lang="ko-KR" altLang="en-US" sz="1600" b="1" dirty="0" err="1" smtClean="0">
                <a:solidFill>
                  <a:schemeClr val="accent5">
                    <a:lumMod val="50000"/>
                  </a:schemeClr>
                </a:solidFill>
              </a:rPr>
              <a:t>인라인</a:t>
            </a:r>
            <a:r>
              <a:rPr lang="ko-KR" altLang="en-US" sz="1600" b="1" smtClean="0">
                <a:solidFill>
                  <a:schemeClr val="accent5">
                    <a:lumMod val="50000"/>
                  </a:schemeClr>
                </a:solidFill>
              </a:rPr>
              <a:t> 속성값은 </a:t>
            </a:r>
            <a:r>
              <a:rPr lang="ko-KR" altLang="en-US" sz="1600" b="1" dirty="0">
                <a:solidFill>
                  <a:schemeClr val="accent5">
                    <a:lumMod val="50000"/>
                  </a:schemeClr>
                </a:solidFill>
              </a:rPr>
              <a:t>언제나 따옴표로 </a:t>
            </a:r>
            <a:r>
              <a:rPr lang="ko-KR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감쌀 것</a:t>
            </a:r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속성값은 큰따옴표의 쌍이나 작은따옴표의 쌍으로 묶어서 표현함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: HTML5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표준에서는 속성값에 따옴표 사용을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강제하는 않으나 속성값을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따옴표로 감싸지 않으면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예상치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못한 오류가 발생할 수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있다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예시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속성값에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공백이 있을 경우 범위 인식이 안될 수 있음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497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6"/>
            <a:ext cx="12192000" cy="584775"/>
          </a:xfrm>
          <a:prstGeom prst="rect">
            <a:avLst/>
          </a:prstGeom>
          <a:solidFill>
            <a:srgbClr val="492207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Ins="180000" rtlCol="0">
            <a:spAutoFit/>
          </a:bodyPr>
          <a:lstStyle/>
          <a:p>
            <a:pPr algn="r"/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HTML</a:t>
            </a:r>
            <a:r>
              <a:rPr lang="ko-KR" altLang="en-US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의 텍스트 요소 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– </a:t>
            </a:r>
            <a:r>
              <a:rPr lang="ko-KR" altLang="en-US" sz="3200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엔티티</a:t>
            </a:r>
            <a:r>
              <a:rPr lang="en-US" altLang="ko-KR" sz="32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8900000">
                    <a:schemeClr val="tx1">
                      <a:lumMod val="95000"/>
                      <a:lumOff val="5000"/>
                      <a:alpha val="50000"/>
                    </a:schemeClr>
                  </a:innerShdw>
                </a:effectLst>
                <a:latin typeface="+mn-ea"/>
              </a:rPr>
              <a:t>1</a:t>
            </a:r>
            <a:endParaRPr lang="ko-KR" altLang="en-US" sz="3200" b="1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innerShdw blurRad="63500" dist="50800" dir="18900000">
                  <a:schemeClr val="tx1">
                    <a:lumMod val="95000"/>
                    <a:lumOff val="5000"/>
                    <a:alpha val="50000"/>
                  </a:schemeClr>
                </a:innerShdw>
              </a:effectLst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451492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1" y="643378"/>
            <a:ext cx="754401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▶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엔티티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(Entity)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예약어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(reserved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characters)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를 의미함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예약어를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코드에서 사용하면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웹 브라우저는 그것을 평소와는 다른 의미로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해석함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예약어를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기존에 사용하던 의미 그대로 사용하기 위해 별도로 만든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문자셋을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의미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</a:rPr>
              <a:t>엔티티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(entity)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의 이름은 대소문자를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</a:rPr>
              <a:t>구분한다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▼대표적으로 사용되는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엔티티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(Entity)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56557" y="698826"/>
            <a:ext cx="3930643" cy="117565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형식 </a:t>
            </a:r>
            <a:r>
              <a:rPr lang="en-US" altLang="ko-KR" dirty="0" smtClean="0">
                <a:solidFill>
                  <a:schemeClr val="bg1"/>
                </a:solidFill>
              </a:rPr>
              <a:t>1 : &amp;</a:t>
            </a:r>
            <a:r>
              <a:rPr lang="ko-KR" altLang="en-US" dirty="0" err="1" smtClean="0">
                <a:solidFill>
                  <a:schemeClr val="bg1"/>
                </a:solidFill>
              </a:rPr>
              <a:t>엔티티명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형식 </a:t>
            </a:r>
            <a:r>
              <a:rPr lang="en-US" altLang="ko-KR" dirty="0" smtClean="0">
                <a:solidFill>
                  <a:schemeClr val="bg1"/>
                </a:solidFill>
              </a:rPr>
              <a:t>2 : &amp;</a:t>
            </a:r>
            <a:r>
              <a:rPr lang="ko-KR" altLang="en-US" dirty="0" err="1" smtClean="0">
                <a:solidFill>
                  <a:schemeClr val="bg1"/>
                </a:solidFill>
              </a:rPr>
              <a:t>엔티티수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113290"/>
              </p:ext>
            </p:extLst>
          </p:nvPr>
        </p:nvGraphicFramePr>
        <p:xfrm>
          <a:off x="261253" y="3122566"/>
          <a:ext cx="11421836" cy="2987040"/>
        </p:xfrm>
        <a:graphic>
          <a:graphicData uri="http://schemas.openxmlformats.org/drawingml/2006/table">
            <a:tbl>
              <a:tblPr/>
              <a:tblGrid>
                <a:gridCol w="1575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6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2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err="1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엔티티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 문자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err="1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엔티티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 이름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16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진수 </a:t>
                      </a:r>
                      <a:r>
                        <a:rPr lang="ko-KR" altLang="en-US" b="1" dirty="0" err="1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엔티티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 숫자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  <a:effectLst/>
                          <a:latin typeface="notokr"/>
                        </a:rPr>
                        <a:t>설명 </a:t>
                      </a:r>
                      <a:endParaRPr lang="ko-KR" altLang="en-US" b="1" dirty="0">
                        <a:solidFill>
                          <a:schemeClr val="bg1"/>
                        </a:solidFill>
                        <a:effectLst/>
                        <a:latin typeface="notokr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 </a:t>
                      </a:r>
                      <a:r>
                        <a:rPr lang="en-US" altLang="ko-KR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 </a:t>
                      </a:r>
                      <a:r>
                        <a:rPr lang="ko-KR" altLang="en-US" baseline="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공백한칸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otokr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</a:t>
                      </a:r>
                      <a:r>
                        <a:rPr lang="en-US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nbsp</a:t>
                      </a:r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&amp;#160;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줄 바꿈 없는 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한 칸 공백</a:t>
                      </a:r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otokr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&lt;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</a:t>
                      </a:r>
                      <a:r>
                        <a:rPr lang="en-US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lt</a:t>
                      </a:r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&amp;#60;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보다 작은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&gt;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</a:t>
                      </a:r>
                      <a:r>
                        <a:rPr lang="en-US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gt</a:t>
                      </a:r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&amp;#62;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보다 큰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&amp;amp;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&amp;#38;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AND </a:t>
                      </a:r>
                      <a:r>
                        <a:rPr lang="ko-KR" altLang="en-US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기호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"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</a:t>
                      </a:r>
                      <a:r>
                        <a:rPr lang="en-US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quot</a:t>
                      </a:r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&amp;#34;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큰따옴표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'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</a:t>
                      </a:r>
                      <a:r>
                        <a:rPr lang="en-US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apos</a:t>
                      </a:r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&amp;#39;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otokr"/>
                        </a:rPr>
                        <a:t>작은따옴표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73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8849</TotalTime>
  <Words>4670</Words>
  <Application>Microsoft Office PowerPoint</Application>
  <PresentationFormat>와이드스크린</PresentationFormat>
  <Paragraphs>799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notokr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hi</cp:lastModifiedBy>
  <cp:revision>4036</cp:revision>
  <dcterms:created xsi:type="dcterms:W3CDTF">2014-12-01T08:37:15Z</dcterms:created>
  <dcterms:modified xsi:type="dcterms:W3CDTF">2024-02-15T09:22:22Z</dcterms:modified>
</cp:coreProperties>
</file>